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9" r:id="rId13"/>
    <p:sldId id="270" r:id="rId14"/>
    <p:sldId id="267" r:id="rId15"/>
    <p:sldId id="268" r:id="rId16"/>
  </p:sldIdLst>
  <p:sldSz cx="10080625" cy="7559675"/>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4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04000" y="1769040"/>
            <a:ext cx="9071640" cy="2091240"/>
          </a:xfrm>
          <a:prstGeom prst="rect">
            <a:avLst/>
          </a:prstGeom>
        </p:spPr>
        <p:txBody>
          <a:bodyPr lIns="0" tIns="0" rIns="0" bIns="0"/>
          <a:lstStyle/>
          <a:p>
            <a:endParaRPr/>
          </a:p>
        </p:txBody>
      </p:sp>
      <p:sp>
        <p:nvSpPr>
          <p:cNvPr id="28" name="PlaceHolder 3"/>
          <p:cNvSpPr>
            <a:spLocks noGrp="1"/>
          </p:cNvSpPr>
          <p:nvPr>
            <p:ph type="body"/>
          </p:nvPr>
        </p:nvSpPr>
        <p:spPr>
          <a:xfrm>
            <a:off x="504000" y="4059360"/>
            <a:ext cx="9071640" cy="20912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04000" y="1769040"/>
            <a:ext cx="4426920" cy="2091240"/>
          </a:xfrm>
          <a:prstGeom prst="rect">
            <a:avLst/>
          </a:prstGeom>
        </p:spPr>
        <p:txBody>
          <a:bodyPr lIns="0" tIns="0" rIns="0" bIns="0"/>
          <a:lstStyle/>
          <a:p>
            <a:endParaRPr/>
          </a:p>
        </p:txBody>
      </p:sp>
      <p:sp>
        <p:nvSpPr>
          <p:cNvPr id="31" name="PlaceHolder 3"/>
          <p:cNvSpPr>
            <a:spLocks noGrp="1"/>
          </p:cNvSpPr>
          <p:nvPr>
            <p:ph type="body"/>
          </p:nvPr>
        </p:nvSpPr>
        <p:spPr>
          <a:xfrm>
            <a:off x="5152680" y="1769040"/>
            <a:ext cx="4426920" cy="2091240"/>
          </a:xfrm>
          <a:prstGeom prst="rect">
            <a:avLst/>
          </a:prstGeom>
        </p:spPr>
        <p:txBody>
          <a:bodyPr lIns="0" tIns="0" rIns="0" bIns="0"/>
          <a:lstStyle/>
          <a:p>
            <a:endParaRPr/>
          </a:p>
        </p:txBody>
      </p:sp>
      <p:sp>
        <p:nvSpPr>
          <p:cNvPr id="32" name="PlaceHolder 4"/>
          <p:cNvSpPr>
            <a:spLocks noGrp="1"/>
          </p:cNvSpPr>
          <p:nvPr>
            <p:ph type="body"/>
          </p:nvPr>
        </p:nvSpPr>
        <p:spPr>
          <a:xfrm>
            <a:off x="5152680" y="4059360"/>
            <a:ext cx="4426920" cy="2091240"/>
          </a:xfrm>
          <a:prstGeom prst="rect">
            <a:avLst/>
          </a:prstGeom>
        </p:spPr>
        <p:txBody>
          <a:bodyPr lIns="0" tIns="0" rIns="0" bIns="0"/>
          <a:lstStyle/>
          <a:p>
            <a:endParaRPr/>
          </a:p>
        </p:txBody>
      </p:sp>
      <p:sp>
        <p:nvSpPr>
          <p:cNvPr id="33" name="PlaceHolder 5"/>
          <p:cNvSpPr>
            <a:spLocks noGrp="1"/>
          </p:cNvSpPr>
          <p:nvPr>
            <p:ph type="body"/>
          </p:nvPr>
        </p:nvSpPr>
        <p:spPr>
          <a:xfrm>
            <a:off x="504000" y="4059360"/>
            <a:ext cx="4426920" cy="20912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04000" y="1769040"/>
            <a:ext cx="9071640" cy="4384440"/>
          </a:xfrm>
          <a:prstGeom prst="rect">
            <a:avLst/>
          </a:prstGeom>
        </p:spPr>
        <p:txBody>
          <a:bodyPr lIns="0" tIns="0" rIns="0" bIns="0"/>
          <a:lstStyle/>
          <a:p>
            <a:endParaRPr/>
          </a:p>
        </p:txBody>
      </p:sp>
      <p:sp>
        <p:nvSpPr>
          <p:cNvPr id="36" name="PlaceHolder 3"/>
          <p:cNvSpPr>
            <a:spLocks noGrp="1"/>
          </p:cNvSpPr>
          <p:nvPr>
            <p:ph type="body"/>
          </p:nvPr>
        </p:nvSpPr>
        <p:spPr>
          <a:xfrm>
            <a:off x="504000" y="1769040"/>
            <a:ext cx="9071640" cy="4384440"/>
          </a:xfrm>
          <a:prstGeom prst="rect">
            <a:avLst/>
          </a:prstGeom>
        </p:spPr>
        <p:txBody>
          <a:bodyPr lIns="0" tIns="0" rIns="0" bIns="0"/>
          <a:lstStyle/>
          <a:p>
            <a:endParaRPr/>
          </a:p>
        </p:txBody>
      </p:sp>
      <p:pic>
        <p:nvPicPr>
          <p:cNvPr id="37" name="Picture 36"/>
          <p:cNvPicPr/>
          <p:nvPr/>
        </p:nvPicPr>
        <p:blipFill>
          <a:blip r:embed="rId2"/>
          <a:stretch/>
        </p:blipFill>
        <p:spPr>
          <a:xfrm>
            <a:off x="2292120" y="1768680"/>
            <a:ext cx="5495040" cy="4384440"/>
          </a:xfrm>
          <a:prstGeom prst="rect">
            <a:avLst/>
          </a:prstGeom>
          <a:ln>
            <a:noFill/>
          </a:ln>
        </p:spPr>
      </p:pic>
      <p:pic>
        <p:nvPicPr>
          <p:cNvPr id="38" name="Picture 37"/>
          <p:cNvPicPr/>
          <p:nvPr/>
        </p:nvPicPr>
        <p:blipFill>
          <a:blip r:embed="rId2"/>
          <a:stretch/>
        </p:blipFill>
        <p:spPr>
          <a:xfrm>
            <a:off x="2292120" y="1768680"/>
            <a:ext cx="5495040" cy="438444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04000" y="1769040"/>
            <a:ext cx="9071640" cy="438444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04000" y="1769040"/>
            <a:ext cx="9071640" cy="438444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04000" y="1769040"/>
            <a:ext cx="4426920" cy="4384440"/>
          </a:xfrm>
          <a:prstGeom prst="rect">
            <a:avLst/>
          </a:prstGeom>
        </p:spPr>
        <p:txBody>
          <a:bodyPr lIns="0" tIns="0" rIns="0" bIns="0"/>
          <a:lstStyle/>
          <a:p>
            <a:endParaRPr/>
          </a:p>
        </p:txBody>
      </p:sp>
      <p:sp>
        <p:nvSpPr>
          <p:cNvPr id="11" name="PlaceHolder 3"/>
          <p:cNvSpPr>
            <a:spLocks noGrp="1"/>
          </p:cNvSpPr>
          <p:nvPr>
            <p:ph type="body"/>
          </p:nvPr>
        </p:nvSpPr>
        <p:spPr>
          <a:xfrm>
            <a:off x="5152680" y="1769040"/>
            <a:ext cx="4426920" cy="438444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18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04000" y="1769040"/>
            <a:ext cx="4426920" cy="2091240"/>
          </a:xfrm>
          <a:prstGeom prst="rect">
            <a:avLst/>
          </a:prstGeom>
        </p:spPr>
        <p:txBody>
          <a:bodyPr lIns="0" tIns="0" rIns="0" bIns="0"/>
          <a:lstStyle/>
          <a:p>
            <a:endParaRPr/>
          </a:p>
        </p:txBody>
      </p:sp>
      <p:sp>
        <p:nvSpPr>
          <p:cNvPr id="16" name="PlaceHolder 3"/>
          <p:cNvSpPr>
            <a:spLocks noGrp="1"/>
          </p:cNvSpPr>
          <p:nvPr>
            <p:ph type="body"/>
          </p:nvPr>
        </p:nvSpPr>
        <p:spPr>
          <a:xfrm>
            <a:off x="504000" y="4059360"/>
            <a:ext cx="4426920" cy="2091240"/>
          </a:xfrm>
          <a:prstGeom prst="rect">
            <a:avLst/>
          </a:prstGeom>
        </p:spPr>
        <p:txBody>
          <a:bodyPr lIns="0" tIns="0" rIns="0" bIns="0"/>
          <a:lstStyle/>
          <a:p>
            <a:endParaRPr/>
          </a:p>
        </p:txBody>
      </p:sp>
      <p:sp>
        <p:nvSpPr>
          <p:cNvPr id="17" name="PlaceHolder 4"/>
          <p:cNvSpPr>
            <a:spLocks noGrp="1"/>
          </p:cNvSpPr>
          <p:nvPr>
            <p:ph type="body"/>
          </p:nvPr>
        </p:nvSpPr>
        <p:spPr>
          <a:xfrm>
            <a:off x="5152680" y="1769040"/>
            <a:ext cx="4426920" cy="438444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04000" y="1769040"/>
            <a:ext cx="4426920" cy="4384440"/>
          </a:xfrm>
          <a:prstGeom prst="rect">
            <a:avLst/>
          </a:prstGeom>
        </p:spPr>
        <p:txBody>
          <a:bodyPr lIns="0" tIns="0" rIns="0" bIns="0"/>
          <a:lstStyle/>
          <a:p>
            <a:endParaRPr/>
          </a:p>
        </p:txBody>
      </p:sp>
      <p:sp>
        <p:nvSpPr>
          <p:cNvPr id="20" name="PlaceHolder 3"/>
          <p:cNvSpPr>
            <a:spLocks noGrp="1"/>
          </p:cNvSpPr>
          <p:nvPr>
            <p:ph type="body"/>
          </p:nvPr>
        </p:nvSpPr>
        <p:spPr>
          <a:xfrm>
            <a:off x="5152680" y="1769040"/>
            <a:ext cx="4426920" cy="2091240"/>
          </a:xfrm>
          <a:prstGeom prst="rect">
            <a:avLst/>
          </a:prstGeom>
        </p:spPr>
        <p:txBody>
          <a:bodyPr lIns="0" tIns="0" rIns="0" bIns="0"/>
          <a:lstStyle/>
          <a:p>
            <a:endParaRPr/>
          </a:p>
        </p:txBody>
      </p:sp>
      <p:sp>
        <p:nvSpPr>
          <p:cNvPr id="21" name="PlaceHolder 4"/>
          <p:cNvSpPr>
            <a:spLocks noGrp="1"/>
          </p:cNvSpPr>
          <p:nvPr>
            <p:ph type="body"/>
          </p:nvPr>
        </p:nvSpPr>
        <p:spPr>
          <a:xfrm>
            <a:off x="5152680" y="4059360"/>
            <a:ext cx="4426920" cy="20912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04000" y="1769040"/>
            <a:ext cx="4426920" cy="2091240"/>
          </a:xfrm>
          <a:prstGeom prst="rect">
            <a:avLst/>
          </a:prstGeom>
        </p:spPr>
        <p:txBody>
          <a:bodyPr lIns="0" tIns="0" rIns="0" bIns="0"/>
          <a:lstStyle/>
          <a:p>
            <a:endParaRPr/>
          </a:p>
        </p:txBody>
      </p:sp>
      <p:sp>
        <p:nvSpPr>
          <p:cNvPr id="24" name="PlaceHolder 3"/>
          <p:cNvSpPr>
            <a:spLocks noGrp="1"/>
          </p:cNvSpPr>
          <p:nvPr>
            <p:ph type="body"/>
          </p:nvPr>
        </p:nvSpPr>
        <p:spPr>
          <a:xfrm>
            <a:off x="5152680" y="1769040"/>
            <a:ext cx="4426920" cy="2091240"/>
          </a:xfrm>
          <a:prstGeom prst="rect">
            <a:avLst/>
          </a:prstGeom>
        </p:spPr>
        <p:txBody>
          <a:bodyPr lIns="0" tIns="0" rIns="0" bIns="0"/>
          <a:lstStyle/>
          <a:p>
            <a:endParaRPr/>
          </a:p>
        </p:txBody>
      </p:sp>
      <p:sp>
        <p:nvSpPr>
          <p:cNvPr id="25" name="PlaceHolder 4"/>
          <p:cNvSpPr>
            <a:spLocks noGrp="1"/>
          </p:cNvSpPr>
          <p:nvPr>
            <p:ph type="body"/>
          </p:nvPr>
        </p:nvSpPr>
        <p:spPr>
          <a:xfrm>
            <a:off x="504000" y="4059360"/>
            <a:ext cx="9071640" cy="20912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r>
              <a:rPr lang="en-US" sz="4400">
                <a:latin typeface="Arial"/>
              </a:rPr>
              <a:t>Click to edit the title text format</a:t>
            </a:r>
            <a:endParaRPr/>
          </a:p>
        </p:txBody>
      </p:sp>
      <p:sp>
        <p:nvSpPr>
          <p:cNvPr id="6" name="PlaceHolder 2"/>
          <p:cNvSpPr>
            <a:spLocks noGrp="1"/>
          </p:cNvSpPr>
          <p:nvPr>
            <p:ph type="body"/>
          </p:nvPr>
        </p:nvSpPr>
        <p:spPr>
          <a:xfrm>
            <a:off x="504000" y="1769040"/>
            <a:ext cx="9071640" cy="438444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tIns="0" rIns="0" bIns="0"/>
          <a:lstStyle/>
          <a:p>
            <a:r>
              <a:rPr lang="en-US" sz="1400">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tIns="0" rIns="0" bIns="0"/>
          <a:lstStyle/>
          <a:p>
            <a:pPr algn="ctr"/>
            <a:r>
              <a:rPr lang="en-US" sz="1400">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tIns="0" rIns="0" bIns="0"/>
          <a:lstStyle/>
          <a:p>
            <a:pPr algn="r"/>
            <a:fld id="{A7921D38-9CA1-4C70-8301-55EA5EE544F9}" type="slidenum">
              <a:rPr lang="en-US" sz="1400">
                <a:latin typeface="Times New Roman"/>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1"/>
          <p:cNvSpPr txBox="1"/>
          <p:nvPr/>
        </p:nvSpPr>
        <p:spPr>
          <a:xfrm>
            <a:off x="822960" y="548640"/>
            <a:ext cx="8321040" cy="2834640"/>
          </a:xfrm>
          <a:prstGeom prst="rect">
            <a:avLst/>
          </a:prstGeom>
          <a:noFill/>
          <a:ln>
            <a:noFill/>
          </a:ln>
        </p:spPr>
        <p:txBody>
          <a:bodyPr lIns="90000" tIns="45000" rIns="90000" bIns="45000"/>
          <a:lstStyle/>
          <a:p>
            <a:pPr algn="ctr"/>
            <a:r>
              <a:rPr lang="en-US" sz="2800" b="1">
                <a:solidFill>
                  <a:schemeClr val="bg1"/>
                </a:solidFill>
                <a:latin typeface="Arial"/>
              </a:rPr>
              <a:t>Using ensemble sensitivity analysis towards understanding lake-effect snow morphology and predictability</a:t>
            </a:r>
            <a:endParaRPr>
              <a:solidFill>
                <a:schemeClr val="bg1"/>
              </a:solidFill>
            </a:endParaRPr>
          </a:p>
        </p:txBody>
      </p:sp>
      <p:sp>
        <p:nvSpPr>
          <p:cNvPr id="40" name="TextShape 2"/>
          <p:cNvSpPr txBox="1"/>
          <p:nvPr/>
        </p:nvSpPr>
        <p:spPr>
          <a:xfrm>
            <a:off x="1371600" y="6126480"/>
            <a:ext cx="7040880" cy="1027800"/>
          </a:xfrm>
          <a:prstGeom prst="rect">
            <a:avLst/>
          </a:prstGeom>
          <a:noFill/>
          <a:ln>
            <a:noFill/>
          </a:ln>
        </p:spPr>
        <p:txBody>
          <a:bodyPr lIns="90000" tIns="45000" rIns="90000" bIns="45000"/>
          <a:lstStyle/>
          <a:p>
            <a:pPr algn="ctr"/>
            <a:r>
              <a:rPr lang="en-US" sz="2200">
                <a:solidFill>
                  <a:schemeClr val="bg1"/>
                </a:solidFill>
                <a:latin typeface="Arial"/>
              </a:rPr>
              <a:t>Seth Saslo</a:t>
            </a:r>
            <a:endParaRPr>
              <a:solidFill>
                <a:schemeClr val="bg1"/>
              </a:solidFill>
            </a:endParaRPr>
          </a:p>
          <a:p>
            <a:pPr algn="ctr"/>
            <a:r>
              <a:rPr lang="en-US" sz="2200">
                <a:solidFill>
                  <a:schemeClr val="bg1"/>
                </a:solidFill>
                <a:latin typeface="Arial"/>
              </a:rPr>
              <a:t>Penn State Dept of Meteorology</a:t>
            </a:r>
            <a:endParaRPr>
              <a:solidFill>
                <a:schemeClr val="bg1"/>
              </a:solidFill>
            </a:endParaRPr>
          </a:p>
          <a:p>
            <a:pPr algn="ctr"/>
            <a:r>
              <a:rPr lang="en-US" sz="2200">
                <a:solidFill>
                  <a:schemeClr val="bg1"/>
                </a:solidFill>
                <a:latin typeface="Arial"/>
              </a:rPr>
              <a:t>Group Meeting 17 Aug 2017</a:t>
            </a:r>
            <a:endParaRPr>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850" y="2295825"/>
            <a:ext cx="5413259" cy="3630175"/>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74" y="0"/>
            <a:ext cx="4157821" cy="755967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168" y="0"/>
            <a:ext cx="4157821" cy="7559675"/>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16" y="1910195"/>
            <a:ext cx="4735091" cy="47350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945" y="1910195"/>
            <a:ext cx="4707441" cy="4707441"/>
          </a:xfrm>
          <a:prstGeom prst="rect">
            <a:avLst/>
          </a:prstGeom>
        </p:spPr>
      </p:pic>
      <p:sp>
        <p:nvSpPr>
          <p:cNvPr id="4" name="TextBox 3"/>
          <p:cNvSpPr txBox="1"/>
          <p:nvPr/>
        </p:nvSpPr>
        <p:spPr>
          <a:xfrm>
            <a:off x="1584434" y="1087821"/>
            <a:ext cx="6700345" cy="461665"/>
          </a:xfrm>
          <a:prstGeom prst="rect">
            <a:avLst/>
          </a:prstGeom>
          <a:noFill/>
        </p:spPr>
        <p:txBody>
          <a:bodyPr wrap="square" rtlCol="0">
            <a:spAutoFit/>
          </a:bodyPr>
          <a:lstStyle/>
          <a:p>
            <a:pPr algn="ctr"/>
            <a:r>
              <a:rPr lang="en-US" sz="2400" dirty="0" smtClean="0">
                <a:solidFill>
                  <a:schemeClr val="bg1"/>
                </a:solidFill>
              </a:rPr>
              <a:t>Composite of best/worst 10 members (mean)</a:t>
            </a:r>
            <a:endParaRPr lang="en-US" sz="2400" dirty="0">
              <a:solidFill>
                <a:schemeClr val="bg1"/>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17" y="1820262"/>
            <a:ext cx="4666593" cy="46665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025" y="1820262"/>
            <a:ext cx="4639719" cy="4639719"/>
          </a:xfrm>
          <a:prstGeom prst="rect">
            <a:avLst/>
          </a:prstGeom>
        </p:spPr>
      </p:pic>
      <p:sp>
        <p:nvSpPr>
          <p:cNvPr id="6" name="TextBox 5"/>
          <p:cNvSpPr txBox="1"/>
          <p:nvPr/>
        </p:nvSpPr>
        <p:spPr>
          <a:xfrm>
            <a:off x="1584434" y="1087821"/>
            <a:ext cx="6700345" cy="461665"/>
          </a:xfrm>
          <a:prstGeom prst="rect">
            <a:avLst/>
          </a:prstGeom>
          <a:noFill/>
        </p:spPr>
        <p:txBody>
          <a:bodyPr wrap="square" rtlCol="0">
            <a:spAutoFit/>
          </a:bodyPr>
          <a:lstStyle/>
          <a:p>
            <a:pPr algn="ctr"/>
            <a:r>
              <a:rPr lang="en-US" sz="2400" dirty="0" smtClean="0">
                <a:solidFill>
                  <a:schemeClr val="bg1"/>
                </a:solidFill>
              </a:rPr>
              <a:t>Same 500 heights/temps </a:t>
            </a:r>
            <a:r>
              <a:rPr lang="en-US" sz="2400" dirty="0">
                <a:solidFill>
                  <a:schemeClr val="bg1"/>
                </a:solidFill>
              </a:rPr>
              <a:t>b</a:t>
            </a:r>
            <a:r>
              <a:rPr lang="en-US" sz="2400" dirty="0" smtClean="0">
                <a:solidFill>
                  <a:schemeClr val="bg1"/>
                </a:solidFill>
              </a:rPr>
              <a:t>ut domain 3</a:t>
            </a:r>
            <a:endParaRPr lang="en-US" sz="2400" dirty="0">
              <a:solidFill>
                <a:schemeClr val="bg1"/>
              </a:solidFill>
            </a:endParaRPr>
          </a:p>
        </p:txBody>
      </p:sp>
    </p:spTree>
    <p:extLst>
      <p:ext uri="{BB962C8B-B14F-4D97-AF65-F5344CB8AC3E}">
        <p14:creationId xmlns:p14="http://schemas.microsoft.com/office/powerpoint/2010/main" val="1012448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96" y="1957253"/>
            <a:ext cx="4797376" cy="47973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262" y="1957253"/>
            <a:ext cx="4799944" cy="4799944"/>
          </a:xfrm>
          <a:prstGeom prst="rect">
            <a:avLst/>
          </a:prstGeom>
        </p:spPr>
      </p:pic>
      <p:sp>
        <p:nvSpPr>
          <p:cNvPr id="6" name="TextBox 5"/>
          <p:cNvSpPr txBox="1"/>
          <p:nvPr/>
        </p:nvSpPr>
        <p:spPr>
          <a:xfrm>
            <a:off x="409903" y="1087821"/>
            <a:ext cx="8781393" cy="461665"/>
          </a:xfrm>
          <a:prstGeom prst="rect">
            <a:avLst/>
          </a:prstGeom>
          <a:noFill/>
        </p:spPr>
        <p:txBody>
          <a:bodyPr wrap="square" rtlCol="0">
            <a:spAutoFit/>
          </a:bodyPr>
          <a:lstStyle/>
          <a:p>
            <a:pPr algn="ctr"/>
            <a:r>
              <a:rPr lang="en-US" sz="2400" dirty="0" smtClean="0">
                <a:solidFill>
                  <a:schemeClr val="bg1"/>
                </a:solidFill>
              </a:rPr>
              <a:t>Stronger, colder long-axis flow; note warm plume from Huron</a:t>
            </a:r>
            <a:endParaRPr lang="en-US" sz="2400" dirty="0">
              <a:solidFill>
                <a:schemeClr val="bg1"/>
              </a:solidFill>
            </a:endParaRPr>
          </a:p>
        </p:txBody>
      </p:sp>
    </p:spTree>
    <p:extLst>
      <p:ext uri="{BB962C8B-B14F-4D97-AF65-F5344CB8AC3E}">
        <p14:creationId xmlns:p14="http://schemas.microsoft.com/office/powerpoint/2010/main" val="3141146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Shape 1"/>
          <p:cNvSpPr txBox="1"/>
          <p:nvPr/>
        </p:nvSpPr>
        <p:spPr>
          <a:xfrm>
            <a:off x="548640" y="274320"/>
            <a:ext cx="8503920" cy="7047000"/>
          </a:xfrm>
          <a:prstGeom prst="rect">
            <a:avLst/>
          </a:prstGeom>
          <a:noFill/>
          <a:ln>
            <a:noFill/>
          </a:ln>
        </p:spPr>
        <p:txBody>
          <a:bodyPr lIns="90000" tIns="45000" rIns="90000" bIns="45000"/>
          <a:lstStyle/>
          <a:p>
            <a:r>
              <a:rPr lang="en-US" sz="2400" b="1">
                <a:solidFill>
                  <a:schemeClr val="bg1"/>
                </a:solidFill>
                <a:latin typeface="Arial"/>
              </a:rPr>
              <a:t>Conclusions</a:t>
            </a:r>
            <a:endParaRPr>
              <a:solidFill>
                <a:schemeClr val="bg1"/>
              </a:solidFill>
            </a:endParaRPr>
          </a:p>
          <a:p>
            <a:endParaRPr>
              <a:solidFill>
                <a:schemeClr val="bg1"/>
              </a:solidFill>
            </a:endParaRPr>
          </a:p>
          <a:p>
            <a:r>
              <a:rPr lang="en-US" sz="2200">
                <a:solidFill>
                  <a:schemeClr val="bg1"/>
                </a:solidFill>
                <a:latin typeface="Arial"/>
              </a:rPr>
              <a:t>• “Best member” metric seems to be doing a good job identifying members with similar storm structures</a:t>
            </a:r>
            <a:endParaRPr>
              <a:solidFill>
                <a:schemeClr val="bg1"/>
              </a:solidFill>
            </a:endParaRPr>
          </a:p>
          <a:p>
            <a:endParaRPr>
              <a:solidFill>
                <a:schemeClr val="bg1"/>
              </a:solidFill>
            </a:endParaRPr>
          </a:p>
          <a:p>
            <a:r>
              <a:rPr lang="en-US" sz="2200">
                <a:solidFill>
                  <a:schemeClr val="bg1"/>
                </a:solidFill>
                <a:latin typeface="Arial"/>
              </a:rPr>
              <a:t>• “Worst members” seem to have wildly varying storm structure and may provide useful case studies for predictability of this event</a:t>
            </a:r>
            <a:endParaRPr>
              <a:solidFill>
                <a:schemeClr val="bg1"/>
              </a:solidFill>
            </a:endParaRPr>
          </a:p>
          <a:p>
            <a:endParaRPr>
              <a:solidFill>
                <a:schemeClr val="bg1"/>
              </a:solidFill>
            </a:endParaRPr>
          </a:p>
          <a:p>
            <a:endParaRPr>
              <a:solidFill>
                <a:schemeClr val="bg1"/>
              </a:solidFill>
            </a:endParaRPr>
          </a:p>
          <a:p>
            <a:r>
              <a:rPr lang="en-US" sz="2400" b="1">
                <a:solidFill>
                  <a:schemeClr val="bg1"/>
                </a:solidFill>
                <a:latin typeface="Arial"/>
              </a:rPr>
              <a:t>ESA questions and possible future work</a:t>
            </a:r>
            <a:endParaRPr>
              <a:solidFill>
                <a:schemeClr val="bg1"/>
              </a:solidFill>
            </a:endParaRPr>
          </a:p>
          <a:p>
            <a:endParaRPr>
              <a:solidFill>
                <a:schemeClr val="bg1"/>
              </a:solidFill>
            </a:endParaRPr>
          </a:p>
          <a:p>
            <a:r>
              <a:rPr lang="en-US" sz="2200">
                <a:solidFill>
                  <a:schemeClr val="bg1"/>
                </a:solidFill>
                <a:latin typeface="Arial"/>
              </a:rPr>
              <a:t>• Define “best members” over entire forecast period or only at given forecast hour?</a:t>
            </a:r>
            <a:endParaRPr>
              <a:solidFill>
                <a:schemeClr val="bg1"/>
              </a:solidFill>
            </a:endParaRPr>
          </a:p>
          <a:p>
            <a:endParaRPr>
              <a:solidFill>
                <a:schemeClr val="bg1"/>
              </a:solidFill>
            </a:endParaRPr>
          </a:p>
          <a:p>
            <a:r>
              <a:rPr lang="en-US" sz="2200">
                <a:solidFill>
                  <a:schemeClr val="bg1"/>
                </a:solidFill>
                <a:latin typeface="Arial"/>
              </a:rPr>
              <a:t>• Choice of response variable</a:t>
            </a:r>
            <a:endParaRPr>
              <a:solidFill>
                <a:schemeClr val="bg1"/>
              </a:solidFill>
            </a:endParaRPr>
          </a:p>
          <a:p>
            <a:endParaRPr>
              <a:solidFill>
                <a:schemeClr val="bg1"/>
              </a:solidFill>
            </a:endParaRPr>
          </a:p>
          <a:p>
            <a:r>
              <a:rPr lang="en-US" sz="2200">
                <a:solidFill>
                  <a:schemeClr val="bg1"/>
                </a:solidFill>
                <a:latin typeface="Arial"/>
              </a:rPr>
              <a:t>• Cluster analysis based on identified polygon band objects</a:t>
            </a:r>
            <a:endParaRPr>
              <a:solidFill>
                <a:schemeClr val="bg1"/>
              </a:solidFill>
            </a:endParaRPr>
          </a:p>
          <a:p>
            <a:endParaRPr>
              <a:solidFill>
                <a:schemeClr val="bg1"/>
              </a:solidFill>
            </a:endParaRPr>
          </a:p>
          <a:p>
            <a:r>
              <a:rPr lang="en-US" sz="2200">
                <a:solidFill>
                  <a:schemeClr val="bg1"/>
                </a:solidFill>
                <a:latin typeface="Arial"/>
              </a:rPr>
              <a:t>• Relationship to IC perturbations</a:t>
            </a:r>
            <a:endParaRPr>
              <a:solidFill>
                <a:schemeClr val="bg1"/>
              </a:solidFill>
            </a:endParaRPr>
          </a:p>
          <a:p>
            <a:endParaRPr>
              <a:solidFill>
                <a:schemeClr val="bg1"/>
              </a:solidFill>
            </a:endParaRPr>
          </a:p>
          <a:p>
            <a:r>
              <a:rPr lang="en-US" sz="2200">
                <a:solidFill>
                  <a:schemeClr val="bg1"/>
                </a:solidFill>
                <a:latin typeface="Arial"/>
              </a:rPr>
              <a:t>• Influence of shortwave activity on LES modification</a:t>
            </a:r>
            <a:endParaRPr>
              <a:solidFill>
                <a:schemeClr val="bg1"/>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Shape 1"/>
          <p:cNvSpPr txBox="1"/>
          <p:nvPr/>
        </p:nvSpPr>
        <p:spPr>
          <a:xfrm>
            <a:off x="1554480" y="1920240"/>
            <a:ext cx="6400800" cy="3555000"/>
          </a:xfrm>
          <a:prstGeom prst="rect">
            <a:avLst/>
          </a:prstGeom>
          <a:noFill/>
          <a:ln>
            <a:noFill/>
          </a:ln>
        </p:spPr>
        <p:txBody>
          <a:bodyPr lIns="90000" tIns="45000" rIns="90000" bIns="45000"/>
          <a:lstStyle/>
          <a:p>
            <a:r>
              <a:rPr lang="en-US" sz="2400" b="1">
                <a:solidFill>
                  <a:schemeClr val="bg1"/>
                </a:solidFill>
                <a:latin typeface="Arial"/>
              </a:rPr>
              <a:t>Acknowledgments</a:t>
            </a:r>
            <a:endParaRPr>
              <a:solidFill>
                <a:schemeClr val="bg1"/>
              </a:solidFill>
            </a:endParaRPr>
          </a:p>
          <a:p>
            <a:endParaRPr>
              <a:solidFill>
                <a:schemeClr val="bg1"/>
              </a:solidFill>
            </a:endParaRPr>
          </a:p>
          <a:p>
            <a:r>
              <a:rPr lang="en-US" sz="2200">
                <a:solidFill>
                  <a:schemeClr val="bg1"/>
                </a:solidFill>
                <a:latin typeface="Arial"/>
              </a:rPr>
              <a:t>S. J. Greybush</a:t>
            </a:r>
            <a:endParaRPr>
              <a:solidFill>
                <a:schemeClr val="bg1"/>
              </a:solidFill>
            </a:endParaRPr>
          </a:p>
          <a:p>
            <a:r>
              <a:rPr lang="en-US" sz="2200">
                <a:solidFill>
                  <a:schemeClr val="bg1"/>
                </a:solidFill>
                <a:latin typeface="Arial"/>
              </a:rPr>
              <a:t>F. Zhang</a:t>
            </a:r>
            <a:endParaRPr>
              <a:solidFill>
                <a:schemeClr val="bg1"/>
              </a:solidFill>
            </a:endParaRPr>
          </a:p>
          <a:p>
            <a:r>
              <a:rPr lang="en-US" sz="2200">
                <a:solidFill>
                  <a:schemeClr val="bg1"/>
                </a:solidFill>
                <a:latin typeface="Arial"/>
              </a:rPr>
              <a:t>G. Young </a:t>
            </a:r>
            <a:endParaRPr>
              <a:solidFill>
                <a:schemeClr val="bg1"/>
              </a:solidFill>
            </a:endParaRPr>
          </a:p>
          <a:p>
            <a:r>
              <a:rPr lang="en-US" sz="2200">
                <a:solidFill>
                  <a:schemeClr val="bg1"/>
                </a:solidFill>
                <a:latin typeface="Arial"/>
              </a:rPr>
              <a:t>D. Eipper</a:t>
            </a:r>
            <a:endParaRPr>
              <a:solidFill>
                <a:schemeClr val="bg1"/>
              </a:solidFill>
            </a:endParaRPr>
          </a:p>
          <a:p>
            <a:r>
              <a:rPr lang="en-US" sz="2200">
                <a:solidFill>
                  <a:schemeClr val="bg1"/>
                </a:solidFill>
                <a:latin typeface="Arial"/>
              </a:rPr>
              <a:t>H. J. Gillespie</a:t>
            </a:r>
            <a:endParaRPr>
              <a:solidFill>
                <a:schemeClr val="bg1"/>
              </a:solidFill>
            </a:endParaRPr>
          </a:p>
          <a:p>
            <a:endParaRPr>
              <a:solidFill>
                <a:schemeClr val="bg1"/>
              </a:solidFill>
            </a:endParaRPr>
          </a:p>
          <a:p>
            <a:r>
              <a:rPr lang="en-US" sz="2200">
                <a:solidFill>
                  <a:schemeClr val="bg1"/>
                </a:solidFill>
                <a:latin typeface="Arial"/>
              </a:rPr>
              <a:t>The Penn State Department of Meteorology and Institute for CyberScience (ICS) for computational resources used in this ongoing investigation.</a:t>
            </a:r>
            <a:endParaRPr>
              <a:solidFill>
                <a:schemeClr val="bg1"/>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519840" y="284040"/>
            <a:ext cx="8503920" cy="3072960"/>
          </a:xfrm>
          <a:prstGeom prst="rect">
            <a:avLst/>
          </a:prstGeom>
          <a:noFill/>
          <a:ln>
            <a:noFill/>
          </a:ln>
        </p:spPr>
        <p:txBody>
          <a:bodyPr lIns="90000" tIns="45000" rIns="90000" bIns="45000"/>
          <a:lstStyle/>
          <a:p>
            <a:r>
              <a:rPr lang="en-US" sz="2400" b="1">
                <a:solidFill>
                  <a:schemeClr val="bg1"/>
                </a:solidFill>
                <a:latin typeface="Arial"/>
              </a:rPr>
              <a:t>The case study</a:t>
            </a:r>
            <a:endParaRPr>
              <a:solidFill>
                <a:schemeClr val="bg1"/>
              </a:solidFill>
            </a:endParaRPr>
          </a:p>
          <a:p>
            <a:endParaRPr>
              <a:solidFill>
                <a:schemeClr val="bg1"/>
              </a:solidFill>
            </a:endParaRPr>
          </a:p>
          <a:p>
            <a:r>
              <a:rPr lang="en-US" sz="2200">
                <a:solidFill>
                  <a:schemeClr val="bg1"/>
                </a:solidFill>
                <a:latin typeface="Arial"/>
              </a:rPr>
              <a:t>• Long-lived long-lake-axis parallel (LLAP) lake-effect snow event in December 2013, heavily observed by OWLeS field campaign</a:t>
            </a:r>
            <a:endParaRPr>
              <a:solidFill>
                <a:schemeClr val="bg1"/>
              </a:solidFill>
            </a:endParaRPr>
          </a:p>
          <a:p>
            <a:endParaRPr>
              <a:solidFill>
                <a:schemeClr val="bg1"/>
              </a:solidFill>
            </a:endParaRPr>
          </a:p>
          <a:p>
            <a:r>
              <a:rPr lang="en-US" sz="2200">
                <a:solidFill>
                  <a:schemeClr val="bg1"/>
                </a:solidFill>
                <a:latin typeface="Arial"/>
              </a:rPr>
              <a:t>• Structure, mode, initiation, inland penetration, and reasons for localized enhancement still serious subjects of study </a:t>
            </a:r>
            <a:r>
              <a:rPr lang="en-US">
                <a:solidFill>
                  <a:schemeClr val="bg1"/>
                </a:solidFill>
                <a:latin typeface="Arial"/>
              </a:rPr>
              <a:t>(Campell et al., 2016, Campbell and Steenburgh, 2017; Minder et al., 2015; Welsh et al., 2016; Eipper et al.)</a:t>
            </a:r>
            <a:endParaRPr>
              <a:solidFill>
                <a:schemeClr val="bg1"/>
              </a:solidFill>
            </a:endParaRPr>
          </a:p>
        </p:txBody>
      </p:sp>
      <p:pic>
        <p:nvPicPr>
          <p:cNvPr id="42" name="Picture 41"/>
          <p:cNvPicPr/>
          <p:nvPr/>
        </p:nvPicPr>
        <p:blipFill>
          <a:blip r:embed="rId2" cstate="print">
            <a:extLst>
              <a:ext uri="{28A0092B-C50C-407E-A947-70E740481C1C}">
                <a14:useLocalDpi xmlns:a14="http://schemas.microsoft.com/office/drawing/2010/main" val="0"/>
              </a:ext>
            </a:extLst>
          </a:blip>
          <a:stretch>
            <a:fillRect/>
          </a:stretch>
        </p:blipFill>
        <p:spPr>
          <a:xfrm>
            <a:off x="1964789" y="3200760"/>
            <a:ext cx="5839742" cy="4131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Shape 1"/>
          <p:cNvSpPr txBox="1"/>
          <p:nvPr/>
        </p:nvSpPr>
        <p:spPr>
          <a:xfrm>
            <a:off x="365760" y="365760"/>
            <a:ext cx="8321040" cy="1992600"/>
          </a:xfrm>
          <a:prstGeom prst="rect">
            <a:avLst/>
          </a:prstGeom>
          <a:noFill/>
          <a:ln>
            <a:noFill/>
          </a:ln>
        </p:spPr>
        <p:txBody>
          <a:bodyPr lIns="90000" tIns="45000" rIns="90000" bIns="45000"/>
          <a:lstStyle/>
          <a:p>
            <a:r>
              <a:rPr lang="en-US" sz="2400" b="1">
                <a:solidFill>
                  <a:schemeClr val="bg1"/>
                </a:solidFill>
                <a:latin typeface="Arial"/>
              </a:rPr>
              <a:t>The problem</a:t>
            </a:r>
            <a:endParaRPr>
              <a:solidFill>
                <a:schemeClr val="bg1"/>
              </a:solidFill>
            </a:endParaRPr>
          </a:p>
          <a:p>
            <a:endParaRPr>
              <a:solidFill>
                <a:schemeClr val="bg1"/>
              </a:solidFill>
            </a:endParaRPr>
          </a:p>
          <a:p>
            <a:r>
              <a:rPr lang="en-US" sz="2200">
                <a:solidFill>
                  <a:schemeClr val="bg1"/>
                </a:solidFill>
                <a:latin typeface="Arial"/>
              </a:rPr>
              <a:t>• Campbell et al. (2016) noted that variations in intensity and other band features, such as mode (clustered vs strongly banded convection) and orientation seemed to coincide with synoptic and perhaps regional shortwaves</a:t>
            </a:r>
            <a:endParaRPr>
              <a:solidFill>
                <a:schemeClr val="bg1"/>
              </a:solidFill>
            </a:endParaRPr>
          </a:p>
        </p:txBody>
      </p:sp>
      <p:pic>
        <p:nvPicPr>
          <p:cNvPr id="44" name="Picture 43"/>
          <p:cNvPicPr/>
          <p:nvPr/>
        </p:nvPicPr>
        <p:blipFill>
          <a:blip r:embed="rId2" cstate="print">
            <a:extLst>
              <a:ext uri="{28A0092B-C50C-407E-A947-70E740481C1C}">
                <a14:useLocalDpi xmlns:a14="http://schemas.microsoft.com/office/drawing/2010/main" val="0"/>
              </a:ext>
            </a:extLst>
          </a:blip>
          <a:stretch>
            <a:fillRect/>
          </a:stretch>
        </p:blipFill>
        <p:spPr>
          <a:xfrm>
            <a:off x="2286000" y="2755800"/>
            <a:ext cx="5047560" cy="5047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1"/>
          <p:cNvSpPr txBox="1"/>
          <p:nvPr/>
        </p:nvSpPr>
        <p:spPr>
          <a:xfrm>
            <a:off x="365760" y="366120"/>
            <a:ext cx="2377440" cy="5486040"/>
          </a:xfrm>
          <a:prstGeom prst="rect">
            <a:avLst/>
          </a:prstGeom>
          <a:noFill/>
          <a:ln>
            <a:noFill/>
          </a:ln>
        </p:spPr>
        <p:txBody>
          <a:bodyPr lIns="90000" tIns="45000" rIns="90000" bIns="45000"/>
          <a:lstStyle/>
          <a:p>
            <a:r>
              <a:rPr lang="en-US" sz="2400" b="1" dirty="0">
                <a:solidFill>
                  <a:schemeClr val="bg1"/>
                </a:solidFill>
                <a:latin typeface="Arial"/>
              </a:rPr>
              <a:t>The problem</a:t>
            </a:r>
            <a:endParaRPr dirty="0">
              <a:solidFill>
                <a:schemeClr val="bg1"/>
              </a:solidFill>
            </a:endParaRPr>
          </a:p>
          <a:p>
            <a:endParaRPr dirty="0">
              <a:solidFill>
                <a:schemeClr val="bg1"/>
              </a:solidFill>
            </a:endParaRPr>
          </a:p>
          <a:p>
            <a:r>
              <a:rPr lang="en-US" sz="2200" dirty="0">
                <a:solidFill>
                  <a:schemeClr val="bg1"/>
                </a:solidFill>
                <a:latin typeface="Arial"/>
              </a:rPr>
              <a:t>• </a:t>
            </a:r>
            <a:r>
              <a:rPr lang="en-US" sz="2200" dirty="0" err="1">
                <a:solidFill>
                  <a:schemeClr val="bg1"/>
                </a:solidFill>
                <a:latin typeface="Arial"/>
              </a:rPr>
              <a:t>Saslo</a:t>
            </a:r>
            <a:r>
              <a:rPr lang="en-US" sz="2200" dirty="0">
                <a:solidFill>
                  <a:schemeClr val="bg1"/>
                </a:solidFill>
                <a:latin typeface="Arial"/>
              </a:rPr>
              <a:t> and </a:t>
            </a:r>
            <a:r>
              <a:rPr lang="en-US" sz="2200" dirty="0" err="1">
                <a:solidFill>
                  <a:schemeClr val="bg1"/>
                </a:solidFill>
                <a:latin typeface="Arial"/>
              </a:rPr>
              <a:t>Greybush</a:t>
            </a:r>
            <a:r>
              <a:rPr lang="en-US" sz="2200" dirty="0">
                <a:solidFill>
                  <a:schemeClr val="bg1"/>
                </a:solidFill>
                <a:latin typeface="Arial"/>
              </a:rPr>
              <a:t> (2017) also noted limited timescales of predictability in ensemble simulations of the storm during critical periods in the event</a:t>
            </a:r>
            <a:endParaRPr dirty="0">
              <a:solidFill>
                <a:schemeClr val="bg1"/>
              </a:solidFill>
            </a:endParaRPr>
          </a:p>
        </p:txBody>
      </p:sp>
      <p:pic>
        <p:nvPicPr>
          <p:cNvPr id="46" name="Picture 45"/>
          <p:cNvPicPr/>
          <p:nvPr/>
        </p:nvPicPr>
        <p:blipFill>
          <a:blip r:embed="rId2"/>
          <a:stretch/>
        </p:blipFill>
        <p:spPr>
          <a:xfrm>
            <a:off x="3017520" y="3749040"/>
            <a:ext cx="5486400" cy="3657600"/>
          </a:xfrm>
          <a:prstGeom prst="rect">
            <a:avLst/>
          </a:prstGeom>
          <a:ln>
            <a:noFill/>
          </a:ln>
        </p:spPr>
      </p:pic>
      <p:pic>
        <p:nvPicPr>
          <p:cNvPr id="47" name="Picture 46"/>
          <p:cNvPicPr/>
          <p:nvPr/>
        </p:nvPicPr>
        <p:blipFill>
          <a:blip r:embed="rId3"/>
          <a:stretch/>
        </p:blipFill>
        <p:spPr>
          <a:xfrm>
            <a:off x="4046040" y="457200"/>
            <a:ext cx="4457880" cy="3108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Shape 1"/>
          <p:cNvSpPr txBox="1"/>
          <p:nvPr/>
        </p:nvSpPr>
        <p:spPr>
          <a:xfrm>
            <a:off x="365760" y="365760"/>
            <a:ext cx="8595360" cy="2248560"/>
          </a:xfrm>
          <a:prstGeom prst="rect">
            <a:avLst/>
          </a:prstGeom>
          <a:noFill/>
          <a:ln>
            <a:noFill/>
          </a:ln>
        </p:spPr>
        <p:txBody>
          <a:bodyPr lIns="90000" tIns="45000" rIns="90000" bIns="45000"/>
          <a:lstStyle/>
          <a:p>
            <a:r>
              <a:rPr lang="en-US" sz="2400" b="1">
                <a:solidFill>
                  <a:schemeClr val="bg1"/>
                </a:solidFill>
                <a:latin typeface="Arial"/>
              </a:rPr>
              <a:t>The question</a:t>
            </a:r>
            <a:endParaRPr>
              <a:solidFill>
                <a:schemeClr val="bg1"/>
              </a:solidFill>
            </a:endParaRPr>
          </a:p>
          <a:p>
            <a:endParaRPr>
              <a:solidFill>
                <a:schemeClr val="bg1"/>
              </a:solidFill>
            </a:endParaRPr>
          </a:p>
          <a:p>
            <a:r>
              <a:rPr lang="en-US" sz="2200">
                <a:solidFill>
                  <a:schemeClr val="bg1"/>
                </a:solidFill>
                <a:latin typeface="Arial"/>
              </a:rPr>
              <a:t>• Can it be shown if these regional instabilities, especially these shortwaves, strongly modulated the event?</a:t>
            </a:r>
            <a:endParaRPr>
              <a:solidFill>
                <a:schemeClr val="bg1"/>
              </a:solidFill>
            </a:endParaRPr>
          </a:p>
          <a:p>
            <a:endParaRPr>
              <a:solidFill>
                <a:schemeClr val="bg1"/>
              </a:solidFill>
            </a:endParaRPr>
          </a:p>
          <a:p>
            <a:r>
              <a:rPr lang="en-US" sz="2200">
                <a:solidFill>
                  <a:schemeClr val="bg1"/>
                </a:solidFill>
                <a:latin typeface="Arial"/>
              </a:rPr>
              <a:t>• If so, can it be answered and quantified </a:t>
            </a:r>
            <a:r>
              <a:rPr lang="en-US" sz="2200" b="1" i="1">
                <a:solidFill>
                  <a:schemeClr val="bg1"/>
                </a:solidFill>
                <a:latin typeface="Arial"/>
              </a:rPr>
              <a:t>how</a:t>
            </a:r>
            <a:r>
              <a:rPr lang="en-US" sz="2200">
                <a:solidFill>
                  <a:schemeClr val="bg1"/>
                </a:solidFill>
                <a:latin typeface="Arial"/>
              </a:rPr>
              <a:t> they did so?</a:t>
            </a:r>
            <a:endParaRPr>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0984" y="2608536"/>
            <a:ext cx="4797376" cy="4797376"/>
          </a:xfrm>
          <a:prstGeom prst="rect">
            <a:avLst/>
          </a:prstGeom>
          <a:solidFill>
            <a:schemeClr val="tx1"/>
          </a:solidFill>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Shape 1"/>
          <p:cNvSpPr txBox="1"/>
          <p:nvPr/>
        </p:nvSpPr>
        <p:spPr>
          <a:xfrm>
            <a:off x="640080" y="548640"/>
            <a:ext cx="7680960" cy="4435920"/>
          </a:xfrm>
          <a:prstGeom prst="rect">
            <a:avLst/>
          </a:prstGeom>
          <a:noFill/>
          <a:ln>
            <a:noFill/>
          </a:ln>
        </p:spPr>
        <p:txBody>
          <a:bodyPr lIns="90000" tIns="45000" rIns="90000" bIns="45000"/>
          <a:lstStyle/>
          <a:p>
            <a:r>
              <a:rPr lang="en-US" sz="2400" b="1">
                <a:solidFill>
                  <a:schemeClr val="bg1"/>
                </a:solidFill>
                <a:latin typeface="Arial"/>
              </a:rPr>
              <a:t>The plan</a:t>
            </a:r>
            <a:endParaRPr>
              <a:solidFill>
                <a:schemeClr val="bg1"/>
              </a:solidFill>
            </a:endParaRPr>
          </a:p>
          <a:p>
            <a:endParaRPr>
              <a:solidFill>
                <a:schemeClr val="bg1"/>
              </a:solidFill>
            </a:endParaRPr>
          </a:p>
          <a:p>
            <a:r>
              <a:rPr lang="en-US" sz="2200">
                <a:solidFill>
                  <a:schemeClr val="bg1"/>
                </a:solidFill>
                <a:latin typeface="Arial"/>
              </a:rPr>
              <a:t>• Run a large ensemble and identify best- and worst-performing sets of members</a:t>
            </a:r>
            <a:endParaRPr>
              <a:solidFill>
                <a:schemeClr val="bg1"/>
              </a:solidFill>
            </a:endParaRPr>
          </a:p>
          <a:p>
            <a:endParaRPr>
              <a:solidFill>
                <a:schemeClr val="bg1"/>
              </a:solidFill>
            </a:endParaRPr>
          </a:p>
          <a:p>
            <a:r>
              <a:rPr lang="en-US" sz="2200">
                <a:solidFill>
                  <a:schemeClr val="bg1"/>
                </a:solidFill>
                <a:latin typeface="Arial"/>
              </a:rPr>
              <a:t>• Try to use this ensemble to identify like features in the synoptic and basin-scale environment to see what hypotheses may hold water</a:t>
            </a:r>
            <a:endParaRPr>
              <a:solidFill>
                <a:schemeClr val="bg1"/>
              </a:solidFill>
            </a:endParaRPr>
          </a:p>
          <a:p>
            <a:endParaRPr>
              <a:solidFill>
                <a:schemeClr val="bg1"/>
              </a:solidFill>
            </a:endParaRPr>
          </a:p>
          <a:p>
            <a:r>
              <a:rPr lang="en-US" sz="2200">
                <a:solidFill>
                  <a:schemeClr val="bg1"/>
                </a:solidFill>
                <a:latin typeface="Arial"/>
              </a:rPr>
              <a:t>• Use 4-D model space to better examine the dynamical processes that may have lead to different simulations</a:t>
            </a:r>
            <a:endParaRPr>
              <a:solidFill>
                <a:schemeClr val="bg1"/>
              </a:solidFill>
            </a:endParaRPr>
          </a:p>
          <a:p>
            <a:endParaRPr>
              <a:solidFill>
                <a:schemeClr val="bg1"/>
              </a:solidFill>
            </a:endParaRPr>
          </a:p>
          <a:p>
            <a:r>
              <a:rPr lang="en-US" sz="2200">
                <a:solidFill>
                  <a:schemeClr val="bg1"/>
                </a:solidFill>
                <a:latin typeface="Arial"/>
              </a:rPr>
              <a:t>• Hint at predictability based on just how bad some forecasts may or may not be</a:t>
            </a:r>
            <a:endParaRPr>
              <a:solidFill>
                <a:schemeClr val="bg1"/>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Shape 1"/>
          <p:cNvSpPr txBox="1"/>
          <p:nvPr/>
        </p:nvSpPr>
        <p:spPr>
          <a:xfrm>
            <a:off x="548640" y="640080"/>
            <a:ext cx="3474720" cy="5373360"/>
          </a:xfrm>
          <a:prstGeom prst="rect">
            <a:avLst/>
          </a:prstGeom>
          <a:noFill/>
          <a:ln>
            <a:noFill/>
          </a:ln>
        </p:spPr>
        <p:txBody>
          <a:bodyPr lIns="90000" tIns="45000" rIns="90000" bIns="45000"/>
          <a:lstStyle/>
          <a:p>
            <a:r>
              <a:rPr lang="en-US" sz="2400" b="1">
                <a:solidFill>
                  <a:schemeClr val="bg1"/>
                </a:solidFill>
                <a:latin typeface="Arial"/>
              </a:rPr>
              <a:t>The ensemble</a:t>
            </a:r>
            <a:endParaRPr>
              <a:solidFill>
                <a:schemeClr val="bg1"/>
              </a:solidFill>
            </a:endParaRPr>
          </a:p>
          <a:p>
            <a:endParaRPr>
              <a:solidFill>
                <a:schemeClr val="bg1"/>
              </a:solidFill>
            </a:endParaRPr>
          </a:p>
          <a:p>
            <a:r>
              <a:rPr lang="en-US" sz="2200">
                <a:solidFill>
                  <a:schemeClr val="bg1"/>
                </a:solidFill>
                <a:latin typeface="Arial"/>
              </a:rPr>
              <a:t>• WRF-ARW 3.7.1, 3 domains 27-9-3 km, fixed physics (Thompson, MYJ)</a:t>
            </a:r>
            <a:endParaRPr>
              <a:solidFill>
                <a:schemeClr val="bg1"/>
              </a:solidFill>
            </a:endParaRPr>
          </a:p>
          <a:p>
            <a:endParaRPr>
              <a:solidFill>
                <a:schemeClr val="bg1"/>
              </a:solidFill>
            </a:endParaRPr>
          </a:p>
          <a:p>
            <a:r>
              <a:rPr lang="en-US" sz="2200">
                <a:solidFill>
                  <a:schemeClr val="bg1"/>
                </a:solidFill>
                <a:latin typeface="Arial"/>
              </a:rPr>
              <a:t>• Initial condition perturbations using WRFDA CV3, default parameters</a:t>
            </a:r>
            <a:endParaRPr>
              <a:solidFill>
                <a:schemeClr val="bg1"/>
              </a:solidFill>
            </a:endParaRPr>
          </a:p>
          <a:p>
            <a:endParaRPr>
              <a:solidFill>
                <a:schemeClr val="bg1"/>
              </a:solidFill>
            </a:endParaRPr>
          </a:p>
          <a:p>
            <a:r>
              <a:rPr lang="en-US" sz="2200">
                <a:solidFill>
                  <a:schemeClr val="bg1"/>
                </a:solidFill>
                <a:latin typeface="Arial"/>
              </a:rPr>
              <a:t>• Initialized 12Z 10 Dec 2013 (During frontal passage, 12 hours prior to band organization)</a:t>
            </a:r>
            <a:endParaRPr>
              <a:solidFill>
                <a:schemeClr val="bg1"/>
              </a:solidFill>
            </a:endParaRPr>
          </a:p>
          <a:p>
            <a:endParaRPr>
              <a:solidFill>
                <a:schemeClr val="bg1"/>
              </a:solidFill>
            </a:endParaRPr>
          </a:p>
          <a:p>
            <a:r>
              <a:rPr lang="en-US" sz="2200">
                <a:solidFill>
                  <a:schemeClr val="bg1"/>
                </a:solidFill>
                <a:latin typeface="Arial"/>
              </a:rPr>
              <a:t>• 48-hour forecast</a:t>
            </a:r>
            <a:endParaRPr>
              <a:solidFill>
                <a:schemeClr val="bg1"/>
              </a:solidFill>
            </a:endParaRPr>
          </a:p>
        </p:txBody>
      </p:sp>
      <p:sp>
        <p:nvSpPr>
          <p:cNvPr id="51" name="TextShape 2"/>
          <p:cNvSpPr txBox="1"/>
          <p:nvPr/>
        </p:nvSpPr>
        <p:spPr>
          <a:xfrm>
            <a:off x="914400" y="6454440"/>
            <a:ext cx="7680960" cy="602280"/>
          </a:xfrm>
          <a:prstGeom prst="rect">
            <a:avLst/>
          </a:prstGeom>
          <a:noFill/>
          <a:ln>
            <a:noFill/>
          </a:ln>
        </p:spPr>
        <p:txBody>
          <a:bodyPr lIns="90000" tIns="45000" rIns="90000" bIns="45000"/>
          <a:lstStyle/>
          <a:p>
            <a:pPr algn="ctr"/>
            <a:r>
              <a:rPr lang="en-US">
                <a:solidFill>
                  <a:schemeClr val="bg1"/>
                </a:solidFill>
                <a:latin typeface="Arial"/>
              </a:rPr>
              <a:t>Note that this won’t really allow for an exploration of model error; this will just be used to better understand the underlying meteorology</a:t>
            </a:r>
            <a:endParaRPr>
              <a:solidFill>
                <a:schemeClr val="bg1"/>
              </a:solidFill>
            </a:endParaRPr>
          </a:p>
        </p:txBody>
      </p:sp>
      <p:pic>
        <p:nvPicPr>
          <p:cNvPr id="52" name="Picture 51"/>
          <p:cNvPicPr/>
          <p:nvPr/>
        </p:nvPicPr>
        <p:blipFill>
          <a:blip r:embed="rId2"/>
          <a:stretch/>
        </p:blipFill>
        <p:spPr>
          <a:xfrm>
            <a:off x="4206240" y="1005840"/>
            <a:ext cx="5303520" cy="4846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Shape 1"/>
          <p:cNvSpPr txBox="1"/>
          <p:nvPr/>
        </p:nvSpPr>
        <p:spPr>
          <a:xfrm>
            <a:off x="731520" y="548640"/>
            <a:ext cx="8412480" cy="1650960"/>
          </a:xfrm>
          <a:prstGeom prst="rect">
            <a:avLst/>
          </a:prstGeom>
          <a:noFill/>
          <a:ln>
            <a:noFill/>
          </a:ln>
        </p:spPr>
        <p:txBody>
          <a:bodyPr lIns="90000" tIns="45000" rIns="90000" bIns="45000"/>
          <a:lstStyle/>
          <a:p>
            <a:r>
              <a:rPr lang="en-US" sz="2400" b="1">
                <a:solidFill>
                  <a:schemeClr val="bg1"/>
                </a:solidFill>
                <a:latin typeface="Arial"/>
              </a:rPr>
              <a:t>The response variable</a:t>
            </a:r>
            <a:endParaRPr>
              <a:solidFill>
                <a:schemeClr val="bg1"/>
              </a:solidFill>
            </a:endParaRPr>
          </a:p>
          <a:p>
            <a:endParaRPr>
              <a:solidFill>
                <a:schemeClr val="bg1"/>
              </a:solidFill>
            </a:endParaRPr>
          </a:p>
          <a:p>
            <a:r>
              <a:rPr lang="en-US" sz="2200">
                <a:solidFill>
                  <a:schemeClr val="bg1"/>
                </a:solidFill>
                <a:latin typeface="Arial"/>
              </a:rPr>
              <a:t>• Define response variable as intersecting area minus symmetrical difference.</a:t>
            </a:r>
            <a:endParaRPr>
              <a:solidFill>
                <a:schemeClr val="bg1"/>
              </a:solidFill>
            </a:endParaRPr>
          </a:p>
          <a:p>
            <a:r>
              <a:rPr lang="en-US">
                <a:solidFill>
                  <a:schemeClr val="bg1"/>
                </a:solidFill>
                <a:latin typeface="Arial"/>
              </a:rPr>
              <a:t>(Yellow = intersection, pink = symm diff)</a:t>
            </a:r>
            <a:endParaRPr>
              <a:solidFill>
                <a:schemeClr val="bg1"/>
              </a:solidFill>
            </a:endParaRPr>
          </a:p>
        </p:txBody>
      </p:sp>
      <p:pic>
        <p:nvPicPr>
          <p:cNvPr id="54" name="Picture 53"/>
          <p:cNvPicPr/>
          <p:nvPr/>
        </p:nvPicPr>
        <p:blipFill>
          <a:blip r:embed="rId2"/>
          <a:stretch/>
        </p:blipFill>
        <p:spPr>
          <a:xfrm>
            <a:off x="1531080" y="2926080"/>
            <a:ext cx="6860520" cy="3637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Shape 1"/>
          <p:cNvSpPr txBox="1"/>
          <p:nvPr/>
        </p:nvSpPr>
        <p:spPr>
          <a:xfrm rot="16200000">
            <a:off x="-3632623" y="3673862"/>
            <a:ext cx="8321040" cy="430200"/>
          </a:xfrm>
          <a:prstGeom prst="rect">
            <a:avLst/>
          </a:prstGeom>
          <a:noFill/>
          <a:ln>
            <a:noFill/>
          </a:ln>
        </p:spPr>
        <p:txBody>
          <a:bodyPr lIns="90000" tIns="45000" rIns="90000" bIns="45000"/>
          <a:lstStyle/>
          <a:p>
            <a:pPr algn="ctr"/>
            <a:r>
              <a:rPr lang="en-US" sz="2400" b="1" dirty="0">
                <a:solidFill>
                  <a:schemeClr val="bg1"/>
                </a:solidFill>
                <a:latin typeface="Arial"/>
              </a:rPr>
              <a:t>Some preliminary results</a:t>
            </a:r>
            <a:endParaRPr sz="24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435" y="536027"/>
            <a:ext cx="3863006" cy="702364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979" y="536028"/>
            <a:ext cx="3863006" cy="7023647"/>
          </a:xfrm>
          <a:prstGeom prst="rect">
            <a:avLst/>
          </a:prstGeom>
        </p:spPr>
      </p:pic>
      <p:sp>
        <p:nvSpPr>
          <p:cNvPr id="4" name="TextBox 3"/>
          <p:cNvSpPr txBox="1"/>
          <p:nvPr/>
        </p:nvSpPr>
        <p:spPr>
          <a:xfrm>
            <a:off x="7162975" y="88262"/>
            <a:ext cx="797013" cy="400110"/>
          </a:xfrm>
          <a:prstGeom prst="rect">
            <a:avLst/>
          </a:prstGeom>
          <a:noFill/>
        </p:spPr>
        <p:txBody>
          <a:bodyPr wrap="none" rtlCol="0">
            <a:spAutoFit/>
          </a:bodyPr>
          <a:lstStyle/>
          <a:p>
            <a:pPr algn="ctr"/>
            <a:r>
              <a:rPr lang="en-US" sz="2000" dirty="0" smtClean="0">
                <a:solidFill>
                  <a:schemeClr val="bg1"/>
                </a:solidFill>
              </a:rPr>
              <a:t>worst</a:t>
            </a:r>
            <a:endParaRPr lang="en-US" sz="2000" dirty="0">
              <a:solidFill>
                <a:schemeClr val="bg1"/>
              </a:solidFill>
            </a:endParaRPr>
          </a:p>
        </p:txBody>
      </p:sp>
      <p:sp>
        <p:nvSpPr>
          <p:cNvPr id="6" name="TextBox 5"/>
          <p:cNvSpPr txBox="1"/>
          <p:nvPr/>
        </p:nvSpPr>
        <p:spPr>
          <a:xfrm>
            <a:off x="2744551" y="135917"/>
            <a:ext cx="668773" cy="400110"/>
          </a:xfrm>
          <a:prstGeom prst="rect">
            <a:avLst/>
          </a:prstGeom>
          <a:noFill/>
        </p:spPr>
        <p:txBody>
          <a:bodyPr wrap="none" rtlCol="0">
            <a:spAutoFit/>
          </a:bodyPr>
          <a:lstStyle/>
          <a:p>
            <a:pPr algn="ctr"/>
            <a:r>
              <a:rPr lang="en-US" sz="2000" dirty="0" smtClean="0">
                <a:solidFill>
                  <a:schemeClr val="bg1"/>
                </a:solidFill>
              </a:rPr>
              <a:t>best</a:t>
            </a:r>
            <a:endParaRPr lang="en-US" sz="2000" dirty="0">
              <a:solidFill>
                <a:schemeClr val="bg1"/>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533</Words>
  <Application>Microsoft Office PowerPoint</Application>
  <PresentationFormat>Custom</PresentationFormat>
  <Paragraphs>76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DejaVu Sans</vt:lpstr>
      <vt:lpstr>StarSymbol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FRANCIS SASLO</dc:creator>
  <cp:lastModifiedBy>SETH FRANCIS SASLO</cp:lastModifiedBy>
  <cp:revision>9</cp:revision>
  <dcterms:modified xsi:type="dcterms:W3CDTF">2017-08-17T03:43:10Z</dcterms:modified>
</cp:coreProperties>
</file>