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6" r:id="rId9"/>
    <p:sldId id="266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CE7"/>
    <a:srgbClr val="132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013"/>
  </p:normalViewPr>
  <p:slideViewPr>
    <p:cSldViewPr snapToGrid="0" snapToObjects="1">
      <p:cViewPr varScale="1">
        <p:scale>
          <a:sx n="117" d="100"/>
          <a:sy n="117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5B494-5BB8-E94A-90D9-659C4251A73B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E66B7-62E2-854B-92BB-F426E35E3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-Set records for intensification rate, max intensity</a:t>
            </a:r>
            <a:r>
              <a:rPr lang="en-US" baseline="0" dirty="0" smtClean="0"/>
              <a:t> and others</a:t>
            </a:r>
          </a:p>
          <a:p>
            <a:r>
              <a:rPr lang="en-US" baseline="0" dirty="0" smtClean="0"/>
              <a:t>-Intensification severely underestimated!!</a:t>
            </a:r>
          </a:p>
          <a:p>
            <a:r>
              <a:rPr lang="en-US" dirty="0" smtClean="0"/>
              <a:t>-point out landfall 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TCI</a:t>
            </a:r>
            <a:r>
              <a:rPr lang="en-US" baseline="0" dirty="0" smtClean="0"/>
              <a:t> Field Campaign taking place so lots of observations (green=Global Hawk, red=P3)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0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Differences even at initial time from</a:t>
            </a:r>
            <a:r>
              <a:rPr lang="en-US" baseline="0" dirty="0" smtClean="0"/>
              <a:t> how WRF initializes 1km domain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Gradients much stronger</a:t>
            </a:r>
            <a:r>
              <a:rPr lang="en-US" baseline="0" dirty="0" smtClean="0"/>
              <a:t> in 1km simulation already ~10ms</a:t>
            </a:r>
            <a:r>
              <a:rPr lang="en-US" baseline="30000" dirty="0" smtClean="0"/>
              <a:t>-1</a:t>
            </a:r>
            <a:r>
              <a:rPr lang="en-US" baseline="0" dirty="0" smtClean="0"/>
              <a:t> stronger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 core stronger</a:t>
            </a:r>
          </a:p>
          <a:p>
            <a:r>
              <a:rPr lang="en-US" dirty="0" smtClean="0"/>
              <a:t>Mid</a:t>
            </a:r>
            <a:r>
              <a:rPr lang="en-US" baseline="0" dirty="0" smtClean="0"/>
              <a:t> and upper-level warm core visible in both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0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r>
              <a:rPr lang="en-US" baseline="0" dirty="0" smtClean="0"/>
              <a:t> in rainbands visible as well!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2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</a:t>
            </a:r>
            <a:r>
              <a:rPr lang="en-US" baseline="0" dirty="0" smtClean="0"/>
              <a:t> core in excess of 20 C!!!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SOs</a:t>
            </a:r>
            <a:r>
              <a:rPr lang="en-US" baseline="0" dirty="0" smtClean="0"/>
              <a:t> at 1km for first flight are predominantly working to get storm in correct location not helping much with structure. May need additional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(satellite to help!)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7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Huge forecast error</a:t>
            </a:r>
            <a:r>
              <a:rPr lang="en-US" dirty="0" smtClean="0"/>
              <a:t>!!!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9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-assimilating conventional </a:t>
            </a:r>
            <a:r>
              <a:rPr lang="en-US" dirty="0" err="1" smtClean="0"/>
              <a:t>obs</a:t>
            </a:r>
            <a:r>
              <a:rPr lang="en-US" dirty="0" smtClean="0"/>
              <a:t> and aircraft</a:t>
            </a:r>
            <a:r>
              <a:rPr lang="en-US" baseline="0" dirty="0" smtClean="0"/>
              <a:t> radial velocity </a:t>
            </a:r>
            <a:r>
              <a:rPr lang="en-US" baseline="0" dirty="0" err="1" smtClean="0"/>
              <a:t>Sos</a:t>
            </a:r>
            <a:r>
              <a:rPr lang="en-US" baseline="0" dirty="0" smtClean="0"/>
              <a:t> in a real-time </a:t>
            </a:r>
            <a:r>
              <a:rPr lang="en-US" baseline="0" dirty="0" err="1" smtClean="0"/>
              <a:t>esque</a:t>
            </a:r>
            <a:r>
              <a:rPr lang="en-US" baseline="0" dirty="0" smtClean="0"/>
              <a:t> setup.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-Reduced Cd (drag coefficient)</a:t>
            </a:r>
            <a:r>
              <a:rPr lang="en-US" baseline="0" dirty="0" smtClean="0"/>
              <a:t> </a:t>
            </a:r>
            <a:r>
              <a:rPr lang="en-US" dirty="0" smtClean="0"/>
              <a:t>at strong wind speeds(greater</a:t>
            </a:r>
            <a:r>
              <a:rPr lang="en-US" baseline="0" dirty="0" smtClean="0"/>
              <a:t> than ~33 m/s or 64 knots)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-Some sensitivity to resolution,</a:t>
            </a:r>
            <a:r>
              <a:rPr lang="en-US" baseline="0" dirty="0" smtClean="0"/>
              <a:t> Slightly stronger/quicker intensification rate (e.g. 18z 22</a:t>
            </a:r>
            <a:r>
              <a:rPr lang="en-US" baseline="30000" dirty="0" smtClean="0"/>
              <a:t>nd</a:t>
            </a:r>
            <a:r>
              <a:rPr lang="en-US" baseline="0" dirty="0" smtClean="0"/>
              <a:t> forecast)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-Last forecast nails maximum intensity finally.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After second flight we can capture timing and magnitude of maximum wind speed for Patricia with 3km cycling DA assimilating conventional and aircraft </a:t>
            </a:r>
            <a:r>
              <a:rPr lang="en-US" baseline="0" dirty="0" err="1" smtClean="0"/>
              <a:t>Sos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Still don</a:t>
            </a:r>
            <a:r>
              <a:rPr lang="uk-UA" baseline="0" dirty="0" smtClean="0"/>
              <a:t>’</a:t>
            </a:r>
            <a:r>
              <a:rPr lang="en-US" baseline="0" dirty="0" smtClean="0"/>
              <a:t>t capture weakening before landfall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44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Cd --&gt; lower </a:t>
            </a:r>
            <a:r>
              <a:rPr lang="en-US" dirty="0" err="1" smtClean="0"/>
              <a:t>sfc</a:t>
            </a:r>
            <a:r>
              <a:rPr lang="en-US" dirty="0" smtClean="0"/>
              <a:t> latent,</a:t>
            </a:r>
            <a:r>
              <a:rPr lang="en-US" baseline="0" dirty="0" smtClean="0"/>
              <a:t> sensible, and moisture flux due to smaller difference between the sea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and air immediately above it.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1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Differences even at initial time from</a:t>
            </a:r>
            <a:r>
              <a:rPr lang="en-US" baseline="0" dirty="0" smtClean="0"/>
              <a:t> how WRF initializes 1km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E66B7-62E2-854B-92BB-F426E35E36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4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1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6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7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0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1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3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7A7FA-03A9-004A-B626-975371586E2C}" type="datetimeFigureOut">
              <a:rPr lang="en-US" smtClean="0"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04C8-6223-A94E-BE8A-21ADE4BA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6400" cy="193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717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Ensemble Based Data Assimilation adventure toward capturing the extreme event of Hurricane Patricia (2015)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51462"/>
            <a:ext cx="9144000" cy="1655762"/>
          </a:xfrm>
        </p:spPr>
        <p:txBody>
          <a:bodyPr/>
          <a:lstStyle/>
          <a:p>
            <a:r>
              <a:rPr lang="en-US" dirty="0" smtClean="0"/>
              <a:t>Robert Nystrom and Fuqing Zhang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95" y="389106"/>
            <a:ext cx="2965607" cy="9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81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36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36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61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62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5" y="0"/>
            <a:ext cx="10515600" cy="1325563"/>
          </a:xfrm>
        </p:spPr>
        <p:txBody>
          <a:bodyPr/>
          <a:lstStyle/>
          <a:p>
            <a:r>
              <a:rPr lang="en-US" dirty="0" smtClean="0"/>
              <a:t>Differences from Resolution: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1" y="890313"/>
            <a:ext cx="5943600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890313"/>
            <a:ext cx="59436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3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1-km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783" y="9562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-km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3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5" y="457200"/>
            <a:ext cx="64008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125640"/>
            <a:ext cx="10515600" cy="1325563"/>
          </a:xfrm>
        </p:spPr>
        <p:txBody>
          <a:bodyPr/>
          <a:lstStyle/>
          <a:p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177" y="1549175"/>
            <a:ext cx="56114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1 km forecast using reduced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captures maximum intensity and intensification rate!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Reduced C</a:t>
            </a:r>
            <a:r>
              <a:rPr lang="en-US" sz="2400" baseline="-25000" dirty="0" smtClean="0"/>
              <a:t>d </a:t>
            </a:r>
            <a:r>
              <a:rPr lang="en-US" sz="2400" dirty="0" smtClean="0"/>
              <a:t>-&gt; lower heat and moisture fluxes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Stronger gradients and stronger warm-core in 1km simulation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Early forecasts still struggle!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Working on 1 km DA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Current challenge is position spread!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Also examining new SOs (4x increase)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14" y="72137"/>
            <a:ext cx="10515600" cy="1325563"/>
          </a:xfrm>
        </p:spPr>
        <p:txBody>
          <a:bodyPr/>
          <a:lstStyle/>
          <a:p>
            <a:r>
              <a:rPr lang="en-US" dirty="0" smtClean="0"/>
              <a:t>Patricia an extreme event: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56424"/>
            <a:ext cx="6406947" cy="475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8052" y="6519054"/>
            <a:ext cx="168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Rodgers et al. (2017)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" y="981054"/>
            <a:ext cx="3835016" cy="58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0" y="1338944"/>
            <a:ext cx="7062611" cy="5448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9322" y="1289304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12 h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153650" y="1289304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24 h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09322" y="4051554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36 h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153650" y="4051554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48 h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33140" y="1003592"/>
            <a:ext cx="307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All-time </a:t>
            </a:r>
            <a:r>
              <a:rPr lang="en-US" sz="2400" dirty="0" smtClean="0"/>
              <a:t>Forecast Errors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093783" y="6520687"/>
            <a:ext cx="18909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Kimberlain</a:t>
            </a:r>
            <a:r>
              <a:rPr lang="en-US" sz="1400" dirty="0" smtClean="0"/>
              <a:t> et al. (2016)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9" y="1782677"/>
            <a:ext cx="4856991" cy="45608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446" y="6479466"/>
            <a:ext cx="168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Rodgers et al. (2017)</a:t>
            </a:r>
            <a:endParaRPr lang="en-US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6914" y="72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Patricia an extreme event: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6525"/>
            <a:ext cx="10515600" cy="1325563"/>
          </a:xfrm>
        </p:spPr>
        <p:txBody>
          <a:bodyPr/>
          <a:lstStyle/>
          <a:p>
            <a:r>
              <a:rPr lang="en-US" dirty="0" smtClean="0"/>
              <a:t>PSU WRF-EnKF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088"/>
            <a:ext cx="42672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69" y="1462088"/>
            <a:ext cx="4267200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38" y="1462088"/>
            <a:ext cx="4267200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034" y="5649686"/>
            <a:ext cx="8614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News: Track forecasts fairly good, by 18z on the 21</a:t>
            </a:r>
            <a:r>
              <a:rPr lang="en-US" baseline="30000" dirty="0" smtClean="0"/>
              <a:t>st</a:t>
            </a:r>
            <a:r>
              <a:rPr lang="en-US" dirty="0" smtClean="0"/>
              <a:t> Major Hurricane is forecasted</a:t>
            </a:r>
          </a:p>
          <a:p>
            <a:endParaRPr lang="en-US" dirty="0"/>
          </a:p>
          <a:p>
            <a:r>
              <a:rPr lang="en-US" dirty="0" smtClean="0"/>
              <a:t>Bad News: Max intensity is off by at least 70 knots, intensification is delayed significantly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3846"/>
            <a:ext cx="10515600" cy="1325563"/>
          </a:xfrm>
        </p:spPr>
        <p:txBody>
          <a:bodyPr/>
          <a:lstStyle/>
          <a:p>
            <a:r>
              <a:rPr lang="en-US" dirty="0" smtClean="0"/>
              <a:t>Sensitivity to Cd?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11087"/>
            <a:ext cx="5486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1087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5179" y="1212109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Green and Zhang (2013)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1953" y="1233880"/>
            <a:ext cx="184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Chen et al. (2017)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591801" y="4963887"/>
            <a:ext cx="142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^</a:t>
            </a:r>
            <a:r>
              <a:rPr lang="en-US" dirty="0"/>
              <a:t> </a:t>
            </a:r>
            <a:r>
              <a:rPr lang="en-US" dirty="0" smtClean="0"/>
              <a:t>Reduced C</a:t>
            </a:r>
            <a:r>
              <a:rPr lang="en-US" baseline="-25000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3846"/>
            <a:ext cx="10515600" cy="1325563"/>
          </a:xfrm>
        </p:spPr>
        <p:txBody>
          <a:bodyPr/>
          <a:lstStyle/>
          <a:p>
            <a:r>
              <a:rPr lang="en-US" dirty="0" smtClean="0"/>
              <a:t>Sensitivity to Resolution?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11087"/>
            <a:ext cx="5486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1087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2494" y="122600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3</a:t>
            </a:r>
            <a:r>
              <a:rPr lang="en-US" b="1" smtClean="0"/>
              <a:t>km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56170" y="124175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3846"/>
            <a:ext cx="10515600" cy="1325563"/>
          </a:xfrm>
        </p:spPr>
        <p:txBody>
          <a:bodyPr/>
          <a:lstStyle/>
          <a:p>
            <a:r>
              <a:rPr lang="en-US" dirty="0" smtClean="0"/>
              <a:t>Sensitivity to Resolution and Cd?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11087"/>
            <a:ext cx="5486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1087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2494" y="122600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3</a:t>
            </a:r>
            <a:r>
              <a:rPr lang="en-US" b="1" smtClean="0"/>
              <a:t>km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89369" y="1229408"/>
            <a:ext cx="26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1km w/ Chen </a:t>
            </a:r>
            <a:r>
              <a:rPr lang="en-US" b="1" dirty="0" smtClean="0"/>
              <a:t>et al. (2017)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591801" y="4963887"/>
            <a:ext cx="142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^</a:t>
            </a:r>
            <a:r>
              <a:rPr lang="en-US" dirty="0"/>
              <a:t> </a:t>
            </a:r>
            <a:r>
              <a:rPr lang="en-US" dirty="0" smtClean="0"/>
              <a:t>Reduced C</a:t>
            </a:r>
            <a:r>
              <a:rPr lang="en-US" baseline="-25000" dirty="0" smtClean="0"/>
              <a:t>d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360229" y="2035629"/>
            <a:ext cx="2144485" cy="2558142"/>
          </a:xfrm>
          <a:prstGeom prst="ellipse">
            <a:avLst/>
          </a:prstGeom>
          <a:noFill/>
          <a:ln w="76200">
            <a:solidFill>
              <a:srgbClr val="224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baseline="-25000" dirty="0" smtClean="0"/>
              <a:t>d</a:t>
            </a:r>
            <a:r>
              <a:rPr lang="en-US" dirty="0" smtClean="0"/>
              <a:t> differences: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43" y="0"/>
            <a:ext cx="46515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4608" y="6550223"/>
            <a:ext cx="1477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Chen et al. (2017)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6" y="1796793"/>
            <a:ext cx="6760457" cy="1880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1995" y="3369878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Emanuel (1997)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642256" y="4245426"/>
            <a:ext cx="5286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Potential intensity increases w/ 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/C</a:t>
            </a:r>
            <a:r>
              <a:rPr lang="en-US" sz="2400" baseline="-25000" dirty="0" smtClean="0"/>
              <a:t>d</a:t>
            </a:r>
          </a:p>
          <a:p>
            <a:pPr marL="285750" indent="-285750">
              <a:buFont typeface="Arial" charset="0"/>
              <a:buChar char="•"/>
            </a:pPr>
            <a:endParaRPr lang="en-US" sz="2400" baseline="-25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Expect stronger storm with lower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6827" y="1690688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MPI: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230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44" y="167013"/>
            <a:ext cx="3560824" cy="3354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68" y="167013"/>
            <a:ext cx="3560823" cy="3354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92" y="167013"/>
            <a:ext cx="3560823" cy="3354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44" y="3403082"/>
            <a:ext cx="3560823" cy="335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68" y="3403082"/>
            <a:ext cx="3560823" cy="3354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92" y="3403082"/>
            <a:ext cx="3560823" cy="335439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3285" y="167013"/>
            <a:ext cx="1621971" cy="901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Differences </a:t>
            </a:r>
          </a:p>
          <a:p>
            <a:r>
              <a:rPr lang="en-US" sz="2400" dirty="0" smtClean="0"/>
              <a:t>from Cd: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30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537</Words>
  <Application>Microsoft Macintosh PowerPoint</Application>
  <PresentationFormat>Widescreen</PresentationFormat>
  <Paragraphs>98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An Ensemble Based Data Assimilation adventure toward capturing the extreme event of Hurricane Patricia (2015)</vt:lpstr>
      <vt:lpstr>Patricia an extreme event:</vt:lpstr>
      <vt:lpstr>PowerPoint Presentation</vt:lpstr>
      <vt:lpstr>PSU WRF-EnKF Performance</vt:lpstr>
      <vt:lpstr>Sensitivity to Cd?</vt:lpstr>
      <vt:lpstr>Sensitivity to Resolution?</vt:lpstr>
      <vt:lpstr>Sensitivity to Resolution and Cd?</vt:lpstr>
      <vt:lpstr>Cd differences:</vt:lpstr>
      <vt:lpstr>PowerPoint Presentation</vt:lpstr>
      <vt:lpstr>Differences from Resolution:</vt:lpstr>
      <vt:lpstr>Differences from Resolution:</vt:lpstr>
      <vt:lpstr>Differences from Resolution:</vt:lpstr>
      <vt:lpstr>Differences from Resolution:</vt:lpstr>
      <vt:lpstr>Differences from Resolution:</vt:lpstr>
      <vt:lpstr>Differences from Resolution:</vt:lpstr>
      <vt:lpstr>Differences from Resolution:</vt:lpstr>
      <vt:lpstr>Summary and Future Work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Ensemble Based Data Assimilation adventure toward capturing the extreme event of Hurricane Patricia (2015)</dc:title>
  <dc:creator>Microsoft Office User</dc:creator>
  <cp:lastModifiedBy>Microsoft Office User</cp:lastModifiedBy>
  <cp:revision>25</cp:revision>
  <dcterms:created xsi:type="dcterms:W3CDTF">2017-08-16T13:22:33Z</dcterms:created>
  <dcterms:modified xsi:type="dcterms:W3CDTF">2017-08-17T12:03:22Z</dcterms:modified>
</cp:coreProperties>
</file>