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7" r:id="rId4"/>
    <p:sldId id="268" r:id="rId5"/>
    <p:sldId id="269" r:id="rId6"/>
    <p:sldId id="273" r:id="rId7"/>
    <p:sldId id="274" r:id="rId8"/>
    <p:sldId id="258" r:id="rId9"/>
    <p:sldId id="272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71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38"/>
    <p:restoredTop sz="94666"/>
  </p:normalViewPr>
  <p:slideViewPr>
    <p:cSldViewPr snapToGrid="0" snapToObjects="1">
      <p:cViewPr varScale="1">
        <p:scale>
          <a:sx n="128" d="100"/>
          <a:sy n="128" d="100"/>
        </p:scale>
        <p:origin x="184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00">
                <a:solidFill>
                  <a:schemeClr val="dk1"/>
                </a:solidFill>
              </a:rPr>
              <a:t>Hans just talked about how CO2 concentration can be used to estimate CO2 fluxes. How does, however, CO2 concentration vary on a daily, or even seasonal basis? What do these trends tell us?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Just to give you a quick look, the figure up on a screen is a vertical cross section of CO2 concentration over the longitudes 270-280 (Eastern United States). The horizontal axis represents latitude while the vertical axis represents pressure/height.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-See evidence of a north to south gradient, with CO2 concentration decreasing with latitude during the summer but, interestingly enough, increasing with latitude during the winter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-Also a vertical gradient, with the upper layers of the atmosphere generally more stable and with CO2 concentration decreasing with height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 addition, there are some noteworthy diurnal variabilities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This figure shows the net change between the four different times in the previous figure. Blue represents decrease in the CO2 concentration atmosphere while red represents an increase. 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During the daytime hours there appears to be a net decrease while nighttime net increase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next figure shows the seasonal net changes for both winter and summer across various longitudes, with the rightmost panel depicting the average of all longitudes. Seasonally, there is a net intake of CO2 during the summer, especially in the northern regions, while winter there is a slight net output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 believe that terrestrial factors can offer some explanation in explaining these trends and variabilities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Begin by discussing the two biological processes of photosynthesis and respiration. Photosynthesis is the process by which plants intake carbon dioxide and water, as you all know, results in a net intake of CO2 by the plant. In plants, photosynthesis happens during the day. Which explains the net intake during the two highlighted times.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In contrast, respiration (the same process that humans also go through) results in a net output of CO2 into the atmosphere. This is reflected during in nighttime figures. 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As you can see, there appears to be less activity during the winter… which I will talk about in the next slide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Northern, especially north eastern, united states is heavily forested, and if you look at the map that is where lower CO2 concentration is found. Thus, the forrest acts a sink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Reason the winter is reversed is because you lose that sink when the leaves in the fall/winter, as you can see in the map there is a lot less activity during the winter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Next step would be___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Causes such as terrestrial, real world implications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As well as further comparisons with ACT America observational data to investigate the model reliability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The figure pictured here is a summary of ECMWF analysis data for the summer of 2016 over North America for 4 different times of day and for both summer and winter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Today, I will be talking about the</a:t>
            </a:r>
          </a:p>
          <a:p>
            <a:pPr marL="457200" lvl="0" indent="-228600" rtl="0">
              <a:spcBef>
                <a:spcPts val="0"/>
              </a:spcBef>
              <a:buAutoNum type="arabicParenR"/>
            </a:pPr>
            <a:r>
              <a:rPr lang="en" dirty="0"/>
              <a:t>Spatial gradients observed</a:t>
            </a:r>
          </a:p>
          <a:p>
            <a:pPr marL="457200" lvl="0" indent="-228600" rtl="0">
              <a:spcBef>
                <a:spcPts val="0"/>
              </a:spcBef>
              <a:buAutoNum type="arabicParenR"/>
            </a:pPr>
            <a:r>
              <a:rPr lang="en" dirty="0"/>
              <a:t>Diurnal and seasonal variabilities</a:t>
            </a:r>
          </a:p>
          <a:p>
            <a:pPr marL="457200" lvl="0" indent="-228600" rtl="0">
              <a:spcBef>
                <a:spcPts val="0"/>
              </a:spcBef>
              <a:buAutoNum type="arabicParenR"/>
            </a:pPr>
            <a:r>
              <a:rPr lang="en" dirty="0"/>
              <a:t>Impact of terrestrial factors</a:t>
            </a:r>
          </a:p>
          <a:p>
            <a:pPr marL="457200" lvl="0" indent="-228600">
              <a:spcBef>
                <a:spcPts val="0"/>
              </a:spcBef>
              <a:buAutoNum type="arabicParenR"/>
            </a:pPr>
            <a:r>
              <a:rPr lang="en" dirty="0"/>
              <a:t>And I will conclude with a discussion about model reliability using observational data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We’ve just looked at some trends the ECMWF analysis tells us. But how much can we trust the model?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 compared the EC output to data obtained from ACT America Summer 2016 flight campain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Series of flights in three different regions: (as shown) between 100 and 70 W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We interpolated the model to the flight track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Are the best model days per region. As you can see, pretty good.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there are pretty bad days as well, like this.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48244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there are pretty bad days as well, </a:t>
            </a:r>
            <a:r>
              <a:rPr lang="en-US" smtClean="0"/>
              <a:t>like this.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1235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-Gradient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-Diurnal Cycle</a:t>
            </a:r>
          </a:p>
        </p:txBody>
      </p:sp>
    </p:spTree>
    <p:extLst>
      <p:ext uri="{BB962C8B-B14F-4D97-AF65-F5344CB8AC3E}">
        <p14:creationId xmlns:p14="http://schemas.microsoft.com/office/powerpoint/2010/main" val="620795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29840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3887390" y="740568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5238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29840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5350050" y="1467543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●"/>
              <a:defRPr/>
            </a:lvl1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536302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644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44502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400"/>
            </a:lvl2pPr>
            <a:lvl3pPr lvl="2" indent="0">
              <a:spcBef>
                <a:spcPts val="0"/>
              </a:spcBef>
              <a:buFont typeface="Arial"/>
              <a:buNone/>
              <a:defRPr sz="1400"/>
            </a:lvl3pPr>
            <a:lvl4pPr lvl="3" indent="0">
              <a:spcBef>
                <a:spcPts val="0"/>
              </a:spcBef>
              <a:buFont typeface="Arial"/>
              <a:buNone/>
              <a:defRPr sz="1400"/>
            </a:lvl4pPr>
            <a:lvl5pPr lvl="4" indent="0">
              <a:spcBef>
                <a:spcPts val="0"/>
              </a:spcBef>
              <a:buFont typeface="Arial"/>
              <a:buNone/>
              <a:defRPr sz="1400"/>
            </a:lvl5pPr>
            <a:lvl6pPr lvl="5" indent="0">
              <a:spcBef>
                <a:spcPts val="0"/>
              </a:spcBef>
              <a:buFont typeface="Arial"/>
              <a:buNone/>
              <a:defRPr sz="1400"/>
            </a:lvl6pPr>
            <a:lvl7pPr lvl="6" indent="0">
              <a:spcBef>
                <a:spcPts val="0"/>
              </a:spcBef>
              <a:buFont typeface="Arial"/>
              <a:buNone/>
              <a:defRPr sz="1400"/>
            </a:lvl7pPr>
            <a:lvl8pPr lvl="7" indent="0">
              <a:spcBef>
                <a:spcPts val="0"/>
              </a:spcBef>
              <a:buFont typeface="Arial"/>
              <a:buNone/>
              <a:defRPr sz="1400"/>
            </a:lvl8pPr>
            <a:lvl9pPr lvl="8" indent="0">
              <a:spcBef>
                <a:spcPts val="0"/>
              </a:spcBef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66700" marR="0" lvl="0" indent="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71500" marR="0" lvl="1" indent="63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76300" marR="0" lvl="2" indent="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23887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23887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6291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2984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29840" y="1260872"/>
            <a:ext cx="3868200" cy="6179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629840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79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29840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887390" y="740568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254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381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29840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3333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SzPct val="122222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SzPct val="122222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311700" y="601892"/>
            <a:ext cx="8520600" cy="2126400"/>
          </a:xfrm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 b="1"/>
              <a:t>Trends and variability of North American CO2 concentration revealed from ECMWF real-time analysis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909430" y="2953731"/>
            <a:ext cx="7325139" cy="1326549"/>
          </a:xfrm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/>
              <a:t>Lily Zhang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dirty="0"/>
              <a:t>State College Area High </a:t>
            </a:r>
            <a:r>
              <a:rPr lang="en" b="1" dirty="0" smtClean="0"/>
              <a:t>School</a:t>
            </a:r>
            <a:endParaRPr lang="en-US" b="1" dirty="0" smtClean="0"/>
          </a:p>
          <a:p>
            <a:pPr lvl="0" rtl="0">
              <a:spcBef>
                <a:spcPts val="0"/>
              </a:spcBef>
              <a:buNone/>
            </a:pPr>
            <a:endParaRPr lang="en-US" b="1" dirty="0" smtClean="0"/>
          </a:p>
          <a:p>
            <a:pPr lvl="0" rtl="0">
              <a:spcBef>
                <a:spcPts val="0"/>
              </a:spcBef>
              <a:buNone/>
            </a:pPr>
            <a:endParaRPr lang="en-US" b="1" dirty="0"/>
          </a:p>
          <a:p>
            <a:pPr lvl="0" rtl="0">
              <a:spcBef>
                <a:spcPts val="0"/>
              </a:spcBef>
              <a:buNone/>
            </a:pPr>
            <a:r>
              <a:rPr lang="en-US" b="1" dirty="0" smtClean="0"/>
              <a:t>Contributors: Hans Chen, Thomas </a:t>
            </a:r>
            <a:r>
              <a:rPr lang="en-US" b="1" dirty="0" err="1" smtClean="0"/>
              <a:t>Lauvaux</a:t>
            </a:r>
            <a:r>
              <a:rPr lang="en-US" b="1" dirty="0" smtClean="0"/>
              <a:t>, Fuqing Zhang and Ken Davis</a:t>
            </a:r>
            <a:endParaRPr lang="e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l="3426" t="4045" r="1821" b="4582"/>
          <a:stretch/>
        </p:blipFill>
        <p:spPr>
          <a:xfrm>
            <a:off x="672353" y="443753"/>
            <a:ext cx="7933765" cy="469974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1228025" y="2580572"/>
            <a:ext cx="711900" cy="38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8 PM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3017800" y="2580572"/>
            <a:ext cx="711900" cy="38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 AM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4807575" y="2580572"/>
            <a:ext cx="711900" cy="38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8 AM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6597350" y="2580572"/>
            <a:ext cx="711900" cy="38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 PM</a:t>
            </a:r>
          </a:p>
        </p:txBody>
      </p:sp>
      <p:sp>
        <p:nvSpPr>
          <p:cNvPr id="122" name="Shape 122"/>
          <p:cNvSpPr txBox="1"/>
          <p:nvPr/>
        </p:nvSpPr>
        <p:spPr>
          <a:xfrm rot="-5400000">
            <a:off x="-68925" y="1241247"/>
            <a:ext cx="1254600" cy="49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/>
              <a:t>SUMMER</a:t>
            </a:r>
          </a:p>
        </p:txBody>
      </p:sp>
      <p:sp>
        <p:nvSpPr>
          <p:cNvPr id="123" name="Shape 123"/>
          <p:cNvSpPr txBox="1"/>
          <p:nvPr/>
        </p:nvSpPr>
        <p:spPr>
          <a:xfrm rot="-5400000">
            <a:off x="-68925" y="3787422"/>
            <a:ext cx="1254600" cy="49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WINTER</a:t>
            </a:r>
          </a:p>
        </p:txBody>
      </p:sp>
      <p:sp>
        <p:nvSpPr>
          <p:cNvPr id="9" name="Shape 128"/>
          <p:cNvSpPr txBox="1">
            <a:spLocks/>
          </p:cNvSpPr>
          <p:nvPr/>
        </p:nvSpPr>
        <p:spPr>
          <a:xfrm>
            <a:off x="672353" y="-428478"/>
            <a:ext cx="8489846" cy="1200000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" sz="2000" dirty="0" smtClean="0"/>
              <a:t>ECMWF </a:t>
            </a:r>
            <a:r>
              <a:rPr lang="en-US" sz="2000" dirty="0" smtClean="0"/>
              <a:t>CO2: </a:t>
            </a:r>
            <a:r>
              <a:rPr lang="en" sz="2000" dirty="0" smtClean="0"/>
              <a:t>Cross Section</a:t>
            </a:r>
            <a:r>
              <a:rPr lang="en-US" sz="2000" dirty="0" smtClean="0"/>
              <a:t> from 20 to 60N Averaged for 80-90W </a:t>
            </a:r>
            <a:br>
              <a:rPr lang="en-US" sz="2000" dirty="0" smtClean="0"/>
            </a:br>
            <a:endParaRPr lang="e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29850" y="1543050"/>
            <a:ext cx="2949300" cy="8328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North - South Gradient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 dirty="0"/>
              <a:t>Winter Reversal</a:t>
            </a: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r="8062"/>
          <a:stretch/>
        </p:blipFill>
        <p:spPr>
          <a:xfrm>
            <a:off x="3887400" y="986775"/>
            <a:ext cx="4744424" cy="316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l="90581" r="3132"/>
          <a:stretch/>
        </p:blipFill>
        <p:spPr>
          <a:xfrm>
            <a:off x="8721681" y="986775"/>
            <a:ext cx="324374" cy="316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29850" y="2202900"/>
            <a:ext cx="2949300" cy="5853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Vertical Gradient</a:t>
            </a:r>
          </a:p>
        </p:txBody>
      </p:sp>
      <p:sp>
        <p:nvSpPr>
          <p:cNvPr id="133" name="Shape 133"/>
          <p:cNvSpPr/>
          <p:nvPr/>
        </p:nvSpPr>
        <p:spPr>
          <a:xfrm>
            <a:off x="4387100" y="1886550"/>
            <a:ext cx="525000" cy="276000"/>
          </a:xfrm>
          <a:prstGeom prst="rightArrow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5491675" y="1886550"/>
            <a:ext cx="525000" cy="276000"/>
          </a:xfrm>
          <a:prstGeom prst="rightArrow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6596250" y="1886550"/>
            <a:ext cx="525000" cy="276000"/>
          </a:xfrm>
          <a:prstGeom prst="rightArrow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7700825" y="1886550"/>
            <a:ext cx="525000" cy="276000"/>
          </a:xfrm>
          <a:prstGeom prst="rightArrow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4387100" y="3355975"/>
            <a:ext cx="525000" cy="276000"/>
          </a:xfrm>
          <a:prstGeom prst="rightArrow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5491675" y="3355975"/>
            <a:ext cx="525000" cy="276000"/>
          </a:xfrm>
          <a:prstGeom prst="rightArrow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6596250" y="3355975"/>
            <a:ext cx="525000" cy="276000"/>
          </a:xfrm>
          <a:prstGeom prst="rightArrow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7700825" y="3355975"/>
            <a:ext cx="525000" cy="276000"/>
          </a:xfrm>
          <a:prstGeom prst="rightArrow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4341237" y="2380500"/>
            <a:ext cx="453300" cy="38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/>
              <a:t>8 PM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5481377" y="2380500"/>
            <a:ext cx="453300" cy="38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/>
              <a:t>2 AM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6621517" y="2380500"/>
            <a:ext cx="453300" cy="38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/>
              <a:t>8 AM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7761656" y="2380500"/>
            <a:ext cx="453300" cy="38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/>
              <a:t>2 PM</a:t>
            </a:r>
          </a:p>
        </p:txBody>
      </p:sp>
      <p:sp>
        <p:nvSpPr>
          <p:cNvPr id="145" name="Shape 145"/>
          <p:cNvSpPr txBox="1"/>
          <p:nvPr/>
        </p:nvSpPr>
        <p:spPr>
          <a:xfrm rot="5401900">
            <a:off x="8074976" y="1673021"/>
            <a:ext cx="1085700" cy="16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/>
              <a:t>SUMMER</a:t>
            </a:r>
          </a:p>
        </p:txBody>
      </p:sp>
      <p:sp>
        <p:nvSpPr>
          <p:cNvPr id="146" name="Shape 146"/>
          <p:cNvSpPr txBox="1"/>
          <p:nvPr/>
        </p:nvSpPr>
        <p:spPr>
          <a:xfrm rot="5401900">
            <a:off x="8074976" y="3293721"/>
            <a:ext cx="1085700" cy="16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/>
              <a:t>WINTER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5054687" y="3918025"/>
            <a:ext cx="2424300" cy="7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/>
              <a:t>CO</a:t>
            </a:r>
            <a:r>
              <a:rPr lang="en" sz="900" baseline="-25000"/>
              <a:t>2</a:t>
            </a:r>
            <a:r>
              <a:rPr lang="en" sz="900"/>
              <a:t> Concentration (ppm)</a:t>
            </a:r>
          </a:p>
        </p:txBody>
      </p:sp>
      <p:sp>
        <p:nvSpPr>
          <p:cNvPr id="23" name="Shape 128"/>
          <p:cNvSpPr txBox="1">
            <a:spLocks/>
          </p:cNvSpPr>
          <p:nvPr/>
        </p:nvSpPr>
        <p:spPr>
          <a:xfrm>
            <a:off x="654154" y="-81838"/>
            <a:ext cx="8489846" cy="1200000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" sz="2000" dirty="0" smtClean="0"/>
              <a:t>ECMWF </a:t>
            </a:r>
            <a:r>
              <a:rPr lang="en-US" sz="2000" dirty="0" smtClean="0"/>
              <a:t>CO2: </a:t>
            </a:r>
            <a:r>
              <a:rPr lang="en" sz="2000" dirty="0" smtClean="0"/>
              <a:t>Cross Section</a:t>
            </a:r>
            <a:r>
              <a:rPr lang="en-US" sz="2000" dirty="0" smtClean="0"/>
              <a:t> from 20 to 60N Averaged for 80-90W </a:t>
            </a:r>
            <a:br>
              <a:rPr lang="en-US" sz="2000" dirty="0" smtClean="0"/>
            </a:br>
            <a:endParaRPr lang="en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8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3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623887" y="1282303"/>
            <a:ext cx="7886700" cy="2139600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/>
              <a:t>Diurnal and Seasonal Variabilities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23887" y="3442097"/>
            <a:ext cx="7886700" cy="11250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629840" y="-454737"/>
            <a:ext cx="7978985" cy="1200000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/>
              <a:t>Diurnal </a:t>
            </a:r>
            <a:r>
              <a:rPr lang="en" b="1" dirty="0" smtClean="0"/>
              <a:t>Variabilities</a:t>
            </a:r>
            <a:r>
              <a:rPr lang="en-US" b="1" dirty="0" smtClean="0"/>
              <a:t>: </a:t>
            </a:r>
            <a:r>
              <a:rPr lang="en-US" b="1" dirty="0" smtClean="0"/>
              <a:t>mean changes of CO2 every 6 hours</a:t>
            </a:r>
            <a:endParaRPr lang="en" b="1" dirty="0"/>
          </a:p>
        </p:txBody>
      </p:sp>
      <p:sp>
        <p:nvSpPr>
          <p:cNvPr id="159" name="Shape 159"/>
          <p:cNvSpPr txBox="1">
            <a:spLocks noGrp="1"/>
          </p:cNvSpPr>
          <p:nvPr>
            <p:ph type="body" idx="2"/>
          </p:nvPr>
        </p:nvSpPr>
        <p:spPr>
          <a:xfrm>
            <a:off x="629850" y="1543050"/>
            <a:ext cx="2949300" cy="6402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marL="457200" lvl="0" indent="-317500" rtl="0">
              <a:lnSpc>
                <a:spcPct val="200000"/>
              </a:lnSpc>
              <a:spcBef>
                <a:spcPts val="0"/>
              </a:spcBef>
              <a:buSzPct val="100000"/>
              <a:buChar char="-"/>
            </a:pPr>
            <a:r>
              <a:rPr lang="en" sz="1400"/>
              <a:t>Daytime intake</a:t>
            </a: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 r="11754"/>
          <a:stretch/>
        </p:blipFill>
        <p:spPr>
          <a:xfrm>
            <a:off x="3887400" y="993825"/>
            <a:ext cx="4629000" cy="3148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 l="89067" r="3724"/>
          <a:stretch/>
        </p:blipFill>
        <p:spPr>
          <a:xfrm rot="5400000">
            <a:off x="6012862" y="2721612"/>
            <a:ext cx="378074" cy="31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>
            <a:spLocks noGrp="1"/>
          </p:cNvSpPr>
          <p:nvPr>
            <p:ph type="body" idx="2"/>
          </p:nvPr>
        </p:nvSpPr>
        <p:spPr>
          <a:xfrm>
            <a:off x="629850" y="1929725"/>
            <a:ext cx="2949300" cy="6402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marL="457200" lvl="0" indent="-317500" rtl="0">
              <a:lnSpc>
                <a:spcPct val="200000"/>
              </a:lnSpc>
              <a:spcBef>
                <a:spcPts val="0"/>
              </a:spcBef>
              <a:buSzPct val="100000"/>
              <a:buChar char="-"/>
            </a:pPr>
            <a:r>
              <a:rPr lang="en" sz="1400"/>
              <a:t>Nighttime output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4125172" y="2442800"/>
            <a:ext cx="1023300" cy="38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/>
              <a:t>2 PM - 8 PM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5225310" y="2442800"/>
            <a:ext cx="1023300" cy="38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/>
              <a:t>8 PM - 2 AM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6325397" y="2442800"/>
            <a:ext cx="1023299" cy="38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/>
              <a:t>2 AM - 8 AM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7473910" y="2442800"/>
            <a:ext cx="1023300" cy="38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/>
              <a:t>8 AM - 2 PM</a:t>
            </a:r>
          </a:p>
        </p:txBody>
      </p:sp>
      <p:sp>
        <p:nvSpPr>
          <p:cNvPr id="167" name="Shape 167"/>
          <p:cNvSpPr/>
          <p:nvPr/>
        </p:nvSpPr>
        <p:spPr>
          <a:xfrm>
            <a:off x="7359298" y="882150"/>
            <a:ext cx="1137900" cy="3382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3906487" y="878562"/>
            <a:ext cx="1242000" cy="3382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5148474" y="878575"/>
            <a:ext cx="2210700" cy="3382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 txBox="1"/>
          <p:nvPr/>
        </p:nvSpPr>
        <p:spPr>
          <a:xfrm rot="5401900">
            <a:off x="8151176" y="1749221"/>
            <a:ext cx="1085700" cy="16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/>
              <a:t>SUMMER</a:t>
            </a:r>
          </a:p>
        </p:txBody>
      </p:sp>
      <p:sp>
        <p:nvSpPr>
          <p:cNvPr id="171" name="Shape 171"/>
          <p:cNvSpPr txBox="1"/>
          <p:nvPr/>
        </p:nvSpPr>
        <p:spPr>
          <a:xfrm rot="5401900">
            <a:off x="8151176" y="3369921"/>
            <a:ext cx="1085700" cy="16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/>
              <a:t>WINTER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5054687" y="3994225"/>
            <a:ext cx="2424300" cy="7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/>
              <a:t>CO</a:t>
            </a:r>
            <a:r>
              <a:rPr lang="en" sz="900" baseline="-25000"/>
              <a:t>2</a:t>
            </a:r>
            <a:r>
              <a:rPr lang="en" sz="900"/>
              <a:t> Concentration (ppm)</a:t>
            </a:r>
          </a:p>
        </p:txBody>
      </p:sp>
      <p:sp>
        <p:nvSpPr>
          <p:cNvPr id="17" name="Shape 128"/>
          <p:cNvSpPr txBox="1">
            <a:spLocks/>
          </p:cNvSpPr>
          <p:nvPr/>
        </p:nvSpPr>
        <p:spPr>
          <a:xfrm>
            <a:off x="3228987" y="4245825"/>
            <a:ext cx="8489846" cy="1200000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" sz="2000" smtClean="0"/>
              <a:t>Cross </a:t>
            </a:r>
            <a:r>
              <a:rPr lang="en" sz="2000" dirty="0" smtClean="0"/>
              <a:t>Section</a:t>
            </a:r>
            <a:r>
              <a:rPr lang="en-US" sz="2000" dirty="0" smtClean="0"/>
              <a:t> from 20 to 60N Averaged for 80-90W </a:t>
            </a:r>
            <a:br>
              <a:rPr lang="en-US" sz="2000" dirty="0" smtClean="0"/>
            </a:br>
            <a:endParaRPr lang="en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94129" y="-524403"/>
            <a:ext cx="9049871" cy="1200000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/>
              <a:t>Seasonal Net </a:t>
            </a:r>
            <a:r>
              <a:rPr lang="en-US" b="1" dirty="0" smtClean="0"/>
              <a:t>CO2 </a:t>
            </a:r>
            <a:r>
              <a:rPr lang="en" b="1" dirty="0" smtClean="0"/>
              <a:t>Changes</a:t>
            </a:r>
            <a:r>
              <a:rPr lang="en-US" b="1" dirty="0" smtClean="0"/>
              <a:t> Averaged Over Different Longitude Ranges</a:t>
            </a:r>
            <a:endParaRPr lang="en" b="1" dirty="0"/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29840" y="1543050"/>
            <a:ext cx="2949300" cy="28587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marL="457200" lvl="0" indent="-317500" rtl="0">
              <a:lnSpc>
                <a:spcPct val="200000"/>
              </a:lnSpc>
              <a:spcBef>
                <a:spcPts val="0"/>
              </a:spcBef>
              <a:buSzPct val="100000"/>
              <a:buChar char="-"/>
            </a:pPr>
            <a:r>
              <a:rPr lang="en" sz="1400"/>
              <a:t>Summer intake</a:t>
            </a:r>
          </a:p>
          <a:p>
            <a:pPr marL="457200" lvl="0" indent="-317500">
              <a:lnSpc>
                <a:spcPct val="200000"/>
              </a:lnSpc>
              <a:spcBef>
                <a:spcPts val="0"/>
              </a:spcBef>
              <a:buSzPct val="100000"/>
              <a:buChar char="-"/>
            </a:pPr>
            <a:r>
              <a:rPr lang="en" sz="1400"/>
              <a:t>Winter output</a:t>
            </a:r>
          </a:p>
        </p:txBody>
      </p:sp>
      <p:pic>
        <p:nvPicPr>
          <p:cNvPr id="179" name="Shape 179" descr="Season_Cross_Diff.png"/>
          <p:cNvPicPr preferRelativeResize="0"/>
          <p:nvPr/>
        </p:nvPicPr>
        <p:blipFill rotWithShape="1">
          <a:blip r:embed="rId3">
            <a:alphaModFix/>
          </a:blip>
          <a:srcRect l="1905" r="9895"/>
          <a:stretch/>
        </p:blipFill>
        <p:spPr>
          <a:xfrm>
            <a:off x="3887400" y="789575"/>
            <a:ext cx="4753325" cy="355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 descr="Season_Cross_Diff.png"/>
          <p:cNvPicPr preferRelativeResize="0"/>
          <p:nvPr/>
        </p:nvPicPr>
        <p:blipFill rotWithShape="1">
          <a:blip r:embed="rId3">
            <a:alphaModFix/>
          </a:blip>
          <a:srcRect l="89586" r="3185"/>
          <a:stretch/>
        </p:blipFill>
        <p:spPr>
          <a:xfrm>
            <a:off x="8640725" y="789575"/>
            <a:ext cx="389575" cy="355722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 rot="5401900">
            <a:off x="8074976" y="1673021"/>
            <a:ext cx="1085700" cy="16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/>
              <a:t>SUMMER</a:t>
            </a:r>
          </a:p>
        </p:txBody>
      </p:sp>
      <p:sp>
        <p:nvSpPr>
          <p:cNvPr id="182" name="Shape 182"/>
          <p:cNvSpPr txBox="1"/>
          <p:nvPr/>
        </p:nvSpPr>
        <p:spPr>
          <a:xfrm rot="5401900">
            <a:off x="8074976" y="3293721"/>
            <a:ext cx="1085700" cy="16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/>
              <a:t>WINTER</a:t>
            </a:r>
          </a:p>
        </p:txBody>
      </p:sp>
      <p:sp>
        <p:nvSpPr>
          <p:cNvPr id="2" name="Rectangle 1"/>
          <p:cNvSpPr/>
          <p:nvPr/>
        </p:nvSpPr>
        <p:spPr>
          <a:xfrm>
            <a:off x="3887400" y="4300486"/>
            <a:ext cx="4870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130-150W    100-110W      80-90W     50-70W    50-150W</a:t>
            </a:r>
          </a:p>
          <a:p>
            <a:r>
              <a:rPr lang="en-US" dirty="0" smtClean="0"/>
              <a:t>    Pacific        Rockies         Plains        Atlantic       All NA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623887" y="1282303"/>
            <a:ext cx="7886700" cy="2139600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 dirty="0"/>
              <a:t>Role of Plants in Explaining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              </a:t>
            </a:r>
            <a:r>
              <a:rPr lang="en" sz="3600" b="1" dirty="0" smtClean="0"/>
              <a:t>Trends </a:t>
            </a:r>
            <a:r>
              <a:rPr lang="en" sz="3600" b="1" dirty="0"/>
              <a:t>and Variabilities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23887" y="3442097"/>
            <a:ext cx="7886700" cy="11250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 l="89067" r="3555"/>
          <a:stretch/>
        </p:blipFill>
        <p:spPr>
          <a:xfrm>
            <a:off x="8699217" y="993825"/>
            <a:ext cx="386974" cy="31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638750" y="870775"/>
            <a:ext cx="2949300" cy="549000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Photosynthesis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38750" y="2118262"/>
            <a:ext cx="2949300" cy="5490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marL="457200" lvl="0" indent="-317500">
              <a:spcBef>
                <a:spcPts val="0"/>
              </a:spcBef>
              <a:buSzPct val="100000"/>
              <a:buChar char="-"/>
            </a:pPr>
            <a:r>
              <a:rPr lang="en" sz="1400"/>
              <a:t>CO</a:t>
            </a:r>
            <a:r>
              <a:rPr lang="en" sz="1400" baseline="-25000"/>
              <a:t>2</a:t>
            </a:r>
            <a:r>
              <a:rPr lang="en" sz="1400"/>
              <a:t> </a:t>
            </a:r>
            <a:r>
              <a:rPr lang="en" sz="1400" i="1"/>
              <a:t>intake</a:t>
            </a:r>
            <a:r>
              <a:rPr lang="en" sz="1400"/>
              <a:t> during the day</a:t>
            </a:r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 r="11754"/>
          <a:stretch/>
        </p:blipFill>
        <p:spPr>
          <a:xfrm>
            <a:off x="3887400" y="993825"/>
            <a:ext cx="4629000" cy="314870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638750" y="2748275"/>
            <a:ext cx="2949300" cy="549000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Respiration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38750" y="1488250"/>
            <a:ext cx="3229448" cy="5490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marL="457200" lvl="0" indent="-317500" rtl="0">
              <a:lnSpc>
                <a:spcPct val="200000"/>
              </a:lnSpc>
              <a:spcBef>
                <a:spcPts val="0"/>
              </a:spcBef>
              <a:buSzPct val="100000"/>
              <a:buChar char="-"/>
            </a:pPr>
            <a:r>
              <a:rPr lang="en" sz="1400"/>
              <a:t>6</a:t>
            </a:r>
            <a:r>
              <a:rPr lang="en" sz="1400">
                <a:solidFill>
                  <a:srgbClr val="0000FF"/>
                </a:solidFill>
              </a:rPr>
              <a:t>CO</a:t>
            </a:r>
            <a:r>
              <a:rPr lang="en" sz="1400" baseline="-25000">
                <a:solidFill>
                  <a:srgbClr val="0000FF"/>
                </a:solidFill>
              </a:rPr>
              <a:t>2</a:t>
            </a:r>
            <a:r>
              <a:rPr lang="en" sz="1400" baseline="-25000"/>
              <a:t> </a:t>
            </a:r>
            <a:r>
              <a:rPr lang="en" sz="1400"/>
              <a:t>+ 6H</a:t>
            </a:r>
            <a:r>
              <a:rPr lang="en" sz="1400" baseline="-25000"/>
              <a:t>2</a:t>
            </a:r>
            <a:r>
              <a:rPr lang="en" sz="1400"/>
              <a:t>O ------&gt; C</a:t>
            </a:r>
            <a:r>
              <a:rPr lang="en" sz="1400" baseline="-25000"/>
              <a:t>6</a:t>
            </a:r>
            <a:r>
              <a:rPr lang="en" sz="1400"/>
              <a:t>H</a:t>
            </a:r>
            <a:r>
              <a:rPr lang="en" sz="1400" baseline="-25000"/>
              <a:t>12</a:t>
            </a:r>
            <a:r>
              <a:rPr lang="en" sz="1400"/>
              <a:t>O</a:t>
            </a:r>
            <a:r>
              <a:rPr lang="en" sz="1400" baseline="-25000"/>
              <a:t>6 </a:t>
            </a:r>
            <a:r>
              <a:rPr lang="en" sz="1400"/>
              <a:t>+ 6O</a:t>
            </a:r>
            <a:r>
              <a:rPr lang="en" sz="1400" baseline="-25000"/>
              <a:t>2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38750" y="4068225"/>
            <a:ext cx="2949300" cy="5490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SzPct val="100000"/>
              <a:buChar char="-"/>
            </a:pPr>
            <a:r>
              <a:rPr lang="en" sz="1400"/>
              <a:t>CO</a:t>
            </a:r>
            <a:r>
              <a:rPr lang="en" sz="1400" baseline="-25000"/>
              <a:t>2</a:t>
            </a:r>
            <a:r>
              <a:rPr lang="en" sz="1400"/>
              <a:t> </a:t>
            </a:r>
            <a:r>
              <a:rPr lang="en" sz="1400" i="1"/>
              <a:t>output</a:t>
            </a:r>
            <a:r>
              <a:rPr lang="en" sz="1400"/>
              <a:t> during the night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38750" y="3356100"/>
            <a:ext cx="3229448" cy="5490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marL="457200" lvl="0" indent="-317500" rtl="0">
              <a:lnSpc>
                <a:spcPct val="200000"/>
              </a:lnSpc>
              <a:spcBef>
                <a:spcPts val="0"/>
              </a:spcBef>
              <a:buSzPct val="100000"/>
              <a:buChar char="-"/>
            </a:pPr>
            <a:r>
              <a:rPr lang="en" sz="1400"/>
              <a:t>C</a:t>
            </a:r>
            <a:r>
              <a:rPr lang="en" sz="1400" baseline="-25000"/>
              <a:t>6</a:t>
            </a:r>
            <a:r>
              <a:rPr lang="en" sz="1400"/>
              <a:t>H</a:t>
            </a:r>
            <a:r>
              <a:rPr lang="en" sz="1400" baseline="-25000"/>
              <a:t>12</a:t>
            </a:r>
            <a:r>
              <a:rPr lang="en" sz="1400"/>
              <a:t>O</a:t>
            </a:r>
            <a:r>
              <a:rPr lang="en" sz="1400" baseline="-25000"/>
              <a:t>6</a:t>
            </a:r>
            <a:r>
              <a:rPr lang="en" sz="1400"/>
              <a:t> + 6O</a:t>
            </a:r>
            <a:r>
              <a:rPr lang="en" sz="1400" baseline="-25000"/>
              <a:t>2</a:t>
            </a:r>
            <a:r>
              <a:rPr lang="en" sz="1400"/>
              <a:t>------&gt; 6</a:t>
            </a:r>
            <a:r>
              <a:rPr lang="en" sz="1400">
                <a:solidFill>
                  <a:srgbClr val="FF0000"/>
                </a:solidFill>
              </a:rPr>
              <a:t>CO</a:t>
            </a:r>
            <a:r>
              <a:rPr lang="en" sz="1400" baseline="-25000">
                <a:solidFill>
                  <a:srgbClr val="FF0000"/>
                </a:solidFill>
              </a:rPr>
              <a:t>2</a:t>
            </a:r>
            <a:r>
              <a:rPr lang="en" sz="1400"/>
              <a:t> + 6H</a:t>
            </a:r>
            <a:r>
              <a:rPr lang="en" sz="1400" baseline="-25000"/>
              <a:t>2</a:t>
            </a:r>
            <a:r>
              <a:rPr lang="en" sz="1400"/>
              <a:t>O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4125172" y="2442800"/>
            <a:ext cx="1023300" cy="38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/>
              <a:t>2 PM - 8 PM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5225310" y="2442800"/>
            <a:ext cx="1023300" cy="38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/>
              <a:t>8 PM - 2 AM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6325397" y="2442800"/>
            <a:ext cx="1023299" cy="38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/>
              <a:t>2 AM - 8 AM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7473910" y="2442800"/>
            <a:ext cx="1023300" cy="38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/>
              <a:t>8 AM - 2 PM</a:t>
            </a:r>
          </a:p>
        </p:txBody>
      </p:sp>
      <p:sp>
        <p:nvSpPr>
          <p:cNvPr id="206" name="Shape 206"/>
          <p:cNvSpPr/>
          <p:nvPr/>
        </p:nvSpPr>
        <p:spPr>
          <a:xfrm>
            <a:off x="7359298" y="882150"/>
            <a:ext cx="1137900" cy="3382800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3906487" y="878562"/>
            <a:ext cx="1242000" cy="3382800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5148474" y="878575"/>
            <a:ext cx="2210700" cy="3382800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 txBox="1"/>
          <p:nvPr/>
        </p:nvSpPr>
        <p:spPr>
          <a:xfrm rot="5401900">
            <a:off x="8124282" y="1749221"/>
            <a:ext cx="1085700" cy="16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 dirty="0"/>
              <a:t>SUMMER</a:t>
            </a:r>
          </a:p>
        </p:txBody>
      </p:sp>
      <p:sp>
        <p:nvSpPr>
          <p:cNvPr id="210" name="Shape 210"/>
          <p:cNvSpPr txBox="1"/>
          <p:nvPr/>
        </p:nvSpPr>
        <p:spPr>
          <a:xfrm rot="5401900">
            <a:off x="8124282" y="3369921"/>
            <a:ext cx="1085700" cy="16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/>
              <a:t>WINTER</a:t>
            </a:r>
          </a:p>
        </p:txBody>
      </p:sp>
      <p:sp>
        <p:nvSpPr>
          <p:cNvPr id="20" name="Shape 158"/>
          <p:cNvSpPr txBox="1">
            <a:spLocks/>
          </p:cNvSpPr>
          <p:nvPr/>
        </p:nvSpPr>
        <p:spPr>
          <a:xfrm>
            <a:off x="3938755" y="-350982"/>
            <a:ext cx="7978985" cy="12000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r>
              <a:rPr lang="en" smtClean="0"/>
              <a:t>Diurnal </a:t>
            </a:r>
            <a:r>
              <a:rPr lang="en-US" dirty="0" smtClean="0"/>
              <a:t>changes of CO2 every 6 hours</a:t>
            </a:r>
            <a:endParaRPr lang="en" dirty="0"/>
          </a:p>
        </p:txBody>
      </p:sp>
      <p:sp>
        <p:nvSpPr>
          <p:cNvPr id="21" name="Shape 128"/>
          <p:cNvSpPr txBox="1">
            <a:spLocks/>
          </p:cNvSpPr>
          <p:nvPr/>
        </p:nvSpPr>
        <p:spPr>
          <a:xfrm>
            <a:off x="3228987" y="3934475"/>
            <a:ext cx="8489846" cy="1200000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" sz="2000" dirty="0" smtClean="0"/>
              <a:t>Cross Section</a:t>
            </a:r>
            <a:r>
              <a:rPr lang="en-US" sz="2000" dirty="0" smtClean="0"/>
              <a:t> from 20 to 60N Averaged for 80-90W </a:t>
            </a:r>
            <a:br>
              <a:rPr lang="en-US" sz="2000" dirty="0" smtClean="0"/>
            </a:br>
            <a:endParaRPr lang="en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3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283527" y="15024"/>
            <a:ext cx="2949300" cy="1200000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Forestation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228666" y="2291462"/>
            <a:ext cx="2949300" cy="9408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marL="457200" lvl="0" indent="-317500" rtl="0">
              <a:lnSpc>
                <a:spcPct val="200000"/>
              </a:lnSpc>
              <a:spcBef>
                <a:spcPts val="0"/>
              </a:spcBef>
              <a:buSzPct val="100000"/>
              <a:buChar char="-"/>
            </a:pPr>
            <a:r>
              <a:rPr lang="en" sz="1400" dirty="0"/>
              <a:t>Heavily forested Northeastern United States </a:t>
            </a:r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buSzPct val="100000"/>
              <a:buChar char="-"/>
            </a:pPr>
            <a:r>
              <a:rPr lang="en" sz="1400" dirty="0"/>
              <a:t>Relation to North-South gradient</a:t>
            </a:r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 r="11292"/>
          <a:stretch/>
        </p:blipFill>
        <p:spPr>
          <a:xfrm>
            <a:off x="3866237" y="961600"/>
            <a:ext cx="4671324" cy="322029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283527" y="3516499"/>
            <a:ext cx="4030515" cy="9408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endParaRPr sz="1400" dirty="0"/>
          </a:p>
          <a:p>
            <a:pPr marL="914400" lvl="1" indent="-317500" rtl="0">
              <a:lnSpc>
                <a:spcPct val="200000"/>
              </a:lnSpc>
              <a:spcBef>
                <a:spcPts val="0"/>
              </a:spcBef>
              <a:buSzPct val="100000"/>
              <a:buChar char="-"/>
            </a:pPr>
            <a:r>
              <a:rPr lang="en" sz="1400" dirty="0"/>
              <a:t>Relation to winter reversal</a:t>
            </a:r>
          </a:p>
        </p:txBody>
      </p:sp>
      <p:pic>
        <p:nvPicPr>
          <p:cNvPr id="221" name="Shape 221" descr="Season_Cross_Diff.png"/>
          <p:cNvPicPr preferRelativeResize="0"/>
          <p:nvPr/>
        </p:nvPicPr>
        <p:blipFill rotWithShape="1">
          <a:blip r:embed="rId4">
            <a:alphaModFix/>
          </a:blip>
          <a:srcRect l="1905" r="9895"/>
          <a:stretch/>
        </p:blipFill>
        <p:spPr>
          <a:xfrm>
            <a:off x="3887400" y="789575"/>
            <a:ext cx="4753325" cy="355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 descr="Season_Cross_Diff.png"/>
          <p:cNvPicPr preferRelativeResize="0"/>
          <p:nvPr/>
        </p:nvPicPr>
        <p:blipFill rotWithShape="1">
          <a:blip r:embed="rId4">
            <a:alphaModFix/>
          </a:blip>
          <a:srcRect l="89586" r="3185"/>
          <a:stretch/>
        </p:blipFill>
        <p:spPr>
          <a:xfrm>
            <a:off x="8640725" y="789575"/>
            <a:ext cx="389575" cy="3557224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/>
          <p:nvPr/>
        </p:nvSpPr>
        <p:spPr>
          <a:xfrm rot="5401900">
            <a:off x="8074976" y="1673021"/>
            <a:ext cx="1085700" cy="16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/>
              <a:t>SUMMER</a:t>
            </a:r>
          </a:p>
        </p:txBody>
      </p:sp>
      <p:sp>
        <p:nvSpPr>
          <p:cNvPr id="224" name="Shape 224"/>
          <p:cNvSpPr txBox="1"/>
          <p:nvPr/>
        </p:nvSpPr>
        <p:spPr>
          <a:xfrm rot="5401900">
            <a:off x="8074976" y="3293721"/>
            <a:ext cx="1085700" cy="16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/>
              <a:t>WINTER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5054687" y="4146625"/>
            <a:ext cx="2424300" cy="7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/>
              <a:t>CO</a:t>
            </a:r>
            <a:r>
              <a:rPr lang="en" sz="900" baseline="-25000"/>
              <a:t>2</a:t>
            </a:r>
            <a:r>
              <a:rPr lang="en" sz="900"/>
              <a:t> Concentration (ppm)</a:t>
            </a:r>
          </a:p>
        </p:txBody>
      </p:sp>
      <p:sp>
        <p:nvSpPr>
          <p:cNvPr id="12" name="Shape 177"/>
          <p:cNvSpPr txBox="1">
            <a:spLocks/>
          </p:cNvSpPr>
          <p:nvPr/>
        </p:nvSpPr>
        <p:spPr>
          <a:xfrm>
            <a:off x="3770161" y="-427884"/>
            <a:ext cx="9049871" cy="12000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r>
              <a:rPr lang="en" sz="2000" dirty="0" smtClean="0"/>
              <a:t>Net </a:t>
            </a:r>
            <a:r>
              <a:rPr lang="en-US" sz="2000" dirty="0" smtClean="0"/>
              <a:t>CO2 </a:t>
            </a:r>
            <a:r>
              <a:rPr lang="en" sz="2000" dirty="0" smtClean="0"/>
              <a:t>Changes</a:t>
            </a:r>
            <a:r>
              <a:rPr lang="en-US" sz="2000" dirty="0" smtClean="0"/>
              <a:t> over Summer versus Winter</a:t>
            </a:r>
            <a:endParaRPr lang="en" sz="2000" dirty="0"/>
          </a:p>
        </p:txBody>
      </p:sp>
      <p:sp>
        <p:nvSpPr>
          <p:cNvPr id="13" name="Rectangle 12"/>
          <p:cNvSpPr/>
          <p:nvPr/>
        </p:nvSpPr>
        <p:spPr>
          <a:xfrm>
            <a:off x="3887400" y="4300486"/>
            <a:ext cx="4870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130-150W    100-110W      80-90W     50-70W    50-150W</a:t>
            </a:r>
          </a:p>
          <a:p>
            <a:r>
              <a:rPr lang="en-US" dirty="0" smtClean="0"/>
              <a:t>    Pacific        Rockies         Plains        Atlantic       All NA  </a:t>
            </a:r>
            <a:endParaRPr lang="en-US" dirty="0"/>
          </a:p>
        </p:txBody>
      </p:sp>
      <p:sp>
        <p:nvSpPr>
          <p:cNvPr id="15" name="Shape 217"/>
          <p:cNvSpPr txBox="1">
            <a:spLocks/>
          </p:cNvSpPr>
          <p:nvPr/>
        </p:nvSpPr>
        <p:spPr>
          <a:xfrm>
            <a:off x="307154" y="984799"/>
            <a:ext cx="2949300" cy="9408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indent="-317500">
              <a:lnSpc>
                <a:spcPct val="200000"/>
              </a:lnSpc>
              <a:spcBef>
                <a:spcPts val="0"/>
              </a:spcBef>
              <a:buFont typeface="Arial"/>
              <a:buChar char="-"/>
            </a:pPr>
            <a:r>
              <a:rPr lang="en-US" sz="1400" dirty="0" smtClean="0"/>
              <a:t>Reminder:</a:t>
            </a:r>
          </a:p>
          <a:p>
            <a:pPr marL="800100" lvl="1" indent="-317500">
              <a:lnSpc>
                <a:spcPct val="200000"/>
              </a:lnSpc>
              <a:spcBef>
                <a:spcPts val="0"/>
              </a:spcBef>
              <a:buFont typeface="Arial"/>
              <a:buChar char="-"/>
            </a:pPr>
            <a:r>
              <a:rPr lang="en-US" sz="1300" dirty="0" smtClean="0"/>
              <a:t>Net loss of CO2 in summer</a:t>
            </a:r>
          </a:p>
          <a:p>
            <a:pPr marL="800100" lvl="1" indent="-317500">
              <a:lnSpc>
                <a:spcPct val="200000"/>
              </a:lnSpc>
              <a:spcBef>
                <a:spcPts val="0"/>
              </a:spcBef>
              <a:buFont typeface="Arial"/>
              <a:buChar char="-"/>
            </a:pPr>
            <a:r>
              <a:rPr lang="en-US" sz="1300" dirty="0" smtClean="0"/>
              <a:t>Net gain of CO2 in winter</a:t>
            </a:r>
            <a:endParaRPr lang="en" sz="1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 dirty="0" smtClean="0"/>
              <a:t>Conclusion</a:t>
            </a:r>
            <a:r>
              <a:rPr lang="en-US" sz="3600" b="1" dirty="0" smtClean="0"/>
              <a:t>s</a:t>
            </a:r>
            <a:endParaRPr lang="en" sz="3600" b="1" dirty="0"/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 b="1" dirty="0" smtClean="0"/>
              <a:t>ECMWF analysis of CO2 concentration verified well with the ACT-American field campaign airborne observations.</a:t>
            </a:r>
          </a:p>
          <a:p>
            <a:pPr marL="342900" indent="-342900">
              <a:spcBef>
                <a:spcPts val="0"/>
              </a:spcBef>
            </a:pPr>
            <a:endParaRPr lang="en-US" b="1" dirty="0"/>
          </a:p>
          <a:p>
            <a:pPr marL="342900" indent="-342900">
              <a:spcBef>
                <a:spcPts val="0"/>
              </a:spcBef>
            </a:pPr>
            <a:r>
              <a:rPr lang="en-US" b="1" dirty="0" smtClean="0"/>
              <a:t>There are large regional, seasonal and diurnal variabilities in the CO2 concentrations over North America.</a:t>
            </a:r>
          </a:p>
          <a:p>
            <a:pPr marL="342900" indent="-342900">
              <a:spcBef>
                <a:spcPts val="0"/>
              </a:spcBef>
            </a:pPr>
            <a:endParaRPr lang="en-US" b="1" dirty="0"/>
          </a:p>
          <a:p>
            <a:pPr marL="342900" indent="-342900">
              <a:spcBef>
                <a:spcPts val="0"/>
              </a:spcBef>
            </a:pPr>
            <a:r>
              <a:rPr lang="en-US" b="1" dirty="0" smtClean="0"/>
              <a:t>The seasonal and diurnal changes in CO2 concentration can be mostly explained by the role of plants in biogenic carbon emission</a:t>
            </a:r>
            <a:r>
              <a:rPr lang="en-US" b="1" dirty="0" smtClean="0"/>
              <a:t>, in particular for the summer.</a:t>
            </a:r>
            <a:endParaRPr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629840" y="-224609"/>
            <a:ext cx="2949300" cy="1200000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dirty="0" smtClean="0"/>
              <a:t>Overview of the talk</a:t>
            </a:r>
            <a:endParaRPr lang="en" b="1" dirty="0"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339396" y="1233735"/>
            <a:ext cx="5236216" cy="23785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marL="457200" lvl="0" indent="-317500" rtl="0">
              <a:lnSpc>
                <a:spcPct val="200000"/>
              </a:lnSpc>
              <a:spcBef>
                <a:spcPts val="0"/>
              </a:spcBef>
              <a:buSzPct val="100000"/>
              <a:buChar char="-"/>
            </a:pPr>
            <a:r>
              <a:rPr lang="en-US" sz="1800" b="1" dirty="0" smtClean="0"/>
              <a:t>Model Reliability: </a:t>
            </a:r>
            <a:r>
              <a:rPr lang="en-US" sz="1800" b="1" smtClean="0"/>
              <a:t>data-model comparison</a:t>
            </a:r>
            <a:endParaRPr lang="en-US" sz="1800" b="1" dirty="0" smtClean="0"/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buSzPct val="100000"/>
              <a:buChar char="-"/>
            </a:pPr>
            <a:r>
              <a:rPr lang="en" sz="1800" b="1" dirty="0" smtClean="0"/>
              <a:t>Spatial gradients</a:t>
            </a:r>
            <a:r>
              <a:rPr lang="en-US" sz="1800" b="1" dirty="0" smtClean="0"/>
              <a:t> of CO2 concentration</a:t>
            </a:r>
            <a:endParaRPr lang="en" sz="1800" b="1" dirty="0"/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buSzPct val="100000"/>
              <a:buChar char="-"/>
            </a:pPr>
            <a:r>
              <a:rPr lang="en" sz="1800" b="1" dirty="0"/>
              <a:t>Diurnal and seasonal variabilities</a:t>
            </a:r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buSzPct val="100000"/>
              <a:buChar char="-"/>
            </a:pPr>
            <a:r>
              <a:rPr lang="en" sz="1800" b="1" dirty="0"/>
              <a:t>Terrestrial </a:t>
            </a:r>
            <a:r>
              <a:rPr lang="en" sz="1800" b="1" dirty="0" smtClean="0"/>
              <a:t>impact</a:t>
            </a:r>
            <a:endParaRPr lang="en" sz="1800" b="1" dirty="0"/>
          </a:p>
        </p:txBody>
      </p:sp>
      <p:sp>
        <p:nvSpPr>
          <p:cNvPr id="102" name="Shape 102"/>
          <p:cNvSpPr txBox="1"/>
          <p:nvPr/>
        </p:nvSpPr>
        <p:spPr>
          <a:xfrm>
            <a:off x="110726" y="3870579"/>
            <a:ext cx="8566007" cy="38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1800" i="1" dirty="0" smtClean="0"/>
              <a:t>Data Used: </a:t>
            </a:r>
            <a:r>
              <a:rPr lang="en" sz="1800" i="1" dirty="0" smtClean="0"/>
              <a:t>ECMWF </a:t>
            </a:r>
            <a:r>
              <a:rPr lang="en-US" sz="1800" i="1" dirty="0" smtClean="0"/>
              <a:t>CO2 </a:t>
            </a:r>
            <a:r>
              <a:rPr lang="en" sz="1800" i="1" dirty="0" smtClean="0"/>
              <a:t>Analysis f</a:t>
            </a:r>
            <a:r>
              <a:rPr lang="en-US" sz="1800" i="1" dirty="0" smtClean="0"/>
              <a:t>rom</a:t>
            </a:r>
            <a:r>
              <a:rPr lang="en" sz="1800" i="1" dirty="0" smtClean="0"/>
              <a:t> </a:t>
            </a:r>
            <a:r>
              <a:rPr lang="en-US" sz="1800" i="1" dirty="0" smtClean="0"/>
              <a:t>Summer </a:t>
            </a:r>
            <a:r>
              <a:rPr lang="en" sz="1800" i="1" dirty="0" smtClean="0"/>
              <a:t>2016</a:t>
            </a:r>
            <a:r>
              <a:rPr lang="en-US" sz="1800" i="1" dirty="0" smtClean="0"/>
              <a:t> to Winter 2017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sz="1800" i="1" dirty="0" smtClean="0"/>
              <a:t>NASA ACT-American Airborne Measurements from Summer 2016</a:t>
            </a:r>
            <a:endParaRPr lang="en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819570" y="219985"/>
            <a:ext cx="7886700" cy="2139600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4000" b="1" dirty="0" smtClean="0"/>
              <a:t>Model-</a:t>
            </a:r>
            <a:r>
              <a:rPr lang="en" sz="4000" b="1" dirty="0" smtClean="0"/>
              <a:t>Data </a:t>
            </a:r>
            <a:r>
              <a:rPr lang="en" sz="4000" b="1" dirty="0"/>
              <a:t>Comparison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23887" y="2850426"/>
            <a:ext cx="8278066" cy="11250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smtClean="0">
                <a:solidFill>
                  <a:srgbClr val="7030A0"/>
                </a:solidFill>
              </a:rPr>
              <a:t>ECMWF </a:t>
            </a:r>
            <a:r>
              <a:rPr lang="en-US" sz="2400" dirty="0">
                <a:solidFill>
                  <a:srgbClr val="7030A0"/>
                </a:solidFill>
              </a:rPr>
              <a:t>Real-Time </a:t>
            </a:r>
            <a:r>
              <a:rPr lang="en-US" sz="2400" dirty="0" smtClean="0">
                <a:solidFill>
                  <a:srgbClr val="7030A0"/>
                </a:solidFill>
              </a:rPr>
              <a:t>Analysis </a:t>
            </a:r>
            <a:r>
              <a:rPr lang="en-US" sz="2400" dirty="0">
                <a:solidFill>
                  <a:srgbClr val="7030A0"/>
                </a:solidFill>
              </a:rPr>
              <a:t>versus </a:t>
            </a:r>
          </a:p>
          <a:p>
            <a:pPr lvl="0" algn="ctr">
              <a:spcBef>
                <a:spcPts val="0"/>
              </a:spcBef>
              <a:buNone/>
            </a:pPr>
            <a:endParaRPr lang="en-US" sz="2400" dirty="0" smtClean="0">
              <a:solidFill>
                <a:srgbClr val="7030A0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7030A0"/>
                </a:solidFill>
              </a:rPr>
              <a:t>ACT-American Airborne Measurements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629840" y="-177051"/>
            <a:ext cx="2949300" cy="1200000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 smtClean="0"/>
              <a:t>ACT</a:t>
            </a:r>
            <a:r>
              <a:rPr lang="en-US" b="1" dirty="0" smtClean="0"/>
              <a:t>-</a:t>
            </a:r>
            <a:r>
              <a:rPr lang="en" b="1" dirty="0" smtClean="0"/>
              <a:t>America</a:t>
            </a:r>
            <a:endParaRPr lang="en" b="1" dirty="0"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418030" y="1022949"/>
            <a:ext cx="2949300" cy="28587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marL="457200" lvl="0" indent="-317500" rtl="0">
              <a:lnSpc>
                <a:spcPct val="200000"/>
              </a:lnSpc>
              <a:spcBef>
                <a:spcPts val="0"/>
              </a:spcBef>
              <a:buSzPct val="100000"/>
              <a:buChar char="-"/>
            </a:pPr>
            <a:r>
              <a:rPr lang="en" sz="1400" dirty="0"/>
              <a:t>Summer 2016 Flight campaign</a:t>
            </a:r>
          </a:p>
          <a:p>
            <a:pPr marL="914400" lvl="1" indent="-317500" rtl="0">
              <a:lnSpc>
                <a:spcPct val="200000"/>
              </a:lnSpc>
              <a:spcBef>
                <a:spcPts val="0"/>
              </a:spcBef>
              <a:buSzPct val="100000"/>
              <a:buChar char="-"/>
            </a:pPr>
            <a:r>
              <a:rPr lang="en" sz="1400" dirty="0" smtClean="0"/>
              <a:t>July</a:t>
            </a:r>
            <a:r>
              <a:rPr lang="en-US" sz="1400" dirty="0" smtClean="0"/>
              <a:t> to </a:t>
            </a:r>
            <a:r>
              <a:rPr lang="en" sz="1400" dirty="0" smtClean="0"/>
              <a:t>August</a:t>
            </a:r>
            <a:endParaRPr lang="en" sz="1400" dirty="0"/>
          </a:p>
          <a:p>
            <a:pPr marL="914400" lvl="1" indent="-317500" rtl="0">
              <a:lnSpc>
                <a:spcPct val="200000"/>
              </a:lnSpc>
              <a:spcBef>
                <a:spcPts val="0"/>
              </a:spcBef>
              <a:buSzPct val="100000"/>
              <a:buChar char="-"/>
            </a:pPr>
            <a:r>
              <a:rPr lang="en" sz="1400" dirty="0"/>
              <a:t>Flights </a:t>
            </a:r>
            <a:r>
              <a:rPr lang="en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 Mid-Atlantic</a:t>
            </a:r>
            <a:r>
              <a:rPr lang="en" sz="1400" dirty="0"/>
              <a:t>, </a:t>
            </a:r>
            <a:r>
              <a:rPr lang="en" sz="1400" dirty="0">
                <a:solidFill>
                  <a:srgbClr val="00B0F0"/>
                </a:solidFill>
              </a:rPr>
              <a:t>Midwest</a:t>
            </a:r>
            <a:r>
              <a:rPr lang="en" sz="1400" dirty="0"/>
              <a:t>, </a:t>
            </a:r>
            <a:r>
              <a:rPr lang="en" sz="1400" dirty="0">
                <a:solidFill>
                  <a:srgbClr val="FF0000"/>
                </a:solidFill>
              </a:rPr>
              <a:t>South</a:t>
            </a:r>
          </a:p>
          <a:p>
            <a:pPr marL="914400" lvl="1" indent="-317500" rtl="0">
              <a:lnSpc>
                <a:spcPct val="200000"/>
              </a:lnSpc>
              <a:spcBef>
                <a:spcPts val="0"/>
              </a:spcBef>
              <a:buSzPct val="100000"/>
              <a:buChar char="-"/>
            </a:pPr>
            <a:r>
              <a:rPr lang="en" sz="1400" dirty="0"/>
              <a:t>Flown between 100ºW and 70ºW </a:t>
            </a:r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buSzPct val="100000"/>
              <a:buChar char="-"/>
            </a:pPr>
            <a:r>
              <a:rPr lang="en" sz="1400" dirty="0"/>
              <a:t>Model </a:t>
            </a:r>
            <a:r>
              <a:rPr lang="en" sz="1400" dirty="0" smtClean="0"/>
              <a:t>interpolation</a:t>
            </a:r>
            <a:r>
              <a:rPr lang="en-US" sz="1400" dirty="0" smtClean="0"/>
              <a:t> to flight position, altitude and time</a:t>
            </a:r>
            <a:endParaRPr lang="en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885"/>
          <a:stretch/>
        </p:blipFill>
        <p:spPr>
          <a:xfrm>
            <a:off x="3790950" y="483347"/>
            <a:ext cx="5016874" cy="4203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96141" y="4425437"/>
            <a:ext cx="5181227" cy="4563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9700" lvl="0">
              <a:lnSpc>
                <a:spcPct val="200000"/>
              </a:lnSpc>
              <a:buSzPct val="100000"/>
            </a:pPr>
            <a:r>
              <a:rPr lang="en-US" i="1" dirty="0" smtClean="0"/>
              <a:t>Mean EC CO2 analysis </a:t>
            </a:r>
            <a:r>
              <a:rPr lang="en-US" i="1" smtClean="0"/>
              <a:t>during </a:t>
            </a:r>
            <a:r>
              <a:rPr lang="en-US" i="1" dirty="0"/>
              <a:t>s</a:t>
            </a:r>
            <a:r>
              <a:rPr lang="en" i="1" dirty="0" err="1" smtClean="0"/>
              <a:t>ummer</a:t>
            </a:r>
            <a:r>
              <a:rPr lang="en" i="1" dirty="0" smtClean="0"/>
              <a:t> </a:t>
            </a:r>
            <a:r>
              <a:rPr lang="en" i="1" dirty="0"/>
              <a:t>2016 </a:t>
            </a:r>
            <a:r>
              <a:rPr lang="en-US" i="1" dirty="0" smtClean="0"/>
              <a:t>and flight tracks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Shape 243"/>
          <p:cNvPicPr preferRelativeResize="0"/>
          <p:nvPr/>
        </p:nvPicPr>
        <p:blipFill rotWithShape="1">
          <a:blip r:embed="rId3">
            <a:alphaModFix/>
          </a:blip>
          <a:srcRect l="10730" r="35750"/>
          <a:stretch/>
        </p:blipFill>
        <p:spPr>
          <a:xfrm>
            <a:off x="3986456" y="-77198"/>
            <a:ext cx="4882474" cy="52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1261270"/>
            <a:ext cx="412824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>
              <a:lnSpc>
                <a:spcPct val="200000"/>
              </a:lnSpc>
              <a:buSzPct val="100000"/>
            </a:pPr>
            <a:r>
              <a:rPr lang="en-US" sz="2000" b="1" dirty="0" smtClean="0"/>
              <a:t>ACT-A observations (left) vs. ECMWF analysis (right)</a:t>
            </a:r>
          </a:p>
          <a:p>
            <a:pPr marL="139700" lvl="0">
              <a:lnSpc>
                <a:spcPct val="200000"/>
              </a:lnSpc>
              <a:buSzPct val="100000"/>
            </a:pPr>
            <a:endParaRPr lang="en-US" sz="2000" dirty="0"/>
          </a:p>
          <a:p>
            <a:pPr marL="139700" lvl="0">
              <a:lnSpc>
                <a:spcPct val="200000"/>
              </a:lnSpc>
              <a:buSzPct val="100000"/>
            </a:pPr>
            <a:r>
              <a:rPr lang="en-US" sz="2000" i="1" dirty="0"/>
              <a:t>B</a:t>
            </a:r>
            <a:r>
              <a:rPr lang="en-US" sz="2000" i="1" dirty="0" smtClean="0"/>
              <a:t>est model days for each region</a:t>
            </a:r>
          </a:p>
          <a:p>
            <a:pPr marL="139700" lvl="0">
              <a:lnSpc>
                <a:spcPct val="200000"/>
              </a:lnSpc>
              <a:buSzPct val="100000"/>
            </a:pPr>
            <a:endParaRPr lang="e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063" y="0"/>
            <a:ext cx="82620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>
              <a:lnSpc>
                <a:spcPct val="200000"/>
              </a:lnSpc>
              <a:buSzPct val="100000"/>
            </a:pPr>
            <a:r>
              <a:rPr lang="en-US" sz="2000" b="1" dirty="0" smtClean="0"/>
              <a:t>ACT-A observations (left) vs. ECMWF analysis (right)</a:t>
            </a:r>
            <a:endParaRPr lang="en-US" sz="2000" dirty="0"/>
          </a:p>
          <a:p>
            <a:pPr marL="139700" lvl="0">
              <a:lnSpc>
                <a:spcPct val="200000"/>
              </a:lnSpc>
              <a:buSzPct val="100000"/>
            </a:pPr>
            <a:r>
              <a:rPr lang="en-US" sz="2000" i="1" dirty="0" smtClean="0"/>
              <a:t>Not so good a day: a boundary layer flight</a:t>
            </a:r>
          </a:p>
          <a:p>
            <a:pPr marL="139700" lvl="0">
              <a:lnSpc>
                <a:spcPct val="200000"/>
              </a:lnSpc>
              <a:buSzPct val="100000"/>
            </a:pPr>
            <a:endParaRPr lang="en" sz="2000" dirty="0"/>
          </a:p>
        </p:txBody>
      </p:sp>
      <p:pic>
        <p:nvPicPr>
          <p:cNvPr id="5" name="Picture 2" descr="bs_vs_models_3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6"/>
          <a:stretch/>
        </p:blipFill>
        <p:spPr bwMode="auto">
          <a:xfrm>
            <a:off x="2466270" y="1181100"/>
            <a:ext cx="3323953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s_vs_models_3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8"/>
          <a:stretch/>
        </p:blipFill>
        <p:spPr bwMode="auto">
          <a:xfrm>
            <a:off x="5837157" y="1181100"/>
            <a:ext cx="3306843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34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063" y="0"/>
            <a:ext cx="89624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>
              <a:lnSpc>
                <a:spcPct val="200000"/>
              </a:lnSpc>
              <a:buSzPct val="100000"/>
            </a:pPr>
            <a:r>
              <a:rPr lang="en-US" sz="2000" b="1" dirty="0" smtClean="0"/>
              <a:t>ECMWF analysis versus ACT-A observations: RMSE and Mean Bias</a:t>
            </a:r>
          </a:p>
          <a:p>
            <a:pPr marL="139700" lvl="0">
              <a:lnSpc>
                <a:spcPct val="200000"/>
              </a:lnSpc>
              <a:buSzPct val="100000"/>
            </a:pPr>
            <a:endParaRPr lang="en-US" sz="2000" dirty="0"/>
          </a:p>
          <a:p>
            <a:pPr marL="139700" lvl="0">
              <a:lnSpc>
                <a:spcPct val="200000"/>
              </a:lnSpc>
              <a:buSzPct val="100000"/>
            </a:pPr>
            <a:endParaRPr lang="en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74" y="740897"/>
            <a:ext cx="3644900" cy="3797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129" y="740897"/>
            <a:ext cx="3606800" cy="3708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895" y="4459457"/>
            <a:ext cx="9238128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>
              <a:lnSpc>
                <a:spcPct val="150000"/>
              </a:lnSpc>
              <a:buSzPct val="100000"/>
            </a:pPr>
            <a:r>
              <a:rPr lang="en-US" b="1" i="1" smtClean="0"/>
              <a:t>ECMWF </a:t>
            </a:r>
            <a:r>
              <a:rPr lang="en-US" b="1" i="1" dirty="0" smtClean="0"/>
              <a:t>CO2 </a:t>
            </a:r>
            <a:r>
              <a:rPr lang="en-US" b="1" i="1" smtClean="0"/>
              <a:t>analysis has </a:t>
            </a:r>
            <a:r>
              <a:rPr lang="en-US" b="1" i="1" dirty="0" smtClean="0"/>
              <a:t>rather small RMSE versus ACT-A observations above the boundary layer with little to no mean bias in the summer, which suggests the ECMWF CO2 is reliable for the rest of the study.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41817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623887" y="1282303"/>
            <a:ext cx="7886700" cy="2139600"/>
          </a:xfrm>
          <a:prstGeom prst="rect">
            <a:avLst/>
          </a:prstGeom>
        </p:spPr>
        <p:txBody>
          <a:bodyPr lIns="68575" tIns="68575" rIns="68575" bIns="6857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 smtClean="0"/>
              <a:t>Mean </a:t>
            </a:r>
            <a:r>
              <a:rPr lang="en" dirty="0" smtClean="0"/>
              <a:t>Spatial Gradients</a:t>
            </a:r>
            <a:r>
              <a:rPr lang="en-US" dirty="0" smtClean="0"/>
              <a:t> of CO2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Summer versus Winter</a:t>
            </a:r>
            <a:endParaRPr lang="en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 descr="850_Map.png"/>
          <p:cNvPicPr preferRelativeResize="0"/>
          <p:nvPr/>
        </p:nvPicPr>
        <p:blipFill rotWithShape="1">
          <a:blip r:embed="rId3">
            <a:alphaModFix/>
          </a:blip>
          <a:srcRect l="10361" t="10073" r="14989" b="1110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/>
          <p:nvPr/>
        </p:nvSpPr>
        <p:spPr>
          <a:xfrm rot="10800000">
            <a:off x="1918425" y="2984150"/>
            <a:ext cx="315000" cy="56520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lin ang="5400012" scaled="0"/>
          </a:gra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 rot="10800000">
            <a:off x="3915075" y="2984150"/>
            <a:ext cx="315000" cy="56520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lin ang="5400012" scaled="0"/>
          </a:gra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 rot="10800000">
            <a:off x="5911725" y="2984150"/>
            <a:ext cx="315000" cy="56520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lin ang="5400012" scaled="0"/>
          </a:gra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/>
          <p:nvPr/>
        </p:nvSpPr>
        <p:spPr>
          <a:xfrm rot="10800000">
            <a:off x="1918425" y="309925"/>
            <a:ext cx="315000" cy="56520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lin ang="5400012" scaled="0"/>
          </a:gra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/>
          <p:nvPr/>
        </p:nvSpPr>
        <p:spPr>
          <a:xfrm rot="10800000">
            <a:off x="3915075" y="309925"/>
            <a:ext cx="315000" cy="56520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lin ang="5400012" scaled="0"/>
          </a:gra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 rot="10800000">
            <a:off x="5911725" y="309925"/>
            <a:ext cx="315000" cy="56520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lin ang="5400012" scaled="0"/>
          </a:gra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 txBox="1"/>
          <p:nvPr/>
        </p:nvSpPr>
        <p:spPr>
          <a:xfrm rot="-5400000">
            <a:off x="7438569" y="1784290"/>
            <a:ext cx="806400" cy="14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/>
              <a:t>Diurnal Cycle</a:t>
            </a:r>
          </a:p>
        </p:txBody>
      </p:sp>
      <p:sp>
        <p:nvSpPr>
          <p:cNvPr id="104" name="Shape 104"/>
          <p:cNvSpPr txBox="1"/>
          <p:nvPr/>
        </p:nvSpPr>
        <p:spPr>
          <a:xfrm rot="-5400000">
            <a:off x="7438569" y="4411115"/>
            <a:ext cx="806400" cy="14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Diurnal Cycle</a:t>
            </a:r>
          </a:p>
        </p:txBody>
      </p:sp>
      <p:sp>
        <p:nvSpPr>
          <p:cNvPr id="17" name="Shape 118"/>
          <p:cNvSpPr txBox="1"/>
          <p:nvPr/>
        </p:nvSpPr>
        <p:spPr>
          <a:xfrm>
            <a:off x="1017640" y="3549350"/>
            <a:ext cx="711900" cy="38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8 PM</a:t>
            </a:r>
          </a:p>
        </p:txBody>
      </p:sp>
      <p:sp>
        <p:nvSpPr>
          <p:cNvPr id="18" name="Shape 119"/>
          <p:cNvSpPr txBox="1"/>
          <p:nvPr/>
        </p:nvSpPr>
        <p:spPr>
          <a:xfrm>
            <a:off x="2807415" y="3549350"/>
            <a:ext cx="711900" cy="38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 AM</a:t>
            </a:r>
          </a:p>
        </p:txBody>
      </p:sp>
      <p:sp>
        <p:nvSpPr>
          <p:cNvPr id="19" name="Shape 120"/>
          <p:cNvSpPr txBox="1"/>
          <p:nvPr/>
        </p:nvSpPr>
        <p:spPr>
          <a:xfrm>
            <a:off x="4806848" y="3559478"/>
            <a:ext cx="711900" cy="38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8 AM</a:t>
            </a:r>
          </a:p>
        </p:txBody>
      </p:sp>
      <p:sp>
        <p:nvSpPr>
          <p:cNvPr id="20" name="Shape 121"/>
          <p:cNvSpPr txBox="1"/>
          <p:nvPr/>
        </p:nvSpPr>
        <p:spPr>
          <a:xfrm>
            <a:off x="6856096" y="3563648"/>
            <a:ext cx="711900" cy="38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 PM</a:t>
            </a:r>
          </a:p>
        </p:txBody>
      </p:sp>
      <p:sp>
        <p:nvSpPr>
          <p:cNvPr id="21" name="Shape 118"/>
          <p:cNvSpPr txBox="1"/>
          <p:nvPr/>
        </p:nvSpPr>
        <p:spPr>
          <a:xfrm>
            <a:off x="945220" y="915388"/>
            <a:ext cx="711900" cy="38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8 PM</a:t>
            </a:r>
          </a:p>
        </p:txBody>
      </p:sp>
      <p:sp>
        <p:nvSpPr>
          <p:cNvPr id="22" name="Shape 119"/>
          <p:cNvSpPr txBox="1"/>
          <p:nvPr/>
        </p:nvSpPr>
        <p:spPr>
          <a:xfrm>
            <a:off x="2734995" y="915388"/>
            <a:ext cx="711900" cy="38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 AM</a:t>
            </a:r>
          </a:p>
        </p:txBody>
      </p:sp>
      <p:sp>
        <p:nvSpPr>
          <p:cNvPr id="23" name="Shape 120"/>
          <p:cNvSpPr txBox="1"/>
          <p:nvPr/>
        </p:nvSpPr>
        <p:spPr>
          <a:xfrm>
            <a:off x="4811044" y="915388"/>
            <a:ext cx="711900" cy="38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8 AM</a:t>
            </a:r>
          </a:p>
        </p:txBody>
      </p:sp>
      <p:sp>
        <p:nvSpPr>
          <p:cNvPr id="24" name="Shape 121"/>
          <p:cNvSpPr txBox="1"/>
          <p:nvPr/>
        </p:nvSpPr>
        <p:spPr>
          <a:xfrm>
            <a:off x="6742915" y="939545"/>
            <a:ext cx="711900" cy="38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 PM</a:t>
            </a:r>
          </a:p>
        </p:txBody>
      </p:sp>
      <p:sp>
        <p:nvSpPr>
          <p:cNvPr id="25" name="Shape 122"/>
          <p:cNvSpPr txBox="1"/>
          <p:nvPr/>
        </p:nvSpPr>
        <p:spPr>
          <a:xfrm rot="-5400000">
            <a:off x="-446000" y="364552"/>
            <a:ext cx="1254600" cy="49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/>
              <a:t>SUMMER</a:t>
            </a:r>
          </a:p>
        </p:txBody>
      </p:sp>
      <p:sp>
        <p:nvSpPr>
          <p:cNvPr id="26" name="Shape 123"/>
          <p:cNvSpPr txBox="1"/>
          <p:nvPr/>
        </p:nvSpPr>
        <p:spPr>
          <a:xfrm rot="-5400000">
            <a:off x="-446000" y="2910727"/>
            <a:ext cx="1254600" cy="49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WINTER</a:t>
            </a:r>
          </a:p>
        </p:txBody>
      </p:sp>
      <p:sp>
        <p:nvSpPr>
          <p:cNvPr id="29" name="Shape 118"/>
          <p:cNvSpPr txBox="1"/>
          <p:nvPr/>
        </p:nvSpPr>
        <p:spPr>
          <a:xfrm>
            <a:off x="534009" y="2261590"/>
            <a:ext cx="7309092" cy="38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8PM</a:t>
            </a:r>
            <a:r>
              <a:rPr lang="en-US" dirty="0" smtClean="0"/>
              <a:t> – 2PM	    2AM – 8PM	         8AM – 2AM                    2PM - 8 AM</a:t>
            </a:r>
            <a:endParaRPr lang="en" dirty="0"/>
          </a:p>
        </p:txBody>
      </p:sp>
      <p:sp>
        <p:nvSpPr>
          <p:cNvPr id="33" name="Shape 118"/>
          <p:cNvSpPr txBox="1"/>
          <p:nvPr/>
        </p:nvSpPr>
        <p:spPr>
          <a:xfrm>
            <a:off x="575529" y="4847238"/>
            <a:ext cx="7309092" cy="38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8PM</a:t>
            </a:r>
            <a:r>
              <a:rPr lang="en-US" dirty="0" smtClean="0"/>
              <a:t> – 2PM	    2AM – 8PM	         8AM – 2AM                    2PM - 8 AM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43365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1210</Words>
  <Application>Microsoft Macintosh PowerPoint</Application>
  <PresentationFormat>On-screen Show (16:9)</PresentationFormat>
  <Paragraphs>152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Calibri</vt:lpstr>
      <vt:lpstr>Arial</vt:lpstr>
      <vt:lpstr>Office Theme</vt:lpstr>
      <vt:lpstr>Trends and variability of North American CO2 concentration revealed from ECMWF real-time analysis</vt:lpstr>
      <vt:lpstr>Overview of the talk</vt:lpstr>
      <vt:lpstr>Model-Data Comparison</vt:lpstr>
      <vt:lpstr>ACT-America</vt:lpstr>
      <vt:lpstr>PowerPoint Presentation</vt:lpstr>
      <vt:lpstr>PowerPoint Presentation</vt:lpstr>
      <vt:lpstr>PowerPoint Presentation</vt:lpstr>
      <vt:lpstr>Mean Spatial Gradients of CO2  Summer versus Winter</vt:lpstr>
      <vt:lpstr>PowerPoint Presentation</vt:lpstr>
      <vt:lpstr>PowerPoint Presentation</vt:lpstr>
      <vt:lpstr>PowerPoint Presentation</vt:lpstr>
      <vt:lpstr>Diurnal and Seasonal Variabilities</vt:lpstr>
      <vt:lpstr>Diurnal Variabilities: mean changes of CO2 every 6 hours</vt:lpstr>
      <vt:lpstr>Seasonal Net CO2 Changes Averaged Over Different Longitude Ranges</vt:lpstr>
      <vt:lpstr>Role of Plants in Explaining                Trends and Variabilities</vt:lpstr>
      <vt:lpstr>Photosynthesis</vt:lpstr>
      <vt:lpstr>Forestation</vt:lpstr>
      <vt:lpstr>Conclusions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and variability of North American CO2 concentration revealed from ECMWF real-time analysis</dc:title>
  <cp:lastModifiedBy>Fuqing Zhang</cp:lastModifiedBy>
  <cp:revision>16</cp:revision>
  <dcterms:modified xsi:type="dcterms:W3CDTF">2017-08-17T06:36:04Z</dcterms:modified>
</cp:coreProperties>
</file>