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mp4"/>
  <Default Extension="emf" ContentType="image/x-em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7" r:id="rId5"/>
    <p:sldId id="266" r:id="rId6"/>
    <p:sldId id="268" r:id="rId7"/>
    <p:sldId id="270" r:id="rId8"/>
    <p:sldId id="271" r:id="rId9"/>
    <p:sldId id="272" r:id="rId10"/>
    <p:sldId id="273" r:id="rId11"/>
    <p:sldId id="269" r:id="rId12"/>
    <p:sldId id="261" r:id="rId13"/>
    <p:sldId id="262" r:id="rId14"/>
    <p:sldId id="263" r:id="rId15"/>
    <p:sldId id="274" r:id="rId16"/>
    <p:sldId id="277" r:id="rId17"/>
    <p:sldId id="276" r:id="rId18"/>
    <p:sldId id="264" r:id="rId19"/>
    <p:sldId id="279" r:id="rId20"/>
    <p:sldId id="278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s Chen" initials="H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EB6"/>
    <a:srgbClr val="092658"/>
    <a:srgbClr val="909093"/>
    <a:srgbClr val="508F5F"/>
    <a:srgbClr val="8F7C4F"/>
    <a:srgbClr val="838F9A"/>
    <a:srgbClr val="D0E0F0"/>
    <a:srgbClr val="233161"/>
    <a:srgbClr val="6ABA7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71"/>
    <p:restoredTop sz="94716"/>
  </p:normalViewPr>
  <p:slideViewPr>
    <p:cSldViewPr snapToGrid="0" snapToObjects="1">
      <p:cViewPr varScale="1">
        <p:scale>
          <a:sx n="84" d="100"/>
          <a:sy n="84" d="100"/>
        </p:scale>
        <p:origin x="216" y="2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CAE29-3849-D248-976E-82D40DC80B09}" type="datetimeFigureOut">
              <a:rPr lang="en-US" smtClean="0"/>
              <a:t>8/17/17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F09C1-903B-FA4E-B67A-5013EB46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Talk about development of </a:t>
            </a:r>
            <a:r>
              <a:rPr lang="is-IS" dirty="0" smtClean="0"/>
              <a:t>…</a:t>
            </a:r>
          </a:p>
          <a:p>
            <a:pPr marL="171450" indent="-171450">
              <a:buFontTx/>
              <a:buChar char="-"/>
            </a:pPr>
            <a:r>
              <a:rPr lang="is-IS" dirty="0" smtClean="0"/>
              <a:t>Work</a:t>
            </a:r>
            <a:r>
              <a:rPr lang="is-IS" baseline="0" dirty="0" smtClean="0"/>
              <a:t> done with ...</a:t>
            </a:r>
          </a:p>
          <a:p>
            <a:pPr marL="171450" indent="-171450">
              <a:buFontTx/>
              <a:buChar char="-"/>
            </a:pPr>
            <a:r>
              <a:rPr lang="is-IS" baseline="0" dirty="0" smtClean="0"/>
              <a:t>Part of NASA-funded project: Atmospheric Carbon &amp; Transport – America</a:t>
            </a:r>
          </a:p>
          <a:p>
            <a:pPr marL="171450" indent="-171450">
              <a:buFontTx/>
              <a:buChar char="-"/>
            </a:pPr>
            <a:r>
              <a:rPr lang="is-IS" baseline="0" dirty="0" smtClean="0"/>
              <a:t>Animation shows a model simulation of how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F09C1-903B-FA4E-B67A-5013EB4612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5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Know that CO2 is an important GHG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Also know that humans have emitted CO2 -&gt; increase in atmospheric CO2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Shown by chart from IPCC Technical Summary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Some taken up by ocean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Sure about these parts, not so sure about land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Need to know to make more</a:t>
            </a:r>
            <a:r>
              <a:rPr lang="en-US" baseline="0" dirty="0" smtClean="0"/>
              <a:t> accurate forecasts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Key question: how will these change in the future?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F09C1-903B-FA4E-B67A-5013EB4612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8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Understand something, usually start from </a:t>
            </a:r>
            <a:r>
              <a:rPr lang="en-US" dirty="0" err="1" smtClean="0"/>
              <a:t>obs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Problematic: </a:t>
            </a:r>
            <a:r>
              <a:rPr lang="en-US" dirty="0" err="1" smtClean="0"/>
              <a:t>obs</a:t>
            </a:r>
            <a:r>
              <a:rPr lang="en-US" dirty="0" smtClean="0"/>
              <a:t> small area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Other side of spectrum, global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CO2 in atmosphere generally well-mixed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How do ecosystems respond to e.g. climate disturbance – need ecosystem scale fluxes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Measure CO2 content, keep track of emissions, measure</a:t>
            </a:r>
            <a:r>
              <a:rPr lang="en-US" baseline="0" dirty="0" smtClean="0"/>
              <a:t> ocean fluxes -&gt; derive land fluxes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F09C1-903B-FA4E-B67A-5013EB4612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7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There is hope;</a:t>
            </a:r>
            <a:r>
              <a:rPr lang="en-US" baseline="0" dirty="0" smtClean="0"/>
              <a:t> getting better picture of CO2 concentration in the atmosphere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Thanks to observations in the form of e.g. </a:t>
            </a:r>
            <a:r>
              <a:rPr lang="is-IS" baseline="0" dirty="0" smtClean="0"/>
              <a:t>…</a:t>
            </a:r>
          </a:p>
          <a:p>
            <a:pPr marL="171450" indent="-171450">
              <a:buFontTx/>
              <a:buChar char="-"/>
            </a:pPr>
            <a:r>
              <a:rPr lang="is-IS" baseline="0" dirty="0" smtClean="0"/>
              <a:t>Know concentration well -&gt; deduct fluxes</a:t>
            </a:r>
          </a:p>
          <a:p>
            <a:pPr marL="171450" indent="-171450">
              <a:buFontTx/>
              <a:buChar char="-"/>
            </a:pPr>
            <a:r>
              <a:rPr lang="is-IS" baseline="0" dirty="0" smtClean="0"/>
              <a:t>Herein also lies new challanges: transport</a:t>
            </a:r>
          </a:p>
          <a:p>
            <a:pPr marL="171450" indent="-171450">
              <a:buFontTx/>
              <a:buChar char="-"/>
            </a:pPr>
            <a:r>
              <a:rPr lang="is-IS" baseline="0" dirty="0" smtClean="0"/>
              <a:t>How to combine all this information and their uncertainties to estimate fluxes?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F09C1-903B-FA4E-B67A-5013EB4612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2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Data assimilation!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Focus on the role</a:t>
            </a:r>
            <a:r>
              <a:rPr lang="en-US" baseline="0" dirty="0" smtClean="0"/>
              <a:t> of transport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F09C1-903B-FA4E-B67A-5013EB4612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6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/>
              <a:t>Simple explanation of how the system works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F09C1-903B-FA4E-B67A-5013EB4612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42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F09C1-903B-FA4E-B67A-5013EB4612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4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9394-F547-2F43-8C90-F4D552F3132C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1EB-3F91-4F4F-B897-146745B0F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1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9394-F547-2F43-8C90-F4D552F3132C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1EB-3F91-4F4F-B897-146745B0F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9394-F547-2F43-8C90-F4D552F3132C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1EB-3F91-4F4F-B897-146745B0F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9394-F547-2F43-8C90-F4D552F3132C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1EB-3F91-4F4F-B897-146745B0F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9394-F547-2F43-8C90-F4D552F3132C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1EB-3F91-4F4F-B897-146745B0F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9394-F547-2F43-8C90-F4D552F3132C}" type="datetimeFigureOut">
              <a:rPr lang="en-US" smtClean="0"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1EB-3F91-4F4F-B897-146745B0F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9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9394-F547-2F43-8C90-F4D552F3132C}" type="datetimeFigureOut">
              <a:rPr lang="en-US" smtClean="0"/>
              <a:t>8/17/17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1EB-3F91-4F4F-B897-146745B0F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9394-F547-2F43-8C90-F4D552F3132C}" type="datetimeFigureOut">
              <a:rPr lang="en-US" smtClean="0"/>
              <a:t>8/17/17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1EB-3F91-4F4F-B897-146745B0F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2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9394-F547-2F43-8C90-F4D552F3132C}" type="datetimeFigureOut">
              <a:rPr lang="en-US" smtClean="0"/>
              <a:t>8/17/17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1EB-3F91-4F4F-B897-146745B0F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2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9394-F547-2F43-8C90-F4D552F3132C}" type="datetimeFigureOut">
              <a:rPr lang="en-US" smtClean="0"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1EB-3F91-4F4F-B897-146745B0F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4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9394-F547-2F43-8C90-F4D552F3132C}" type="datetimeFigureOut">
              <a:rPr lang="en-US" smtClean="0"/>
              <a:t>8/17/17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B1EB-3F91-4F4F-B897-146745B0F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4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9394-F547-2F43-8C90-F4D552F3132C}" type="datetimeFigureOut">
              <a:rPr lang="en-US" smtClean="0"/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FB1EB-3F91-4F4F-B897-146745B0F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5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sic_anima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62227" y="108490"/>
            <a:ext cx="5244175" cy="5244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315" y="3954326"/>
            <a:ext cx="9144000" cy="1398338"/>
          </a:xfrm>
          <a:solidFill>
            <a:srgbClr val="FFFFFF">
              <a:alpha val="80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Progress toward estimating surface carbon dioxide fluxes at the regional scale using an augmented Ensemble </a:t>
            </a:r>
            <a:r>
              <a:rPr lang="en-US" sz="3600" dirty="0" err="1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Kalman</a:t>
            </a:r>
            <a:r>
              <a:rPr lang="en-US" sz="36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 Filter</a:t>
            </a:r>
            <a:endParaRPr lang="en-US" sz="3600" dirty="0">
              <a:solidFill>
                <a:srgbClr val="092658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315" y="5423403"/>
            <a:ext cx="9144000" cy="133216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Hans W. Chen, </a:t>
            </a:r>
            <a:r>
              <a:rPr lang="en-US" sz="2000" dirty="0" err="1" smtClean="0">
                <a:latin typeface="Helvetica" charset="0"/>
                <a:ea typeface="Helvetica" charset="0"/>
                <a:cs typeface="Helvetica" charset="0"/>
              </a:rPr>
              <a:t>Fuqing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 Zhang, Thomas </a:t>
            </a:r>
            <a:r>
              <a:rPr lang="en-US" sz="2000" dirty="0" err="1" smtClean="0">
                <a:latin typeface="Helvetica" charset="0"/>
                <a:ea typeface="Helvetica" charset="0"/>
                <a:cs typeface="Helvetica" charset="0"/>
              </a:rPr>
              <a:t>Lauvaux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and Kenneth J. Davis</a:t>
            </a:r>
          </a:p>
          <a:p>
            <a:r>
              <a:rPr lang="en-US" sz="1800" dirty="0" smtClean="0">
                <a:latin typeface="Helvetica Light" charset="0"/>
                <a:ea typeface="Helvetica Light" charset="0"/>
                <a:cs typeface="Helvetica Light" charset="0"/>
              </a:rPr>
              <a:t>Department of Meteorology and Atmospheric Science</a:t>
            </a:r>
          </a:p>
          <a:p>
            <a:r>
              <a:rPr lang="en-US" sz="1800" dirty="0" smtClean="0">
                <a:latin typeface="Helvetica Light" charset="0"/>
                <a:ea typeface="Helvetica Light" charset="0"/>
                <a:cs typeface="Helvetica Light" charset="0"/>
              </a:rPr>
              <a:t>The Pennsylvania State University</a:t>
            </a:r>
            <a:endParaRPr lang="en-US" sz="18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6" y="0"/>
            <a:ext cx="1824431" cy="1139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078" y="160142"/>
            <a:ext cx="970634" cy="970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81" y="209728"/>
            <a:ext cx="1052735" cy="871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8" y="164050"/>
            <a:ext cx="692749" cy="7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16" y="249382"/>
            <a:ext cx="11423568" cy="6381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Parameter estimation in the Ensemble </a:t>
            </a:r>
            <a:r>
              <a:rPr lang="en-US" sz="3200" dirty="0" err="1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Kalman</a:t>
            </a:r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 Filter framework</a:t>
            </a:r>
            <a:endParaRPr lang="en-US" sz="3200" dirty="0">
              <a:solidFill>
                <a:srgbClr val="092658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2949" y="1456267"/>
            <a:ext cx="922867" cy="92286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1908216" y="2379133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25816" y="1456267"/>
            <a:ext cx="922867" cy="9228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2831083" y="2379133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/>
          <p:cNvSpPr/>
          <p:nvPr/>
        </p:nvSpPr>
        <p:spPr>
          <a:xfrm>
            <a:off x="3271349" y="2036232"/>
            <a:ext cx="296334" cy="6858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71349" y="1739898"/>
            <a:ext cx="296334" cy="2963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14415" y="1676400"/>
            <a:ext cx="1007533" cy="359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8545" y="2105444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Light" charset="0"/>
                <a:ea typeface="Helvetica Light" charset="0"/>
                <a:cs typeface="Helvetica Light" charset="0"/>
              </a:rPr>
              <a:t>Wind</a:t>
            </a:r>
            <a:endParaRPr lang="en-US" sz="2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8215" y="3070193"/>
            <a:ext cx="891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Truth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4216" y="1149987"/>
            <a:ext cx="3860800" cy="2463798"/>
          </a:xfrm>
          <a:prstGeom prst="roundRect">
            <a:avLst>
              <a:gd name="adj" fmla="val 738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09657" y="1149987"/>
            <a:ext cx="6936234" cy="5093723"/>
          </a:xfrm>
          <a:prstGeom prst="roundRect">
            <a:avLst>
              <a:gd name="adj" fmla="val 327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300724" y="1459022"/>
            <a:ext cx="922867" cy="922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5105991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223591" y="1459022"/>
            <a:ext cx="922867" cy="922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allelogram 38"/>
          <p:cNvSpPr/>
          <p:nvPr/>
        </p:nvSpPr>
        <p:spPr>
          <a:xfrm>
            <a:off x="6028858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469124" y="1742653"/>
            <a:ext cx="296334" cy="2963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26440" y="1459022"/>
            <a:ext cx="922867" cy="9228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arallelogram 43"/>
          <p:cNvSpPr/>
          <p:nvPr/>
        </p:nvSpPr>
        <p:spPr>
          <a:xfrm>
            <a:off x="7331707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449307" y="1459022"/>
            <a:ext cx="922867" cy="9228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rallelogram 45"/>
          <p:cNvSpPr/>
          <p:nvPr/>
        </p:nvSpPr>
        <p:spPr>
          <a:xfrm>
            <a:off x="8254574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694840" y="1742653"/>
            <a:ext cx="296334" cy="2963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716091" y="1459022"/>
            <a:ext cx="922867" cy="92286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arallelogram 49"/>
          <p:cNvSpPr/>
          <p:nvPr/>
        </p:nvSpPr>
        <p:spPr>
          <a:xfrm>
            <a:off x="9521358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638958" y="1459022"/>
            <a:ext cx="922867" cy="9228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arallelogram 51"/>
          <p:cNvSpPr/>
          <p:nvPr/>
        </p:nvSpPr>
        <p:spPr>
          <a:xfrm>
            <a:off x="10444225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0884491" y="1742653"/>
            <a:ext cx="296334" cy="2963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146458" y="3072948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Ensemble members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79955" y="3446226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Helvetica" charset="0"/>
                <a:ea typeface="Helvetica" charset="0"/>
                <a:cs typeface="Helvetica" charset="0"/>
              </a:rPr>
              <a:t>+</a:t>
            </a:r>
            <a:endParaRPr lang="en-US" sz="44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9" name="Triangle 58"/>
          <p:cNvSpPr/>
          <p:nvPr/>
        </p:nvSpPr>
        <p:spPr>
          <a:xfrm>
            <a:off x="8292044" y="4691219"/>
            <a:ext cx="296334" cy="6858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292044" y="4394885"/>
            <a:ext cx="296334" cy="2963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526440" y="5510590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Helvetica" charset="0"/>
                <a:ea typeface="Helvetica" charset="0"/>
                <a:cs typeface="Helvetica" charset="0"/>
              </a:rPr>
              <a:t>Observation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648891" y="2036232"/>
            <a:ext cx="4531064" cy="2422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5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16" y="249382"/>
            <a:ext cx="11423568" cy="6381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Parameter estimation in the Ensemble </a:t>
            </a:r>
            <a:r>
              <a:rPr lang="en-US" sz="3200" dirty="0" err="1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Kalman</a:t>
            </a:r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 Filter framework</a:t>
            </a:r>
            <a:endParaRPr lang="en-US" sz="3200" dirty="0">
              <a:solidFill>
                <a:srgbClr val="092658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2949" y="1456267"/>
            <a:ext cx="922867" cy="92286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1908216" y="2379133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25816" y="1456267"/>
            <a:ext cx="922867" cy="9228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2831083" y="2379133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/>
          <p:cNvSpPr/>
          <p:nvPr/>
        </p:nvSpPr>
        <p:spPr>
          <a:xfrm>
            <a:off x="3271349" y="2036232"/>
            <a:ext cx="296334" cy="6858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71349" y="1739898"/>
            <a:ext cx="296334" cy="2963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14415" y="1676400"/>
            <a:ext cx="1007533" cy="359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8545" y="2105444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Light" charset="0"/>
                <a:ea typeface="Helvetica Light" charset="0"/>
                <a:cs typeface="Helvetica Light" charset="0"/>
              </a:rPr>
              <a:t>Wind</a:t>
            </a:r>
            <a:endParaRPr lang="en-US" sz="2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8215" y="3070193"/>
            <a:ext cx="891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Truth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4216" y="1149987"/>
            <a:ext cx="3860800" cy="2463798"/>
          </a:xfrm>
          <a:prstGeom prst="roundRect">
            <a:avLst>
              <a:gd name="adj" fmla="val 738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09657" y="1149987"/>
            <a:ext cx="6936234" cy="5093723"/>
          </a:xfrm>
          <a:prstGeom prst="roundRect">
            <a:avLst>
              <a:gd name="adj" fmla="val 327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44148" y="4108740"/>
            <a:ext cx="922867" cy="9228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/>
          <p:cNvSpPr/>
          <p:nvPr/>
        </p:nvSpPr>
        <p:spPr>
          <a:xfrm>
            <a:off x="1349415" y="5031606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67015" y="4108740"/>
            <a:ext cx="922867" cy="9228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/>
          <p:cNvSpPr/>
          <p:nvPr/>
        </p:nvSpPr>
        <p:spPr>
          <a:xfrm>
            <a:off x="2272282" y="5031606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12548" y="4392371"/>
            <a:ext cx="296334" cy="2963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577259" y="5685236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Helvetica" charset="0"/>
                <a:ea typeface="Helvetica" charset="0"/>
                <a:cs typeface="Helvetica" charset="0"/>
              </a:rPr>
              <a:t>Estimated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84216" y="3779912"/>
            <a:ext cx="3860800" cy="2463798"/>
          </a:xfrm>
          <a:prstGeom prst="roundRect">
            <a:avLst>
              <a:gd name="adj" fmla="val 773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300724" y="1459022"/>
            <a:ext cx="922867" cy="922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5105991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223591" y="1459022"/>
            <a:ext cx="922867" cy="922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allelogram 38"/>
          <p:cNvSpPr/>
          <p:nvPr/>
        </p:nvSpPr>
        <p:spPr>
          <a:xfrm>
            <a:off x="6028858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469124" y="1742653"/>
            <a:ext cx="296334" cy="2963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26440" y="1459022"/>
            <a:ext cx="922867" cy="9228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arallelogram 43"/>
          <p:cNvSpPr/>
          <p:nvPr/>
        </p:nvSpPr>
        <p:spPr>
          <a:xfrm>
            <a:off x="7331707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449307" y="1459022"/>
            <a:ext cx="922867" cy="9228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rallelogram 45"/>
          <p:cNvSpPr/>
          <p:nvPr/>
        </p:nvSpPr>
        <p:spPr>
          <a:xfrm>
            <a:off x="8254574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694840" y="1742653"/>
            <a:ext cx="296334" cy="2963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716091" y="1459022"/>
            <a:ext cx="922867" cy="92286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arallelogram 49"/>
          <p:cNvSpPr/>
          <p:nvPr/>
        </p:nvSpPr>
        <p:spPr>
          <a:xfrm>
            <a:off x="9521358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638958" y="1459022"/>
            <a:ext cx="922867" cy="9228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arallelogram 51"/>
          <p:cNvSpPr/>
          <p:nvPr/>
        </p:nvSpPr>
        <p:spPr>
          <a:xfrm>
            <a:off x="10444225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0884491" y="1742653"/>
            <a:ext cx="296334" cy="29633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146458" y="3072948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Ensemble members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79955" y="3446226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Helvetica" charset="0"/>
                <a:ea typeface="Helvetica" charset="0"/>
                <a:cs typeface="Helvetica" charset="0"/>
              </a:rPr>
              <a:t>+</a:t>
            </a:r>
            <a:endParaRPr lang="en-US" sz="44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9" name="Triangle 58"/>
          <p:cNvSpPr/>
          <p:nvPr/>
        </p:nvSpPr>
        <p:spPr>
          <a:xfrm>
            <a:off x="8292044" y="4691219"/>
            <a:ext cx="296334" cy="6858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292044" y="4394885"/>
            <a:ext cx="296334" cy="2963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526440" y="5510590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Helvetica" charset="0"/>
                <a:ea typeface="Helvetica" charset="0"/>
                <a:cs typeface="Helvetica" charset="0"/>
              </a:rPr>
              <a:t>Observation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2" name="Left Arrow 61"/>
          <p:cNvSpPr/>
          <p:nvPr/>
        </p:nvSpPr>
        <p:spPr>
          <a:xfrm>
            <a:off x="4055533" y="4691219"/>
            <a:ext cx="917617" cy="580305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16" y="249382"/>
            <a:ext cx="11423568" cy="62268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CO</a:t>
            </a:r>
            <a:r>
              <a:rPr lang="en-US" sz="3200" baseline="-250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 fluxes are estimated by ecosystems in our system</a:t>
            </a:r>
            <a:endParaRPr lang="en-US" sz="3200" dirty="0">
              <a:solidFill>
                <a:srgbClr val="092658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09" y="1109131"/>
            <a:ext cx="9978982" cy="56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3" y="2447764"/>
            <a:ext cx="3722325" cy="2302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16" y="249382"/>
            <a:ext cx="11423568" cy="10316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The prior fluxes were scaled by a scaling parameter </a:t>
            </a:r>
            <a:r>
              <a:rPr lang="el-GR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λ</a:t>
            </a:r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 for each ecosystem</a:t>
            </a:r>
            <a:endParaRPr lang="en-US" sz="3200" dirty="0">
              <a:solidFill>
                <a:srgbClr val="092658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8205" y="1616182"/>
                <a:ext cx="4984750" cy="5334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Flux</m:t>
                      </m:r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Flu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  <a:ea typeface="Helvetica" charset="0"/>
                              <a:cs typeface="Helvetica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  <a:ea typeface="Helvetica" charset="0"/>
                              <a:cs typeface="Helvetica" charset="0"/>
                            </a:rPr>
                            <m:t>prior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)</m:t>
                      </m:r>
                    </m:oMath>
                  </m:oMathPara>
                </a14:m>
                <a:endParaRPr lang="en-US" sz="2400" b="0" dirty="0" smtClean="0"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0" indent="0">
                  <a:buNone/>
                </a:pPr>
                <a:endParaRPr lang="en-US" sz="2400" b="0" dirty="0" smtClean="0"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205" y="1616182"/>
                <a:ext cx="4984750" cy="533400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2692412" y="3577528"/>
            <a:ext cx="403185" cy="1031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latin typeface="Helvetica" charset="0"/>
                <a:ea typeface="Helvetica" charset="0"/>
                <a:cs typeface="Helvetica" charset="0"/>
              </a:rPr>
              <a:t>λ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924138" y="5004145"/>
                <a:ext cx="3939731" cy="533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𝑒𝑐𝑜𝑠𝑦𝑠𝑡𝑒𝑚</m:t>
                      </m:r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)∼</m:t>
                      </m:r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charset="0"/>
                          <a:ea typeface="Helvetica" charset="0"/>
                          <a:cs typeface="Helvetica" charset="0"/>
                        </a:rPr>
                        <m:t>(1, 0.8)</m:t>
                      </m:r>
                    </m:oMath>
                  </m:oMathPara>
                </a14:m>
                <a:endParaRPr lang="en-US" sz="2400" dirty="0" smtClean="0">
                  <a:latin typeface="Helvetica" charset="0"/>
                  <a:ea typeface="Helvetica" charset="0"/>
                  <a:cs typeface="Helvetica" charset="0"/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38" y="5004145"/>
                <a:ext cx="3939731" cy="5334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02" y="949196"/>
            <a:ext cx="4965700" cy="3356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63" y="4497249"/>
            <a:ext cx="4446378" cy="19013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32901" y="6376578"/>
            <a:ext cx="746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Light" charset="0"/>
                <a:ea typeface="Helvetica Light" charset="0"/>
                <a:cs typeface="Helvetica Light" charset="0"/>
              </a:rPr>
              <a:t>Time</a:t>
            </a:r>
            <a:endParaRPr lang="en-US" sz="2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954734" y="5296096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Helvetica Light" charset="0"/>
                <a:ea typeface="Helvetica Light" charset="0"/>
                <a:cs typeface="Helvetica Light" charset="0"/>
              </a:rPr>
              <a:t>Flux</a:t>
            </a:r>
            <a:endParaRPr lang="en-US" sz="2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415867" y="2353733"/>
            <a:ext cx="482600" cy="22184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53208" y="5748692"/>
            <a:ext cx="5084777" cy="899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Transport model: WRF-</a:t>
            </a:r>
            <a:r>
              <a:rPr lang="en-US" sz="2400" dirty="0" err="1" smtClean="0">
                <a:latin typeface="Helvetica" charset="0"/>
                <a:ea typeface="Helvetica" charset="0"/>
                <a:cs typeface="Helvetica" charset="0"/>
              </a:rPr>
              <a:t>Chem</a:t>
            </a:r>
            <a:endParaRPr lang="en-US" sz="2400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Run at 27 km horizontal resolution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34" y="1169461"/>
            <a:ext cx="8932332" cy="5582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16" y="249382"/>
            <a:ext cx="11423568" cy="10316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Simulated CO</a:t>
            </a:r>
            <a:r>
              <a:rPr lang="en-US" sz="3200" baseline="-25000" dirty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 concentration tower observations were assimilated</a:t>
            </a:r>
            <a:endParaRPr lang="en-US" sz="3200" dirty="0">
              <a:solidFill>
                <a:srgbClr val="092658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caling_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1450" y="245532"/>
            <a:ext cx="9890948" cy="6358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33667" y="4258734"/>
            <a:ext cx="891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Truth</a:t>
            </a:r>
            <a:endParaRPr lang="sv-SE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467" y="1896534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E7EB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 guess</a:t>
            </a:r>
            <a:endParaRPr lang="sv-SE" sz="2400" dirty="0">
              <a:solidFill>
                <a:srgbClr val="5E7EB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36133" y="2358199"/>
            <a:ext cx="863600" cy="867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8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33" y="838200"/>
            <a:ext cx="9364133" cy="6019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4216" y="249382"/>
            <a:ext cx="11423568" cy="58881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Ecosystems where the fluxes are relatively unconstrained</a:t>
            </a:r>
            <a:endParaRPr lang="en-US" sz="3200" dirty="0">
              <a:solidFill>
                <a:srgbClr val="092658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16" y="249382"/>
            <a:ext cx="11423568" cy="10316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Summary</a:t>
            </a:r>
            <a:endParaRPr lang="en-US" sz="3200" dirty="0">
              <a:solidFill>
                <a:srgbClr val="092658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50556"/>
            <a:ext cx="10202333" cy="2183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Our ensemble-based data assimilation system can assimilate CO</a:t>
            </a:r>
            <a:r>
              <a:rPr lang="en-US" sz="2400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 concentration to estimate CO</a:t>
            </a:r>
            <a:r>
              <a:rPr lang="en-US" sz="2400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 fluxes at the regional scale</a:t>
            </a:r>
          </a:p>
          <a:p>
            <a:pPr marL="0" indent="0">
              <a:buNone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Most ecosystem CO</a:t>
            </a:r>
            <a:r>
              <a:rPr lang="en-US" sz="2400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 fluxes are well constrained in our idealized experiment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56" y="765186"/>
            <a:ext cx="5604420" cy="350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16" y="249382"/>
            <a:ext cx="11423568" cy="10316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Extra</a:t>
            </a:r>
            <a:endParaRPr lang="en-US" sz="3200" dirty="0">
              <a:solidFill>
                <a:srgbClr val="092658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16" y="249382"/>
            <a:ext cx="11423568" cy="10316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Surface CO</a:t>
            </a:r>
            <a:r>
              <a:rPr lang="en-US" sz="3200" baseline="-250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 fluxes are important to know to determine the atmospheric CO</a:t>
            </a:r>
            <a:r>
              <a:rPr lang="en-US" sz="3200" baseline="-250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 content</a:t>
            </a:r>
            <a:endParaRPr lang="en-US" sz="3200" dirty="0">
              <a:solidFill>
                <a:srgbClr val="092658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6" y="1516010"/>
            <a:ext cx="4708568" cy="461152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411208" y="2319755"/>
            <a:ext cx="5107419" cy="642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rgbClr val="8F7C4F"/>
                </a:solidFill>
                <a:latin typeface="Helvetica" charset="0"/>
                <a:ea typeface="Helvetica" charset="0"/>
                <a:cs typeface="Helvetica" charset="0"/>
              </a:rPr>
              <a:t>CO</a:t>
            </a:r>
            <a:r>
              <a:rPr lang="en-US" sz="2400" baseline="-25000" dirty="0" smtClean="0">
                <a:solidFill>
                  <a:srgbClr val="8F7C4F"/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2400" dirty="0" smtClean="0">
                <a:solidFill>
                  <a:srgbClr val="8F7C4F"/>
                </a:solidFill>
                <a:latin typeface="Helvetica" charset="0"/>
                <a:ea typeface="Helvetica" charset="0"/>
                <a:cs typeface="Helvetica" charset="0"/>
              </a:rPr>
              <a:t> emissions due to human activities</a:t>
            </a:r>
            <a:endParaRPr lang="en-US" sz="2400" dirty="0">
              <a:solidFill>
                <a:srgbClr val="8F7C4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68069" y="3347382"/>
            <a:ext cx="5107419" cy="45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rgbClr val="838F9A"/>
                </a:solidFill>
                <a:latin typeface="Helvetica" charset="0"/>
                <a:ea typeface="Helvetica" charset="0"/>
                <a:cs typeface="Helvetica" charset="0"/>
              </a:rPr>
              <a:t>CO</a:t>
            </a:r>
            <a:r>
              <a:rPr lang="en-US" sz="2400" baseline="-25000" dirty="0" smtClean="0">
                <a:solidFill>
                  <a:srgbClr val="838F9A"/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2400" dirty="0" smtClean="0">
                <a:solidFill>
                  <a:srgbClr val="838F9A"/>
                </a:solidFill>
                <a:latin typeface="Helvetica" charset="0"/>
                <a:ea typeface="Helvetica" charset="0"/>
                <a:cs typeface="Helvetica" charset="0"/>
              </a:rPr>
              <a:t> in the atmosphere</a:t>
            </a:r>
            <a:endParaRPr lang="en-US" sz="2400" dirty="0">
              <a:solidFill>
                <a:srgbClr val="838F9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68069" y="3862171"/>
            <a:ext cx="5107419" cy="455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rgbClr val="233161"/>
                </a:solidFill>
                <a:latin typeface="Helvetica" charset="0"/>
                <a:ea typeface="Helvetica" charset="0"/>
                <a:cs typeface="Helvetica" charset="0"/>
              </a:rPr>
              <a:t>CO</a:t>
            </a:r>
            <a:r>
              <a:rPr lang="en-US" sz="2400" baseline="-25000" dirty="0" smtClean="0">
                <a:solidFill>
                  <a:srgbClr val="233161"/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2400" dirty="0" smtClean="0">
                <a:solidFill>
                  <a:srgbClr val="233161"/>
                </a:solidFill>
                <a:latin typeface="Helvetica" charset="0"/>
                <a:ea typeface="Helvetica" charset="0"/>
                <a:cs typeface="Helvetica" charset="0"/>
              </a:rPr>
              <a:t> taken up by the ocean</a:t>
            </a:r>
            <a:endParaRPr lang="en-US" sz="2400" dirty="0">
              <a:solidFill>
                <a:srgbClr val="23316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68069" y="4370628"/>
            <a:ext cx="5766474" cy="475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rgbClr val="508F5F"/>
                </a:solidFill>
                <a:latin typeface="Helvetica" charset="0"/>
                <a:ea typeface="Helvetica" charset="0"/>
                <a:cs typeface="Helvetica" charset="0"/>
              </a:rPr>
              <a:t>Residual must have gone into the land</a:t>
            </a:r>
            <a:endParaRPr lang="en-US" sz="2400" dirty="0">
              <a:solidFill>
                <a:srgbClr val="508F5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90168" y="2513086"/>
            <a:ext cx="821040" cy="351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127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590168" y="2513086"/>
            <a:ext cx="821040" cy="975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127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1"/>
          </p:cNvCxnSpPr>
          <p:nvPr/>
        </p:nvCxnSpPr>
        <p:spPr>
          <a:xfrm flipH="1">
            <a:off x="4742567" y="3573926"/>
            <a:ext cx="925502" cy="874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127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</p:cNvCxnSpPr>
          <p:nvPr/>
        </p:nvCxnSpPr>
        <p:spPr>
          <a:xfrm flipH="1">
            <a:off x="4742567" y="4089867"/>
            <a:ext cx="925502" cy="824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127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5618615" y="5436250"/>
            <a:ext cx="6139715" cy="936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Will the land and ocean continue to act as sinks of CO</a:t>
            </a:r>
            <a:r>
              <a:rPr lang="en-US" sz="3200" baseline="-25000" dirty="0" smtClean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>
            <a:off x="4742567" y="3659262"/>
            <a:ext cx="925502" cy="90608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>
            <a:glow rad="127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528" y="6168543"/>
            <a:ext cx="2844978" cy="407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Helvetica Light" charset="0"/>
                <a:ea typeface="Helvetica Light" charset="0"/>
                <a:cs typeface="Helvetica Light" charset="0"/>
              </a:rPr>
              <a:t>[Stocker et al</a:t>
            </a:r>
            <a:r>
              <a:rPr lang="en-US" sz="2000" smtClean="0">
                <a:latin typeface="Helvetica Light" charset="0"/>
                <a:ea typeface="Helvetica Light" charset="0"/>
                <a:cs typeface="Helvetica Light" charset="0"/>
              </a:rPr>
              <a:t>. </a:t>
            </a:r>
            <a:r>
              <a:rPr lang="en-US" sz="2000" dirty="0" smtClean="0">
                <a:latin typeface="Helvetica Light" charset="0"/>
                <a:ea typeface="Helvetica Light" charset="0"/>
                <a:cs typeface="Helvetica Light" charset="0"/>
              </a:rPr>
              <a:t>2013] </a:t>
            </a:r>
            <a:endParaRPr lang="en-US" sz="2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16" y="249382"/>
            <a:ext cx="11423568" cy="10316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References</a:t>
            </a:r>
            <a:endParaRPr lang="en-US" sz="3200" dirty="0">
              <a:solidFill>
                <a:srgbClr val="092658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Stocker, T.F., D. Qin, G.-K. </a:t>
            </a:r>
            <a:r>
              <a:rPr lang="en-US" sz="1600" dirty="0" err="1"/>
              <a:t>Plattner</a:t>
            </a:r>
            <a:r>
              <a:rPr lang="en-US" sz="1600" dirty="0"/>
              <a:t>, L.V. Alexander, S.K. Allen, N.L. </a:t>
            </a:r>
            <a:r>
              <a:rPr lang="en-US" sz="1600" dirty="0" err="1"/>
              <a:t>Bindoff</a:t>
            </a:r>
            <a:r>
              <a:rPr lang="en-US" sz="1600" dirty="0"/>
              <a:t>, F.-M. </a:t>
            </a:r>
            <a:r>
              <a:rPr lang="en-US" sz="1600" dirty="0" err="1"/>
              <a:t>Bréon</a:t>
            </a:r>
            <a:r>
              <a:rPr lang="en-US" sz="1600" dirty="0"/>
              <a:t>, J.A. Church, U. </a:t>
            </a:r>
            <a:r>
              <a:rPr lang="en-US" sz="1600" dirty="0" err="1"/>
              <a:t>Cubasch</a:t>
            </a:r>
            <a:r>
              <a:rPr lang="en-US" sz="1600" dirty="0"/>
              <a:t>, S. </a:t>
            </a:r>
            <a:r>
              <a:rPr lang="en-US" sz="1600" dirty="0" err="1"/>
              <a:t>Emori</a:t>
            </a:r>
            <a:r>
              <a:rPr lang="en-US" sz="1600" dirty="0"/>
              <a:t>, P. Forster, P. </a:t>
            </a:r>
            <a:r>
              <a:rPr lang="en-US" sz="1600" dirty="0" err="1"/>
              <a:t>Friedlingstein</a:t>
            </a:r>
            <a:r>
              <a:rPr lang="en-US" sz="1600" dirty="0"/>
              <a:t>, N. Gillett, J.M. Gregory, D.L. Hartmann, E. Jansen, B. Kirtman, R. </a:t>
            </a:r>
            <a:r>
              <a:rPr lang="en-US" sz="1600" dirty="0" err="1"/>
              <a:t>Knutti</a:t>
            </a:r>
            <a:r>
              <a:rPr lang="en-US" sz="1600" dirty="0"/>
              <a:t>, K. Krishna Kumar, P. Lemke, J. </a:t>
            </a:r>
            <a:r>
              <a:rPr lang="en-US" sz="1600" dirty="0" err="1"/>
              <a:t>Marotzke</a:t>
            </a:r>
            <a:r>
              <a:rPr lang="en-US" sz="1600" dirty="0"/>
              <a:t>, V. Masson-</a:t>
            </a:r>
            <a:r>
              <a:rPr lang="en-US" sz="1600" dirty="0" err="1"/>
              <a:t>Delmotte</a:t>
            </a:r>
            <a:r>
              <a:rPr lang="en-US" sz="1600" dirty="0"/>
              <a:t>, G.A. </a:t>
            </a:r>
            <a:r>
              <a:rPr lang="en-US" sz="1600" dirty="0" err="1"/>
              <a:t>Meehl</a:t>
            </a:r>
            <a:r>
              <a:rPr lang="en-US" sz="1600" dirty="0"/>
              <a:t>, I.I. </a:t>
            </a:r>
            <a:r>
              <a:rPr lang="en-US" sz="1600" dirty="0" err="1"/>
              <a:t>Mokhov</a:t>
            </a:r>
            <a:r>
              <a:rPr lang="en-US" sz="1600" dirty="0"/>
              <a:t>, S. </a:t>
            </a:r>
            <a:r>
              <a:rPr lang="en-US" sz="1600" dirty="0" err="1"/>
              <a:t>Piao</a:t>
            </a:r>
            <a:r>
              <a:rPr lang="en-US" sz="1600" dirty="0"/>
              <a:t>, V. </a:t>
            </a:r>
            <a:r>
              <a:rPr lang="en-US" sz="1600" dirty="0" err="1"/>
              <a:t>Ramaswamy</a:t>
            </a:r>
            <a:r>
              <a:rPr lang="en-US" sz="1600" dirty="0"/>
              <a:t>, D. Randall, M. </a:t>
            </a:r>
            <a:r>
              <a:rPr lang="en-US" sz="1600" dirty="0" err="1"/>
              <a:t>Rhein</a:t>
            </a:r>
            <a:r>
              <a:rPr lang="en-US" sz="1600" dirty="0"/>
              <a:t>, M. Rojas, C. Sabine, D. </a:t>
            </a:r>
            <a:r>
              <a:rPr lang="en-US" sz="1600" dirty="0" err="1"/>
              <a:t>Shindell</a:t>
            </a:r>
            <a:r>
              <a:rPr lang="en-US" sz="1600" dirty="0"/>
              <a:t>, L.D. Talley, D.G. Vaughan and S.-P. </a:t>
            </a:r>
            <a:r>
              <a:rPr lang="en-US" sz="1600" dirty="0" err="1"/>
              <a:t>Xie</a:t>
            </a:r>
            <a:r>
              <a:rPr lang="en-US" sz="1600" dirty="0"/>
              <a:t>, 2013: Technical </a:t>
            </a:r>
            <a:r>
              <a:rPr lang="en-US" sz="1600" dirty="0" smtClean="0"/>
              <a:t>Summary</a:t>
            </a:r>
            <a:r>
              <a:rPr lang="en-US" sz="1600" dirty="0"/>
              <a:t>. In: Climate Change 2013: The Physical Science Basis. Contribution of Working Group I to the Fifth </a:t>
            </a:r>
            <a:r>
              <a:rPr lang="en-US" sz="1600" dirty="0" smtClean="0"/>
              <a:t>Assessment </a:t>
            </a:r>
            <a:r>
              <a:rPr lang="en-US" sz="1600" dirty="0"/>
              <a:t>Report of the Intergovernmental Panel on Climate Change [Stocker, T.F., D. Qin, G.-K. </a:t>
            </a:r>
            <a:r>
              <a:rPr lang="en-US" sz="1600" dirty="0" err="1"/>
              <a:t>Plattner</a:t>
            </a:r>
            <a:r>
              <a:rPr lang="en-US" sz="1600" dirty="0"/>
              <a:t>, M. </a:t>
            </a:r>
            <a:r>
              <a:rPr lang="en-US" sz="1600" dirty="0" err="1"/>
              <a:t>Tignor</a:t>
            </a:r>
            <a:r>
              <a:rPr lang="en-US" sz="1600" dirty="0"/>
              <a:t>, S.K. Allen, J. </a:t>
            </a:r>
            <a:r>
              <a:rPr lang="en-US" sz="1600" dirty="0" err="1"/>
              <a:t>Boschung</a:t>
            </a:r>
            <a:r>
              <a:rPr lang="en-US" sz="1600" dirty="0"/>
              <a:t>, A. </a:t>
            </a:r>
            <a:r>
              <a:rPr lang="en-US" sz="1600" dirty="0" err="1"/>
              <a:t>Nauels</a:t>
            </a:r>
            <a:r>
              <a:rPr lang="en-US" sz="1600" dirty="0"/>
              <a:t>, Y. Xia, V. </a:t>
            </a:r>
            <a:r>
              <a:rPr lang="en-US" sz="1600" dirty="0" err="1"/>
              <a:t>Bex</a:t>
            </a:r>
            <a:r>
              <a:rPr lang="en-US" sz="1600" dirty="0"/>
              <a:t> and P.M. </a:t>
            </a:r>
            <a:r>
              <a:rPr lang="en-US" sz="1600" dirty="0" err="1"/>
              <a:t>Midgley</a:t>
            </a:r>
            <a:r>
              <a:rPr lang="en-US" sz="1600" dirty="0"/>
              <a:t> (eds.)]. Cambridge University Press, Cambridge, United Kingdom and New York, NY, </a:t>
            </a:r>
            <a:r>
              <a:rPr lang="en-US" sz="1600" dirty="0" smtClean="0"/>
              <a:t>USA.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59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4199077" y="3552042"/>
            <a:ext cx="3132529" cy="65608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16" y="249382"/>
            <a:ext cx="11423568" cy="10316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We have an idea about the CO</a:t>
            </a:r>
            <a:r>
              <a:rPr lang="en-US" sz="3200" baseline="-250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 fluxes at the local and global scales, but what about in between?</a:t>
            </a:r>
            <a:endParaRPr lang="en-US" sz="3200" dirty="0">
              <a:solidFill>
                <a:srgbClr val="092658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4714" y="5997732"/>
            <a:ext cx="4664424" cy="4583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Global constraint on exchanges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8298" r="7873" b="20186"/>
          <a:stretch/>
        </p:blipFill>
        <p:spPr>
          <a:xfrm>
            <a:off x="518499" y="1483501"/>
            <a:ext cx="3090726" cy="4373774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818892" y="4046107"/>
            <a:ext cx="1167393" cy="950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8800" b="1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936914" y="5203796"/>
            <a:ext cx="3586729" cy="750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Regional scale fluxes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146581" y="4136251"/>
            <a:ext cx="1167393" cy="950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8800" b="1" dirty="0" smtClean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8363078" y="1831418"/>
            <a:ext cx="1908907" cy="1908907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191464" y="2570879"/>
            <a:ext cx="225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Atmosphere</a:t>
            </a:r>
            <a:endParaRPr lang="en-US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24043" y="4016175"/>
            <a:ext cx="1586976" cy="158697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191464" y="4356958"/>
            <a:ext cx="2252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Human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emissions</a:t>
            </a:r>
            <a:endParaRPr lang="en-US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205539" y="1196970"/>
            <a:ext cx="2252134" cy="1586976"/>
            <a:chOff x="6238921" y="1435562"/>
            <a:chExt cx="2252134" cy="1586976"/>
          </a:xfrm>
        </p:grpSpPr>
        <p:sp>
          <p:nvSpPr>
            <p:cNvPr id="29" name="Oval 28"/>
            <p:cNvSpPr/>
            <p:nvPr/>
          </p:nvSpPr>
          <p:spPr>
            <a:xfrm>
              <a:off x="6571500" y="1435562"/>
              <a:ext cx="1586976" cy="158697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38921" y="1998216"/>
              <a:ext cx="2252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Ocean</a:t>
              </a:r>
              <a:endPara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148256" y="1198895"/>
            <a:ext cx="2252134" cy="1586976"/>
            <a:chOff x="10153190" y="1435562"/>
            <a:chExt cx="2252134" cy="1586976"/>
          </a:xfrm>
        </p:grpSpPr>
        <p:sp>
          <p:nvSpPr>
            <p:cNvPr id="31" name="Oval 30"/>
            <p:cNvSpPr/>
            <p:nvPr/>
          </p:nvSpPr>
          <p:spPr>
            <a:xfrm>
              <a:off x="10485769" y="1435562"/>
              <a:ext cx="1586976" cy="158697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153190" y="1998217"/>
              <a:ext cx="2252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Land</a:t>
              </a:r>
              <a:endPara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39" name="Curved Right Arrow 38"/>
          <p:cNvSpPr/>
          <p:nvPr/>
        </p:nvSpPr>
        <p:spPr>
          <a:xfrm rot="10800000">
            <a:off x="9898314" y="3651335"/>
            <a:ext cx="236934" cy="453830"/>
          </a:xfrm>
          <a:prstGeom prst="curv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urved Right Arrow 39"/>
          <p:cNvSpPr/>
          <p:nvPr/>
        </p:nvSpPr>
        <p:spPr>
          <a:xfrm rot="6787946">
            <a:off x="8314204" y="1594311"/>
            <a:ext cx="236934" cy="453830"/>
          </a:xfrm>
          <a:prstGeom prst="curv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urved Right Arrow 40"/>
          <p:cNvSpPr/>
          <p:nvPr/>
        </p:nvSpPr>
        <p:spPr>
          <a:xfrm rot="17663607">
            <a:off x="7947520" y="2610638"/>
            <a:ext cx="236934" cy="453830"/>
          </a:xfrm>
          <a:prstGeom prst="curv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urved Right Arrow 44"/>
          <p:cNvSpPr/>
          <p:nvPr/>
        </p:nvSpPr>
        <p:spPr>
          <a:xfrm rot="3641899" flipH="1">
            <a:off x="10450303" y="2623412"/>
            <a:ext cx="236975" cy="453830"/>
          </a:xfrm>
          <a:prstGeom prst="curv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Curved Right Arrow 45"/>
          <p:cNvSpPr/>
          <p:nvPr/>
        </p:nvSpPr>
        <p:spPr>
          <a:xfrm rot="15216456" flipH="1">
            <a:off x="10051139" y="1585778"/>
            <a:ext cx="214059" cy="453830"/>
          </a:xfrm>
          <a:prstGeom prst="curv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270497" y="6009535"/>
            <a:ext cx="3586729" cy="839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Local scale observations</a:t>
            </a:r>
          </a:p>
          <a:p>
            <a:pPr marL="0" indent="0" algn="ctr">
              <a:buFont typeface="Arial"/>
              <a:buNone/>
            </a:pPr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[</a:t>
            </a:r>
            <a:r>
              <a:rPr lang="en-US" sz="2400" dirty="0" err="1" smtClean="0">
                <a:latin typeface="Helvetica Light" charset="0"/>
                <a:ea typeface="Helvetica Light" charset="0"/>
                <a:cs typeface="Helvetica Light" charset="0"/>
              </a:rPr>
              <a:t>AmeriFlux</a:t>
            </a:r>
            <a:r>
              <a:rPr lang="en-US" sz="2400" dirty="0" smtClean="0">
                <a:latin typeface="Helvetica Light" charset="0"/>
                <a:ea typeface="Helvetica Light" charset="0"/>
                <a:cs typeface="Helvetica Light" charset="0"/>
              </a:rPr>
              <a:t>]</a:t>
            </a:r>
            <a:endParaRPr lang="en-US" sz="24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2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85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95"/>
          <a:stretch/>
        </p:blipFill>
        <p:spPr>
          <a:xfrm>
            <a:off x="0" y="698500"/>
            <a:ext cx="12192000" cy="6159500"/>
          </a:xfr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397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16" y="182696"/>
            <a:ext cx="11423568" cy="10316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With more observations, there is hope to constrain CO</a:t>
            </a:r>
            <a:r>
              <a:rPr lang="en-US" sz="3200" baseline="-250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fluxes at the regional scale</a:t>
            </a:r>
            <a:endParaRPr lang="en-US" sz="32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18463" y="6328832"/>
            <a:ext cx="3419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[Tim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Marvel, NASA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Langley]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85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95"/>
          <a:stretch/>
        </p:blipFill>
        <p:spPr>
          <a:xfrm>
            <a:off x="0" y="698500"/>
            <a:ext cx="12192000" cy="6159500"/>
          </a:xfr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397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16" y="182696"/>
            <a:ext cx="11423568" cy="10316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With more observations, there is hope to constrain CO</a:t>
            </a:r>
            <a:r>
              <a:rPr lang="en-US" sz="3200" baseline="-250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fluxes at the regional scale</a:t>
            </a:r>
            <a:endParaRPr lang="en-US" sz="32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18463" y="6328832"/>
            <a:ext cx="3419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[Tim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Marvel, NASA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rPr>
              <a:t>Langley]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274" y="1730108"/>
            <a:ext cx="11511451" cy="2989938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4132" y="2079689"/>
            <a:ext cx="11063734" cy="2840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Goals</a:t>
            </a:r>
          </a:p>
          <a:p>
            <a:endParaRPr lang="en-US" sz="3200" dirty="0" smtClean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Develop a regional ensemble-based data assimilation system and quantify the impact of atmospheric transport error on the estimated CO</a:t>
            </a:r>
            <a:r>
              <a:rPr lang="en-US" sz="2400" baseline="-250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fluxes and their uncertainties</a:t>
            </a:r>
          </a:p>
          <a:p>
            <a:pPr marL="514350" indent="-514350">
              <a:buAutoNum type="arabicPeriod"/>
            </a:pPr>
            <a:endParaRPr lang="en-US" sz="2400" dirty="0" smtClean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16" y="249382"/>
            <a:ext cx="11423568" cy="6381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Parameter estimation in the Ensemble </a:t>
            </a:r>
            <a:r>
              <a:rPr lang="en-US" sz="3200" dirty="0" err="1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Kalman</a:t>
            </a:r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 Filter framework</a:t>
            </a:r>
            <a:endParaRPr lang="en-US" sz="3200" dirty="0">
              <a:solidFill>
                <a:srgbClr val="092658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1908216" y="2379133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2831083" y="2379133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14415" y="1676400"/>
            <a:ext cx="1007533" cy="359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8545" y="2105444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Light" charset="0"/>
                <a:ea typeface="Helvetica Light" charset="0"/>
                <a:cs typeface="Helvetica Light" charset="0"/>
              </a:rPr>
              <a:t>Wind</a:t>
            </a:r>
            <a:endParaRPr lang="en-US" sz="2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8215" y="3070193"/>
            <a:ext cx="891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Truth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4216" y="1149987"/>
            <a:ext cx="3860800" cy="2463798"/>
          </a:xfrm>
          <a:prstGeom prst="roundRect">
            <a:avLst>
              <a:gd name="adj" fmla="val 738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16" y="249382"/>
            <a:ext cx="11423568" cy="6381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Parameter estimation in the Ensemble </a:t>
            </a:r>
            <a:r>
              <a:rPr lang="en-US" sz="3200" dirty="0" err="1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Kalman</a:t>
            </a:r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 Filter framework</a:t>
            </a:r>
            <a:endParaRPr lang="en-US" sz="3200" dirty="0">
              <a:solidFill>
                <a:srgbClr val="092658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2949" y="1456267"/>
            <a:ext cx="922867" cy="92286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1908216" y="2379133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25816" y="1456267"/>
            <a:ext cx="922867" cy="9228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2831083" y="2379133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14415" y="1676400"/>
            <a:ext cx="1007533" cy="359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8545" y="2105444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Light" charset="0"/>
                <a:ea typeface="Helvetica Light" charset="0"/>
                <a:cs typeface="Helvetica Light" charset="0"/>
              </a:rPr>
              <a:t>Wind</a:t>
            </a:r>
            <a:endParaRPr lang="en-US" sz="2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8215" y="3070193"/>
            <a:ext cx="891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Truth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4216" y="1149987"/>
            <a:ext cx="3860800" cy="2463798"/>
          </a:xfrm>
          <a:prstGeom prst="roundRect">
            <a:avLst>
              <a:gd name="adj" fmla="val 738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16" y="249382"/>
            <a:ext cx="11423568" cy="6381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Parameter estimation in the Ensemble </a:t>
            </a:r>
            <a:r>
              <a:rPr lang="en-US" sz="3200" dirty="0" err="1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Kalman</a:t>
            </a:r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 Filter framework</a:t>
            </a:r>
            <a:endParaRPr lang="en-US" sz="3200" dirty="0">
              <a:solidFill>
                <a:srgbClr val="092658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2949" y="1456267"/>
            <a:ext cx="922867" cy="92286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1908216" y="2379133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25816" y="1456267"/>
            <a:ext cx="922867" cy="9228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2831083" y="2379133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14415" y="1676400"/>
            <a:ext cx="1007533" cy="359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8545" y="2105444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Light" charset="0"/>
                <a:ea typeface="Helvetica Light" charset="0"/>
                <a:cs typeface="Helvetica Light" charset="0"/>
              </a:rPr>
              <a:t>Wind</a:t>
            </a:r>
            <a:endParaRPr lang="en-US" sz="2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8215" y="3070193"/>
            <a:ext cx="891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Truth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4216" y="1149987"/>
            <a:ext cx="3860800" cy="2463798"/>
          </a:xfrm>
          <a:prstGeom prst="roundRect">
            <a:avLst>
              <a:gd name="adj" fmla="val 738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09657" y="1149987"/>
            <a:ext cx="6936234" cy="5093723"/>
          </a:xfrm>
          <a:prstGeom prst="roundRect">
            <a:avLst>
              <a:gd name="adj" fmla="val 327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5105991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allelogram 38"/>
          <p:cNvSpPr/>
          <p:nvPr/>
        </p:nvSpPr>
        <p:spPr>
          <a:xfrm>
            <a:off x="6028858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arallelogram 43"/>
          <p:cNvSpPr/>
          <p:nvPr/>
        </p:nvSpPr>
        <p:spPr>
          <a:xfrm>
            <a:off x="7331707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rallelogram 45"/>
          <p:cNvSpPr/>
          <p:nvPr/>
        </p:nvSpPr>
        <p:spPr>
          <a:xfrm>
            <a:off x="8254574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arallelogram 49"/>
          <p:cNvSpPr/>
          <p:nvPr/>
        </p:nvSpPr>
        <p:spPr>
          <a:xfrm>
            <a:off x="9521358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arallelogram 51"/>
          <p:cNvSpPr/>
          <p:nvPr/>
        </p:nvSpPr>
        <p:spPr>
          <a:xfrm>
            <a:off x="10444225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146458" y="3072948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Ensemble members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16" y="249382"/>
            <a:ext cx="11423568" cy="63813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Parameter estimation in the Ensemble </a:t>
            </a:r>
            <a:r>
              <a:rPr lang="en-US" sz="3200" dirty="0" err="1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Kalman</a:t>
            </a:r>
            <a:r>
              <a:rPr lang="en-US" sz="3200" dirty="0" smtClean="0">
                <a:solidFill>
                  <a:srgbClr val="092658"/>
                </a:solidFill>
                <a:latin typeface="Helvetica" charset="0"/>
                <a:ea typeface="Helvetica" charset="0"/>
                <a:cs typeface="Helvetica" charset="0"/>
              </a:rPr>
              <a:t> Filter framework</a:t>
            </a:r>
            <a:endParaRPr lang="en-US" sz="3200" dirty="0">
              <a:solidFill>
                <a:srgbClr val="092658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2949" y="1456267"/>
            <a:ext cx="922867" cy="92286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1908216" y="2379133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25816" y="1456267"/>
            <a:ext cx="922867" cy="9228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2831083" y="2379133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14415" y="1676400"/>
            <a:ext cx="1007533" cy="3598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8545" y="2105444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Light" charset="0"/>
                <a:ea typeface="Helvetica Light" charset="0"/>
                <a:cs typeface="Helvetica Light" charset="0"/>
              </a:rPr>
              <a:t>Wind</a:t>
            </a:r>
            <a:endParaRPr lang="en-US" sz="20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8215" y="3070193"/>
            <a:ext cx="891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Truth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4216" y="1149987"/>
            <a:ext cx="3860800" cy="2463798"/>
          </a:xfrm>
          <a:prstGeom prst="roundRect">
            <a:avLst>
              <a:gd name="adj" fmla="val 738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09657" y="1149987"/>
            <a:ext cx="6936234" cy="5093723"/>
          </a:xfrm>
          <a:prstGeom prst="roundRect">
            <a:avLst>
              <a:gd name="adj" fmla="val 327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300724" y="1459022"/>
            <a:ext cx="922867" cy="922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5105991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223591" y="1459022"/>
            <a:ext cx="922867" cy="922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allelogram 38"/>
          <p:cNvSpPr/>
          <p:nvPr/>
        </p:nvSpPr>
        <p:spPr>
          <a:xfrm>
            <a:off x="6028858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26440" y="1459022"/>
            <a:ext cx="922867" cy="9228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arallelogram 43"/>
          <p:cNvSpPr/>
          <p:nvPr/>
        </p:nvSpPr>
        <p:spPr>
          <a:xfrm>
            <a:off x="7331707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449307" y="1459022"/>
            <a:ext cx="922867" cy="9228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rallelogram 45"/>
          <p:cNvSpPr/>
          <p:nvPr/>
        </p:nvSpPr>
        <p:spPr>
          <a:xfrm>
            <a:off x="8254574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716091" y="1459022"/>
            <a:ext cx="922867" cy="92286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arallelogram 49"/>
          <p:cNvSpPr/>
          <p:nvPr/>
        </p:nvSpPr>
        <p:spPr>
          <a:xfrm>
            <a:off x="9521358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638958" y="1459022"/>
            <a:ext cx="922867" cy="9228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arallelogram 51"/>
          <p:cNvSpPr/>
          <p:nvPr/>
        </p:nvSpPr>
        <p:spPr>
          <a:xfrm>
            <a:off x="10444225" y="2381888"/>
            <a:ext cx="1117601" cy="524933"/>
          </a:xfrm>
          <a:prstGeom prst="parallelogram">
            <a:avLst>
              <a:gd name="adj" fmla="val 3726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146458" y="3072948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Ensemble members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851</Words>
  <Application>Microsoft Macintosh PowerPoint</Application>
  <PresentationFormat>Widescreen</PresentationFormat>
  <Paragraphs>108</Paragraphs>
  <Slides>21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Helvetica</vt:lpstr>
      <vt:lpstr>Helvetica Light</vt:lpstr>
      <vt:lpstr>Office Theme</vt:lpstr>
      <vt:lpstr>Progress toward estimating surface carbon dioxide fluxes at the regional scale using an augmented Ensemble Kalman Filter</vt:lpstr>
      <vt:lpstr>Surface CO2 fluxes are important to know to determine the atmospheric CO2 content</vt:lpstr>
      <vt:lpstr>We have an idea about the CO2 fluxes at the local and global scales, but what about in between?</vt:lpstr>
      <vt:lpstr>With more observations, there is hope to constrain CO2 fluxes at the regional scale</vt:lpstr>
      <vt:lpstr>With more observations, there is hope to constrain CO2 fluxes at the regional scale</vt:lpstr>
      <vt:lpstr>Parameter estimation in the Ensemble Kalman Filter framework</vt:lpstr>
      <vt:lpstr>Parameter estimation in the Ensemble Kalman Filter framework</vt:lpstr>
      <vt:lpstr>Parameter estimation in the Ensemble Kalman Filter framework</vt:lpstr>
      <vt:lpstr>Parameter estimation in the Ensemble Kalman Filter framework</vt:lpstr>
      <vt:lpstr>Parameter estimation in the Ensemble Kalman Filter framework</vt:lpstr>
      <vt:lpstr>Parameter estimation in the Ensemble Kalman Filter framework</vt:lpstr>
      <vt:lpstr>CO2 fluxes are estimated by ecosystems in our system</vt:lpstr>
      <vt:lpstr>The prior fluxes were scaled by a scaling parameter λ for each ecosystem</vt:lpstr>
      <vt:lpstr>Simulated CO2 concentration tower observations were assimilated</vt:lpstr>
      <vt:lpstr>PowerPoint Presentation</vt:lpstr>
      <vt:lpstr>PowerPoint Presentation</vt:lpstr>
      <vt:lpstr>Ecosystems where the fluxes are relatively unconstrained</vt:lpstr>
      <vt:lpstr>Summary</vt:lpstr>
      <vt:lpstr>Extra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toward estimating surface carbon dioxide fluxes at the regional scale using an augmented Ensemble Kalman Filter</dc:title>
  <dc:creator>Hans Chen</dc:creator>
  <cp:lastModifiedBy>Hans Chen</cp:lastModifiedBy>
  <cp:revision>191</cp:revision>
  <dcterms:created xsi:type="dcterms:W3CDTF">2017-08-16T19:47:48Z</dcterms:created>
  <dcterms:modified xsi:type="dcterms:W3CDTF">2017-08-17T12:19:36Z</dcterms:modified>
</cp:coreProperties>
</file>