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36"/>
  </p:notesMasterIdLst>
  <p:sldIdLst>
    <p:sldId id="258" r:id="rId5"/>
    <p:sldId id="293" r:id="rId6"/>
    <p:sldId id="287" r:id="rId7"/>
    <p:sldId id="296" r:id="rId8"/>
    <p:sldId id="270" r:id="rId9"/>
    <p:sldId id="272" r:id="rId10"/>
    <p:sldId id="306" r:id="rId11"/>
    <p:sldId id="315" r:id="rId12"/>
    <p:sldId id="297" r:id="rId13"/>
    <p:sldId id="298" r:id="rId14"/>
    <p:sldId id="299" r:id="rId15"/>
    <p:sldId id="303" r:id="rId16"/>
    <p:sldId id="316" r:id="rId17"/>
    <p:sldId id="302" r:id="rId18"/>
    <p:sldId id="307" r:id="rId19"/>
    <p:sldId id="312" r:id="rId20"/>
    <p:sldId id="313" r:id="rId21"/>
    <p:sldId id="320" r:id="rId22"/>
    <p:sldId id="321" r:id="rId23"/>
    <p:sldId id="319" r:id="rId24"/>
    <p:sldId id="322" r:id="rId25"/>
    <p:sldId id="326" r:id="rId26"/>
    <p:sldId id="318" r:id="rId27"/>
    <p:sldId id="291" r:id="rId28"/>
    <p:sldId id="305" r:id="rId29"/>
    <p:sldId id="310" r:id="rId30"/>
    <p:sldId id="311" r:id="rId31"/>
    <p:sldId id="314" r:id="rId32"/>
    <p:sldId id="323" r:id="rId33"/>
    <p:sldId id="324" r:id="rId34"/>
    <p:sldId id="327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00FF"/>
    <a:srgbClr val="009900"/>
    <a:srgbClr val="5BB383"/>
    <a:srgbClr val="00808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76" autoAdjust="0"/>
  </p:normalViewPr>
  <p:slideViewPr>
    <p:cSldViewPr>
      <p:cViewPr varScale="1">
        <p:scale>
          <a:sx n="67" d="100"/>
          <a:sy n="67" d="100"/>
        </p:scale>
        <p:origin x="-1248" y="-82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601&#23612;&#20271;&#29305;\Book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zh-CN" dirty="0" smtClean="0"/>
              <a:t>Moving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Speed</a:t>
            </a:r>
            <a:r>
              <a:rPr lang="zh-CN" altLang="en-US" dirty="0" smtClean="0"/>
              <a:t>（</a:t>
            </a:r>
            <a:r>
              <a:rPr lang="en-US" altLang="zh-CN" dirty="0"/>
              <a:t>km/h</a:t>
            </a:r>
            <a:r>
              <a:rPr lang="zh-CN" altLang="en-US" dirty="0"/>
              <a:t>）</a:t>
            </a:r>
          </a:p>
        </c:rich>
      </c:tx>
      <c:layout>
        <c:manualLayout>
          <c:xMode val="edge"/>
          <c:yMode val="edge"/>
          <c:x val="0.16795192396142877"/>
          <c:y val="2.3391649144418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70903208002209"/>
          <c:y val="6.5435467781410753E-2"/>
          <c:w val="0.79870896008894898"/>
          <c:h val="0.76581765820939662"/>
        </c:manualLayout>
      </c:layout>
      <c:lineChart>
        <c:grouping val="standard"/>
        <c:varyColors val="0"/>
        <c:ser>
          <c:idx val="2"/>
          <c:order val="0"/>
          <c:tx>
            <c:v>移动速度（km/h）</c:v>
          </c:tx>
          <c:spPr>
            <a:ln w="4445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Sheet2!$B:$B</c:f>
              <c:numCache>
                <c:formatCode>General</c:formatCode>
                <c:ptCount val="1048576"/>
                <c:pt idx="0">
                  <c:v>308</c:v>
                </c:pt>
                <c:pt idx="1">
                  <c:v>314</c:v>
                </c:pt>
                <c:pt idx="2">
                  <c:v>320</c:v>
                </c:pt>
                <c:pt idx="3">
                  <c:v>402</c:v>
                </c:pt>
                <c:pt idx="4">
                  <c:v>408</c:v>
                </c:pt>
                <c:pt idx="5">
                  <c:v>414</c:v>
                </c:pt>
                <c:pt idx="6">
                  <c:v>420</c:v>
                </c:pt>
                <c:pt idx="7">
                  <c:v>426</c:v>
                </c:pt>
                <c:pt idx="8">
                  <c:v>508</c:v>
                </c:pt>
                <c:pt idx="9">
                  <c:v>514</c:v>
                </c:pt>
                <c:pt idx="10">
                  <c:v>520</c:v>
                </c:pt>
                <c:pt idx="11">
                  <c:v>602</c:v>
                </c:pt>
                <c:pt idx="12">
                  <c:v>605</c:v>
                </c:pt>
                <c:pt idx="13">
                  <c:v>608</c:v>
                </c:pt>
                <c:pt idx="14">
                  <c:v>611</c:v>
                </c:pt>
                <c:pt idx="15">
                  <c:v>614</c:v>
                </c:pt>
                <c:pt idx="16">
                  <c:v>617</c:v>
                </c:pt>
                <c:pt idx="17">
                  <c:v>620</c:v>
                </c:pt>
                <c:pt idx="18">
                  <c:v>623</c:v>
                </c:pt>
                <c:pt idx="19">
                  <c:v>702</c:v>
                </c:pt>
                <c:pt idx="20">
                  <c:v>705</c:v>
                </c:pt>
                <c:pt idx="21">
                  <c:v>706</c:v>
                </c:pt>
                <c:pt idx="22">
                  <c:v>707</c:v>
                </c:pt>
                <c:pt idx="23">
                  <c:v>708</c:v>
                </c:pt>
                <c:pt idx="24">
                  <c:v>709</c:v>
                </c:pt>
                <c:pt idx="25">
                  <c:v>710</c:v>
                </c:pt>
                <c:pt idx="26">
                  <c:v>711</c:v>
                </c:pt>
                <c:pt idx="27">
                  <c:v>712</c:v>
                </c:pt>
                <c:pt idx="28">
                  <c:v>713</c:v>
                </c:pt>
                <c:pt idx="29">
                  <c:v>714</c:v>
                </c:pt>
                <c:pt idx="30">
                  <c:v>715</c:v>
                </c:pt>
                <c:pt idx="31">
                  <c:v>716</c:v>
                </c:pt>
                <c:pt idx="32">
                  <c:v>717</c:v>
                </c:pt>
                <c:pt idx="33">
                  <c:v>718</c:v>
                </c:pt>
                <c:pt idx="34">
                  <c:v>719</c:v>
                </c:pt>
                <c:pt idx="35">
                  <c:v>720</c:v>
                </c:pt>
                <c:pt idx="36">
                  <c:v>721</c:v>
                </c:pt>
                <c:pt idx="37">
                  <c:v>722</c:v>
                </c:pt>
                <c:pt idx="38">
                  <c:v>723</c:v>
                </c:pt>
                <c:pt idx="39">
                  <c:v>800</c:v>
                </c:pt>
                <c:pt idx="40">
                  <c:v>801</c:v>
                </c:pt>
                <c:pt idx="41">
                  <c:v>802</c:v>
                </c:pt>
                <c:pt idx="42">
                  <c:v>803</c:v>
                </c:pt>
                <c:pt idx="43">
                  <c:v>804</c:v>
                </c:pt>
                <c:pt idx="44">
                  <c:v>805</c:v>
                </c:pt>
                <c:pt idx="45">
                  <c:v>806</c:v>
                </c:pt>
                <c:pt idx="46">
                  <c:v>807</c:v>
                </c:pt>
                <c:pt idx="47">
                  <c:v>808</c:v>
                </c:pt>
                <c:pt idx="48">
                  <c:v>809</c:v>
                </c:pt>
                <c:pt idx="49">
                  <c:v>810</c:v>
                </c:pt>
                <c:pt idx="50">
                  <c:v>811</c:v>
                </c:pt>
                <c:pt idx="51">
                  <c:v>812</c:v>
                </c:pt>
                <c:pt idx="52">
                  <c:v>813</c:v>
                </c:pt>
                <c:pt idx="53">
                  <c:v>814</c:v>
                </c:pt>
                <c:pt idx="54">
                  <c:v>815</c:v>
                </c:pt>
                <c:pt idx="55">
                  <c:v>816</c:v>
                </c:pt>
                <c:pt idx="56">
                  <c:v>817</c:v>
                </c:pt>
                <c:pt idx="57">
                  <c:v>818</c:v>
                </c:pt>
                <c:pt idx="58">
                  <c:v>819</c:v>
                </c:pt>
                <c:pt idx="59">
                  <c:v>820</c:v>
                </c:pt>
                <c:pt idx="60">
                  <c:v>821</c:v>
                </c:pt>
                <c:pt idx="61">
                  <c:v>822</c:v>
                </c:pt>
                <c:pt idx="62">
                  <c:v>823</c:v>
                </c:pt>
                <c:pt idx="63">
                  <c:v>900</c:v>
                </c:pt>
                <c:pt idx="64">
                  <c:v>901</c:v>
                </c:pt>
                <c:pt idx="65">
                  <c:v>902</c:v>
                </c:pt>
                <c:pt idx="66">
                  <c:v>903</c:v>
                </c:pt>
                <c:pt idx="67">
                  <c:v>904</c:v>
                </c:pt>
                <c:pt idx="68">
                  <c:v>905</c:v>
                </c:pt>
                <c:pt idx="69">
                  <c:v>906</c:v>
                </c:pt>
                <c:pt idx="70">
                  <c:v>907</c:v>
                </c:pt>
                <c:pt idx="71">
                  <c:v>908</c:v>
                </c:pt>
                <c:pt idx="72">
                  <c:v>909</c:v>
                </c:pt>
                <c:pt idx="73">
                  <c:v>910</c:v>
                </c:pt>
                <c:pt idx="74">
                  <c:v>911</c:v>
                </c:pt>
                <c:pt idx="75">
                  <c:v>912</c:v>
                </c:pt>
                <c:pt idx="76">
                  <c:v>913</c:v>
                </c:pt>
                <c:pt idx="77">
                  <c:v>914</c:v>
                </c:pt>
                <c:pt idx="78">
                  <c:v>915</c:v>
                </c:pt>
                <c:pt idx="79">
                  <c:v>916</c:v>
                </c:pt>
                <c:pt idx="80">
                  <c:v>917</c:v>
                </c:pt>
                <c:pt idx="81">
                  <c:v>918</c:v>
                </c:pt>
                <c:pt idx="82">
                  <c:v>919</c:v>
                </c:pt>
                <c:pt idx="83">
                  <c:v>920</c:v>
                </c:pt>
                <c:pt idx="84">
                  <c:v>921</c:v>
                </c:pt>
                <c:pt idx="85">
                  <c:v>922</c:v>
                </c:pt>
                <c:pt idx="86">
                  <c:v>923</c:v>
                </c:pt>
                <c:pt idx="87">
                  <c:v>1000</c:v>
                </c:pt>
                <c:pt idx="88">
                  <c:v>1001</c:v>
                </c:pt>
                <c:pt idx="89">
                  <c:v>1002</c:v>
                </c:pt>
                <c:pt idx="90">
                  <c:v>1003</c:v>
                </c:pt>
                <c:pt idx="91">
                  <c:v>1005</c:v>
                </c:pt>
                <c:pt idx="92">
                  <c:v>1008</c:v>
                </c:pt>
                <c:pt idx="93">
                  <c:v>1011</c:v>
                </c:pt>
              </c:numCache>
            </c:numRef>
          </c:cat>
          <c:val>
            <c:numRef>
              <c:f>Sheet2!$G$1:$G$94</c:f>
              <c:numCache>
                <c:formatCode>General</c:formatCode>
                <c:ptCount val="94"/>
                <c:pt idx="0">
                  <c:v>15</c:v>
                </c:pt>
                <c:pt idx="1">
                  <c:v>20</c:v>
                </c:pt>
                <c:pt idx="2">
                  <c:v>20</c:v>
                </c:pt>
                <c:pt idx="3">
                  <c:v>30</c:v>
                </c:pt>
                <c:pt idx="4">
                  <c:v>28</c:v>
                </c:pt>
                <c:pt idx="5">
                  <c:v>30</c:v>
                </c:pt>
                <c:pt idx="6">
                  <c:v>20</c:v>
                </c:pt>
                <c:pt idx="7">
                  <c:v>28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30</c:v>
                </c:pt>
                <c:pt idx="12">
                  <c:v>30</c:v>
                </c:pt>
                <c:pt idx="13">
                  <c:v>30</c:v>
                </c:pt>
                <c:pt idx="14">
                  <c:v>30</c:v>
                </c:pt>
                <c:pt idx="15">
                  <c:v>30</c:v>
                </c:pt>
                <c:pt idx="16">
                  <c:v>30</c:v>
                </c:pt>
                <c:pt idx="17">
                  <c:v>27</c:v>
                </c:pt>
                <c:pt idx="18">
                  <c:v>26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18</c:v>
                </c:pt>
                <c:pt idx="24">
                  <c:v>18</c:v>
                </c:pt>
                <c:pt idx="25">
                  <c:v>17</c:v>
                </c:pt>
                <c:pt idx="26">
                  <c:v>18</c:v>
                </c:pt>
                <c:pt idx="27">
                  <c:v>18</c:v>
                </c:pt>
                <c:pt idx="28">
                  <c:v>18</c:v>
                </c:pt>
                <c:pt idx="29">
                  <c:v>18</c:v>
                </c:pt>
                <c:pt idx="30">
                  <c:v>17</c:v>
                </c:pt>
                <c:pt idx="31">
                  <c:v>17</c:v>
                </c:pt>
                <c:pt idx="32">
                  <c:v>17</c:v>
                </c:pt>
                <c:pt idx="33">
                  <c:v>17</c:v>
                </c:pt>
                <c:pt idx="34">
                  <c:v>16</c:v>
                </c:pt>
                <c:pt idx="35">
                  <c:v>16</c:v>
                </c:pt>
                <c:pt idx="36">
                  <c:v>16</c:v>
                </c:pt>
                <c:pt idx="37">
                  <c:v>15</c:v>
                </c:pt>
                <c:pt idx="38">
                  <c:v>14</c:v>
                </c:pt>
                <c:pt idx="39">
                  <c:v>14</c:v>
                </c:pt>
                <c:pt idx="40">
                  <c:v>14</c:v>
                </c:pt>
                <c:pt idx="41">
                  <c:v>14</c:v>
                </c:pt>
                <c:pt idx="42">
                  <c:v>14</c:v>
                </c:pt>
                <c:pt idx="43">
                  <c:v>14</c:v>
                </c:pt>
                <c:pt idx="44">
                  <c:v>14</c:v>
                </c:pt>
                <c:pt idx="45">
                  <c:v>14</c:v>
                </c:pt>
                <c:pt idx="46">
                  <c:v>12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11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9</c:v>
                </c:pt>
                <c:pt idx="61">
                  <c:v>11</c:v>
                </c:pt>
                <c:pt idx="62">
                  <c:v>11</c:v>
                </c:pt>
                <c:pt idx="63">
                  <c:v>10</c:v>
                </c:pt>
                <c:pt idx="64">
                  <c:v>10</c:v>
                </c:pt>
                <c:pt idx="65">
                  <c:v>12</c:v>
                </c:pt>
                <c:pt idx="66">
                  <c:v>11</c:v>
                </c:pt>
                <c:pt idx="67">
                  <c:v>12</c:v>
                </c:pt>
                <c:pt idx="68">
                  <c:v>12</c:v>
                </c:pt>
                <c:pt idx="69">
                  <c:v>12</c:v>
                </c:pt>
                <c:pt idx="70">
                  <c:v>13</c:v>
                </c:pt>
                <c:pt idx="71">
                  <c:v>13</c:v>
                </c:pt>
                <c:pt idx="72">
                  <c:v>13</c:v>
                </c:pt>
                <c:pt idx="73">
                  <c:v>13</c:v>
                </c:pt>
                <c:pt idx="74">
                  <c:v>13</c:v>
                </c:pt>
                <c:pt idx="75">
                  <c:v>13</c:v>
                </c:pt>
                <c:pt idx="76">
                  <c:v>13</c:v>
                </c:pt>
                <c:pt idx="77">
                  <c:v>13</c:v>
                </c:pt>
                <c:pt idx="78">
                  <c:v>12</c:v>
                </c:pt>
                <c:pt idx="79">
                  <c:v>12</c:v>
                </c:pt>
                <c:pt idx="80">
                  <c:v>13</c:v>
                </c:pt>
                <c:pt idx="81">
                  <c:v>12</c:v>
                </c:pt>
                <c:pt idx="82">
                  <c:v>12</c:v>
                </c:pt>
                <c:pt idx="83">
                  <c:v>11</c:v>
                </c:pt>
                <c:pt idx="84">
                  <c:v>13</c:v>
                </c:pt>
                <c:pt idx="85">
                  <c:v>13</c:v>
                </c:pt>
                <c:pt idx="86">
                  <c:v>11</c:v>
                </c:pt>
                <c:pt idx="87">
                  <c:v>12</c:v>
                </c:pt>
                <c:pt idx="88">
                  <c:v>11</c:v>
                </c:pt>
                <c:pt idx="89">
                  <c:v>11</c:v>
                </c:pt>
                <c:pt idx="90">
                  <c:v>11</c:v>
                </c:pt>
                <c:pt idx="91">
                  <c:v>14</c:v>
                </c:pt>
                <c:pt idx="92">
                  <c:v>15</c:v>
                </c:pt>
                <c:pt idx="93">
                  <c:v>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00896"/>
        <c:axId val="213202432"/>
      </c:lineChart>
      <c:catAx>
        <c:axId val="21320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213202432"/>
        <c:crosses val="autoZero"/>
        <c:auto val="1"/>
        <c:lblAlgn val="ctr"/>
        <c:lblOffset val="100"/>
        <c:tickMarkSkip val="6"/>
        <c:noMultiLvlLbl val="0"/>
      </c:catAx>
      <c:valAx>
        <c:axId val="213202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213200896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32C45-9440-458E-84B4-030FC8BF23A7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2EE0D-BB58-4971-ACDE-05342FA4A7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0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/>
            <a:fld id="{D9B99EC2-7D39-4667-9909-F6B72D268F89}" type="slidenum">
              <a:rPr lang="zh-CN" altLang="en-US" sz="1200" b="0" smtClean="0">
                <a:latin typeface="Arial" pitchFamily="34" charset="0"/>
              </a:rPr>
              <a:pPr eaLnBrk="1" hangingPunct="1"/>
              <a:t>1</a:t>
            </a:fld>
            <a:endParaRPr lang="en-US" altLang="zh-CN" sz="1200" b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r" defTabSz="904875" eaLnBrk="1" fontAlgn="base" hangingPunct="1">
              <a:spcBef>
                <a:spcPct val="0"/>
              </a:spcBef>
              <a:spcAft>
                <a:spcPct val="0"/>
              </a:spcAft>
            </a:pPr>
            <a:fld id="{D6380F6A-3DD2-4EF0-850A-215D1FAB6DAE}" type="slidenum">
              <a:rPr lang="zh-CN" altLang="en-US" sz="1200" b="0">
                <a:solidFill>
                  <a:prstClr val="black"/>
                </a:solidFill>
                <a:latin typeface="Arial" pitchFamily="34" charset="0"/>
              </a:rPr>
              <a:pPr algn="r" defTabSz="904875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 sz="1200" b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r" defTabSz="904875" eaLnBrk="1" fontAlgn="base" hangingPunct="1">
              <a:spcBef>
                <a:spcPct val="0"/>
              </a:spcBef>
              <a:spcAft>
                <a:spcPct val="0"/>
              </a:spcAft>
            </a:pPr>
            <a:fld id="{D6380F6A-3DD2-4EF0-850A-215D1FAB6DAE}" type="slidenum">
              <a:rPr lang="zh-CN" altLang="en-US" sz="1200" b="0">
                <a:solidFill>
                  <a:prstClr val="black"/>
                </a:solidFill>
                <a:latin typeface="Arial" pitchFamily="34" charset="0"/>
              </a:rPr>
              <a:pPr algn="r" defTabSz="904875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CN" sz="1200" b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r" defTabSz="904875" eaLnBrk="1" fontAlgn="base" hangingPunct="1">
              <a:spcBef>
                <a:spcPct val="0"/>
              </a:spcBef>
              <a:spcAft>
                <a:spcPct val="0"/>
              </a:spcAft>
            </a:pPr>
            <a:fld id="{D6380F6A-3DD2-4EF0-850A-215D1FAB6DAE}" type="slidenum">
              <a:rPr lang="zh-CN" altLang="en-US" sz="1200" b="0">
                <a:solidFill>
                  <a:prstClr val="black"/>
                </a:solidFill>
                <a:latin typeface="Arial" pitchFamily="34" charset="0"/>
              </a:rPr>
              <a:pPr algn="r" defTabSz="904875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 sz="1200" b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u="sng" dirty="0" smtClean="0"/>
              <a:t>在“莫拉克”形成初期，副高加强西伸，副高边缘西南气流是主要引导气流，“莫拉克”在其引导下向西北方向移动，移速较快。</a:t>
            </a:r>
            <a:r>
              <a:rPr lang="en-US" altLang="zh-CN" u="sng" dirty="0" smtClean="0"/>
              <a:t>——“</a:t>
            </a:r>
            <a:r>
              <a:rPr lang="zh-CN" altLang="en-US" u="sng" dirty="0" smtClean="0"/>
              <a:t>莫拉克”异常路径分析及预报（杨诗芳等）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25B9DE-70D2-4FE2-9735-299E71AA6717}" type="slidenum">
              <a:rPr lang="zh-CN" altLang="en-US">
                <a:solidFill>
                  <a:prstClr val="black"/>
                </a:solidFill>
              </a:rPr>
              <a:pPr eaLnBrk="1" hangingPunct="1"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r" defTabSz="904875" eaLnBrk="1" fontAlgn="base" hangingPunct="1">
              <a:spcBef>
                <a:spcPct val="0"/>
              </a:spcBef>
              <a:spcAft>
                <a:spcPct val="0"/>
              </a:spcAft>
            </a:pPr>
            <a:fld id="{D6380F6A-3DD2-4EF0-850A-215D1FAB6DAE}" type="slidenum">
              <a:rPr lang="zh-CN" altLang="en-US" sz="1200" b="0">
                <a:solidFill>
                  <a:prstClr val="black"/>
                </a:solidFill>
                <a:latin typeface="Arial" pitchFamily="34" charset="0"/>
              </a:rPr>
              <a:pPr algn="r" defTabSz="904875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CN" sz="1200" b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CD20A-D49E-45D4-BADA-1AE92AC7F938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6D780-2032-4292-A9B8-BCE2CB894F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60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FDDF-8AD6-4654-8A39-76A81550FDC7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F79A-3546-4AC4-81C9-4D59CB427A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9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551D8-1EBD-4BDE-BACE-4515C4D2DC1C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EE2F5-271D-4EBB-8B49-ED793A94E2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1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06362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6362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36C69-BBA2-47F5-86C9-6D8772D06616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F1888-B91F-4FD4-AC12-2FEC1CC15F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32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8602-92F9-4A28-90D9-5AF5E6694475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A2185-D71A-4E4C-BBBF-39615B46F8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05C82-8F1B-4DA7-8C9B-DD874C975278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337D4-0754-4F86-9ED2-7ED7736DA0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4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1B590-75DF-4EDB-A2C8-35AEFF1104B5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308E3-27A2-4F4B-AA7C-B816B46A22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646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54F76-BED3-465B-8EB2-61D231533F6C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927D7-3AC6-4D83-B5F8-AC342DF788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9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BB06C-45C1-485A-897F-5F01BD12DA6D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43B33-FF54-437D-B7FF-6F4C143AC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2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5D485-579A-4AD2-A637-E39B7302187F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B3F8-3266-4A20-BFF7-FE60E293DA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58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5114" y="187325"/>
            <a:ext cx="2071687" cy="54022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5290" y="187325"/>
            <a:ext cx="6067425" cy="54022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E9B7-E63B-41D9-9F18-E93B021363FE}" type="datetimeFigureOut">
              <a:rPr lang="zh-CN" altLang="en-US"/>
              <a:pPr>
                <a:defRPr/>
              </a:pPr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4C32D-9B15-4403-B3C8-20D57513D3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06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桌面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" y="1592"/>
            <a:ext cx="9149973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8" y="4728598"/>
            <a:ext cx="6400800" cy="10638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16" name="内容占位符 14"/>
          <p:cNvSpPr>
            <a:spLocks noGrp="1"/>
          </p:cNvSpPr>
          <p:nvPr>
            <p:ph sz="quarter" idx="13"/>
          </p:nvPr>
        </p:nvSpPr>
        <p:spPr>
          <a:xfrm>
            <a:off x="473305" y="1995813"/>
            <a:ext cx="8197406" cy="2364252"/>
          </a:xfrm>
        </p:spPr>
        <p:txBody>
          <a:bodyPr>
            <a:noAutofit/>
          </a:bodyPr>
          <a:lstStyle>
            <a:lvl1pPr algn="ctr">
              <a:buNone/>
              <a:defRPr lang="zh-CN" altLang="en-US" sz="6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51C1-E0B7-4082-9EE4-2E09171D4D84}" type="datetime1">
              <a:rPr lang="zh-CN" altLang="en-US"/>
              <a:pPr>
                <a:defRPr/>
              </a:pPr>
              <a:t>2017/8/16</a:t>
            </a:fld>
            <a:endParaRPr lang="zh-CN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C62C7-3973-4E0F-A9C9-BE8D0E833FF5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133807926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桌面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" y="1592"/>
            <a:ext cx="9149973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8" y="4728598"/>
            <a:ext cx="6400800" cy="10638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16" name="内容占位符 14"/>
          <p:cNvSpPr>
            <a:spLocks noGrp="1"/>
          </p:cNvSpPr>
          <p:nvPr>
            <p:ph sz="quarter" idx="13"/>
          </p:nvPr>
        </p:nvSpPr>
        <p:spPr>
          <a:xfrm>
            <a:off x="473305" y="1995813"/>
            <a:ext cx="8197406" cy="2364252"/>
          </a:xfrm>
        </p:spPr>
        <p:txBody>
          <a:bodyPr>
            <a:noAutofit/>
          </a:bodyPr>
          <a:lstStyle>
            <a:lvl1pPr algn="ctr">
              <a:buNone/>
              <a:defRPr lang="zh-CN" altLang="en-US" sz="6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51C1-E0B7-4082-9EE4-2E09171D4D84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C62C7-3973-4E0F-A9C9-BE8D0E833FF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47581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 userDrawn="1"/>
        </p:nvSpPr>
        <p:spPr bwMode="auto">
          <a:xfrm>
            <a:off x="943665" y="-9549"/>
            <a:ext cx="6719138" cy="71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mtClean="0">
                <a:solidFill>
                  <a:prstClr val="white"/>
                </a:solidFill>
              </a:rPr>
              <a:t>单击此处编辑母版标题样式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F2F0-FDC2-4FA3-845A-6B0907F77875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9ADA-920B-48EA-A3E4-33F097BAA1D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46009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3640" y="-8767"/>
            <a:ext cx="7391103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8" y="922298"/>
            <a:ext cx="8229600" cy="5203877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CF318-BAAE-45DD-A34B-89DEFD4BECA6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19ED3-FE2E-4A75-957D-DFAACCB31CC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221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12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2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BC30-434C-488C-A088-6D5817943DE1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4C63-6F4A-41C2-9433-7DE8F5ECB57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37281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04530" y="922298"/>
            <a:ext cx="4298950" cy="5188001"/>
          </a:xfr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06384" y="922298"/>
            <a:ext cx="4298950" cy="5188001"/>
          </a:xfr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43640" y="-8767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D7AC64F-E0B9-4616-A507-D51A40676A09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EE8C591-2CA3-40C2-88FB-4C8F705EB90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75154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4" y="850677"/>
            <a:ext cx="4040188" cy="748081"/>
          </a:xfrm>
        </p:spPr>
        <p:txBody>
          <a:bodyPr anchor="b"/>
          <a:lstStyle>
            <a:lvl1pPr marL="0" indent="0">
              <a:buNone/>
              <a:defRPr sz="2400" b="1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4" y="1530292"/>
            <a:ext cx="4040188" cy="4620282"/>
          </a:xfrm>
        </p:spPr>
        <p:txBody>
          <a:bodyPr/>
          <a:lstStyle>
            <a:lvl1pPr>
              <a:defRPr sz="2400">
                <a:latin typeface="黑体" pitchFamily="2" charset="-122"/>
                <a:ea typeface="黑体" pitchFamily="2" charset="-122"/>
              </a:defRPr>
            </a:lvl1pPr>
            <a:lvl2pPr>
              <a:defRPr sz="2000">
                <a:latin typeface="黑体" pitchFamily="2" charset="-122"/>
                <a:ea typeface="黑体" pitchFamily="2" charset="-122"/>
              </a:defRPr>
            </a:lvl2pPr>
            <a:lvl3pPr>
              <a:defRPr sz="1800">
                <a:latin typeface="黑体" pitchFamily="2" charset="-122"/>
                <a:ea typeface="黑体" pitchFamily="2" charset="-122"/>
              </a:defRPr>
            </a:lvl3pPr>
            <a:lvl4pPr>
              <a:defRPr sz="1600">
                <a:latin typeface="黑体" pitchFamily="2" charset="-122"/>
                <a:ea typeface="黑体" pitchFamily="2" charset="-122"/>
              </a:defRPr>
            </a:lvl4pPr>
            <a:lvl5pPr>
              <a:defRPr sz="1600">
                <a:latin typeface="黑体" pitchFamily="2" charset="-122"/>
                <a:ea typeface="黑体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890529"/>
            <a:ext cx="4041775" cy="748081"/>
          </a:xfrm>
        </p:spPr>
        <p:txBody>
          <a:bodyPr anchor="b"/>
          <a:lstStyle>
            <a:lvl1pPr marL="0" indent="0">
              <a:buNone/>
              <a:defRPr sz="2400" b="1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1530292"/>
            <a:ext cx="4041775" cy="4620282"/>
          </a:xfrm>
        </p:spPr>
        <p:txBody>
          <a:bodyPr/>
          <a:lstStyle>
            <a:lvl1pPr>
              <a:defRPr sz="2400">
                <a:latin typeface="黑体" pitchFamily="2" charset="-122"/>
                <a:ea typeface="黑体" pitchFamily="2" charset="-122"/>
              </a:defRPr>
            </a:lvl1pPr>
            <a:lvl2pPr>
              <a:defRPr sz="2000">
                <a:latin typeface="黑体" pitchFamily="2" charset="-122"/>
                <a:ea typeface="黑体" pitchFamily="2" charset="-122"/>
              </a:defRPr>
            </a:lvl2pPr>
            <a:lvl3pPr>
              <a:defRPr sz="1800">
                <a:latin typeface="黑体" pitchFamily="2" charset="-122"/>
                <a:ea typeface="黑体" pitchFamily="2" charset="-122"/>
              </a:defRPr>
            </a:lvl3pPr>
            <a:lvl4pPr>
              <a:defRPr sz="1600">
                <a:latin typeface="黑体" pitchFamily="2" charset="-122"/>
                <a:ea typeface="黑体" pitchFamily="2" charset="-122"/>
              </a:defRPr>
            </a:lvl4pPr>
            <a:lvl5pPr>
              <a:defRPr sz="1600">
                <a:latin typeface="黑体" pitchFamily="2" charset="-122"/>
                <a:ea typeface="黑体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7C385-88D8-4263-ABFD-0E8C38775955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FEBF-D3E3-480E-80CB-E79A560CBD6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2730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43640" y="-8767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0333-BEE2-4C02-BB4E-C802A565785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58C0-9E62-48F2-80C8-765684D4845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39985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943640" y="-8767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2D2D-BE86-42F6-9DF5-D7F42B2A5DB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01CA-BBB2-4017-9AAD-E234743F006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69886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910816"/>
            <a:ext cx="3008313" cy="1014156"/>
          </a:xfrm>
        </p:spPr>
        <p:txBody>
          <a:bodyPr anchor="b"/>
          <a:lstStyle>
            <a:lvl1pPr algn="l">
              <a:defRPr sz="2000" b="1"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850677"/>
            <a:ext cx="5111750" cy="5275497"/>
          </a:xfrm>
        </p:spPr>
        <p:txBody>
          <a:bodyPr/>
          <a:lstStyle>
            <a:lvl1pPr>
              <a:defRPr sz="3200">
                <a:latin typeface="黑体" pitchFamily="2" charset="-122"/>
                <a:ea typeface="黑体" pitchFamily="2" charset="-122"/>
              </a:defRPr>
            </a:lvl1pPr>
            <a:lvl2pPr>
              <a:defRPr sz="2800">
                <a:latin typeface="黑体" pitchFamily="2" charset="-122"/>
                <a:ea typeface="黑体" pitchFamily="2" charset="-122"/>
              </a:defRPr>
            </a:lvl2pPr>
            <a:lvl3pPr>
              <a:defRPr sz="2400">
                <a:latin typeface="黑体" pitchFamily="2" charset="-122"/>
                <a:ea typeface="黑体" pitchFamily="2" charset="-122"/>
              </a:defRPr>
            </a:lvl3pPr>
            <a:lvl4pPr>
              <a:defRPr sz="2000">
                <a:latin typeface="黑体" pitchFamily="2" charset="-122"/>
                <a:ea typeface="黑体" pitchFamily="2" charset="-122"/>
              </a:defRPr>
            </a:lvl4pPr>
            <a:lvl5pPr>
              <a:defRPr sz="2000">
                <a:latin typeface="黑体" pitchFamily="2" charset="-122"/>
                <a:ea typeface="黑体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996593"/>
            <a:ext cx="3008313" cy="4129572"/>
          </a:xfrm>
        </p:spPr>
        <p:txBody>
          <a:bodyPr/>
          <a:lstStyle>
            <a:lvl1pPr marL="0" indent="0">
              <a:buNone/>
              <a:defRPr sz="1400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020A-083E-40F5-B640-56D844E490D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A24D6-3761-45EC-AE3E-E4DB6D6BADE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38701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779047"/>
            <a:ext cx="5486400" cy="39485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59FF-4378-4B60-B21B-A73936D3CDF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02439-150B-472A-85D7-1374C8FF091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16439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8" y="850667"/>
            <a:ext cx="8229600" cy="5275498"/>
          </a:xfrm>
        </p:spPr>
        <p:txBody>
          <a:bodyPr vert="eaVert"/>
          <a:lstStyle>
            <a:lvl1pPr>
              <a:defRPr>
                <a:latin typeface="黑体" pitchFamily="2" charset="-122"/>
                <a:ea typeface="黑体" pitchFamily="2" charset="-122"/>
              </a:defRPr>
            </a:lvl1pPr>
            <a:lvl2pPr>
              <a:defRPr>
                <a:latin typeface="黑体" pitchFamily="2" charset="-122"/>
                <a:ea typeface="黑体" pitchFamily="2" charset="-122"/>
              </a:defRPr>
            </a:lvl2pPr>
            <a:lvl3pPr>
              <a:defRPr>
                <a:latin typeface="黑体" pitchFamily="2" charset="-122"/>
                <a:ea typeface="黑体" pitchFamily="2" charset="-122"/>
              </a:defRPr>
            </a:lvl3pPr>
            <a:lvl4pPr>
              <a:defRPr>
                <a:latin typeface="黑体" pitchFamily="2" charset="-122"/>
                <a:ea typeface="黑体" pitchFamily="2" charset="-122"/>
              </a:defRPr>
            </a:lvl4pPr>
            <a:lvl5pPr>
              <a:defRPr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3539-FDBC-4C05-A076-0D5D9F839109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C35B-7B5A-4905-B680-629FA4A31E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25129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1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9331" y="850667"/>
            <a:ext cx="2187575" cy="525962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71725" y="850667"/>
            <a:ext cx="6410325" cy="525962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A130-9A0F-4E87-B32A-2E327706A3F4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EE70A-82CF-4A2C-8FFE-93C2E25F7B1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12359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istrator\桌面\未标题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12" y="1592"/>
            <a:ext cx="9206712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Administrator\桌面\未标题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495"/>
            <a:ext cx="9144000" cy="6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Documents and Settings\Administrator\桌面\未标题-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88" y="6151351"/>
            <a:ext cx="1037734" cy="2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3" name="内容占位符 14"/>
          <p:cNvSpPr>
            <a:spLocks noGrp="1"/>
          </p:cNvSpPr>
          <p:nvPr>
            <p:ph sz="quarter" idx="13"/>
          </p:nvPr>
        </p:nvSpPr>
        <p:spPr>
          <a:xfrm>
            <a:off x="473305" y="1995813"/>
            <a:ext cx="8197406" cy="2364252"/>
          </a:xfrm>
        </p:spPr>
        <p:txBody>
          <a:bodyPr>
            <a:noAutofit/>
          </a:bodyPr>
          <a:lstStyle>
            <a:lvl1pPr algn="ctr">
              <a:buNone/>
              <a:defRPr lang="zh-CN" altLang="en-US" sz="6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A5ECA-3AB2-41CC-BD8E-8FF1E19A2D6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A222F-C0A4-4B54-834A-7B807147E99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19285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桌面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" y="1592"/>
            <a:ext cx="9149973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8" y="4728598"/>
            <a:ext cx="6400800" cy="10638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16" name="内容占位符 14"/>
          <p:cNvSpPr>
            <a:spLocks noGrp="1"/>
          </p:cNvSpPr>
          <p:nvPr>
            <p:ph sz="quarter" idx="13"/>
          </p:nvPr>
        </p:nvSpPr>
        <p:spPr>
          <a:xfrm>
            <a:off x="473305" y="1995813"/>
            <a:ext cx="8197406" cy="2364252"/>
          </a:xfrm>
        </p:spPr>
        <p:txBody>
          <a:bodyPr>
            <a:noAutofit/>
          </a:bodyPr>
          <a:lstStyle>
            <a:lvl1pPr algn="ctr">
              <a:buNone/>
              <a:defRPr lang="zh-CN" altLang="en-US" sz="6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6F08-DB78-412B-9F1E-E3ACD961167A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83F5-D17E-494D-80AD-5E2A89CB0DB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67548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 userDrawn="1"/>
        </p:nvSpPr>
        <p:spPr bwMode="auto">
          <a:xfrm>
            <a:off x="943665" y="-9549"/>
            <a:ext cx="6719138" cy="71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mtClean="0">
                <a:solidFill>
                  <a:prstClr val="white"/>
                </a:solidFill>
              </a:rPr>
              <a:t>单击此处编辑母版标题样式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E1C6E-3543-421B-A2C4-3DF536252454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27B2E-A9C4-436B-88D8-2D41B24A4C2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70472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3640" y="-8741"/>
            <a:ext cx="7391103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8" y="922324"/>
            <a:ext cx="8229600" cy="5203877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60D0C-5A8B-4B6F-905D-10CAE81B69CF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54134-6385-4DC2-B42B-9E38E698740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5117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38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365E0-CEA3-47DB-94D7-5C4CA8A43C8E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6635-5E22-4096-B460-1E715B7AED8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19156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04530" y="922324"/>
            <a:ext cx="4298950" cy="5188001"/>
          </a:xfr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06384" y="922324"/>
            <a:ext cx="4298950" cy="5188001"/>
          </a:xfr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43640" y="-8741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A95CFA-96A9-42EB-9503-8ADBCCF86AF6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79D5D06-FC09-45BE-9B05-48C19B66BAC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6655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4" y="850703"/>
            <a:ext cx="4040188" cy="748081"/>
          </a:xfrm>
        </p:spPr>
        <p:txBody>
          <a:bodyPr anchor="b"/>
          <a:lstStyle>
            <a:lvl1pPr marL="0" indent="0">
              <a:buNone/>
              <a:defRPr sz="2400" b="1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4" y="1530292"/>
            <a:ext cx="4040188" cy="4620282"/>
          </a:xfrm>
        </p:spPr>
        <p:txBody>
          <a:bodyPr/>
          <a:lstStyle>
            <a:lvl1pPr>
              <a:defRPr sz="2400">
                <a:latin typeface="黑体" pitchFamily="2" charset="-122"/>
                <a:ea typeface="黑体" pitchFamily="2" charset="-122"/>
              </a:defRPr>
            </a:lvl1pPr>
            <a:lvl2pPr>
              <a:defRPr sz="2000">
                <a:latin typeface="黑体" pitchFamily="2" charset="-122"/>
                <a:ea typeface="黑体" pitchFamily="2" charset="-122"/>
              </a:defRPr>
            </a:lvl2pPr>
            <a:lvl3pPr>
              <a:defRPr sz="1800">
                <a:latin typeface="黑体" pitchFamily="2" charset="-122"/>
                <a:ea typeface="黑体" pitchFamily="2" charset="-122"/>
              </a:defRPr>
            </a:lvl3pPr>
            <a:lvl4pPr>
              <a:defRPr sz="1600">
                <a:latin typeface="黑体" pitchFamily="2" charset="-122"/>
                <a:ea typeface="黑体" pitchFamily="2" charset="-122"/>
              </a:defRPr>
            </a:lvl4pPr>
            <a:lvl5pPr>
              <a:defRPr sz="1600">
                <a:latin typeface="黑体" pitchFamily="2" charset="-122"/>
                <a:ea typeface="黑体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3" y="890529"/>
            <a:ext cx="4041775" cy="748081"/>
          </a:xfrm>
        </p:spPr>
        <p:txBody>
          <a:bodyPr anchor="b"/>
          <a:lstStyle>
            <a:lvl1pPr marL="0" indent="0">
              <a:buNone/>
              <a:defRPr sz="2400" b="1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3" y="1530292"/>
            <a:ext cx="4041775" cy="4620282"/>
          </a:xfrm>
        </p:spPr>
        <p:txBody>
          <a:bodyPr/>
          <a:lstStyle>
            <a:lvl1pPr>
              <a:defRPr sz="2400">
                <a:latin typeface="黑体" pitchFamily="2" charset="-122"/>
                <a:ea typeface="黑体" pitchFamily="2" charset="-122"/>
              </a:defRPr>
            </a:lvl1pPr>
            <a:lvl2pPr>
              <a:defRPr sz="2000">
                <a:latin typeface="黑体" pitchFamily="2" charset="-122"/>
                <a:ea typeface="黑体" pitchFamily="2" charset="-122"/>
              </a:defRPr>
            </a:lvl2pPr>
            <a:lvl3pPr>
              <a:defRPr sz="1800">
                <a:latin typeface="黑体" pitchFamily="2" charset="-122"/>
                <a:ea typeface="黑体" pitchFamily="2" charset="-122"/>
              </a:defRPr>
            </a:lvl3pPr>
            <a:lvl4pPr>
              <a:defRPr sz="1600">
                <a:latin typeface="黑体" pitchFamily="2" charset="-122"/>
                <a:ea typeface="黑体" pitchFamily="2" charset="-122"/>
              </a:defRPr>
            </a:lvl4pPr>
            <a:lvl5pPr>
              <a:defRPr sz="1600">
                <a:latin typeface="黑体" pitchFamily="2" charset="-122"/>
                <a:ea typeface="黑体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7481-5392-4CE7-8778-9EDB5EAB778E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3E68-7DA6-47DA-B146-89FB3C767F2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77263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43640" y="-8741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CB14-C622-4128-BD20-7859E7E92FC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375E-F9F3-42EE-A59A-4B464C31B7B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8856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943640" y="-8741"/>
            <a:ext cx="6719185" cy="719269"/>
          </a:xfrm>
        </p:spPr>
        <p:txBody>
          <a:bodyPr>
            <a:noAutofit/>
          </a:bodyPr>
          <a:lstStyle>
            <a:lvl1pPr>
              <a:defRPr sz="4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9336-B1DE-4B2D-916E-7551F5FCD3B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8504F-08E8-4729-8D13-36AABB88D02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50856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910816"/>
            <a:ext cx="3008313" cy="1014156"/>
          </a:xfrm>
        </p:spPr>
        <p:txBody>
          <a:bodyPr anchor="b"/>
          <a:lstStyle>
            <a:lvl1pPr algn="l">
              <a:defRPr sz="2000" b="1"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850703"/>
            <a:ext cx="5111750" cy="5275497"/>
          </a:xfrm>
        </p:spPr>
        <p:txBody>
          <a:bodyPr/>
          <a:lstStyle>
            <a:lvl1pPr>
              <a:defRPr sz="3200">
                <a:latin typeface="黑体" pitchFamily="2" charset="-122"/>
                <a:ea typeface="黑体" pitchFamily="2" charset="-122"/>
              </a:defRPr>
            </a:lvl1pPr>
            <a:lvl2pPr>
              <a:defRPr sz="2800">
                <a:latin typeface="黑体" pitchFamily="2" charset="-122"/>
                <a:ea typeface="黑体" pitchFamily="2" charset="-122"/>
              </a:defRPr>
            </a:lvl2pPr>
            <a:lvl3pPr>
              <a:defRPr sz="2400">
                <a:latin typeface="黑体" pitchFamily="2" charset="-122"/>
                <a:ea typeface="黑体" pitchFamily="2" charset="-122"/>
              </a:defRPr>
            </a:lvl3pPr>
            <a:lvl4pPr>
              <a:defRPr sz="2000">
                <a:latin typeface="黑体" pitchFamily="2" charset="-122"/>
                <a:ea typeface="黑体" pitchFamily="2" charset="-122"/>
              </a:defRPr>
            </a:lvl4pPr>
            <a:lvl5pPr>
              <a:defRPr sz="2000">
                <a:latin typeface="黑体" pitchFamily="2" charset="-122"/>
                <a:ea typeface="黑体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996593"/>
            <a:ext cx="3008313" cy="4129572"/>
          </a:xfrm>
        </p:spPr>
        <p:txBody>
          <a:bodyPr/>
          <a:lstStyle>
            <a:lvl1pPr marL="0" indent="0">
              <a:buNone/>
              <a:defRPr sz="1400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4E0CC-E146-4B15-B619-715A95604576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6809-1C37-41D0-A6F8-7F098C0D0D5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07631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32"/>
            <a:ext cx="5486400" cy="566738"/>
          </a:xfrm>
        </p:spPr>
        <p:txBody>
          <a:bodyPr anchor="b"/>
          <a:lstStyle>
            <a:lvl1pPr algn="l">
              <a:defRPr sz="2000" b="1"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779047"/>
            <a:ext cx="5486400" cy="39485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黑体" pitchFamily="2" charset="-122"/>
                <a:ea typeface="黑体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AB298-E046-4D2D-9B90-56C98025069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9C2D-53DC-4ECB-89A5-3AC85A2F70A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633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8" y="850667"/>
            <a:ext cx="8229600" cy="5275498"/>
          </a:xfrm>
        </p:spPr>
        <p:txBody>
          <a:bodyPr vert="eaVert"/>
          <a:lstStyle>
            <a:lvl1pPr>
              <a:defRPr>
                <a:latin typeface="黑体" pitchFamily="2" charset="-122"/>
                <a:ea typeface="黑体" pitchFamily="2" charset="-122"/>
              </a:defRPr>
            </a:lvl1pPr>
            <a:lvl2pPr>
              <a:defRPr>
                <a:latin typeface="黑体" pitchFamily="2" charset="-122"/>
                <a:ea typeface="黑体" pitchFamily="2" charset="-122"/>
              </a:defRPr>
            </a:lvl2pPr>
            <a:lvl3pPr>
              <a:defRPr>
                <a:latin typeface="黑体" pitchFamily="2" charset="-122"/>
                <a:ea typeface="黑体" pitchFamily="2" charset="-122"/>
              </a:defRPr>
            </a:lvl3pPr>
            <a:lvl4pPr>
              <a:defRPr>
                <a:latin typeface="黑体" pitchFamily="2" charset="-122"/>
                <a:ea typeface="黑体" pitchFamily="2" charset="-122"/>
              </a:defRPr>
            </a:lvl4pPr>
            <a:lvl5pPr>
              <a:defRPr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2A8D-0F82-42A5-9AC1-15AFC53804E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8F52-F75F-4E88-81E6-C7ABB25A16F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46825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phqin\LOCALS~1\Temp\VMwareDnD\4877bc74\iap_logo_no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0"/>
            <a:ext cx="674900" cy="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943665" y="-9549"/>
            <a:ext cx="6719138" cy="719382"/>
          </a:xfrm>
          <a:prstGeom prst="rect">
            <a:avLst/>
          </a:prstGeom>
        </p:spPr>
        <p:txBody>
          <a:bodyPr anchor="ctr"/>
          <a:lstStyle>
            <a:lvl1pPr>
              <a:defRPr sz="42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单击此处编辑母版标题样式</a:t>
            </a: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9331" y="850667"/>
            <a:ext cx="2187575" cy="525962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71725" y="850667"/>
            <a:ext cx="6410325" cy="525962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9395-8C7B-4556-B511-1A6E1FABD3B7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0B02-2511-430F-B583-8F698C522071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57049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istrator\桌面\未标题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12" y="1592"/>
            <a:ext cx="9206712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Administrator\桌面\未标题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491"/>
            <a:ext cx="9144000" cy="6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Documents and Settings\Administrator\桌面\未标题-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87" y="6151351"/>
            <a:ext cx="1037734" cy="2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3" name="内容占位符 14"/>
          <p:cNvSpPr>
            <a:spLocks noGrp="1"/>
          </p:cNvSpPr>
          <p:nvPr>
            <p:ph sz="quarter" idx="13"/>
          </p:nvPr>
        </p:nvSpPr>
        <p:spPr>
          <a:xfrm>
            <a:off x="473305" y="1995813"/>
            <a:ext cx="8197406" cy="2364252"/>
          </a:xfrm>
        </p:spPr>
        <p:txBody>
          <a:bodyPr>
            <a:noAutofit/>
          </a:bodyPr>
          <a:lstStyle>
            <a:lvl1pPr algn="ctr">
              <a:buNone/>
              <a:defRPr lang="zh-CN" altLang="en-US" sz="6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F3FF7-DB56-4D92-B07F-AF7A9FA9677B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DEA8-0C82-461B-A929-84CC952DE4C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94907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87327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06362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047758-6F60-462B-B7C2-0A5A6E70EAD2}" type="datetimeFigureOut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2017/8/16</a:t>
            </a:fld>
            <a:endParaRPr lang="zh-CN" altLang="en-US"/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AD3FAB-E367-47EF-A0CC-35D7E17E9B1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0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u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456902" y="275349"/>
            <a:ext cx="8230197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902" y="1599521"/>
            <a:ext cx="8230197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6901" y="6356660"/>
            <a:ext cx="2133700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fld id="{2663E8EA-E0F4-49BB-9212-59FE18EC7DB7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04875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3653" y="6356660"/>
            <a:ext cx="2896695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410" y="6356660"/>
            <a:ext cx="2133699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fld id="{90EE682E-76C5-4154-B079-0B3FEB93E6E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 defTabSz="9048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Picture 3" descr="C:\Documents and Settings\Administrator\桌面\未标题-10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" y="1592"/>
            <a:ext cx="9142506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" descr="20061122005907836"/>
          <p:cNvPicPr>
            <a:picLocks noChangeAspect="1" noChangeArrowheads="1"/>
          </p:cNvPicPr>
          <p:nvPr/>
        </p:nvPicPr>
        <p:blipFill>
          <a:blip r:embed="rId16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8478059" y="-28637"/>
            <a:ext cx="689831" cy="71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6902" y="275339"/>
            <a:ext cx="8230197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902" y="1599511"/>
            <a:ext cx="8230197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6901" y="6356660"/>
            <a:ext cx="2133700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fld id="{62202DDF-EC71-4894-9140-491FF933AF7E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04875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3653" y="6356660"/>
            <a:ext cx="2896695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400" y="6356660"/>
            <a:ext cx="2133699" cy="364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fld id="{E375A631-EBF8-4A70-978D-B8D63A02D5B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 defTabSz="9048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3" descr="C:\Documents and Settings\Administrator\桌面\未标题-1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" y="1592"/>
            <a:ext cx="9142506" cy="6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20061122005907836"/>
          <p:cNvPicPr>
            <a:picLocks noChangeAspect="1" noChangeArrowheads="1"/>
          </p:cNvPicPr>
          <p:nvPr/>
        </p:nvPicPr>
        <p:blipFill>
          <a:blip r:embed="rId16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8478059" y="-28647"/>
            <a:ext cx="689831" cy="71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00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副标题 1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324036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Tonghua</a:t>
            </a: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</a:t>
            </a:r>
            <a:r>
              <a:rPr lang="en-US" altLang="zh-CN" sz="32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1,2</a:t>
            </a: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Fuqing</a:t>
            </a: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Zhang</a:t>
            </a:r>
            <a:r>
              <a:rPr lang="en-US" altLang="zh-CN" sz="32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August 17, 2017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1. Fujian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Meteorological Observatory, 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China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Meteorological Administration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2. Department of Meteorology and Atmospheric Science, 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Center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for Advanced Data Assimilation and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Predictability Techniques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Pennsylvania State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University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2222" y="908720"/>
            <a:ext cx="9144000" cy="2808312"/>
          </a:xfrm>
        </p:spPr>
        <p:txBody>
          <a:bodyPr/>
          <a:lstStyle/>
          <a:p>
            <a:pPr defTabSz="914400"/>
            <a:r>
              <a:rPr lang="en-US" altLang="zh-CN" sz="48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in the Prediction of Super Typhoon </a:t>
            </a:r>
            <a:r>
              <a:rPr lang="en-US" altLang="zh-CN" sz="4800" dirty="0" err="1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endParaRPr lang="en-US" altLang="zh-CN" sz="4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62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8767"/>
            <a:ext cx="6336704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/>
              <a:t>Ensemble </a:t>
            </a:r>
            <a:r>
              <a:rPr lang="en-US" altLang="zh-CN" sz="3600" b="1" dirty="0" smtClean="0"/>
              <a:t>Tracks: </a:t>
            </a:r>
            <a:r>
              <a:rPr lang="en-US" altLang="zh-CN" sz="3600" b="1" dirty="0" smtClean="0">
                <a:solidFill>
                  <a:srgbClr val="00FFFF"/>
                </a:solidFill>
              </a:rPr>
              <a:t>GEFS(21)</a:t>
            </a:r>
            <a:endParaRPr lang="zh-CN" altLang="en-US" sz="3600" b="1" dirty="0">
              <a:solidFill>
                <a:srgbClr val="00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22464" y="6356660"/>
            <a:ext cx="2133699" cy="364466"/>
          </a:xfrm>
        </p:spPr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E:\WRF\Nepartak\ENSN\gefs-2016070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97351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WRF\Nepartak\ENSN\gefs-20160704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69" y="855030"/>
            <a:ext cx="40141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WRF\Nepartak\ENSN\gefs-2016070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2170"/>
            <a:ext cx="397351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WRF\Nepartak\ENSN\gefs-2016070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70" y="3717034"/>
            <a:ext cx="40141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34597" y="184482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5984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3536" y="472514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2320" y="472514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2980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WRF\Nepartak\ENSN\ecmf-2016070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70" y="3717034"/>
            <a:ext cx="397986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WRF\Nepartak\ENSN\ecmf-2016070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3" y="3717034"/>
            <a:ext cx="396157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WRF\Nepartak\ENSN\ecmf-20160704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7034"/>
            <a:ext cx="396843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WRF\Nepartak\ENSN\ecmf-20160704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3" y="837034"/>
            <a:ext cx="396393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8767"/>
            <a:ext cx="6336704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/>
              <a:t>Ensemble </a:t>
            </a:r>
            <a:r>
              <a:rPr lang="en-US" altLang="zh-CN" sz="3600" b="1" dirty="0" smtClean="0"/>
              <a:t>Tracks: </a:t>
            </a:r>
            <a:r>
              <a:rPr lang="en-US" altLang="zh-CN" sz="3600" b="1" dirty="0" smtClean="0">
                <a:solidFill>
                  <a:srgbClr val="00FFFF"/>
                </a:solidFill>
              </a:rPr>
              <a:t>ECMWF(51)</a:t>
            </a:r>
            <a:endParaRPr lang="zh-CN" altLang="en-US" sz="3600" b="1" dirty="0">
              <a:solidFill>
                <a:srgbClr val="00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22464" y="6356660"/>
            <a:ext cx="2133699" cy="364466"/>
          </a:xfrm>
        </p:spPr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3536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5984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3536" y="481868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3172" y="483944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5088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8767"/>
            <a:ext cx="7344816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Tracks of good and poor members</a:t>
            </a:r>
            <a:endParaRPr lang="zh-CN" altLang="en-US" sz="3600" b="1" dirty="0">
              <a:solidFill>
                <a:srgbClr val="00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WRF\Nepartak\ENSN\scripts\ENS_Nepartak_track_good_member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b="12559"/>
          <a:stretch/>
        </p:blipFill>
        <p:spPr bwMode="auto">
          <a:xfrm>
            <a:off x="35496" y="908720"/>
            <a:ext cx="4500000" cy="33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WRF\Nepartak\ENSN\scripts\ENS_Nepartak_track_poor_member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13262"/>
          <a:stretch/>
        </p:blipFill>
        <p:spPr bwMode="auto">
          <a:xfrm>
            <a:off x="4536496" y="873535"/>
            <a:ext cx="4500000" cy="33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683568" y="4365104"/>
            <a:ext cx="799288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Along the west-northwest path, making landfall in Taiwan, and then Fujian?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out to Japan?</a:t>
            </a:r>
            <a:endParaRPr lang="zh-CN" alt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228354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0000FF"/>
                </a:solidFill>
              </a:rPr>
              <a:t>0412</a:t>
            </a:r>
            <a:endParaRPr lang="zh-CN" altLang="en-US" sz="37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480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Administrator\桌面\未标题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2405463" y="974042"/>
            <a:ext cx="6184593" cy="429719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627784" y="44625"/>
            <a:ext cx="5256584" cy="109231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Outline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835698" y="1573153"/>
            <a:ext cx="7452320" cy="393338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Super Typhoon </a:t>
            </a:r>
            <a:r>
              <a:rPr lang="en-US" altLang="zh-CN" sz="3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endParaRPr lang="en-US" altLang="zh-CN" sz="3200" b="1" dirty="0" smtClean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spread in the tracks before 00UTC 05 July 2016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track spread 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9644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WRF\Nepartak\ENSN\ENS_Nepartak_H500_good-poor_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2"/>
            <a:ext cx="889635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WRF\Nepartak\ENSN\ENS_Nepartak_H500_good-poor_c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429000"/>
            <a:ext cx="8890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61486" y="1269923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9900"/>
                </a:solidFill>
              </a:rPr>
              <a:t>500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96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WRF\Nepartak\ENSN\ENS_Nepartak_H500_good-poor_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888365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33494" y="1484786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9900"/>
                </a:solidFill>
              </a:rPr>
              <a:t>500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  <p:pic>
        <p:nvPicPr>
          <p:cNvPr id="2051" name="Picture 3" descr="E:\WRF\Nepartak\ENSN\ENS_Nepartak_H500_good-poor_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5070"/>
            <a:ext cx="890905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81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WRF\Nepartak\ENSN\ENS_Nepartak_V850_good-poor_c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9000"/>
            <a:ext cx="88709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WRF\Nepartak\ENSN\ENS_Nepartak_V850_good-poor_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" y="44624"/>
            <a:ext cx="889635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77910" y="3213558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9900"/>
                </a:solidFill>
              </a:rPr>
              <a:t>850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3203848" y="1746424"/>
            <a:ext cx="360040" cy="38643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006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WRF\Nepartak\ENSN\ENS_Nepartak_V850_good-poor_g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" y="3461340"/>
            <a:ext cx="88963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WRF\Nepartak\ENSN\ENS_Nepartak_V850_good-poor_e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" y="44624"/>
            <a:ext cx="88773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77910" y="3213558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9900"/>
                </a:solidFill>
              </a:rPr>
              <a:t>850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768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 bwMode="auto">
          <a:xfrm>
            <a:off x="1" y="-81170"/>
            <a:ext cx="8687099" cy="86898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Linear geopotential diagnostic equation</a:t>
            </a:r>
            <a:endParaRPr lang="zh-CN" altLang="en-US" sz="3200" b="1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8292" name="Picture 2" descr="J:\2015年华南区域气象学术年会\figures\全型线性诊断方程推导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" y="1419666"/>
            <a:ext cx="8634839" cy="39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6"/>
          <p:cNvSpPr txBox="1">
            <a:spLocks noChangeArrowheads="1"/>
          </p:cNvSpPr>
          <p:nvPr/>
        </p:nvSpPr>
        <p:spPr bwMode="auto">
          <a:xfrm>
            <a:off x="3848067" y="5949280"/>
            <a:ext cx="4972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et al.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QJRMS; Su et al., 2017</a:t>
            </a:r>
            <a:r>
              <a:rPr lang="zh-CN" alt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5614" y="2497148"/>
            <a:ext cx="940679" cy="716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36296" y="3213347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eostropic</a:t>
            </a:r>
            <a:r>
              <a:rPr lang="en-US" altLang="zh-CN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terms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496" y="807095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poisson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geopotential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897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 bwMode="auto">
          <a:xfrm>
            <a:off x="1" y="-81170"/>
            <a:ext cx="8687099" cy="86898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Linear geopotential diagnostic equation</a:t>
            </a:r>
            <a:endParaRPr lang="zh-CN" altLang="en-US" sz="3200" b="1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70" name="Picture 2" descr="E:\WRF\Nepartak\ENSN\Linear geopotential diagnostic equ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" y="980728"/>
            <a:ext cx="896547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059832" y="2602848"/>
            <a:ext cx="1080119" cy="1186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848067" y="5949280"/>
            <a:ext cx="4972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et al.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QJRMS; Su et al., 2017</a:t>
            </a:r>
            <a:r>
              <a:rPr lang="zh-CN" altLang="en-US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849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Administrator\桌面\未标题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2405463" y="974042"/>
            <a:ext cx="6184593" cy="429719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627784" y="44625"/>
            <a:ext cx="5256584" cy="109231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Outline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835698" y="1573153"/>
            <a:ext cx="7452320" cy="393338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AutoNum type="arabicPeriod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Super Typhoon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AutoNum type="arabicPeriod"/>
            </a:pP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spread in the tracks before 00UTC 05 July 2016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AutoNum type="arabicPeriod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track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AutoNum type="arabicPeriod"/>
            </a:pP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71694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8532440" cy="719269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track </a:t>
            </a:r>
            <a:r>
              <a:rPr lang="en-US" altLang="zh-CN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endParaRPr lang="en-US" altLang="zh-CN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05875" y="1556792"/>
                <a:ext cx="18219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800" i="1">
                        <a:latin typeface="Cambria Math"/>
                      </a:rPr>
                      <m:t>𝑢</m:t>
                    </m:r>
                    <m:r>
                      <a:rPr lang="en-US" altLang="zh-CN" sz="4800" i="1">
                        <a:latin typeface="Cambria Math"/>
                      </a:rPr>
                      <m:t>&gt;0</m:t>
                    </m:r>
                  </m:oMath>
                </a14:m>
                <a:r>
                  <a:rPr lang="en-US" altLang="zh-CN" sz="4800" dirty="0" smtClean="0"/>
                  <a:t>,</a:t>
                </a:r>
                <a:endParaRPr lang="zh-CN" altLang="en-US" sz="4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5" y="1556792"/>
                <a:ext cx="1821909" cy="830997"/>
              </a:xfrm>
              <a:prstGeom prst="rect">
                <a:avLst/>
              </a:prstGeom>
              <a:blipFill rotWithShape="1">
                <a:blip r:embed="rId2"/>
                <a:stretch>
                  <a:fillRect t="-16058" r="-15050" b="-379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69718" y="1484784"/>
                <a:ext cx="4510594" cy="894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800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4800">
                          <a:latin typeface="Cambria Math"/>
                        </a:rPr>
                        <m:t>uβ</m:t>
                      </m:r>
                      <m:r>
                        <a:rPr lang="en-US" altLang="zh-CN" sz="4800" i="1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zh-CN" altLang="zh-CN" sz="4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480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CN" sz="4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4800">
                          <a:latin typeface="Cambria Math"/>
                        </a:rPr>
                        <m:t>Φ</m:t>
                      </m:r>
                      <m:r>
                        <a:rPr lang="en-US" altLang="zh-CN" sz="4800" i="1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CN" altLang="en-US" sz="4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18" y="1484784"/>
                <a:ext cx="4510594" cy="89428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05875" y="4037352"/>
                <a:ext cx="18219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800" i="1" smtClean="0">
                        <a:latin typeface="Cambria Math"/>
                      </a:rPr>
                      <m:t>𝑢</m:t>
                    </m:r>
                    <m:r>
                      <a:rPr lang="zh-CN" altLang="en-US" sz="4800" i="1">
                        <a:latin typeface="Cambria Math"/>
                      </a:rPr>
                      <m:t>&lt;</m:t>
                    </m:r>
                    <m:r>
                      <a:rPr lang="en-US" altLang="zh-CN" sz="4800" i="1">
                        <a:latin typeface="Cambria Math"/>
                      </a:rPr>
                      <m:t>0</m:t>
                    </m:r>
                  </m:oMath>
                </a14:m>
                <a:r>
                  <a:rPr lang="en-US" altLang="zh-CN" sz="4800" dirty="0" smtClean="0"/>
                  <a:t>,</a:t>
                </a:r>
                <a:endParaRPr lang="zh-CN" altLang="en-US" sz="4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5" y="4037352"/>
                <a:ext cx="1821909" cy="830997"/>
              </a:xfrm>
              <a:prstGeom prst="rect">
                <a:avLst/>
              </a:prstGeom>
              <a:blipFill rotWithShape="1">
                <a:blip r:embed="rId4"/>
                <a:stretch>
                  <a:fillRect t="-16058" r="-15050" b="-379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69718" y="3932245"/>
                <a:ext cx="4510594" cy="894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800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4800">
                          <a:latin typeface="Cambria Math"/>
                        </a:rPr>
                        <m:t>uβ</m:t>
                      </m:r>
                      <m:r>
                        <a:rPr lang="en-US" altLang="zh-CN" sz="4800" i="1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zh-CN" altLang="zh-CN" sz="4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480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CN" sz="4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4800">
                          <a:latin typeface="Cambria Math"/>
                        </a:rPr>
                        <m:t>Φ</m:t>
                      </m:r>
                      <m:r>
                        <a:rPr lang="en-US" altLang="zh-CN" sz="4800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altLang="zh-CN" sz="4800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4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18" y="3932245"/>
                <a:ext cx="4510594" cy="8942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标题 1"/>
          <p:cNvSpPr txBox="1">
            <a:spLocks/>
          </p:cNvSpPr>
          <p:nvPr/>
        </p:nvSpPr>
        <p:spPr bwMode="auto">
          <a:xfrm>
            <a:off x="179512" y="837523"/>
            <a:ext cx="828092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 the background of </a:t>
            </a:r>
            <a:r>
              <a:rPr lang="en-US" altLang="zh-CN" sz="32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westerly wind:</a:t>
            </a:r>
            <a:endParaRPr lang="zh-CN" alt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179512" y="3284984"/>
            <a:ext cx="828092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 the background of 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easterly wind:</a:t>
            </a:r>
            <a:endParaRPr lang="zh-CN" alt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251520" y="2348880"/>
            <a:ext cx="828092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="1" dirty="0" smtClean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favor of stronger WPSH</a:t>
            </a:r>
            <a:endParaRPr lang="zh-CN" altLang="en-US" sz="3200" b="1" dirty="0"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251520" y="4797963"/>
            <a:ext cx="828092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="1" dirty="0" smtClean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favor of weaker WPSH</a:t>
            </a:r>
            <a:endParaRPr lang="zh-CN" altLang="en-US" sz="3200" b="1" dirty="0"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251520" y="5734067"/>
            <a:ext cx="828092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WPSH: western Pacific subtropical high</a:t>
            </a:r>
            <a:endParaRPr lang="zh-CN" alt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126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366408" y="1961923"/>
                <a:ext cx="5077800" cy="891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4800" dirty="0"/>
                            <m:t>|</m:t>
                          </m:r>
                          <m:r>
                            <a:rPr lang="en-US" altLang="zh-CN" sz="4800" i="1">
                              <a:latin typeface="Cambria Math"/>
                            </a:rPr>
                            <m:t>𝑢</m:t>
                          </m:r>
                          <m:r>
                            <a:rPr lang="en-US" altLang="zh-CN" sz="4800" i="1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altLang="zh-CN" sz="4800" b="0" i="1" smtClean="0">
                              <a:latin typeface="Cambria Math"/>
                            </a:rPr>
                            <m:t>𝑔𝑜𝑜𝑑</m:t>
                          </m:r>
                        </m:sub>
                      </m:sSub>
                      <m:r>
                        <a:rPr lang="en-US" altLang="zh-CN" sz="480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CN" sz="48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4800" dirty="0"/>
                            <m:t>|</m:t>
                          </m:r>
                          <m:r>
                            <a:rPr lang="en-US" altLang="zh-CN" sz="4800" i="1">
                              <a:latin typeface="Cambria Math"/>
                            </a:rPr>
                            <m:t>𝑢</m:t>
                          </m:r>
                          <m:r>
                            <a:rPr lang="en-US" altLang="zh-CN" sz="4800" i="1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altLang="zh-CN" sz="4800" b="0" i="1" smtClean="0">
                              <a:latin typeface="Cambria Math"/>
                            </a:rPr>
                            <m:t>𝑝𝑜𝑜𝑟</m:t>
                          </m:r>
                        </m:sub>
                      </m:sSub>
                    </m:oMath>
                  </m:oMathPara>
                </a14:m>
                <a:endParaRPr lang="zh-CN" altLang="en-US" sz="48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08" y="1961923"/>
                <a:ext cx="5077800" cy="8910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标题 1"/>
          <p:cNvSpPr txBox="1">
            <a:spLocks/>
          </p:cNvSpPr>
          <p:nvPr/>
        </p:nvSpPr>
        <p:spPr bwMode="auto">
          <a:xfrm>
            <a:off x="35496" y="1170646"/>
            <a:ext cx="9145016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Therefore, under the background of 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easterly wind:</a:t>
            </a:r>
            <a:endParaRPr lang="zh-CN" alt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243548" y="3068960"/>
            <a:ext cx="8280920" cy="16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 smtClean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more favorable for poor members to move northward, even northeastward through a positive feedback.</a:t>
            </a:r>
            <a:endParaRPr lang="zh-CN" altLang="en-US" sz="3200" b="1" dirty="0"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8532440" cy="719269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track </a:t>
            </a:r>
            <a:r>
              <a:rPr lang="en-US" altLang="zh-CN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endParaRPr lang="en-US" altLang="zh-CN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711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8767"/>
            <a:ext cx="7344816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conceptual diagram</a:t>
            </a:r>
            <a:endParaRPr lang="zh-CN" alt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7624" y="2115478"/>
            <a:ext cx="2088232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Stronger </a:t>
            </a:r>
          </a:p>
          <a:p>
            <a:pPr algn="ctr"/>
            <a:r>
              <a:rPr lang="en-US" altLang="zh-CN" sz="2400" b="1" dirty="0" smtClean="0"/>
              <a:t>easterly wind</a:t>
            </a:r>
            <a:endParaRPr lang="zh-CN" altLang="en-US" sz="2400" b="1" dirty="0"/>
          </a:p>
        </p:txBody>
      </p:sp>
      <p:sp>
        <p:nvSpPr>
          <p:cNvPr id="4" name="椭圆 3"/>
          <p:cNvSpPr/>
          <p:nvPr/>
        </p:nvSpPr>
        <p:spPr>
          <a:xfrm>
            <a:off x="4932040" y="2026903"/>
            <a:ext cx="2952328" cy="11852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Lower GPH</a:t>
            </a:r>
          </a:p>
          <a:p>
            <a:pPr algn="ctr"/>
            <a:r>
              <a:rPr lang="en-US" altLang="zh-CN" sz="2400" b="1" dirty="0" smtClean="0"/>
              <a:t>Weaker WPSH</a:t>
            </a:r>
            <a:endParaRPr lang="zh-CN" altLang="en-US" sz="2400" b="1" dirty="0"/>
          </a:p>
        </p:txBody>
      </p:sp>
      <p:sp>
        <p:nvSpPr>
          <p:cNvPr id="5" name="圆角矩形 4"/>
          <p:cNvSpPr/>
          <p:nvPr/>
        </p:nvSpPr>
        <p:spPr>
          <a:xfrm>
            <a:off x="3419872" y="4220277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Northward  displacement</a:t>
            </a:r>
          </a:p>
          <a:p>
            <a:pPr algn="ctr"/>
            <a:r>
              <a:rPr lang="en-US" altLang="zh-CN" sz="2400" b="1" dirty="0" smtClean="0"/>
              <a:t>of TC</a:t>
            </a:r>
            <a:endParaRPr lang="zh-CN" altLang="en-US" sz="2400" b="1" dirty="0"/>
          </a:p>
        </p:txBody>
      </p:sp>
      <p:sp>
        <p:nvSpPr>
          <p:cNvPr id="6" name="右箭头 5"/>
          <p:cNvSpPr/>
          <p:nvPr/>
        </p:nvSpPr>
        <p:spPr>
          <a:xfrm>
            <a:off x="3491880" y="2420077"/>
            <a:ext cx="1296144" cy="3600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13820290">
            <a:off x="2879812" y="3403962"/>
            <a:ext cx="1080120" cy="3600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 rot="1712955">
            <a:off x="4969397" y="3083992"/>
            <a:ext cx="320722" cy="99997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1880084" y="3429000"/>
            <a:ext cx="146778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Initial time</a:t>
            </a:r>
            <a:endParaRPr lang="zh-CN" altLang="en-US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 bwMode="auto">
          <a:xfrm>
            <a:off x="3347864" y="1701619"/>
            <a:ext cx="1683804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Forecast time</a:t>
            </a:r>
          </a:p>
          <a:p>
            <a:pPr>
              <a:spcBef>
                <a:spcPts val="0"/>
              </a:spcBef>
            </a:pPr>
            <a:r>
              <a:rPr lang="el-GR" altLang="zh-CN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effect</a:t>
            </a:r>
            <a:endParaRPr lang="zh-CN" alt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1"/>
          <p:cNvSpPr txBox="1">
            <a:spLocks/>
          </p:cNvSpPr>
          <p:nvPr/>
        </p:nvSpPr>
        <p:spPr bwMode="auto">
          <a:xfrm>
            <a:off x="3635896" y="2924133"/>
            <a:ext cx="1467780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</a:p>
          <a:p>
            <a:pPr algn="l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endParaRPr lang="zh-CN" alt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083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8767"/>
            <a:ext cx="7344816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3600" b="1" dirty="0">
              <a:solidFill>
                <a:srgbClr val="00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23528" y="1229383"/>
            <a:ext cx="8352928" cy="3711785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under the influence of the strong WPSH,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 uncertainties in the prediction of the first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typhoon in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–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still exist at the early stage of its life span. 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 a comparison of good members and poor  members of ECMWF ensemble forecast, it is found that a tiny difference in the southern part of WPSH will result in a huge spread in the ensemble tracks through a positive feedback between TC and WPSH</a:t>
            </a:r>
          </a:p>
        </p:txBody>
      </p:sp>
    </p:spTree>
    <p:extLst>
      <p:ext uri="{BB962C8B-B14F-4D97-AF65-F5344CB8AC3E}">
        <p14:creationId xmlns:p14="http://schemas.microsoft.com/office/powerpoint/2010/main" val="34836459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73432" y="2348880"/>
            <a:ext cx="4978888" cy="12825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6000" dirty="0" smtClean="0">
                <a:solidFill>
                  <a:srgbClr val="FF0000"/>
                </a:solidFill>
                <a:effectLst/>
              </a:rPr>
              <a:t>Thank you!</a:t>
            </a:r>
            <a:endParaRPr lang="zh-CN" altLang="en-US" sz="600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2250" y="5748338"/>
            <a:ext cx="4843716" cy="800100"/>
            <a:chOff x="144" y="288"/>
            <a:chExt cx="3034" cy="431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298" y="391"/>
              <a:ext cx="288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algn="just" eaLnBrk="1" hangingPunct="1">
                <a:lnSpc>
                  <a:spcPct val="90000"/>
                </a:lnSpc>
                <a:spcBef>
                  <a:spcPct val="0"/>
                </a:spcBef>
                <a:buFont typeface="Wingdings" pitchFamily="2" charset="2"/>
                <a:buNone/>
              </a:pPr>
              <a:r>
                <a:rPr lang="en-US" altLang="zh-CN" sz="2000" b="1" dirty="0" smtClean="0">
                  <a:solidFill>
                    <a:srgbClr val="00B0F0"/>
                  </a:solidFill>
                  <a:latin typeface="Times New Roman" pitchFamily="18" charset="0"/>
                </a:rPr>
                <a:t>Fujian  </a:t>
              </a:r>
              <a:r>
                <a:rPr lang="en-US" altLang="zh-CN" sz="2000" b="1" dirty="0">
                  <a:solidFill>
                    <a:srgbClr val="00B0F0"/>
                  </a:solidFill>
                  <a:latin typeface="Times New Roman" pitchFamily="18" charset="0"/>
                </a:rPr>
                <a:t>Meteorological  Observatory</a:t>
              </a:r>
            </a:p>
          </p:txBody>
        </p:sp>
        <p:pic>
          <p:nvPicPr>
            <p:cNvPr id="7" name="Picture 6" descr="图表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88"/>
              <a:ext cx="480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213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Nafp\ocean\2016070512\TRACK\EPS_Adjust_1601_20160706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6" y="3301828"/>
            <a:ext cx="4681537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539552" y="44623"/>
            <a:ext cx="7776864" cy="759063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Ensemble Tracks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4" descr="M:\Nafp\ocean\2016070412\TRACK\EPS_Adjust_1601_20160705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" y="821856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3131840" y="3284984"/>
            <a:ext cx="1368152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070412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452320" y="6021288"/>
            <a:ext cx="1368152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070512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817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WRF\Nepartak\ENSN\cmc-2016070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88" y="3717034"/>
            <a:ext cx="393415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WRF\Nepartak\ENSN\cmc-2016070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7" y="3717034"/>
            <a:ext cx="398108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WRF\Nepartak\ENSN\cmc-20160704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78" y="837034"/>
            <a:ext cx="393536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WRF\Nepartak\ENSN\cmc-20160704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9" y="837034"/>
            <a:ext cx="39823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8767"/>
            <a:ext cx="6336704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/>
              <a:t>Ensemble </a:t>
            </a:r>
            <a:r>
              <a:rPr lang="en-US" altLang="zh-CN" sz="3600" b="1" dirty="0" smtClean="0"/>
              <a:t>Tracks: </a:t>
            </a:r>
            <a:r>
              <a:rPr lang="en-US" altLang="zh-CN" sz="3600" b="1" dirty="0" smtClean="0">
                <a:solidFill>
                  <a:srgbClr val="00FFFF"/>
                </a:solidFill>
              </a:rPr>
              <a:t>CMC(21)</a:t>
            </a:r>
            <a:endParaRPr lang="zh-CN" altLang="en-US" sz="3600" b="1" dirty="0">
              <a:solidFill>
                <a:srgbClr val="00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22464" y="6356660"/>
            <a:ext cx="2133699" cy="364466"/>
          </a:xfrm>
        </p:spPr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7824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694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6394" y="481868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4" y="483944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2727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WRF\Nepartak\ENSN\UKMO-2016070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58" y="3717034"/>
            <a:ext cx="395987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WRF\Nepartak\ENSN\UKMO-2016070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0" y="3717034"/>
            <a:ext cx="400390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WRF\Nepartak\ENSN\UKMO-20160704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44" y="836712"/>
            <a:ext cx="39631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WRF\Nepartak\ENSN\UKMO-20160704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2" y="836712"/>
            <a:ext cx="400718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8767"/>
            <a:ext cx="6336704" cy="719269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3600" b="1" dirty="0"/>
              <a:t>Ensemble </a:t>
            </a:r>
            <a:r>
              <a:rPr lang="en-US" altLang="zh-CN" sz="3600" b="1" dirty="0" smtClean="0"/>
              <a:t>Tracks: </a:t>
            </a:r>
            <a:r>
              <a:rPr lang="en-US" altLang="zh-CN" sz="3600" b="1" dirty="0" smtClean="0">
                <a:solidFill>
                  <a:srgbClr val="00FFFF"/>
                </a:solidFill>
              </a:rPr>
              <a:t>UKMO(24)</a:t>
            </a:r>
            <a:endParaRPr lang="zh-CN" altLang="en-US" sz="3600" b="1" dirty="0">
              <a:solidFill>
                <a:srgbClr val="00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22464" y="6356660"/>
            <a:ext cx="2133699" cy="364466"/>
          </a:xfrm>
        </p:spPr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3536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5984" y="1923511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3536" y="481868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3172" y="4839446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7442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h\Desktop\1.P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313" y="-285750"/>
            <a:ext cx="14358938" cy="77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:\MICAPS3.1.1_2012竞赛版\savePic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0" t="81555" r="293" b="1242"/>
          <a:stretch>
            <a:fillRect/>
          </a:stretch>
        </p:blipFill>
        <p:spPr bwMode="auto">
          <a:xfrm>
            <a:off x="-1143000" y="5286377"/>
            <a:ext cx="28813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6858000" y="457200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b="1" smtClean="0">
                <a:solidFill>
                  <a:srgbClr val="2832FF"/>
                </a:solidFill>
                <a:ea typeface="宋体" charset="-122"/>
              </a:rPr>
              <a:t>5</a:t>
            </a:r>
            <a:r>
              <a:rPr lang="zh-CN" altLang="en-US" b="1" smtClean="0">
                <a:solidFill>
                  <a:srgbClr val="2832FF"/>
                </a:solidFill>
                <a:ea typeface="宋体" charset="-122"/>
              </a:rPr>
              <a:t>日</a:t>
            </a:r>
          </a:p>
        </p:txBody>
      </p: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5857875" y="442912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b="1" smtClean="0">
                <a:solidFill>
                  <a:srgbClr val="00B0F0"/>
                </a:solidFill>
                <a:ea typeface="宋体" charset="-122"/>
              </a:rPr>
              <a:t>6</a:t>
            </a:r>
            <a:r>
              <a:rPr lang="zh-CN" altLang="en-US" b="1" smtClean="0">
                <a:solidFill>
                  <a:srgbClr val="00B0F0"/>
                </a:solidFill>
                <a:ea typeface="宋体" charset="-122"/>
              </a:rPr>
              <a:t>日</a:t>
            </a:r>
          </a:p>
        </p:txBody>
      </p: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4714875" y="4214815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b="1" dirty="0" smtClean="0">
                <a:solidFill>
                  <a:srgbClr val="DF27B8"/>
                </a:solidFill>
                <a:ea typeface="宋体" charset="-122"/>
              </a:rPr>
              <a:t>7</a:t>
            </a:r>
            <a:r>
              <a:rPr lang="zh-CN" altLang="en-US" b="1" dirty="0" smtClean="0">
                <a:solidFill>
                  <a:srgbClr val="DF27B8"/>
                </a:solidFill>
                <a:ea typeface="宋体" charset="-122"/>
              </a:rPr>
              <a:t>日</a:t>
            </a:r>
          </a:p>
        </p:txBody>
      </p:sp>
      <p:sp>
        <p:nvSpPr>
          <p:cNvPr id="10247" name="矩形 10"/>
          <p:cNvSpPr>
            <a:spLocks noChangeArrowheads="1"/>
          </p:cNvSpPr>
          <p:nvPr/>
        </p:nvSpPr>
        <p:spPr bwMode="auto">
          <a:xfrm>
            <a:off x="4607978" y="6429377"/>
            <a:ext cx="4182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2400" b="1" dirty="0" smtClean="0">
                <a:solidFill>
                  <a:srgbClr val="000000"/>
                </a:solidFill>
                <a:ea typeface="宋体" charset="-122"/>
              </a:rPr>
              <a:t>WPSH intensified gradually</a:t>
            </a:r>
            <a:endParaRPr lang="zh-CN" altLang="en-US" sz="2400" b="1" dirty="0" smtClean="0">
              <a:solidFill>
                <a:srgbClr val="000000"/>
              </a:solidFill>
              <a:ea typeface="宋体" charset="-122"/>
            </a:endParaRPr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2" b="5367"/>
          <a:stretch>
            <a:fillRect/>
          </a:stretch>
        </p:blipFill>
        <p:spPr bwMode="auto">
          <a:xfrm>
            <a:off x="-642936" y="-285750"/>
            <a:ext cx="357187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图表 12"/>
          <p:cNvGraphicFramePr/>
          <p:nvPr>
            <p:extLst>
              <p:ext uri="{D42A27DB-BD31-4B8C-83A1-F6EECF244321}">
                <p14:modId xmlns:p14="http://schemas.microsoft.com/office/powerpoint/2010/main" val="275370054"/>
              </p:ext>
            </p:extLst>
          </p:nvPr>
        </p:nvGraphicFramePr>
        <p:xfrm>
          <a:off x="5143505" y="1643050"/>
          <a:ext cx="400049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652027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WRF\Nepartak\ENSN\ENS_Nepartak_H700_good-poor_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" y="12702"/>
            <a:ext cx="8890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61486" y="1269923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9900"/>
                </a:solidFill>
              </a:rPr>
              <a:t>7</a:t>
            </a:r>
            <a:r>
              <a:rPr lang="en-US" altLang="zh-CN" sz="2800" b="1" dirty="0" smtClean="0">
                <a:solidFill>
                  <a:srgbClr val="009900"/>
                </a:solidFill>
              </a:rPr>
              <a:t>00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  <p:pic>
        <p:nvPicPr>
          <p:cNvPr id="3075" name="Picture 3" descr="E:\WRF\Nepartak\ENSN\ENS_Nepartak_H700_good-poor_c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" y="3429000"/>
            <a:ext cx="88709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1228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-36510" y="11290"/>
            <a:ext cx="8604448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Climatic Background: The strongest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El Niño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since 1997</a:t>
            </a:r>
            <a:endParaRPr lang="zh-CN" altLang="en-US" sz="2800" b="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20688"/>
            <a:ext cx="5261905" cy="264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067944" y="2276872"/>
            <a:ext cx="100719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b="1" dirty="0" smtClean="0">
                <a:solidFill>
                  <a:srgbClr val="FF0000"/>
                </a:solidFill>
              </a:rPr>
              <a:t>1997-98</a:t>
            </a:r>
            <a:endParaRPr lang="zh-CN" altLang="en-US" sz="1800" b="1" dirty="0">
              <a:solidFill>
                <a:srgbClr val="FF0066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139952" y="1844824"/>
            <a:ext cx="100719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b="1" dirty="0" smtClean="0">
                <a:solidFill>
                  <a:srgbClr val="00B050"/>
                </a:solidFill>
              </a:rPr>
              <a:t>2015-16</a:t>
            </a:r>
            <a:endParaRPr lang="en-US" altLang="zh-CN" sz="1800" b="1" dirty="0">
              <a:solidFill>
                <a:srgbClr val="0099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29000"/>
            <a:ext cx="7356170" cy="37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5261905" y="971504"/>
            <a:ext cx="3096344" cy="830997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Comparable to 1997-1998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El Niño 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5496" y="3501010"/>
            <a:ext cx="1728192" cy="193899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Strong 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WPSH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especially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in June </a:t>
            </a:r>
          </a:p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nd July 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61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WRF\Nepartak\ENSN\ENS_Nepartak_H700_good-poor_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" y="44624"/>
            <a:ext cx="889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5502" y="1484786"/>
            <a:ext cx="125047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9900"/>
                </a:solidFill>
              </a:rPr>
              <a:t>7</a:t>
            </a:r>
            <a:r>
              <a:rPr lang="en-US" altLang="zh-CN" sz="2800" b="1" dirty="0" smtClean="0">
                <a:solidFill>
                  <a:srgbClr val="009900"/>
                </a:solidFill>
              </a:rPr>
              <a:t>00 </a:t>
            </a:r>
            <a:r>
              <a:rPr lang="en-US" altLang="zh-CN" sz="2800" b="1" dirty="0" err="1" smtClean="0">
                <a:solidFill>
                  <a:srgbClr val="009900"/>
                </a:solidFill>
              </a:rPr>
              <a:t>hPa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  <p:pic>
        <p:nvPicPr>
          <p:cNvPr id="4099" name="Picture 3" descr="E:\WRF\Nepartak\ENSN\ENS_Nepartak_H700_good-poor_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0" y="3429002"/>
            <a:ext cx="88709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17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Administrator\桌面\未标题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2405463" y="974042"/>
            <a:ext cx="6184593" cy="429719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627784" y="44625"/>
            <a:ext cx="5256584" cy="109231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Outline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835698" y="1573153"/>
            <a:ext cx="7452320" cy="393338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Super Typhoon </a:t>
            </a:r>
            <a:r>
              <a:rPr lang="en-US" altLang="zh-CN" sz="3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endParaRPr lang="en-US" altLang="zh-CN" sz="3200" b="1" dirty="0" smtClean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spread in the tracks before 00UTC 05 July 2016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</a:t>
            </a:r>
            <a:r>
              <a:rPr lang="en-US" altLang="zh-CN" sz="32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 </a:t>
            </a:r>
            <a:r>
              <a:rPr lang="en-US" altLang="zh-CN" sz="32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endParaRPr lang="en-US" altLang="zh-CN" sz="32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165087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WRF\Nepartak\obs\Nepartak_trac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b="16074"/>
          <a:stretch/>
        </p:blipFill>
        <p:spPr bwMode="auto">
          <a:xfrm>
            <a:off x="74214" y="764704"/>
            <a:ext cx="9000000" cy="60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539552" y="44624"/>
            <a:ext cx="7776864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Nepartak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Best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Tracks from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CMA and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JMA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043608" y="2924944"/>
            <a:ext cx="2160240" cy="2677656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Super TY made landfall in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outhern Taiwan </a:t>
            </a:r>
          </a:p>
          <a:p>
            <a:pPr algn="l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at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0722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UTC</a:t>
            </a:r>
          </a:p>
          <a:p>
            <a:pPr algn="l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3 deaths, 142 injuries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627784" y="2797478"/>
            <a:ext cx="432048" cy="41549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4283968" y="1340768"/>
            <a:ext cx="3096344" cy="193899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STS made landfall in middle costal Fujian </a:t>
            </a:r>
          </a:p>
          <a:p>
            <a:pPr algn="l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at 0906 UTC</a:t>
            </a:r>
          </a:p>
          <a:p>
            <a:pPr algn="l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83 deaths, 19 missing</a:t>
            </a:r>
          </a:p>
          <a:p>
            <a:pPr algn="l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$ 1.5B economic loss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2627784" y="1700808"/>
            <a:ext cx="1800200" cy="64807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423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E:\WRF\Nepartak\obs\Nepartak_Intensity_t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-5273" r="2539" b="5273"/>
          <a:stretch/>
        </p:blipFill>
        <p:spPr bwMode="auto">
          <a:xfrm>
            <a:off x="1565911" y="476672"/>
            <a:ext cx="5733914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539552" y="44624"/>
            <a:ext cx="7488832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dirty="0" err="1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Nepartak</a:t>
            </a:r>
            <a:r>
              <a:rPr lang="en-US" altLang="zh-CN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Intensities 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from CMA and JMA</a:t>
            </a:r>
            <a:endParaRPr lang="zh-CN" altLang="en-US" sz="2800" b="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627784" y="1484784"/>
            <a:ext cx="0" cy="4608512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644008" y="4293098"/>
            <a:ext cx="0" cy="1796772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2195736" y="2276872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0300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185672" y="5589239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0606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419872" y="2208674"/>
            <a:ext cx="0" cy="3888432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>
            <a:off x="2915816" y="2636912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0406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413236" y="4293098"/>
            <a:ext cx="0" cy="1796772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5004050" y="5589240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0712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493356" y="2134572"/>
            <a:ext cx="0" cy="3955298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7056786" y="4984722"/>
            <a:ext cx="2051720" cy="89255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Lowest </a:t>
            </a:r>
            <a:r>
              <a:rPr lang="en-US" altLang="zh-CN" sz="2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SLPmin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CMA </a:t>
            </a:r>
            <a:r>
              <a:rPr lang="zh-CN" alt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JMA</a:t>
            </a:r>
            <a:endParaRPr lang="zh-CN" altLang="en-US" sz="2000" b="1" dirty="0">
              <a:solidFill>
                <a:srgbClr val="FF00FF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4" descr="E:\WRF\Nepartak\satellite\Nepartak_2016-07-06_0450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7384"/>
            <a:ext cx="5108746" cy="68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1979714" y="15009"/>
            <a:ext cx="2160240" cy="461665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07060450 UTC</a:t>
            </a:r>
          </a:p>
        </p:txBody>
      </p:sp>
    </p:spTree>
    <p:extLst>
      <p:ext uri="{BB962C8B-B14F-4D97-AF65-F5344CB8AC3E}">
        <p14:creationId xmlns:p14="http://schemas.microsoft.com/office/powerpoint/2010/main" val="20802408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39552" y="44624"/>
            <a:ext cx="7488832" cy="60939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Maximum Wind of </a:t>
            </a:r>
            <a:r>
              <a:rPr lang="en-US" altLang="zh-CN" sz="2800" dirty="0" err="1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Nepartak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from CMA and JMA</a:t>
            </a:r>
            <a:endParaRPr lang="zh-CN" altLang="en-US" sz="2800" b="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098" name="Picture 2" descr="E:\WRF\Nepartak\obs\Nepartak_MaxWind_t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684248" y="764706"/>
            <a:ext cx="6120000" cy="57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/>
        </p:nvCxnSpPr>
        <p:spPr>
          <a:xfrm>
            <a:off x="3023828" y="3068960"/>
            <a:ext cx="9716" cy="3001476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2555778" y="5159455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0421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635896" y="1842926"/>
            <a:ext cx="0" cy="4250370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3131842" y="3821254"/>
            <a:ext cx="936104" cy="61095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0521</a:t>
            </a:r>
            <a:endParaRPr lang="zh-CN" altLang="en-US" sz="2800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372200" y="3689739"/>
            <a:ext cx="2771800" cy="1323439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△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Vmax=35 m/s = 68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kt</a:t>
            </a:r>
            <a:endParaRPr lang="en-US" altLang="zh-CN" sz="2000" dirty="0" smtClean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△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SLPmin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=70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hPa</a:t>
            </a:r>
            <a:endParaRPr lang="en-US" altLang="zh-CN" sz="2000" dirty="0" smtClean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0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(0421-0521, CMA)</a:t>
            </a:r>
            <a:endParaRPr lang="zh-CN" altLang="en-US" sz="2000" b="0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372202" y="1396652"/>
            <a:ext cx="2051720" cy="89255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Strongest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Vmax: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CMA </a:t>
            </a:r>
            <a:r>
              <a:rPr lang="zh-CN" alt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JMA</a:t>
            </a:r>
            <a:endParaRPr lang="zh-CN" altLang="en-US" sz="2000" b="1" dirty="0">
              <a:solidFill>
                <a:srgbClr val="FF00FF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175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10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Administrator\桌面\未标题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2405463" y="974042"/>
            <a:ext cx="6184593" cy="429719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04875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627784" y="44625"/>
            <a:ext cx="5256584" cy="109231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Outline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835698" y="1573153"/>
            <a:ext cx="7452320" cy="3933384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Super Typhoon </a:t>
            </a:r>
            <a:r>
              <a:rPr lang="en-US" altLang="zh-CN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Nepartak</a:t>
            </a:r>
            <a:endParaRPr lang="en-US" altLang="zh-CN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spread in the tracks before 00UTC 05 July 2016</a:t>
            </a: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zonal wind on the track </a:t>
            </a: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endParaRPr lang="en-US" altLang="zh-CN" sz="32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zh-CN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455194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2799" y="-8767"/>
            <a:ext cx="8615239" cy="719269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Official guidance tracks of </a:t>
            </a:r>
            <a:r>
              <a:rPr lang="en-US" altLang="zh-CN" sz="3600" dirty="0" err="1" smtClean="0">
                <a:effectLst/>
              </a:rPr>
              <a:t>Nepartak</a:t>
            </a:r>
            <a:endParaRPr lang="zh-CN" altLang="en-US" sz="3600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19ED3-FE2E-4A75-957D-DFAACCB31C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764704"/>
            <a:ext cx="3024000" cy="207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699375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0312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08" y="770618"/>
            <a:ext cx="3024000" cy="207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5702" y="692698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80" y="766208"/>
            <a:ext cx="3024000" cy="207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30038" y="692698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0412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2841506"/>
            <a:ext cx="3024000" cy="207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1368" y="2780930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2" y="2850738"/>
            <a:ext cx="3024000" cy="2079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26" y="2850738"/>
            <a:ext cx="3024000" cy="207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2042" y="2780930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0512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0038" y="2780930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0600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" y="4920506"/>
            <a:ext cx="3024000" cy="2079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81368" y="487583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0612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2" y="4916110"/>
            <a:ext cx="3024000" cy="2079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32042" y="4875839"/>
            <a:ext cx="1250474" cy="569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3700" b="1" dirty="0" smtClean="0">
                <a:solidFill>
                  <a:srgbClr val="FAFA00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</a:rPr>
              <a:t>0700</a:t>
            </a:r>
            <a:endParaRPr lang="zh-CN" altLang="en-US" sz="3700" b="1" dirty="0">
              <a:solidFill>
                <a:srgbClr val="FAFA00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182514" y="5013178"/>
            <a:ext cx="2637958" cy="1200329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CMA</a:t>
            </a:r>
            <a:r>
              <a:rPr lang="en-US" altLang="zh-CN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JMA</a:t>
            </a:r>
            <a:r>
              <a:rPr lang="en-US" altLang="zh-CN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CWB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b="1" dirty="0" smtClean="0">
                <a:solidFill>
                  <a:srgbClr val="00808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JTWC</a:t>
            </a:r>
            <a:r>
              <a:rPr lang="en-US" altLang="zh-CN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KMA</a:t>
            </a:r>
            <a:r>
              <a:rPr lang="en-US" altLang="zh-CN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="1" dirty="0" smtClean="0">
                <a:solidFill>
                  <a:srgbClr val="5BB383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ECMF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zh-CN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FJOP   </a:t>
            </a:r>
            <a:r>
              <a:rPr lang="en-US" altLang="zh-CN" b="1" dirty="0" smtClean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OBS</a:t>
            </a:r>
            <a:endParaRPr lang="zh-CN" altLang="en-US" b="1" dirty="0"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460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北京锐得PPT公司专业制作">
  <a:themeElements>
    <a:clrScheme name="1_北京锐得PPT公司专业制作 3">
      <a:dk1>
        <a:srgbClr val="000000"/>
      </a:dk1>
      <a:lt1>
        <a:srgbClr val="FFFFFF"/>
      </a:lt1>
      <a:dk2>
        <a:srgbClr val="008000"/>
      </a:dk2>
      <a:lt2>
        <a:srgbClr val="DCDCDC"/>
      </a:lt2>
      <a:accent1>
        <a:srgbClr val="0066CC"/>
      </a:accent1>
      <a:accent2>
        <a:srgbClr val="003366"/>
      </a:accent2>
      <a:accent3>
        <a:srgbClr val="FFFFFF"/>
      </a:accent3>
      <a:accent4>
        <a:srgbClr val="000000"/>
      </a:accent4>
      <a:accent5>
        <a:srgbClr val="AAB8E2"/>
      </a:accent5>
      <a:accent6>
        <a:srgbClr val="002D5C"/>
      </a:accent6>
      <a:hlink>
        <a:srgbClr val="0099FF"/>
      </a:hlink>
      <a:folHlink>
        <a:srgbClr val="0066FF"/>
      </a:folHlink>
    </a:clrScheme>
    <a:fontScheme name="1_北京锐得PPT公司专业制作">
      <a:majorFont>
        <a:latin typeface="Calibri"/>
        <a:ea typeface="黑体"/>
        <a:cs typeface=""/>
      </a:majorFont>
      <a:minorFont>
        <a:latin typeface="Calibri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北京锐得PPT公司专业制作 1">
        <a:dk1>
          <a:srgbClr val="000000"/>
        </a:dk1>
        <a:lt1>
          <a:srgbClr val="FFFFFF"/>
        </a:lt1>
        <a:dk2>
          <a:srgbClr val="E73B05"/>
        </a:dk2>
        <a:lt2>
          <a:srgbClr val="DCDCDC"/>
        </a:lt2>
        <a:accent1>
          <a:srgbClr val="B40000"/>
        </a:accent1>
        <a:accent2>
          <a:srgbClr val="1A63BC"/>
        </a:accent2>
        <a:accent3>
          <a:srgbClr val="FFFFFF"/>
        </a:accent3>
        <a:accent4>
          <a:srgbClr val="000000"/>
        </a:accent4>
        <a:accent5>
          <a:srgbClr val="D6AAAA"/>
        </a:accent5>
        <a:accent6>
          <a:srgbClr val="1659AA"/>
        </a:accent6>
        <a:hlink>
          <a:srgbClr val="47721C"/>
        </a:hlink>
        <a:folHlink>
          <a:srgbClr val="E283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北京锐得PPT公司专业制作 2">
        <a:dk1>
          <a:srgbClr val="000000"/>
        </a:dk1>
        <a:lt1>
          <a:srgbClr val="FFFFFF"/>
        </a:lt1>
        <a:dk2>
          <a:srgbClr val="E8AC04"/>
        </a:dk2>
        <a:lt2>
          <a:srgbClr val="DCDCDC"/>
        </a:lt2>
        <a:accent1>
          <a:srgbClr val="053275"/>
        </a:accent1>
        <a:accent2>
          <a:srgbClr val="1759A9"/>
        </a:accent2>
        <a:accent3>
          <a:srgbClr val="FFFFFF"/>
        </a:accent3>
        <a:accent4>
          <a:srgbClr val="000000"/>
        </a:accent4>
        <a:accent5>
          <a:srgbClr val="AAADBD"/>
        </a:accent5>
        <a:accent6>
          <a:srgbClr val="145099"/>
        </a:accent6>
        <a:hlink>
          <a:srgbClr val="0077DA"/>
        </a:hlink>
        <a:folHlink>
          <a:srgbClr val="53A9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北京锐得PPT公司专业制作 3">
        <a:dk1>
          <a:srgbClr val="000000"/>
        </a:dk1>
        <a:lt1>
          <a:srgbClr val="FFFFFF"/>
        </a:lt1>
        <a:dk2>
          <a:srgbClr val="008000"/>
        </a:dk2>
        <a:lt2>
          <a:srgbClr val="DCDCDC"/>
        </a:lt2>
        <a:accent1>
          <a:srgbClr val="00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5C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peih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solidFill>
            <a:schemeClr val="tx1"/>
          </a:solidFill>
          <a:prstDash val="sysDash"/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/>
      <a:lstStyle>
        <a:defPPr algn="l">
          <a:lnSpc>
            <a:spcPct val="120000"/>
          </a:lnSpc>
          <a:spcBef>
            <a:spcPct val="20000"/>
          </a:spcBef>
          <a:buFont typeface="Wingdings" pitchFamily="2" charset="2"/>
          <a:buChar char="l"/>
          <a:defRPr sz="2800" b="0" dirty="0">
            <a:latin typeface="黑体" pitchFamily="2" charset="-122"/>
            <a:ea typeface="黑体" pitchFamily="2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peih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solidFill>
            <a:schemeClr val="tx1"/>
          </a:solidFill>
          <a:prstDash val="sysDash"/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/>
      <a:lstStyle>
        <a:defPPr algn="l">
          <a:lnSpc>
            <a:spcPct val="120000"/>
          </a:lnSpc>
          <a:spcBef>
            <a:spcPct val="20000"/>
          </a:spcBef>
          <a:buFont typeface="Wingdings" pitchFamily="2" charset="2"/>
          <a:buChar char="l"/>
          <a:defRPr sz="2800" b="0" dirty="0">
            <a:latin typeface="黑体" pitchFamily="2" charset="-122"/>
            <a:ea typeface="黑体" pitchFamily="2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mple 1">
    <a:dk1>
      <a:srgbClr val="000000"/>
    </a:dk1>
    <a:lt1>
      <a:srgbClr val="FFFFFF"/>
    </a:lt1>
    <a:dk2>
      <a:srgbClr val="000798"/>
    </a:dk2>
    <a:lt2>
      <a:srgbClr val="B2B2B2"/>
    </a:lt2>
    <a:accent1>
      <a:srgbClr val="1B33E7"/>
    </a:accent1>
    <a:accent2>
      <a:srgbClr val="6699FF"/>
    </a:accent2>
    <a:accent3>
      <a:srgbClr val="FFFFFF"/>
    </a:accent3>
    <a:accent4>
      <a:srgbClr val="000000"/>
    </a:accent4>
    <a:accent5>
      <a:srgbClr val="ABADF1"/>
    </a:accent5>
    <a:accent6>
      <a:srgbClr val="5C8AE7"/>
    </a:accent6>
    <a:hlink>
      <a:srgbClr val="99CCFF"/>
    </a:hlink>
    <a:folHlink>
      <a:srgbClr val="3366CC"/>
    </a:folHlink>
  </a:clrScheme>
  <a:fontScheme name="sample">
    <a:majorFont>
      <a:latin typeface="Arial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4863</TotalTime>
  <Words>704</Words>
  <Application>Microsoft Office PowerPoint</Application>
  <PresentationFormat>全屏显示(4:3)</PresentationFormat>
  <Paragraphs>163</Paragraphs>
  <Slides>31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35" baseType="lpstr">
      <vt:lpstr>Office 主题</vt:lpstr>
      <vt:lpstr>1_北京锐得PPT公司专业制作</vt:lpstr>
      <vt:lpstr>5_peihua</vt:lpstr>
      <vt:lpstr>peihua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Official guidance tracks of Nepartak</vt:lpstr>
      <vt:lpstr>Ensemble Tracks: GEFS(21)</vt:lpstr>
      <vt:lpstr>Ensemble Tracks: ECMWF(51)</vt:lpstr>
      <vt:lpstr>Tracks of good and poor members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Impact of zonal wind on the track spread</vt:lpstr>
      <vt:lpstr>Impact of zonal wind on the track spread</vt:lpstr>
      <vt:lpstr>A simple conceptual diagram</vt:lpstr>
      <vt:lpstr>Summary</vt:lpstr>
      <vt:lpstr>PowerPoint 演示文稿</vt:lpstr>
      <vt:lpstr>PowerPoint 演示文稿</vt:lpstr>
      <vt:lpstr>Ensemble Tracks: CMC(21)</vt:lpstr>
      <vt:lpstr>Ensemble Tracks: UKMO(24)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hair su</dc:creator>
  <cp:lastModifiedBy>suhair</cp:lastModifiedBy>
  <cp:revision>198</cp:revision>
  <dcterms:created xsi:type="dcterms:W3CDTF">2017-04-14T15:35:51Z</dcterms:created>
  <dcterms:modified xsi:type="dcterms:W3CDTF">2017-08-17T04:46:56Z</dcterms:modified>
</cp:coreProperties>
</file>