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256" r:id="rId2"/>
    <p:sldId id="343" r:id="rId3"/>
    <p:sldId id="342" r:id="rId4"/>
    <p:sldId id="341" r:id="rId5"/>
    <p:sldId id="257" r:id="rId6"/>
    <p:sldId id="330" r:id="rId7"/>
    <p:sldId id="329" r:id="rId8"/>
    <p:sldId id="282" r:id="rId9"/>
    <p:sldId id="349" r:id="rId10"/>
    <p:sldId id="339" r:id="rId11"/>
    <p:sldId id="348" r:id="rId12"/>
    <p:sldId id="258" r:id="rId13"/>
    <p:sldId id="350" r:id="rId14"/>
    <p:sldId id="347" r:id="rId15"/>
    <p:sldId id="328" r:id="rId16"/>
    <p:sldId id="287" r:id="rId17"/>
    <p:sldId id="335" r:id="rId18"/>
    <p:sldId id="334" r:id="rId19"/>
    <p:sldId id="285" r:id="rId20"/>
    <p:sldId id="326" r:id="rId21"/>
    <p:sldId id="327" r:id="rId22"/>
    <p:sldId id="318" r:id="rId23"/>
    <p:sldId id="338" r:id="rId24"/>
    <p:sldId id="336" r:id="rId25"/>
    <p:sldId id="259" r:id="rId26"/>
    <p:sldId id="260" r:id="rId27"/>
    <p:sldId id="261" r:id="rId28"/>
    <p:sldId id="344" r:id="rId29"/>
    <p:sldId id="331" r:id="rId30"/>
    <p:sldId id="346" r:id="rId31"/>
    <p:sldId id="288" r:id="rId32"/>
    <p:sldId id="289" r:id="rId33"/>
    <p:sldId id="290" r:id="rId34"/>
    <p:sldId id="291" r:id="rId35"/>
    <p:sldId id="292" r:id="rId36"/>
    <p:sldId id="293" r:id="rId37"/>
    <p:sldId id="294" r:id="rId38"/>
    <p:sldId id="295" r:id="rId39"/>
    <p:sldId id="298" r:id="rId40"/>
    <p:sldId id="299" r:id="rId41"/>
    <p:sldId id="300" r:id="rId42"/>
    <p:sldId id="301" r:id="rId43"/>
    <p:sldId id="302" r:id="rId44"/>
    <p:sldId id="303" r:id="rId45"/>
    <p:sldId id="304" r:id="rId46"/>
    <p:sldId id="30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00FF00"/>
    <a:srgbClr val="00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1" autoAdjust="0"/>
    <p:restoredTop sz="95540" autoAdjust="0"/>
  </p:normalViewPr>
  <p:slideViewPr>
    <p:cSldViewPr snapToGrid="0">
      <p:cViewPr varScale="1">
        <p:scale>
          <a:sx n="91" d="100"/>
          <a:sy n="91" d="100"/>
        </p:scale>
        <p:origin x="9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0E3DFE-E751-47D6-808C-22AD39B09B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FA8F4B-DC72-42D0-AB26-3D3203CD69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457E0F-2E35-4494-86BD-EF9542906D65}" type="datetimeFigureOut">
              <a:rPr lang="en-US" smtClean="0"/>
              <a:t>8/18/2017</a:t>
            </a:fld>
            <a:endParaRPr lang="en-US"/>
          </a:p>
        </p:txBody>
      </p:sp>
      <p:sp>
        <p:nvSpPr>
          <p:cNvPr id="4" name="Footer Placeholder 3">
            <a:extLst>
              <a:ext uri="{FF2B5EF4-FFF2-40B4-BE49-F238E27FC236}">
                <a16:creationId xmlns:a16="http://schemas.microsoft.com/office/drawing/2014/main" id="{2314B4E9-B1B7-4542-9684-8028D94557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8690C5-0B06-42B1-B488-82D00D01EE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5D6F10-0DCC-43FA-8CEB-0A91975E19CF}" type="slidenum">
              <a:rPr lang="en-US" smtClean="0"/>
              <a:t>‹#›</a:t>
            </a:fld>
            <a:endParaRPr lang="en-US"/>
          </a:p>
        </p:txBody>
      </p:sp>
    </p:spTree>
    <p:extLst>
      <p:ext uri="{BB962C8B-B14F-4D97-AF65-F5344CB8AC3E}">
        <p14:creationId xmlns:p14="http://schemas.microsoft.com/office/powerpoint/2010/main" val="206471268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DF53B-BFBA-436E-8441-29746DD436B3}" type="datetimeFigureOut">
              <a:rPr lang="en-US" smtClean="0"/>
              <a:t>8/18/2017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2D8AC-EC56-4256-934E-31ACCE2BE40E}" type="slidenum">
              <a:rPr lang="en-US" smtClean="0"/>
              <a:t>‹#›</a:t>
            </a:fld>
            <a:endParaRPr lang="en-US"/>
          </a:p>
        </p:txBody>
      </p:sp>
    </p:spTree>
    <p:extLst>
      <p:ext uri="{BB962C8B-B14F-4D97-AF65-F5344CB8AC3E}">
        <p14:creationId xmlns:p14="http://schemas.microsoft.com/office/powerpoint/2010/main" val="349183642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63" name="Shape 1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4805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05" name="Shape 7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6316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Shape 8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94" name="Shape 8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376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83" name="Shape 10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9601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16" name="Shape 5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2681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05" name="Shape 7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0854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Shape 8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94" name="Shape 8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0379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83" name="Shape 10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4852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16" name="Shape 5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8077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05" name="Shape 7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4453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Shape 8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94" name="Shape 8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43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1" name="Shape 3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39406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83" name="Shape 10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067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16" name="Shape 5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700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05" name="Shape 7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4916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Shape 8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94" name="Shape 8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484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83" name="Shape 10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7589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083" name="Shape 10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54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083" name="Shape 10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62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Local scheme like MYJ uses </a:t>
            </a:r>
            <a:r>
              <a:rPr lang="en-US" sz="1200" b="1" dirty="0"/>
              <a:t>local</a:t>
            </a:r>
            <a:r>
              <a:rPr lang="en-US" sz="1200" dirty="0"/>
              <a:t> vertical gradients to predict turbulent kinetic energy and use it to get K as a function of height</a:t>
            </a:r>
          </a:p>
          <a:p>
            <a:pPr marL="0" indent="0">
              <a:buFont typeface="Arial"/>
              <a:buNone/>
            </a:pPr>
            <a:r>
              <a:rPr lang="en-US" sz="1200" dirty="0"/>
              <a:t>Nonlocal schemes (YSU) estimate PBL height and use a prescribed profile shape to impose onto the PBL</a:t>
            </a:r>
          </a:p>
          <a:p>
            <a:pPr marL="285750" indent="-285750">
              <a:buFont typeface="Arial"/>
              <a:buChar char="•"/>
            </a:pPr>
            <a:endParaRPr lang="en-US" sz="1200" dirty="0"/>
          </a:p>
          <a:p>
            <a:pPr lvl="0">
              <a:spcBef>
                <a:spcPts val="0"/>
              </a:spcBef>
              <a:buNone/>
            </a:pPr>
            <a:r>
              <a:rPr lang="en-US" dirty="0"/>
              <a:t>In this case, the non-local scheme overestimated the buoyancy convection below 600m</a:t>
            </a:r>
          </a:p>
          <a:p>
            <a:pPr lvl="0">
              <a:spcBef>
                <a:spcPts val="0"/>
              </a:spcBef>
              <a:buNone/>
            </a:pPr>
            <a:r>
              <a:rPr lang="en-US" dirty="0"/>
              <a:t>Local scheme simulated a wind-driven turbulence below 600m</a:t>
            </a:r>
          </a:p>
        </p:txBody>
      </p:sp>
    </p:spTree>
    <p:extLst>
      <p:ext uri="{BB962C8B-B14F-4D97-AF65-F5344CB8AC3E}">
        <p14:creationId xmlns:p14="http://schemas.microsoft.com/office/powerpoint/2010/main" val="72552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Shape 123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236" name="Shape 12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065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52" name="Shape 3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418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Local scheme like MYJ uses </a:t>
            </a:r>
            <a:r>
              <a:rPr lang="en-US" sz="1200" b="1" dirty="0"/>
              <a:t>local</a:t>
            </a:r>
            <a:r>
              <a:rPr lang="en-US" sz="1200" dirty="0"/>
              <a:t> vertical gradients to predict turbulent kinetic energy and use it to get K as a function of height</a:t>
            </a:r>
          </a:p>
          <a:p>
            <a:pPr marL="0" indent="0">
              <a:buFont typeface="Arial"/>
              <a:buNone/>
            </a:pPr>
            <a:r>
              <a:rPr lang="en-US" sz="1200" dirty="0"/>
              <a:t>Nonlocal schemes (YSU) estimate PBL height and use a prescribed profile shape to impose onto the PBL</a:t>
            </a:r>
          </a:p>
          <a:p>
            <a:pPr marL="285750" indent="-285750">
              <a:buFont typeface="Arial"/>
              <a:buChar char="•"/>
            </a:pPr>
            <a:endParaRPr lang="en-US" sz="1200" dirty="0"/>
          </a:p>
          <a:p>
            <a:pPr lvl="0">
              <a:spcBef>
                <a:spcPts val="0"/>
              </a:spcBef>
              <a:buNone/>
            </a:pPr>
            <a:r>
              <a:rPr lang="en-US" dirty="0"/>
              <a:t>In this case, the non-local scheme overestimated the buoyancy convection below 600m</a:t>
            </a:r>
          </a:p>
          <a:p>
            <a:pPr lvl="0">
              <a:spcBef>
                <a:spcPts val="0"/>
              </a:spcBef>
              <a:buNone/>
            </a:pPr>
            <a:r>
              <a:rPr lang="en-US" dirty="0"/>
              <a:t>Local scheme simulated a wind-driven turbulence below 600m</a:t>
            </a:r>
          </a:p>
        </p:txBody>
      </p:sp>
    </p:spTree>
    <p:extLst>
      <p:ext uri="{BB962C8B-B14F-4D97-AF65-F5344CB8AC3E}">
        <p14:creationId xmlns:p14="http://schemas.microsoft.com/office/powerpoint/2010/main" val="358095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16" name="Shape 5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5917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A996-1E75-494B-8BF1-0DFB9F385C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96970B-20AB-4957-90E8-5ED4A3C952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74641B-3DA4-4A10-971E-41545F858C9E}"/>
              </a:ext>
            </a:extLst>
          </p:cNvPr>
          <p:cNvSpPr>
            <a:spLocks noGrp="1"/>
          </p:cNvSpPr>
          <p:nvPr>
            <p:ph type="dt" sz="half" idx="10"/>
          </p:nvPr>
        </p:nvSpPr>
        <p:spPr/>
        <p:txBody>
          <a:bodyPr/>
          <a:lstStyle/>
          <a:p>
            <a:fld id="{04FDC46C-3A19-4A1C-B95B-1FAE369F5BA1}" type="datetime1">
              <a:rPr lang="en-US" smtClean="0"/>
              <a:t>8/18/2017</a:t>
            </a:fld>
            <a:endParaRPr lang="en-US"/>
          </a:p>
        </p:txBody>
      </p:sp>
      <p:sp>
        <p:nvSpPr>
          <p:cNvPr id="5" name="Footer Placeholder 4">
            <a:extLst>
              <a:ext uri="{FF2B5EF4-FFF2-40B4-BE49-F238E27FC236}">
                <a16:creationId xmlns:a16="http://schemas.microsoft.com/office/drawing/2014/main" id="{6172CD7C-3DCF-42EB-9668-B9C3498BE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6ED32-2266-47DF-B02D-EA21E0115F40}"/>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62515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6541-0A3D-4D60-8D2A-F899EEDBEE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FF210C-E305-455F-B6C1-C8066881892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BFDBC-2372-4F2F-BEC6-3D3361B1AAF5}"/>
              </a:ext>
            </a:extLst>
          </p:cNvPr>
          <p:cNvSpPr>
            <a:spLocks noGrp="1"/>
          </p:cNvSpPr>
          <p:nvPr>
            <p:ph type="dt" sz="half" idx="10"/>
          </p:nvPr>
        </p:nvSpPr>
        <p:spPr/>
        <p:txBody>
          <a:bodyPr/>
          <a:lstStyle/>
          <a:p>
            <a:fld id="{5FD49B9E-1E19-4008-8978-3ECFABD812C1}" type="datetime1">
              <a:rPr lang="en-US" smtClean="0"/>
              <a:t>8/18/2017</a:t>
            </a:fld>
            <a:endParaRPr lang="en-US"/>
          </a:p>
        </p:txBody>
      </p:sp>
      <p:sp>
        <p:nvSpPr>
          <p:cNvPr id="5" name="Footer Placeholder 4">
            <a:extLst>
              <a:ext uri="{FF2B5EF4-FFF2-40B4-BE49-F238E27FC236}">
                <a16:creationId xmlns:a16="http://schemas.microsoft.com/office/drawing/2014/main" id="{349AADE9-9C24-4079-8A1B-3B6A8ADB2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FF4AC-3497-4A7F-A8EA-55DD1A4FA360}"/>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3361116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EAC56-D111-46C5-A128-46EDD66F9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1F1BF2-F2DD-412E-836D-03DA61FCA0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97701-0EDD-49FC-AE8B-0245A8D6FC5B}"/>
              </a:ext>
            </a:extLst>
          </p:cNvPr>
          <p:cNvSpPr>
            <a:spLocks noGrp="1"/>
          </p:cNvSpPr>
          <p:nvPr>
            <p:ph type="dt" sz="half" idx="10"/>
          </p:nvPr>
        </p:nvSpPr>
        <p:spPr/>
        <p:txBody>
          <a:bodyPr/>
          <a:lstStyle/>
          <a:p>
            <a:fld id="{B8280316-8B87-4163-8562-AA8A6287E143}" type="datetime1">
              <a:rPr lang="en-US" smtClean="0"/>
              <a:t>8/18/2017</a:t>
            </a:fld>
            <a:endParaRPr lang="en-US"/>
          </a:p>
        </p:txBody>
      </p:sp>
      <p:sp>
        <p:nvSpPr>
          <p:cNvPr id="5" name="Footer Placeholder 4">
            <a:extLst>
              <a:ext uri="{FF2B5EF4-FFF2-40B4-BE49-F238E27FC236}">
                <a16:creationId xmlns:a16="http://schemas.microsoft.com/office/drawing/2014/main" id="{E55C419E-FC01-48E4-A732-2ECD09E13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8E046-E402-4B3B-B7E6-EA54AE5D626B}"/>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965359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2638-75E4-45CD-BF49-586487024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35359E-31DF-4EBE-B4FE-EC64340CAA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E0382-8510-447E-9A28-E2633FC97672}"/>
              </a:ext>
            </a:extLst>
          </p:cNvPr>
          <p:cNvSpPr>
            <a:spLocks noGrp="1"/>
          </p:cNvSpPr>
          <p:nvPr>
            <p:ph type="dt" sz="half" idx="10"/>
          </p:nvPr>
        </p:nvSpPr>
        <p:spPr/>
        <p:txBody>
          <a:bodyPr/>
          <a:lstStyle/>
          <a:p>
            <a:fld id="{D3A35E0C-8B61-4932-96E2-F8F5805F53C3}" type="datetime1">
              <a:rPr lang="en-US" smtClean="0"/>
              <a:t>8/18/2017</a:t>
            </a:fld>
            <a:endParaRPr lang="en-US"/>
          </a:p>
        </p:txBody>
      </p:sp>
      <p:sp>
        <p:nvSpPr>
          <p:cNvPr id="5" name="Footer Placeholder 4">
            <a:extLst>
              <a:ext uri="{FF2B5EF4-FFF2-40B4-BE49-F238E27FC236}">
                <a16:creationId xmlns:a16="http://schemas.microsoft.com/office/drawing/2014/main" id="{242F1FCE-9DA9-4BB5-90D4-AF9E8D5BB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17C40-0D57-47BE-ABBB-4EDF1F88DF5C}"/>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321026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F5D0-E072-4FDA-876A-EC8D79405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4BE02-6B3F-4D97-9840-366FC4491B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7676E2-4C47-4E5B-B1C5-13E1B2AF1696}"/>
              </a:ext>
            </a:extLst>
          </p:cNvPr>
          <p:cNvSpPr>
            <a:spLocks noGrp="1"/>
          </p:cNvSpPr>
          <p:nvPr>
            <p:ph type="dt" sz="half" idx="10"/>
          </p:nvPr>
        </p:nvSpPr>
        <p:spPr/>
        <p:txBody>
          <a:bodyPr/>
          <a:lstStyle/>
          <a:p>
            <a:fld id="{C25AED7A-1471-437C-B630-82F42507432A}" type="datetime1">
              <a:rPr lang="en-US" smtClean="0"/>
              <a:t>8/18/2017</a:t>
            </a:fld>
            <a:endParaRPr lang="en-US"/>
          </a:p>
        </p:txBody>
      </p:sp>
      <p:sp>
        <p:nvSpPr>
          <p:cNvPr id="5" name="Footer Placeholder 4">
            <a:extLst>
              <a:ext uri="{FF2B5EF4-FFF2-40B4-BE49-F238E27FC236}">
                <a16:creationId xmlns:a16="http://schemas.microsoft.com/office/drawing/2014/main" id="{117D71C3-D5D0-446D-9900-5FAD03748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7CA5F-CE9F-4608-847B-D0780CD72740}"/>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3270688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DB0E-2E55-4294-98E3-BD310DCBB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F1DFE6-BCCD-4232-9ED1-CE8338784F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05B043-69FC-46EF-93B8-C166F04F81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ED547B-59A3-48E8-9EF0-111D5568E873}"/>
              </a:ext>
            </a:extLst>
          </p:cNvPr>
          <p:cNvSpPr>
            <a:spLocks noGrp="1"/>
          </p:cNvSpPr>
          <p:nvPr>
            <p:ph type="dt" sz="half" idx="10"/>
          </p:nvPr>
        </p:nvSpPr>
        <p:spPr/>
        <p:txBody>
          <a:bodyPr/>
          <a:lstStyle/>
          <a:p>
            <a:fld id="{926328F2-7ECE-4348-B2B8-A387AD57F5A0}" type="datetime1">
              <a:rPr lang="en-US" smtClean="0"/>
              <a:t>8/18/2017</a:t>
            </a:fld>
            <a:endParaRPr lang="en-US"/>
          </a:p>
        </p:txBody>
      </p:sp>
      <p:sp>
        <p:nvSpPr>
          <p:cNvPr id="6" name="Footer Placeholder 5">
            <a:extLst>
              <a:ext uri="{FF2B5EF4-FFF2-40B4-BE49-F238E27FC236}">
                <a16:creationId xmlns:a16="http://schemas.microsoft.com/office/drawing/2014/main" id="{20278B5B-AE99-4C92-A60D-5B624C9C9F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529A6-0A83-4FFC-A422-A7E526CF494E}"/>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3654440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857B-D2EA-48DF-97DA-66150F85E9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530BD0-4BE6-4B01-8F73-F799F9857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DBA0B8-A68C-4A6F-9AB6-2DA445E4C6F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74FE2D-BF52-4908-8DFE-5756095C7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44F2C2-25F0-4D03-A764-CD61CE9D82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BF9189-F59E-46DA-A31D-683D35E68D95}"/>
              </a:ext>
            </a:extLst>
          </p:cNvPr>
          <p:cNvSpPr>
            <a:spLocks noGrp="1"/>
          </p:cNvSpPr>
          <p:nvPr>
            <p:ph type="dt" sz="half" idx="10"/>
          </p:nvPr>
        </p:nvSpPr>
        <p:spPr/>
        <p:txBody>
          <a:bodyPr/>
          <a:lstStyle/>
          <a:p>
            <a:fld id="{CBBC8A94-FA08-4F5C-BCCF-F304D1202FA5}" type="datetime1">
              <a:rPr lang="en-US" smtClean="0"/>
              <a:t>8/18/2017</a:t>
            </a:fld>
            <a:endParaRPr lang="en-US"/>
          </a:p>
        </p:txBody>
      </p:sp>
      <p:sp>
        <p:nvSpPr>
          <p:cNvPr id="8" name="Footer Placeholder 7">
            <a:extLst>
              <a:ext uri="{FF2B5EF4-FFF2-40B4-BE49-F238E27FC236}">
                <a16:creationId xmlns:a16="http://schemas.microsoft.com/office/drawing/2014/main" id="{6A89E635-5C77-4A32-B373-996A719ED5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D5E70-5001-4388-8668-E158FF9EB90B}"/>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367562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B5E1-C86E-4A4E-8D18-5D4443AB6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5645A-E60F-4D5A-9BEE-EFF1BF507590}"/>
              </a:ext>
            </a:extLst>
          </p:cNvPr>
          <p:cNvSpPr>
            <a:spLocks noGrp="1"/>
          </p:cNvSpPr>
          <p:nvPr>
            <p:ph type="dt" sz="half" idx="10"/>
          </p:nvPr>
        </p:nvSpPr>
        <p:spPr/>
        <p:txBody>
          <a:bodyPr/>
          <a:lstStyle/>
          <a:p>
            <a:fld id="{63D8950D-7938-4645-9452-01C69626C100}" type="datetime1">
              <a:rPr lang="en-US" smtClean="0"/>
              <a:t>8/18/2017</a:t>
            </a:fld>
            <a:endParaRPr lang="en-US"/>
          </a:p>
        </p:txBody>
      </p:sp>
      <p:sp>
        <p:nvSpPr>
          <p:cNvPr id="4" name="Footer Placeholder 3">
            <a:extLst>
              <a:ext uri="{FF2B5EF4-FFF2-40B4-BE49-F238E27FC236}">
                <a16:creationId xmlns:a16="http://schemas.microsoft.com/office/drawing/2014/main" id="{4A4EDE08-15AC-4875-ACD1-642373FA84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AA277B-C8D7-4C00-AE84-73BCF302719C}"/>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960077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B735FD-C8D6-4C64-81B5-F5B031C853F7}"/>
              </a:ext>
            </a:extLst>
          </p:cNvPr>
          <p:cNvSpPr>
            <a:spLocks noGrp="1"/>
          </p:cNvSpPr>
          <p:nvPr>
            <p:ph type="dt" sz="half" idx="10"/>
          </p:nvPr>
        </p:nvSpPr>
        <p:spPr/>
        <p:txBody>
          <a:bodyPr/>
          <a:lstStyle/>
          <a:p>
            <a:fld id="{3411C503-FF7A-4949-9098-3713B1E0DDA0}" type="datetime1">
              <a:rPr lang="en-US" smtClean="0"/>
              <a:t>8/18/2017</a:t>
            </a:fld>
            <a:endParaRPr lang="en-US"/>
          </a:p>
        </p:txBody>
      </p:sp>
      <p:sp>
        <p:nvSpPr>
          <p:cNvPr id="3" name="Footer Placeholder 2">
            <a:extLst>
              <a:ext uri="{FF2B5EF4-FFF2-40B4-BE49-F238E27FC236}">
                <a16:creationId xmlns:a16="http://schemas.microsoft.com/office/drawing/2014/main" id="{36CF607B-C2B4-4D21-8A78-6257E88A1F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B9937D-FB68-40F5-A8BA-2DF041AD8A43}"/>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101783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ABA3F-2A7C-4B17-A8F5-C44F55D4A9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778870-E5EE-4F01-B5FF-1D0246683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73FC9-3C60-4B76-8F74-18271F02E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C9015E-F5B5-4795-9BF8-AA0B02D95774}"/>
              </a:ext>
            </a:extLst>
          </p:cNvPr>
          <p:cNvSpPr>
            <a:spLocks noGrp="1"/>
          </p:cNvSpPr>
          <p:nvPr>
            <p:ph type="dt" sz="half" idx="10"/>
          </p:nvPr>
        </p:nvSpPr>
        <p:spPr/>
        <p:txBody>
          <a:bodyPr/>
          <a:lstStyle/>
          <a:p>
            <a:fld id="{6560B50E-023A-40F7-9F27-49EC304E4E7E}" type="datetime1">
              <a:rPr lang="en-US" smtClean="0"/>
              <a:t>8/18/2017</a:t>
            </a:fld>
            <a:endParaRPr lang="en-US"/>
          </a:p>
        </p:txBody>
      </p:sp>
      <p:sp>
        <p:nvSpPr>
          <p:cNvPr id="6" name="Footer Placeholder 5">
            <a:extLst>
              <a:ext uri="{FF2B5EF4-FFF2-40B4-BE49-F238E27FC236}">
                <a16:creationId xmlns:a16="http://schemas.microsoft.com/office/drawing/2014/main" id="{007E93BC-FB6C-4CE2-A2BD-B0BC37286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9C4E41-2F3D-4A59-92D4-280A210ADAB6}"/>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2500726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E021A-7F7C-482C-BAAA-D1214AA77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EBB5F0-17DC-4C4E-AD51-22306B581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9AB06F-9A89-4FCB-A603-AA2D18420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0E3FAF-4D26-46F2-974B-FA3E13AC3D4D}"/>
              </a:ext>
            </a:extLst>
          </p:cNvPr>
          <p:cNvSpPr>
            <a:spLocks noGrp="1"/>
          </p:cNvSpPr>
          <p:nvPr>
            <p:ph type="dt" sz="half" idx="10"/>
          </p:nvPr>
        </p:nvSpPr>
        <p:spPr/>
        <p:txBody>
          <a:bodyPr/>
          <a:lstStyle/>
          <a:p>
            <a:fld id="{48E06162-DD3B-4106-8633-4BF211944814}" type="datetime1">
              <a:rPr lang="en-US" smtClean="0"/>
              <a:t>8/18/2017</a:t>
            </a:fld>
            <a:endParaRPr lang="en-US"/>
          </a:p>
        </p:txBody>
      </p:sp>
      <p:sp>
        <p:nvSpPr>
          <p:cNvPr id="6" name="Footer Placeholder 5">
            <a:extLst>
              <a:ext uri="{FF2B5EF4-FFF2-40B4-BE49-F238E27FC236}">
                <a16:creationId xmlns:a16="http://schemas.microsoft.com/office/drawing/2014/main" id="{D515AB32-36BC-4178-B9F1-7138914C17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7F7B-B979-45E8-B4D7-E5D1A9B90533}"/>
              </a:ext>
            </a:extLst>
          </p:cNvPr>
          <p:cNvSpPr>
            <a:spLocks noGrp="1"/>
          </p:cNvSpPr>
          <p:nvPr>
            <p:ph type="sldNum" sz="quarter" idx="12"/>
          </p:nvPr>
        </p:nvSpPr>
        <p:spPr/>
        <p:txBody>
          <a:bodyPr/>
          <a:lstStyle/>
          <a:p>
            <a:fld id="{A9082F5A-400B-4631-9635-336EF9EDEB9D}" type="slidenum">
              <a:rPr lang="en-US" smtClean="0"/>
              <a:t>‹#›</a:t>
            </a:fld>
            <a:endParaRPr lang="en-US"/>
          </a:p>
        </p:txBody>
      </p:sp>
    </p:spTree>
    <p:extLst>
      <p:ext uri="{BB962C8B-B14F-4D97-AF65-F5344CB8AC3E}">
        <p14:creationId xmlns:p14="http://schemas.microsoft.com/office/powerpoint/2010/main" val="3288730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14194-E2EA-40EB-AA3C-5605582FEC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3394DA-1D23-4629-944E-9FD37F07A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F8EF2-4500-4729-AEAE-B0F72994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DFE6F-1A08-4A21-9868-7024E6E0A95B}" type="datetime1">
              <a:rPr lang="en-US" smtClean="0"/>
              <a:t>8/18/2017</a:t>
            </a:fld>
            <a:endParaRPr lang="en-US"/>
          </a:p>
        </p:txBody>
      </p:sp>
      <p:sp>
        <p:nvSpPr>
          <p:cNvPr id="5" name="Footer Placeholder 4">
            <a:extLst>
              <a:ext uri="{FF2B5EF4-FFF2-40B4-BE49-F238E27FC236}">
                <a16:creationId xmlns:a16="http://schemas.microsoft.com/office/drawing/2014/main" id="{9A21C612-97E3-43C9-9AD9-5855FDE0CE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D83B91-E778-435B-893A-537E3F0568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82F5A-400B-4631-9635-336EF9EDEB9D}" type="slidenum">
              <a:rPr lang="en-US" smtClean="0"/>
              <a:t>‹#›</a:t>
            </a:fld>
            <a:endParaRPr lang="en-US"/>
          </a:p>
        </p:txBody>
      </p:sp>
    </p:spTree>
    <p:extLst>
      <p:ext uri="{BB962C8B-B14F-4D97-AF65-F5344CB8AC3E}">
        <p14:creationId xmlns:p14="http://schemas.microsoft.com/office/powerpoint/2010/main" val="3857884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90.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90.png"/><Relationship Id="rId18" Type="http://schemas.openxmlformats.org/officeDocument/2006/relationships/image" Target="../media/image240.png"/><Relationship Id="rId3" Type="http://schemas.openxmlformats.org/officeDocument/2006/relationships/image" Target="../media/image44.png"/><Relationship Id="rId21" Type="http://schemas.openxmlformats.org/officeDocument/2006/relationships/image" Target="../media/image270.png"/><Relationship Id="rId7" Type="http://schemas.openxmlformats.org/officeDocument/2006/relationships/image" Target="../media/image130.png"/><Relationship Id="rId12" Type="http://schemas.openxmlformats.org/officeDocument/2006/relationships/image" Target="../media/image181.png"/><Relationship Id="rId17" Type="http://schemas.openxmlformats.org/officeDocument/2006/relationships/image" Target="../media/image230.png"/><Relationship Id="rId2" Type="http://schemas.openxmlformats.org/officeDocument/2006/relationships/image" Target="../media/image43.png"/><Relationship Id="rId16" Type="http://schemas.openxmlformats.org/officeDocument/2006/relationships/image" Target="../media/image220.png"/><Relationship Id="rId20"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70.png"/><Relationship Id="rId5" Type="http://schemas.openxmlformats.org/officeDocument/2006/relationships/image" Target="../media/image46.png"/><Relationship Id="rId15" Type="http://schemas.openxmlformats.org/officeDocument/2006/relationships/image" Target="../media/image210.png"/><Relationship Id="rId10" Type="http://schemas.openxmlformats.org/officeDocument/2006/relationships/image" Target="../media/image161.png"/><Relationship Id="rId19" Type="http://schemas.openxmlformats.org/officeDocument/2006/relationships/image" Target="../media/image250.png"/><Relationship Id="rId4" Type="http://schemas.openxmlformats.org/officeDocument/2006/relationships/image" Target="../media/image45.png"/><Relationship Id="rId9" Type="http://schemas.openxmlformats.org/officeDocument/2006/relationships/image" Target="../media/image151.png"/><Relationship Id="rId14" Type="http://schemas.openxmlformats.org/officeDocument/2006/relationships/image" Target="../media/image20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0.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0D71D9E-525D-46BD-AF79-E29F9D2F9E3C}"/>
              </a:ext>
            </a:extLst>
          </p:cNvPr>
          <p:cNvPicPr>
            <a:picLocks noChangeAspect="1"/>
          </p:cNvPicPr>
          <p:nvPr/>
        </p:nvPicPr>
        <p:blipFill rotWithShape="1">
          <a:blip r:embed="rId2">
            <a:extLst>
              <a:ext uri="{28A0092B-C50C-407E-A947-70E740481C1C}">
                <a14:useLocalDpi xmlns:a14="http://schemas.microsoft.com/office/drawing/2010/main" val="0"/>
              </a:ext>
            </a:extLst>
          </a:blip>
          <a:srcRect l="12589" t="21248" r="18774" b="27276"/>
          <a:stretch/>
        </p:blipFill>
        <p:spPr>
          <a:xfrm>
            <a:off x="0" y="0"/>
            <a:ext cx="12192000" cy="6858000"/>
          </a:xfrm>
          <a:prstGeom prst="rect">
            <a:avLst/>
          </a:prstGeom>
        </p:spPr>
      </p:pic>
      <p:sp>
        <p:nvSpPr>
          <p:cNvPr id="5" name="Shape 93">
            <a:extLst>
              <a:ext uri="{FF2B5EF4-FFF2-40B4-BE49-F238E27FC236}">
                <a16:creationId xmlns:a16="http://schemas.microsoft.com/office/drawing/2014/main" id="{4F9C3C72-2C7B-4112-B9C1-6E14AFE37EFC}"/>
              </a:ext>
            </a:extLst>
          </p:cNvPr>
          <p:cNvSpPr/>
          <p:nvPr/>
        </p:nvSpPr>
        <p:spPr>
          <a:xfrm>
            <a:off x="0" y="0"/>
            <a:ext cx="12192000" cy="6858000"/>
          </a:xfrm>
          <a:prstGeom prst="rect">
            <a:avLst/>
          </a:prstGeom>
          <a:solidFill>
            <a:schemeClr val="lt1">
              <a:alpha val="70000"/>
            </a:schemeClr>
          </a:solidFill>
          <a:ln>
            <a:noFill/>
          </a:ln>
        </p:spPr>
        <p:txBody>
          <a:bodyPr lIns="91425" tIns="45700" rIns="91425" bIns="45700" anchor="ctr" anchorCtr="0">
            <a:noAutofit/>
          </a:bodyPr>
          <a:lstStyle/>
          <a:p>
            <a:pPr marL="0" marR="0" lvl="0" indent="0" algn="ctr" rtl="0">
              <a:spcBef>
                <a:spcPts val="0"/>
              </a:spcBef>
              <a:buNone/>
            </a:pPr>
            <a:endParaRPr sz="3200" b="0" i="0" u="none" strike="noStrike" cap="none" dirty="0">
              <a:solidFill>
                <a:srgbClr val="222A35"/>
              </a:solidFill>
              <a:latin typeface="Calibri"/>
              <a:ea typeface="Calibri"/>
              <a:cs typeface="Calibri"/>
              <a:sym typeface="Calibri"/>
            </a:endParaRPr>
          </a:p>
        </p:txBody>
      </p:sp>
      <p:sp>
        <p:nvSpPr>
          <p:cNvPr id="2" name="Title 1">
            <a:extLst>
              <a:ext uri="{FF2B5EF4-FFF2-40B4-BE49-F238E27FC236}">
                <a16:creationId xmlns:a16="http://schemas.microsoft.com/office/drawing/2014/main" id="{5730C7FD-953A-4C6A-8CDB-9324A2EA527A}"/>
              </a:ext>
            </a:extLst>
          </p:cNvPr>
          <p:cNvSpPr>
            <a:spLocks noGrp="1"/>
          </p:cNvSpPr>
          <p:nvPr>
            <p:ph type="ctrTitle"/>
          </p:nvPr>
        </p:nvSpPr>
        <p:spPr/>
        <p:txBody>
          <a:bodyPr>
            <a:normAutofit/>
          </a:bodyPr>
          <a:lstStyle/>
          <a:p>
            <a:r>
              <a:rPr lang="en-US" sz="4400" dirty="0">
                <a:solidFill>
                  <a:schemeClr val="accent1">
                    <a:lumMod val="50000"/>
                  </a:schemeClr>
                </a:solidFill>
                <a:latin typeface="Calibri"/>
                <a:ea typeface="Calibri"/>
                <a:cs typeface="Calibri"/>
                <a:sym typeface="Calibri"/>
              </a:rPr>
              <a:t>Sensitivity test of simulated Arctic roll cloud to planetary boundary layer schemes in the WRF model</a:t>
            </a:r>
            <a:endParaRPr lang="en-US" sz="4400" dirty="0">
              <a:solidFill>
                <a:schemeClr val="accent1">
                  <a:lumMod val="50000"/>
                </a:schemeClr>
              </a:solidFill>
            </a:endParaRPr>
          </a:p>
        </p:txBody>
      </p:sp>
      <p:sp>
        <p:nvSpPr>
          <p:cNvPr id="3" name="Subtitle 2">
            <a:extLst>
              <a:ext uri="{FF2B5EF4-FFF2-40B4-BE49-F238E27FC236}">
                <a16:creationId xmlns:a16="http://schemas.microsoft.com/office/drawing/2014/main" id="{D2D0642F-20F5-4F04-8CDC-2109F468BAE6}"/>
              </a:ext>
            </a:extLst>
          </p:cNvPr>
          <p:cNvSpPr>
            <a:spLocks noGrp="1"/>
          </p:cNvSpPr>
          <p:nvPr>
            <p:ph type="subTitle" idx="1"/>
          </p:nvPr>
        </p:nvSpPr>
        <p:spPr>
          <a:xfrm>
            <a:off x="1524000" y="4070123"/>
            <a:ext cx="9144000" cy="2200049"/>
          </a:xfrm>
        </p:spPr>
        <p:txBody>
          <a:bodyPr>
            <a:normAutofit/>
          </a:bodyPr>
          <a:lstStyle/>
          <a:p>
            <a:endParaRPr lang="en-US" dirty="0"/>
          </a:p>
          <a:p>
            <a:r>
              <a:rPr lang="en-US" sz="2000" dirty="0">
                <a:solidFill>
                  <a:schemeClr val="accent1">
                    <a:lumMod val="50000"/>
                  </a:schemeClr>
                </a:solidFill>
              </a:rPr>
              <a:t>Hui-Wen Lai, </a:t>
            </a:r>
            <a:r>
              <a:rPr lang="en-US" sz="2000" dirty="0" err="1">
                <a:solidFill>
                  <a:schemeClr val="accent1">
                    <a:lumMod val="50000"/>
                  </a:schemeClr>
                </a:solidFill>
              </a:rPr>
              <a:t>Fuqing</a:t>
            </a:r>
            <a:r>
              <a:rPr lang="en-US" sz="2000" dirty="0">
                <a:solidFill>
                  <a:schemeClr val="accent1">
                    <a:lumMod val="50000"/>
                  </a:schemeClr>
                </a:solidFill>
              </a:rPr>
              <a:t> Zhang, Eugene </a:t>
            </a:r>
            <a:r>
              <a:rPr lang="en-US" sz="2000" dirty="0" err="1">
                <a:solidFill>
                  <a:schemeClr val="accent1">
                    <a:lumMod val="50000"/>
                  </a:schemeClr>
                </a:solidFill>
              </a:rPr>
              <a:t>Clothiaux</a:t>
            </a:r>
            <a:r>
              <a:rPr lang="en-US" sz="2000" dirty="0">
                <a:solidFill>
                  <a:schemeClr val="accent1">
                    <a:lumMod val="50000"/>
                  </a:schemeClr>
                </a:solidFill>
              </a:rPr>
              <a:t>, and Hans </a:t>
            </a:r>
            <a:r>
              <a:rPr lang="en-US" sz="2000" dirty="0" err="1">
                <a:solidFill>
                  <a:schemeClr val="accent1">
                    <a:lumMod val="50000"/>
                  </a:schemeClr>
                </a:solidFill>
              </a:rPr>
              <a:t>Verlinde</a:t>
            </a:r>
            <a:endParaRPr lang="en-US" sz="2000" dirty="0">
              <a:solidFill>
                <a:schemeClr val="accent1">
                  <a:lumMod val="50000"/>
                </a:schemeClr>
              </a:solidFill>
            </a:endParaRPr>
          </a:p>
          <a:p>
            <a:r>
              <a:rPr lang="en-US" sz="2000" dirty="0">
                <a:solidFill>
                  <a:schemeClr val="accent1">
                    <a:lumMod val="50000"/>
                  </a:schemeClr>
                </a:solidFill>
              </a:rPr>
              <a:t>Collaborators: Brian </a:t>
            </a:r>
            <a:r>
              <a:rPr lang="en-US" sz="2000" dirty="0" err="1">
                <a:solidFill>
                  <a:schemeClr val="accent1">
                    <a:lumMod val="50000"/>
                  </a:schemeClr>
                </a:solidFill>
              </a:rPr>
              <a:t>Gaudet</a:t>
            </a:r>
            <a:r>
              <a:rPr lang="en-US" sz="2000" dirty="0">
                <a:solidFill>
                  <a:schemeClr val="accent1">
                    <a:lumMod val="50000"/>
                  </a:schemeClr>
                </a:solidFill>
              </a:rPr>
              <a:t>, and David Stauffer</a:t>
            </a:r>
          </a:p>
          <a:p>
            <a:endParaRPr lang="en-US" dirty="0"/>
          </a:p>
          <a:p>
            <a:pPr algn="r"/>
            <a:r>
              <a:rPr lang="en-US" altLang="zh-TW" sz="1600" dirty="0">
                <a:solidFill>
                  <a:schemeClr val="tx1">
                    <a:lumMod val="50000"/>
                    <a:lumOff val="50000"/>
                  </a:schemeClr>
                </a:solidFill>
              </a:rPr>
              <a:t>Group conference   </a:t>
            </a:r>
            <a:r>
              <a:rPr lang="en-US" sz="1600" dirty="0">
                <a:solidFill>
                  <a:schemeClr val="tx1">
                    <a:lumMod val="50000"/>
                    <a:lumOff val="50000"/>
                  </a:schemeClr>
                </a:solidFill>
              </a:rPr>
              <a:t>Aug 17 2017</a:t>
            </a:r>
          </a:p>
        </p:txBody>
      </p:sp>
    </p:spTree>
    <p:extLst>
      <p:ext uri="{BB962C8B-B14F-4D97-AF65-F5344CB8AC3E}">
        <p14:creationId xmlns:p14="http://schemas.microsoft.com/office/powerpoint/2010/main" val="3410740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Shape 1085"/>
          <p:cNvPicPr preferRelativeResize="0"/>
          <p:nvPr/>
        </p:nvPicPr>
        <p:blipFill rotWithShape="1">
          <a:blip r:embed="rId3">
            <a:alphaModFix/>
          </a:blip>
          <a:srcRect l="50122" t="50659" r="23639" b="29813"/>
          <a:stretch/>
        </p:blipFill>
        <p:spPr>
          <a:xfrm>
            <a:off x="3977801" y="2512286"/>
            <a:ext cx="2704433" cy="2012686"/>
          </a:xfrm>
          <a:prstGeom prst="rect">
            <a:avLst/>
          </a:prstGeom>
          <a:noFill/>
          <a:ln>
            <a:noFill/>
          </a:ln>
        </p:spPr>
      </p:pic>
      <p:sp>
        <p:nvSpPr>
          <p:cNvPr id="1086" name="Shape 1086"/>
          <p:cNvSpPr txBox="1"/>
          <p:nvPr/>
        </p:nvSpPr>
        <p:spPr>
          <a:xfrm>
            <a:off x="6953441" y="1491943"/>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sp>
        <p:nvSpPr>
          <p:cNvPr id="1101" name="Shape 1101"/>
          <p:cNvSpPr txBox="1"/>
          <p:nvPr/>
        </p:nvSpPr>
        <p:spPr>
          <a:xfrm>
            <a:off x="10156423" y="3599935"/>
            <a:ext cx="2275166" cy="63412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solidFill>
                  <a:srgbClr val="7030A0"/>
                </a:solidFill>
                <a:latin typeface="Calibri"/>
                <a:ea typeface="Calibri"/>
                <a:cs typeface="Calibri"/>
                <a:sym typeface="Calibri"/>
              </a:rPr>
              <a:t>Height@50m</a:t>
            </a:r>
            <a:endParaRPr lang="en-US" sz="1800" dirty="0">
              <a:solidFill>
                <a:srgbClr val="7030A0"/>
              </a:solidFill>
              <a:latin typeface="Calibri"/>
              <a:ea typeface="Calibri"/>
              <a:cs typeface="Calibri"/>
              <a:sym typeface="Calibri"/>
            </a:endParaRPr>
          </a:p>
        </p:txBody>
      </p:sp>
      <p:grpSp>
        <p:nvGrpSpPr>
          <p:cNvPr id="24" name="Shape 498">
            <a:extLst>
              <a:ext uri="{FF2B5EF4-FFF2-40B4-BE49-F238E27FC236}">
                <a16:creationId xmlns:a16="http://schemas.microsoft.com/office/drawing/2014/main" id="{60865CC4-B827-4659-8CFC-559E5F7D78EA}"/>
              </a:ext>
            </a:extLst>
          </p:cNvPr>
          <p:cNvGrpSpPr/>
          <p:nvPr/>
        </p:nvGrpSpPr>
        <p:grpSpPr>
          <a:xfrm>
            <a:off x="3075534" y="2570339"/>
            <a:ext cx="3445813" cy="2424345"/>
            <a:chOff x="775454" y="4298069"/>
            <a:chExt cx="3206341" cy="2185956"/>
          </a:xfrm>
        </p:grpSpPr>
        <p:cxnSp>
          <p:nvCxnSpPr>
            <p:cNvPr id="25" name="Shape 499">
              <a:extLst>
                <a:ext uri="{FF2B5EF4-FFF2-40B4-BE49-F238E27FC236}">
                  <a16:creationId xmlns:a16="http://schemas.microsoft.com/office/drawing/2014/main" id="{CB8A2BEC-F69E-4C41-989E-DC75AF3219FD}"/>
                </a:ext>
              </a:extLst>
            </p:cNvPr>
            <p:cNvCxnSpPr>
              <a:cxnSpLocks/>
            </p:cNvCxnSpPr>
            <p:nvPr/>
          </p:nvCxnSpPr>
          <p:spPr>
            <a:xfrm>
              <a:off x="1864457" y="6159367"/>
              <a:ext cx="2117338" cy="0"/>
            </a:xfrm>
            <a:prstGeom prst="straightConnector1">
              <a:avLst/>
            </a:prstGeom>
            <a:noFill/>
            <a:ln w="12700" cap="flat" cmpd="sng">
              <a:solidFill>
                <a:schemeClr val="accent5"/>
              </a:solidFill>
              <a:prstDash val="solid"/>
              <a:miter/>
              <a:headEnd type="triangle" w="lg" len="lg"/>
              <a:tailEnd type="triangle" w="lg" len="lg"/>
            </a:ln>
          </p:spPr>
        </p:cxnSp>
        <p:cxnSp>
          <p:nvCxnSpPr>
            <p:cNvPr id="26" name="Shape 500">
              <a:extLst>
                <a:ext uri="{FF2B5EF4-FFF2-40B4-BE49-F238E27FC236}">
                  <a16:creationId xmlns:a16="http://schemas.microsoft.com/office/drawing/2014/main" id="{14783BA0-97D1-4BE2-AFB9-0973C58668B6}"/>
                </a:ext>
              </a:extLst>
            </p:cNvPr>
            <p:cNvCxnSpPr/>
            <p:nvPr/>
          </p:nvCxnSpPr>
          <p:spPr>
            <a:xfrm rot="10800000">
              <a:off x="1547529" y="4298069"/>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27" name="Shape 501">
              <a:extLst>
                <a:ext uri="{FF2B5EF4-FFF2-40B4-BE49-F238E27FC236}">
                  <a16:creationId xmlns:a16="http://schemas.microsoft.com/office/drawing/2014/main" id="{164BF3BB-4876-4C9C-B48E-DC4F0503A626}"/>
                </a:ext>
              </a:extLst>
            </p:cNvPr>
            <p:cNvSpPr txBox="1"/>
            <p:nvPr/>
          </p:nvSpPr>
          <p:spPr>
            <a:xfrm>
              <a:off x="2584691" y="6176248"/>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187 km</a:t>
              </a:r>
            </a:p>
          </p:txBody>
        </p:sp>
        <p:sp>
          <p:nvSpPr>
            <p:cNvPr id="28" name="Shape 502">
              <a:extLst>
                <a:ext uri="{FF2B5EF4-FFF2-40B4-BE49-F238E27FC236}">
                  <a16:creationId xmlns:a16="http://schemas.microsoft.com/office/drawing/2014/main" id="{A6C9973F-2AF2-4842-BEB5-60D79E362124}"/>
                </a:ext>
              </a:extLst>
            </p:cNvPr>
            <p:cNvSpPr txBox="1"/>
            <p:nvPr/>
          </p:nvSpPr>
          <p:spPr>
            <a:xfrm>
              <a:off x="775454" y="4946359"/>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148 km</a:t>
              </a:r>
            </a:p>
          </p:txBody>
        </p:sp>
      </p:grpSp>
      <p:sp>
        <p:nvSpPr>
          <p:cNvPr id="39" name="TextBox 38">
            <a:extLst>
              <a:ext uri="{FF2B5EF4-FFF2-40B4-BE49-F238E27FC236}">
                <a16:creationId xmlns:a16="http://schemas.microsoft.com/office/drawing/2014/main" id="{0545EDF0-2F8C-423D-BBD7-1652E68E4E8F}"/>
              </a:ext>
            </a:extLst>
          </p:cNvPr>
          <p:cNvSpPr txBox="1"/>
          <p:nvPr/>
        </p:nvSpPr>
        <p:spPr>
          <a:xfrm>
            <a:off x="4248162" y="2591392"/>
            <a:ext cx="670376" cy="369332"/>
          </a:xfrm>
          <a:prstGeom prst="rect">
            <a:avLst/>
          </a:prstGeom>
          <a:noFill/>
        </p:spPr>
        <p:txBody>
          <a:bodyPr wrap="none" rtlCol="0">
            <a:spAutoFit/>
          </a:bodyPr>
          <a:lstStyle/>
          <a:p>
            <a:r>
              <a:rPr lang="en-US" b="1" dirty="0"/>
              <a:t>1-km</a:t>
            </a:r>
          </a:p>
        </p:txBody>
      </p:sp>
      <p:sp>
        <p:nvSpPr>
          <p:cNvPr id="46" name="TextBox 45">
            <a:extLst>
              <a:ext uri="{FF2B5EF4-FFF2-40B4-BE49-F238E27FC236}">
                <a16:creationId xmlns:a16="http://schemas.microsoft.com/office/drawing/2014/main" id="{69D49DA7-988E-49FE-877F-6E3B2AA70AF7}"/>
              </a:ext>
            </a:extLst>
          </p:cNvPr>
          <p:cNvSpPr txBox="1"/>
          <p:nvPr/>
        </p:nvSpPr>
        <p:spPr>
          <a:xfrm>
            <a:off x="7247264" y="2010466"/>
            <a:ext cx="1484702" cy="369332"/>
          </a:xfrm>
          <a:prstGeom prst="rect">
            <a:avLst/>
          </a:prstGeom>
          <a:noFill/>
        </p:spPr>
        <p:txBody>
          <a:bodyPr wrap="none" rtlCol="0">
            <a:spAutoFit/>
          </a:bodyPr>
          <a:lstStyle/>
          <a:p>
            <a:r>
              <a:rPr lang="en-US" dirty="0"/>
              <a:t>MYNN2_30kh</a:t>
            </a:r>
          </a:p>
        </p:txBody>
      </p:sp>
      <p:sp>
        <p:nvSpPr>
          <p:cNvPr id="47" name="TextBox 46">
            <a:extLst>
              <a:ext uri="{FF2B5EF4-FFF2-40B4-BE49-F238E27FC236}">
                <a16:creationId xmlns:a16="http://schemas.microsoft.com/office/drawing/2014/main" id="{2361E3E0-9295-41A2-A3AC-FF6B7F6A5FD1}"/>
              </a:ext>
            </a:extLst>
          </p:cNvPr>
          <p:cNvSpPr txBox="1"/>
          <p:nvPr/>
        </p:nvSpPr>
        <p:spPr>
          <a:xfrm>
            <a:off x="4928997" y="2010466"/>
            <a:ext cx="909223" cy="369332"/>
          </a:xfrm>
          <a:prstGeom prst="rect">
            <a:avLst/>
          </a:prstGeom>
          <a:noFill/>
        </p:spPr>
        <p:txBody>
          <a:bodyPr wrap="none" rtlCol="0">
            <a:spAutoFit/>
          </a:bodyPr>
          <a:lstStyle/>
          <a:p>
            <a:r>
              <a:rPr lang="en-US" dirty="0"/>
              <a:t>MYNN2</a:t>
            </a:r>
          </a:p>
        </p:txBody>
      </p:sp>
      <p:grpSp>
        <p:nvGrpSpPr>
          <p:cNvPr id="11" name="Group 10">
            <a:extLst>
              <a:ext uri="{FF2B5EF4-FFF2-40B4-BE49-F238E27FC236}">
                <a16:creationId xmlns:a16="http://schemas.microsoft.com/office/drawing/2014/main" id="{32AB2373-A88B-458D-84BD-14FD9FCFD2D0}"/>
              </a:ext>
            </a:extLst>
          </p:cNvPr>
          <p:cNvGrpSpPr/>
          <p:nvPr/>
        </p:nvGrpSpPr>
        <p:grpSpPr>
          <a:xfrm>
            <a:off x="3131374" y="4712184"/>
            <a:ext cx="8820546" cy="332907"/>
            <a:chOff x="3085874" y="6321621"/>
            <a:chExt cx="8820546" cy="332907"/>
          </a:xfrm>
        </p:grpSpPr>
        <p:pic>
          <p:nvPicPr>
            <p:cNvPr id="48" name="圖片 1">
              <a:extLst>
                <a:ext uri="{FF2B5EF4-FFF2-40B4-BE49-F238E27FC236}">
                  <a16:creationId xmlns:a16="http://schemas.microsoft.com/office/drawing/2014/main" id="{3E50D79B-2B20-4CE0-B8C6-3128D08F0DEC}"/>
                </a:ext>
              </a:extLst>
            </p:cNvPr>
            <p:cNvPicPr>
              <a:picLocks noChangeAspect="1"/>
            </p:cNvPicPr>
            <p:nvPr/>
          </p:nvPicPr>
          <p:blipFill rotWithShape="1">
            <a:blip r:embed="rId4">
              <a:extLst>
                <a:ext uri="{28A0092B-C50C-407E-A947-70E740481C1C}">
                  <a14:useLocalDpi xmlns:a14="http://schemas.microsoft.com/office/drawing/2010/main" val="0"/>
                </a:ext>
              </a:extLst>
            </a:blip>
            <a:srcRect l="12095" t="70328" r="12095" b="26638"/>
            <a:stretch/>
          </p:blipFill>
          <p:spPr>
            <a:xfrm>
              <a:off x="4058194" y="6371237"/>
              <a:ext cx="6932023" cy="277477"/>
            </a:xfrm>
            <a:prstGeom prst="rect">
              <a:avLst/>
            </a:prstGeom>
          </p:spPr>
        </p:pic>
        <p:sp>
          <p:nvSpPr>
            <p:cNvPr id="49" name="Shape 399">
              <a:extLst>
                <a:ext uri="{FF2B5EF4-FFF2-40B4-BE49-F238E27FC236}">
                  <a16:creationId xmlns:a16="http://schemas.microsoft.com/office/drawing/2014/main" id="{4060E423-A569-4EA0-9435-9EE45752AD1C}"/>
                </a:ext>
              </a:extLst>
            </p:cNvPr>
            <p:cNvSpPr txBox="1"/>
            <p:nvPr/>
          </p:nvSpPr>
          <p:spPr>
            <a:xfrm>
              <a:off x="3085874" y="6377530"/>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50" name="Shape 400">
              <a:extLst>
                <a:ext uri="{FF2B5EF4-FFF2-40B4-BE49-F238E27FC236}">
                  <a16:creationId xmlns:a16="http://schemas.microsoft.com/office/drawing/2014/main" id="{21CD1808-12A0-4AED-B302-1B7FD36CE912}"/>
                </a:ext>
              </a:extLst>
            </p:cNvPr>
            <p:cNvSpPr txBox="1"/>
            <p:nvPr/>
          </p:nvSpPr>
          <p:spPr>
            <a:xfrm>
              <a:off x="10990217" y="6321621"/>
              <a:ext cx="916203"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divergence</a:t>
              </a:r>
            </a:p>
          </p:txBody>
        </p:sp>
      </p:grpSp>
      <p:sp>
        <p:nvSpPr>
          <p:cNvPr id="2" name="Slide Number Placeholder 1">
            <a:extLst>
              <a:ext uri="{FF2B5EF4-FFF2-40B4-BE49-F238E27FC236}">
                <a16:creationId xmlns:a16="http://schemas.microsoft.com/office/drawing/2014/main" id="{BCF76E67-9488-4B43-BBC4-962C3824DBDD}"/>
              </a:ext>
            </a:extLst>
          </p:cNvPr>
          <p:cNvSpPr>
            <a:spLocks noGrp="1"/>
          </p:cNvSpPr>
          <p:nvPr>
            <p:ph type="sldNum" sz="quarter" idx="12"/>
          </p:nvPr>
        </p:nvSpPr>
        <p:spPr>
          <a:xfrm>
            <a:off x="8610600" y="6356350"/>
            <a:ext cx="2743200" cy="365125"/>
          </a:xfrm>
        </p:spPr>
        <p:txBody>
          <a:bodyPr/>
          <a:lstStyle/>
          <a:p>
            <a:fld id="{A9082F5A-400B-4631-9635-336EF9EDEB9D}" type="slidenum">
              <a:rPr lang="en-US" smtClean="0"/>
              <a:t>10</a:t>
            </a:fld>
            <a:endParaRPr lang="en-US"/>
          </a:p>
        </p:txBody>
      </p:sp>
      <p:pic>
        <p:nvPicPr>
          <p:cNvPr id="5" name="Picture 4">
            <a:extLst>
              <a:ext uri="{FF2B5EF4-FFF2-40B4-BE49-F238E27FC236}">
                <a16:creationId xmlns:a16="http://schemas.microsoft.com/office/drawing/2014/main" id="{715FE9B4-461A-4BA1-AC7B-8D050108CF00}"/>
              </a:ext>
            </a:extLst>
          </p:cNvPr>
          <p:cNvPicPr>
            <a:picLocks noChangeAspect="1"/>
          </p:cNvPicPr>
          <p:nvPr/>
        </p:nvPicPr>
        <p:blipFill rotWithShape="1">
          <a:blip r:embed="rId5">
            <a:extLst>
              <a:ext uri="{28A0092B-C50C-407E-A947-70E740481C1C}">
                <a14:useLocalDpi xmlns:a14="http://schemas.microsoft.com/office/drawing/2010/main" val="0"/>
              </a:ext>
            </a:extLst>
          </a:blip>
          <a:srcRect l="49840" t="50841" r="24247" b="30093"/>
          <a:stretch/>
        </p:blipFill>
        <p:spPr>
          <a:xfrm>
            <a:off x="6580909" y="2524324"/>
            <a:ext cx="2681033" cy="1972499"/>
          </a:xfrm>
          <a:prstGeom prst="rect">
            <a:avLst/>
          </a:prstGeom>
        </p:spPr>
      </p:pic>
      <p:pic>
        <p:nvPicPr>
          <p:cNvPr id="4" name="Picture 3">
            <a:extLst>
              <a:ext uri="{FF2B5EF4-FFF2-40B4-BE49-F238E27FC236}">
                <a16:creationId xmlns:a16="http://schemas.microsoft.com/office/drawing/2014/main" id="{CE795A9C-0BA5-4778-B278-94EB307F563B}"/>
              </a:ext>
            </a:extLst>
          </p:cNvPr>
          <p:cNvPicPr>
            <a:picLocks noChangeAspect="1"/>
          </p:cNvPicPr>
          <p:nvPr/>
        </p:nvPicPr>
        <p:blipFill rotWithShape="1">
          <a:blip r:embed="rId6">
            <a:extLst>
              <a:ext uri="{28A0092B-C50C-407E-A947-70E740481C1C}">
                <a14:useLocalDpi xmlns:a14="http://schemas.microsoft.com/office/drawing/2010/main" val="0"/>
              </a:ext>
            </a:extLst>
          </a:blip>
          <a:srcRect l="50169" t="50752" r="23970" b="30138"/>
          <a:stretch/>
        </p:blipFill>
        <p:spPr>
          <a:xfrm>
            <a:off x="9205442" y="2512286"/>
            <a:ext cx="2673532" cy="1975721"/>
          </a:xfrm>
          <a:prstGeom prst="rect">
            <a:avLst/>
          </a:prstGeom>
        </p:spPr>
      </p:pic>
      <p:sp>
        <p:nvSpPr>
          <p:cNvPr id="32" name="TextBox 31">
            <a:extLst>
              <a:ext uri="{FF2B5EF4-FFF2-40B4-BE49-F238E27FC236}">
                <a16:creationId xmlns:a16="http://schemas.microsoft.com/office/drawing/2014/main" id="{9E890DE0-CF59-4132-B113-AEE18C58D04D}"/>
              </a:ext>
            </a:extLst>
          </p:cNvPr>
          <p:cNvSpPr txBox="1"/>
          <p:nvPr/>
        </p:nvSpPr>
        <p:spPr>
          <a:xfrm>
            <a:off x="9799857" y="2010466"/>
            <a:ext cx="1484702" cy="369332"/>
          </a:xfrm>
          <a:prstGeom prst="rect">
            <a:avLst/>
          </a:prstGeom>
          <a:noFill/>
        </p:spPr>
        <p:txBody>
          <a:bodyPr wrap="none" rtlCol="0">
            <a:spAutoFit/>
          </a:bodyPr>
          <a:lstStyle/>
          <a:p>
            <a:r>
              <a:rPr lang="en-US" dirty="0"/>
              <a:t>MYNN2_03kh</a:t>
            </a:r>
          </a:p>
        </p:txBody>
      </p:sp>
      <p:sp>
        <p:nvSpPr>
          <p:cNvPr id="40" name="Shape 323">
            <a:extLst>
              <a:ext uri="{FF2B5EF4-FFF2-40B4-BE49-F238E27FC236}">
                <a16:creationId xmlns:a16="http://schemas.microsoft.com/office/drawing/2014/main" id="{218028F0-6530-40A3-A6F9-F8B57D2DACC4}"/>
              </a:ext>
            </a:extLst>
          </p:cNvPr>
          <p:cNvSpPr txBox="1"/>
          <p:nvPr/>
        </p:nvSpPr>
        <p:spPr>
          <a:xfrm>
            <a:off x="697449" y="595655"/>
            <a:ext cx="4432252" cy="1837788"/>
          </a:xfrm>
          <a:prstGeom prst="rect">
            <a:avLst/>
          </a:prstGeom>
          <a:noFill/>
          <a:ln>
            <a:noFill/>
          </a:ln>
        </p:spPr>
        <p:txBody>
          <a:bodyPr lIns="69650" tIns="69650" rIns="69650" bIns="6965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u="sng" dirty="0">
                <a:solidFill>
                  <a:srgbClr val="FF0000"/>
                </a:solidFill>
                <a:latin typeface="Calibri"/>
                <a:ea typeface="Calibri"/>
                <a:cs typeface="Calibri"/>
                <a:sym typeface="Calibri"/>
              </a:rPr>
              <a:t>Changing K-value</a:t>
            </a:r>
          </a:p>
          <a:p>
            <a:pPr marL="0" marR="0" lvl="0" indent="0" algn="l" rtl="0">
              <a:lnSpc>
                <a:spcPct val="100000"/>
              </a:lnSpc>
              <a:spcBef>
                <a:spcPts val="0"/>
              </a:spcBef>
              <a:spcAft>
                <a:spcPts val="0"/>
              </a:spcAft>
              <a:buClr>
                <a:srgbClr val="000000"/>
              </a:buClr>
              <a:buSzPct val="25000"/>
              <a:buFont typeface="Arial"/>
              <a:buNone/>
            </a:pPr>
            <a:endParaRPr lang="en-US" sz="2000" u="sng"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Arial"/>
              <a:buNone/>
            </a:pPr>
            <a:r>
              <a:rPr lang="en-US" sz="2000" dirty="0">
                <a:solidFill>
                  <a:srgbClr val="000000"/>
                </a:solidFill>
                <a:latin typeface="Calibri"/>
                <a:ea typeface="Calibri"/>
                <a:cs typeface="Calibri"/>
                <a:sym typeface="Calibri"/>
              </a:rPr>
              <a:t>MYNN2: K</a:t>
            </a:r>
          </a:p>
          <a:p>
            <a:pPr marL="0" marR="0" lvl="0" indent="0" algn="l" rtl="0">
              <a:lnSpc>
                <a:spcPct val="100000"/>
              </a:lnSpc>
              <a:spcBef>
                <a:spcPts val="0"/>
              </a:spcBef>
              <a:spcAft>
                <a:spcPts val="0"/>
              </a:spcAft>
              <a:buClr>
                <a:srgbClr val="000000"/>
              </a:buClr>
              <a:buSzPct val="25000"/>
              <a:buFont typeface="Arial"/>
              <a:buNone/>
            </a:pPr>
            <a:r>
              <a:rPr lang="en-US" sz="2000" dirty="0">
                <a:solidFill>
                  <a:srgbClr val="000000"/>
                </a:solidFill>
                <a:latin typeface="Calibri"/>
                <a:ea typeface="Calibri"/>
                <a:cs typeface="Calibri"/>
                <a:sym typeface="Calibri"/>
              </a:rPr>
              <a:t>MYNN2_30kh: 3.0*K</a:t>
            </a:r>
          </a:p>
          <a:p>
            <a:pPr marL="0" marR="0" lvl="0" indent="0" algn="l" rtl="0">
              <a:lnSpc>
                <a:spcPct val="100000"/>
              </a:lnSpc>
              <a:spcBef>
                <a:spcPts val="0"/>
              </a:spcBef>
              <a:spcAft>
                <a:spcPts val="0"/>
              </a:spcAft>
              <a:buClr>
                <a:srgbClr val="000000"/>
              </a:buClr>
              <a:buSzPct val="25000"/>
              <a:buFont typeface="Arial"/>
              <a:buNone/>
            </a:pPr>
            <a:r>
              <a:rPr lang="en-US" sz="2000" dirty="0">
                <a:solidFill>
                  <a:srgbClr val="000000"/>
                </a:solidFill>
                <a:latin typeface="Calibri"/>
                <a:ea typeface="Calibri"/>
                <a:cs typeface="Calibri"/>
                <a:sym typeface="Calibri"/>
              </a:rPr>
              <a:t>MYNN2_03kh: 0.3*K</a:t>
            </a:r>
          </a:p>
        </p:txBody>
      </p:sp>
      <p:grpSp>
        <p:nvGrpSpPr>
          <p:cNvPr id="41" name="Group 40">
            <a:extLst>
              <a:ext uri="{FF2B5EF4-FFF2-40B4-BE49-F238E27FC236}">
                <a16:creationId xmlns:a16="http://schemas.microsoft.com/office/drawing/2014/main" id="{907B3516-CC73-48CC-8BB7-E7604065B116}"/>
              </a:ext>
            </a:extLst>
          </p:cNvPr>
          <p:cNvGrpSpPr/>
          <p:nvPr/>
        </p:nvGrpSpPr>
        <p:grpSpPr>
          <a:xfrm>
            <a:off x="566644" y="2598340"/>
            <a:ext cx="2100368" cy="2892527"/>
            <a:chOff x="8408921" y="1664643"/>
            <a:chExt cx="3344053" cy="4605271"/>
          </a:xfrm>
        </p:grpSpPr>
        <p:grpSp>
          <p:nvGrpSpPr>
            <p:cNvPr id="42" name="Group 41">
              <a:extLst>
                <a:ext uri="{FF2B5EF4-FFF2-40B4-BE49-F238E27FC236}">
                  <a16:creationId xmlns:a16="http://schemas.microsoft.com/office/drawing/2014/main" id="{931E9CF0-E61C-4F2C-B156-A8164FF1818F}"/>
                </a:ext>
              </a:extLst>
            </p:cNvPr>
            <p:cNvGrpSpPr/>
            <p:nvPr/>
          </p:nvGrpSpPr>
          <p:grpSpPr>
            <a:xfrm>
              <a:off x="8408921" y="1664643"/>
              <a:ext cx="3344053" cy="4605271"/>
              <a:chOff x="7808270" y="913588"/>
              <a:chExt cx="3944706" cy="5432460"/>
            </a:xfrm>
          </p:grpSpPr>
          <p:cxnSp>
            <p:nvCxnSpPr>
              <p:cNvPr id="44" name="Straight Arrow Connector 43">
                <a:extLst>
                  <a:ext uri="{FF2B5EF4-FFF2-40B4-BE49-F238E27FC236}">
                    <a16:creationId xmlns:a16="http://schemas.microsoft.com/office/drawing/2014/main" id="{6617C2B0-2995-47FE-979A-AD22AADB64A9}"/>
                  </a:ext>
                </a:extLst>
              </p:cNvPr>
              <p:cNvCxnSpPr>
                <a:cxnSpLocks/>
              </p:cNvCxnSpPr>
              <p:nvPr/>
            </p:nvCxnSpPr>
            <p:spPr>
              <a:xfrm>
                <a:off x="8365839" y="5829263"/>
                <a:ext cx="338713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EB6AE4F1-D709-4399-A288-9757AD17FA9A}"/>
                  </a:ext>
                </a:extLst>
              </p:cNvPr>
              <p:cNvSpPr/>
              <p:nvPr/>
            </p:nvSpPr>
            <p:spPr>
              <a:xfrm>
                <a:off x="9642656" y="1117282"/>
                <a:ext cx="1062107" cy="4714613"/>
              </a:xfrm>
              <a:custGeom>
                <a:avLst/>
                <a:gdLst>
                  <a:gd name="connsiteX0" fmla="*/ 239575 w 1062107"/>
                  <a:gd name="connsiteY0" fmla="*/ 4714613 h 4714613"/>
                  <a:gd name="connsiteX1" fmla="*/ 1061696 w 1062107"/>
                  <a:gd name="connsiteY1" fmla="*/ 3372374 h 4714613"/>
                  <a:gd name="connsiteX2" fmla="*/ 147296 w 1062107"/>
                  <a:gd name="connsiteY2" fmla="*/ 1912690 h 4714613"/>
                  <a:gd name="connsiteX3" fmla="*/ 13072 w 1062107"/>
                  <a:gd name="connsiteY3" fmla="*/ 0 h 4714613"/>
                </a:gdLst>
                <a:ahLst/>
                <a:cxnLst>
                  <a:cxn ang="0">
                    <a:pos x="connsiteX0" y="connsiteY0"/>
                  </a:cxn>
                  <a:cxn ang="0">
                    <a:pos x="connsiteX1" y="connsiteY1"/>
                  </a:cxn>
                  <a:cxn ang="0">
                    <a:pos x="connsiteX2" y="connsiteY2"/>
                  </a:cxn>
                  <a:cxn ang="0">
                    <a:pos x="connsiteX3" y="connsiteY3"/>
                  </a:cxn>
                </a:cxnLst>
                <a:rect l="l" t="t" r="r" b="b"/>
                <a:pathLst>
                  <a:path w="1062107" h="4714613">
                    <a:moveTo>
                      <a:pt x="239575" y="4714613"/>
                    </a:moveTo>
                    <a:cubicBezTo>
                      <a:pt x="658325" y="4276987"/>
                      <a:pt x="1077076" y="3839361"/>
                      <a:pt x="1061696" y="3372374"/>
                    </a:cubicBezTo>
                    <a:cubicBezTo>
                      <a:pt x="1046316" y="2905387"/>
                      <a:pt x="322067" y="2474752"/>
                      <a:pt x="147296" y="1912690"/>
                    </a:cubicBezTo>
                    <a:cubicBezTo>
                      <a:pt x="-27475" y="1350628"/>
                      <a:pt x="-7202" y="675314"/>
                      <a:pt x="1307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27BA330C-624A-4BA7-8190-6752CF928DBF}"/>
                  </a:ext>
                </a:extLst>
              </p:cNvPr>
              <p:cNvSpPr/>
              <p:nvPr/>
            </p:nvSpPr>
            <p:spPr>
              <a:xfrm>
                <a:off x="10965180" y="5910377"/>
                <a:ext cx="633841" cy="435671"/>
              </a:xfrm>
              <a:prstGeom prst="rect">
                <a:avLst/>
              </a:prstGeom>
            </p:spPr>
            <p:txBody>
              <a:bodyPr wrap="none">
                <a:spAutoFit/>
              </a:bodyPr>
              <a:lstStyle/>
              <a:p>
                <a:r>
                  <a:rPr lang="en-US" dirty="0">
                    <a:solidFill>
                      <a:srgbClr val="FF0000"/>
                    </a:solidFill>
                  </a:rPr>
                  <a:t>K(z)</a:t>
                </a:r>
              </a:p>
            </p:txBody>
          </p:sp>
          <p:cxnSp>
            <p:nvCxnSpPr>
              <p:cNvPr id="52" name="Straight Arrow Connector 51">
                <a:extLst>
                  <a:ext uri="{FF2B5EF4-FFF2-40B4-BE49-F238E27FC236}">
                    <a16:creationId xmlns:a16="http://schemas.microsoft.com/office/drawing/2014/main" id="{2A94AC9A-9C2E-4C41-B697-3721C27739C0}"/>
                  </a:ext>
                </a:extLst>
              </p:cNvPr>
              <p:cNvCxnSpPr>
                <a:cxnSpLocks/>
              </p:cNvCxnSpPr>
              <p:nvPr/>
            </p:nvCxnSpPr>
            <p:spPr>
              <a:xfrm flipV="1">
                <a:off x="8374228" y="1158147"/>
                <a:ext cx="0" cy="46878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563EC85-BD96-429A-97EC-BE693549C7DF}"/>
                  </a:ext>
                </a:extLst>
              </p:cNvPr>
              <p:cNvSpPr txBox="1"/>
              <p:nvPr/>
            </p:nvSpPr>
            <p:spPr>
              <a:xfrm rot="16200000">
                <a:off x="7526778" y="1195080"/>
                <a:ext cx="1054314" cy="491330"/>
              </a:xfrm>
              <a:prstGeom prst="rect">
                <a:avLst/>
              </a:prstGeom>
              <a:noFill/>
            </p:spPr>
            <p:txBody>
              <a:bodyPr wrap="none" rtlCol="0">
                <a:spAutoFit/>
              </a:bodyPr>
              <a:lstStyle/>
              <a:p>
                <a:r>
                  <a:rPr lang="en-US" sz="1100" dirty="0">
                    <a:solidFill>
                      <a:schemeClr val="accent1">
                        <a:lumMod val="50000"/>
                      </a:schemeClr>
                    </a:solidFill>
                  </a:rPr>
                  <a:t>Height</a:t>
                </a:r>
              </a:p>
            </p:txBody>
          </p:sp>
        </p:grpSp>
        <p:sp>
          <p:nvSpPr>
            <p:cNvPr id="43" name="TextBox 42">
              <a:extLst>
                <a:ext uri="{FF2B5EF4-FFF2-40B4-BE49-F238E27FC236}">
                  <a16:creationId xmlns:a16="http://schemas.microsoft.com/office/drawing/2014/main" id="{73C2C57B-3BA7-424B-A63F-DBBDBC467D29}"/>
                </a:ext>
              </a:extLst>
            </p:cNvPr>
            <p:cNvSpPr txBox="1"/>
            <p:nvPr/>
          </p:nvSpPr>
          <p:spPr>
            <a:xfrm>
              <a:off x="10547860" y="4199990"/>
              <a:ext cx="603660" cy="637026"/>
            </a:xfrm>
            <a:prstGeom prst="rect">
              <a:avLst/>
            </a:prstGeom>
            <a:solidFill>
              <a:schemeClr val="bg1"/>
            </a:solidFill>
          </p:spPr>
          <p:txBody>
            <a:bodyPr wrap="square" rtlCol="0">
              <a:spAutoFit/>
            </a:bodyPr>
            <a:lstStyle/>
            <a:p>
              <a:pPr algn="ctr"/>
              <a:r>
                <a:rPr lang="en-US" sz="2000" dirty="0">
                  <a:solidFill>
                    <a:srgbClr val="FF0000"/>
                  </a:solidFill>
                </a:rPr>
                <a:t>?</a:t>
              </a:r>
            </a:p>
          </p:txBody>
        </p:sp>
      </p:grpSp>
    </p:spTree>
    <p:extLst>
      <p:ext uri="{BB962C8B-B14F-4D97-AF65-F5344CB8AC3E}">
        <p14:creationId xmlns:p14="http://schemas.microsoft.com/office/powerpoint/2010/main" val="3734957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FF4726-1A30-43FE-B4FC-1A1EF4DA6968}"/>
              </a:ext>
            </a:extLst>
          </p:cNvPr>
          <p:cNvSpPr>
            <a:spLocks noGrp="1"/>
          </p:cNvSpPr>
          <p:nvPr>
            <p:ph type="sldNum" sz="quarter" idx="12"/>
          </p:nvPr>
        </p:nvSpPr>
        <p:spPr/>
        <p:txBody>
          <a:bodyPr/>
          <a:lstStyle/>
          <a:p>
            <a:fld id="{A9082F5A-400B-4631-9635-336EF9EDEB9D}" type="slidenum">
              <a:rPr lang="en-US" smtClean="0"/>
              <a:t>11</a:t>
            </a:fld>
            <a:endParaRPr lang="en-US"/>
          </a:p>
        </p:txBody>
      </p:sp>
      <p:pic>
        <p:nvPicPr>
          <p:cNvPr id="12" name="Picture 11">
            <a:extLst>
              <a:ext uri="{FF2B5EF4-FFF2-40B4-BE49-F238E27FC236}">
                <a16:creationId xmlns:a16="http://schemas.microsoft.com/office/drawing/2014/main" id="{B7413CA6-25CE-4283-9EBA-96EE405FD751}"/>
              </a:ext>
            </a:extLst>
          </p:cNvPr>
          <p:cNvPicPr>
            <a:picLocks noChangeAspect="1"/>
          </p:cNvPicPr>
          <p:nvPr/>
        </p:nvPicPr>
        <p:blipFill rotWithShape="1">
          <a:blip r:embed="rId2">
            <a:extLst>
              <a:ext uri="{28A0092B-C50C-407E-A947-70E740481C1C}">
                <a14:useLocalDpi xmlns:a14="http://schemas.microsoft.com/office/drawing/2010/main" val="0"/>
              </a:ext>
            </a:extLst>
          </a:blip>
          <a:srcRect t="9050"/>
          <a:stretch/>
        </p:blipFill>
        <p:spPr>
          <a:xfrm>
            <a:off x="2281199" y="620650"/>
            <a:ext cx="6858000" cy="6237350"/>
          </a:xfrm>
          <a:prstGeom prst="rect">
            <a:avLst/>
          </a:prstGeom>
        </p:spPr>
      </p:pic>
      <p:sp>
        <p:nvSpPr>
          <p:cNvPr id="13" name="矩形 35">
            <a:extLst>
              <a:ext uri="{FF2B5EF4-FFF2-40B4-BE49-F238E27FC236}">
                <a16:creationId xmlns:a16="http://schemas.microsoft.com/office/drawing/2014/main" id="{7AFC2D06-134D-4510-A2DE-66E82FB4C9E2}"/>
              </a:ext>
            </a:extLst>
          </p:cNvPr>
          <p:cNvSpPr/>
          <p:nvPr/>
        </p:nvSpPr>
        <p:spPr>
          <a:xfrm>
            <a:off x="3541114" y="330610"/>
            <a:ext cx="1804559" cy="29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rPr>
              <a:t>Buoyant production</a:t>
            </a:r>
            <a:endParaRPr lang="zh-TW" altLang="en-US" sz="1400" dirty="0">
              <a:solidFill>
                <a:schemeClr val="tx1"/>
              </a:solidFill>
            </a:endParaRPr>
          </a:p>
        </p:txBody>
      </p:sp>
      <p:sp>
        <p:nvSpPr>
          <p:cNvPr id="14" name="矩形 35">
            <a:extLst>
              <a:ext uri="{FF2B5EF4-FFF2-40B4-BE49-F238E27FC236}">
                <a16:creationId xmlns:a16="http://schemas.microsoft.com/office/drawing/2014/main" id="{29F0CFE4-E6E5-4259-A5FC-776A8264AD40}"/>
              </a:ext>
            </a:extLst>
          </p:cNvPr>
          <p:cNvSpPr/>
          <p:nvPr/>
        </p:nvSpPr>
        <p:spPr>
          <a:xfrm>
            <a:off x="6696895" y="330610"/>
            <a:ext cx="1804559" cy="29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rPr>
              <a:t>Shear production</a:t>
            </a:r>
            <a:endParaRPr lang="zh-TW" altLang="en-US" sz="1400" dirty="0">
              <a:solidFill>
                <a:schemeClr val="tx1"/>
              </a:solidFill>
            </a:endParaRPr>
          </a:p>
        </p:txBody>
      </p:sp>
      <p:sp>
        <p:nvSpPr>
          <p:cNvPr id="15" name="矩形 35">
            <a:extLst>
              <a:ext uri="{FF2B5EF4-FFF2-40B4-BE49-F238E27FC236}">
                <a16:creationId xmlns:a16="http://schemas.microsoft.com/office/drawing/2014/main" id="{8276BCCE-4EC8-42F8-94C2-C6185D92FF5F}"/>
              </a:ext>
            </a:extLst>
          </p:cNvPr>
          <p:cNvSpPr/>
          <p:nvPr/>
        </p:nvSpPr>
        <p:spPr>
          <a:xfrm>
            <a:off x="3491146" y="3554937"/>
            <a:ext cx="1804559" cy="29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rPr>
              <a:t>Potential temperature</a:t>
            </a:r>
            <a:endParaRPr lang="zh-TW" altLang="en-US" sz="1400" dirty="0">
              <a:solidFill>
                <a:schemeClr val="tx1"/>
              </a:solidFill>
            </a:endParaRPr>
          </a:p>
        </p:txBody>
      </p:sp>
      <p:sp>
        <p:nvSpPr>
          <p:cNvPr id="16" name="矩形 35">
            <a:extLst>
              <a:ext uri="{FF2B5EF4-FFF2-40B4-BE49-F238E27FC236}">
                <a16:creationId xmlns:a16="http://schemas.microsoft.com/office/drawing/2014/main" id="{C8F2E012-48C3-40AE-8C2B-8ED838BC05B1}"/>
              </a:ext>
            </a:extLst>
          </p:cNvPr>
          <p:cNvSpPr/>
          <p:nvPr/>
        </p:nvSpPr>
        <p:spPr>
          <a:xfrm>
            <a:off x="6596958" y="3554937"/>
            <a:ext cx="1804559" cy="29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rPr>
              <a:t>Wind profile</a:t>
            </a:r>
            <a:endParaRPr lang="zh-TW" altLang="en-US" sz="1400" dirty="0">
              <a:solidFill>
                <a:schemeClr val="tx1"/>
              </a:solidFill>
            </a:endParaRPr>
          </a:p>
        </p:txBody>
      </p:sp>
      <p:grpSp>
        <p:nvGrpSpPr>
          <p:cNvPr id="17" name="Group 16">
            <a:extLst>
              <a:ext uri="{FF2B5EF4-FFF2-40B4-BE49-F238E27FC236}">
                <a16:creationId xmlns:a16="http://schemas.microsoft.com/office/drawing/2014/main" id="{9C5B1010-8CE0-4CE7-AC82-6C0AE7BADC3F}"/>
              </a:ext>
            </a:extLst>
          </p:cNvPr>
          <p:cNvGrpSpPr/>
          <p:nvPr/>
        </p:nvGrpSpPr>
        <p:grpSpPr>
          <a:xfrm>
            <a:off x="9281355" y="620650"/>
            <a:ext cx="1862765" cy="914839"/>
            <a:chOff x="10141885" y="254335"/>
            <a:chExt cx="1862765" cy="914839"/>
          </a:xfrm>
        </p:grpSpPr>
        <p:sp>
          <p:nvSpPr>
            <p:cNvPr id="18" name="TextBox 17">
              <a:extLst>
                <a:ext uri="{FF2B5EF4-FFF2-40B4-BE49-F238E27FC236}">
                  <a16:creationId xmlns:a16="http://schemas.microsoft.com/office/drawing/2014/main" id="{8479C0E1-6DA7-49AE-B623-6B4DE4E9FFA8}"/>
                </a:ext>
              </a:extLst>
            </p:cNvPr>
            <p:cNvSpPr txBox="1"/>
            <p:nvPr/>
          </p:nvSpPr>
          <p:spPr>
            <a:xfrm>
              <a:off x="10445805" y="254335"/>
              <a:ext cx="1542410" cy="369332"/>
            </a:xfrm>
            <a:prstGeom prst="rect">
              <a:avLst/>
            </a:prstGeom>
            <a:noFill/>
          </p:spPr>
          <p:txBody>
            <a:bodyPr wrap="none" rtlCol="0">
              <a:spAutoFit/>
            </a:bodyPr>
            <a:lstStyle/>
            <a:p>
              <a:r>
                <a:rPr lang="en-US" dirty="0"/>
                <a:t>MYNN2_3.0kh</a:t>
              </a:r>
            </a:p>
          </p:txBody>
        </p:sp>
        <p:sp>
          <p:nvSpPr>
            <p:cNvPr id="19" name="TextBox 18">
              <a:extLst>
                <a:ext uri="{FF2B5EF4-FFF2-40B4-BE49-F238E27FC236}">
                  <a16:creationId xmlns:a16="http://schemas.microsoft.com/office/drawing/2014/main" id="{8C18E76A-712A-4F21-A7B6-DE72424B3351}"/>
                </a:ext>
              </a:extLst>
            </p:cNvPr>
            <p:cNvSpPr txBox="1"/>
            <p:nvPr/>
          </p:nvSpPr>
          <p:spPr>
            <a:xfrm>
              <a:off x="10423768" y="530668"/>
              <a:ext cx="1250663" cy="369332"/>
            </a:xfrm>
            <a:prstGeom prst="rect">
              <a:avLst/>
            </a:prstGeom>
            <a:noFill/>
          </p:spPr>
          <p:txBody>
            <a:bodyPr wrap="none" rtlCol="0">
              <a:spAutoFit/>
            </a:bodyPr>
            <a:lstStyle/>
            <a:p>
              <a:r>
                <a:rPr lang="en-US" dirty="0"/>
                <a:t>MYNN2_kh</a:t>
              </a:r>
            </a:p>
          </p:txBody>
        </p:sp>
        <p:cxnSp>
          <p:nvCxnSpPr>
            <p:cNvPr id="20" name="Straight Connector 19">
              <a:extLst>
                <a:ext uri="{FF2B5EF4-FFF2-40B4-BE49-F238E27FC236}">
                  <a16:creationId xmlns:a16="http://schemas.microsoft.com/office/drawing/2014/main" id="{B820335A-E11E-45DB-A964-094F12A19A50}"/>
                </a:ext>
              </a:extLst>
            </p:cNvPr>
            <p:cNvCxnSpPr>
              <a:cxnSpLocks/>
            </p:cNvCxnSpPr>
            <p:nvPr/>
          </p:nvCxnSpPr>
          <p:spPr>
            <a:xfrm>
              <a:off x="10141885" y="430723"/>
              <a:ext cx="249382" cy="0"/>
            </a:xfrm>
            <a:prstGeom prst="line">
              <a:avLst/>
            </a:prstGeom>
            <a:ln w="28575">
              <a:solidFill>
                <a:srgbClr val="FF6600"/>
              </a:solidFill>
              <a:prstDash val="soli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4372AFC-7A4E-42FA-AB7C-FE0200A64521}"/>
                </a:ext>
              </a:extLst>
            </p:cNvPr>
            <p:cNvCxnSpPr>
              <a:cxnSpLocks/>
            </p:cNvCxnSpPr>
            <p:nvPr/>
          </p:nvCxnSpPr>
          <p:spPr>
            <a:xfrm>
              <a:off x="10141885" y="715334"/>
              <a:ext cx="249382" cy="0"/>
            </a:xfrm>
            <a:prstGeom prst="line">
              <a:avLst/>
            </a:prstGeom>
            <a:ln w="28575">
              <a:solidFill>
                <a:srgbClr val="0000FF"/>
              </a:solidFill>
              <a:prstDash val="soli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C8458E2-83A9-4448-90F5-84B218D75B9E}"/>
                </a:ext>
              </a:extLst>
            </p:cNvPr>
            <p:cNvCxnSpPr>
              <a:cxnSpLocks/>
            </p:cNvCxnSpPr>
            <p:nvPr/>
          </p:nvCxnSpPr>
          <p:spPr>
            <a:xfrm>
              <a:off x="10141885" y="1009447"/>
              <a:ext cx="249382" cy="0"/>
            </a:xfrm>
            <a:prstGeom prst="line">
              <a:avLst/>
            </a:prstGeom>
            <a:ln w="28575">
              <a:solidFill>
                <a:srgbClr val="00FF00"/>
              </a:solidFill>
              <a:prstDash val="solid"/>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4FE30C28-7547-4A13-A64B-144F3BD7519E}"/>
                </a:ext>
              </a:extLst>
            </p:cNvPr>
            <p:cNvSpPr txBox="1"/>
            <p:nvPr/>
          </p:nvSpPr>
          <p:spPr>
            <a:xfrm>
              <a:off x="10423768" y="799842"/>
              <a:ext cx="1580882" cy="369332"/>
            </a:xfrm>
            <a:prstGeom prst="rect">
              <a:avLst/>
            </a:prstGeom>
            <a:noFill/>
          </p:spPr>
          <p:txBody>
            <a:bodyPr wrap="none" rtlCol="0">
              <a:spAutoFit/>
            </a:bodyPr>
            <a:lstStyle/>
            <a:p>
              <a:r>
                <a:rPr lang="en-US" dirty="0"/>
                <a:t>MYNN2_0.3KH</a:t>
              </a:r>
            </a:p>
          </p:txBody>
        </p:sp>
      </p:grpSp>
      <p:sp>
        <p:nvSpPr>
          <p:cNvPr id="26" name="Shape 1086">
            <a:extLst>
              <a:ext uri="{FF2B5EF4-FFF2-40B4-BE49-F238E27FC236}">
                <a16:creationId xmlns:a16="http://schemas.microsoft.com/office/drawing/2014/main" id="{B14BE397-51FD-4D5B-BC84-C4802DCCBECB}"/>
              </a:ext>
            </a:extLst>
          </p:cNvPr>
          <p:cNvSpPr txBox="1"/>
          <p:nvPr/>
        </p:nvSpPr>
        <p:spPr>
          <a:xfrm>
            <a:off x="5187301" y="36793"/>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grpSp>
        <p:nvGrpSpPr>
          <p:cNvPr id="27" name="Group 26">
            <a:extLst>
              <a:ext uri="{FF2B5EF4-FFF2-40B4-BE49-F238E27FC236}">
                <a16:creationId xmlns:a16="http://schemas.microsoft.com/office/drawing/2014/main" id="{D3E1BBF1-9D47-45B5-8EAB-F92B6088645E}"/>
              </a:ext>
            </a:extLst>
          </p:cNvPr>
          <p:cNvGrpSpPr/>
          <p:nvPr/>
        </p:nvGrpSpPr>
        <p:grpSpPr>
          <a:xfrm>
            <a:off x="4887061" y="5726417"/>
            <a:ext cx="763789" cy="629933"/>
            <a:chOff x="5524624" y="5299146"/>
            <a:chExt cx="763789" cy="629933"/>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00D0F74-5CFC-4A3D-981A-7C055AB24E06}"/>
                    </a:ext>
                  </a:extLst>
                </p:cNvPr>
                <p:cNvSpPr txBox="1"/>
                <p:nvPr/>
              </p:nvSpPr>
              <p:spPr>
                <a:xfrm>
                  <a:off x="5828544" y="5299146"/>
                  <a:ext cx="4598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𝑒</m:t>
                            </m:r>
                          </m:sub>
                        </m:sSub>
                      </m:oMath>
                    </m:oMathPara>
                  </a14:m>
                  <a:endParaRPr lang="en-US" dirty="0"/>
                </a:p>
              </p:txBody>
            </p:sp>
          </mc:Choice>
          <mc:Fallback xmlns="">
            <p:sp>
              <p:nvSpPr>
                <p:cNvPr id="28" name="TextBox 27">
                  <a:extLst>
                    <a:ext uri="{FF2B5EF4-FFF2-40B4-BE49-F238E27FC236}">
                      <a16:creationId xmlns:a16="http://schemas.microsoft.com/office/drawing/2014/main" id="{D00D0F74-5CFC-4A3D-981A-7C055AB24E06}"/>
                    </a:ext>
                  </a:extLst>
                </p:cNvPr>
                <p:cNvSpPr txBox="1">
                  <a:spLocks noRot="1" noChangeAspect="1" noMove="1" noResize="1" noEditPoints="1" noAdjustHandles="1" noChangeArrowheads="1" noChangeShapeType="1" noTextEdit="1"/>
                </p:cNvSpPr>
                <p:nvPr/>
              </p:nvSpPr>
              <p:spPr>
                <a:xfrm>
                  <a:off x="5828544" y="5299146"/>
                  <a:ext cx="459869" cy="369332"/>
                </a:xfrm>
                <a:prstGeom prst="rect">
                  <a:avLst/>
                </a:prstGeom>
                <a:blipFill>
                  <a:blip r:embed="rId3"/>
                  <a:stretch>
                    <a:fillRect/>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FA3894AE-3994-4D69-821B-10771C1A0527}"/>
                </a:ext>
              </a:extLst>
            </p:cNvPr>
            <p:cNvCxnSpPr>
              <a:cxnSpLocks/>
            </p:cNvCxnSpPr>
            <p:nvPr/>
          </p:nvCxnSpPr>
          <p:spPr>
            <a:xfrm>
              <a:off x="5524624" y="547553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50D5243E-2C29-469C-AE2F-94B0023170FA}"/>
                </a:ext>
              </a:extLst>
            </p:cNvPr>
            <p:cNvCxnSpPr>
              <a:cxnSpLocks/>
            </p:cNvCxnSpPr>
            <p:nvPr/>
          </p:nvCxnSpPr>
          <p:spPr>
            <a:xfrm>
              <a:off x="5524624" y="5769352"/>
              <a:ext cx="249382" cy="0"/>
            </a:xfrm>
            <a:prstGeom prst="line">
              <a:avLst/>
            </a:prstGeom>
            <a:ln w="19050">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6EA0499-3EE6-4194-BF39-79EDB199555E}"/>
                    </a:ext>
                  </a:extLst>
                </p:cNvPr>
                <p:cNvSpPr txBox="1"/>
                <p:nvPr/>
              </p:nvSpPr>
              <p:spPr>
                <a:xfrm>
                  <a:off x="5797798" y="5559747"/>
                  <a:ext cx="4623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31" name="TextBox 30">
                  <a:extLst>
                    <a:ext uri="{FF2B5EF4-FFF2-40B4-BE49-F238E27FC236}">
                      <a16:creationId xmlns:a16="http://schemas.microsoft.com/office/drawing/2014/main" id="{26EA0499-3EE6-4194-BF39-79EDB199555E}"/>
                    </a:ext>
                  </a:extLst>
                </p:cNvPr>
                <p:cNvSpPr txBox="1">
                  <a:spLocks noRot="1" noChangeAspect="1" noMove="1" noResize="1" noEditPoints="1" noAdjustHandles="1" noChangeArrowheads="1" noChangeShapeType="1" noTextEdit="1"/>
                </p:cNvSpPr>
                <p:nvPr/>
              </p:nvSpPr>
              <p:spPr>
                <a:xfrm>
                  <a:off x="5797798" y="5559747"/>
                  <a:ext cx="462306" cy="369332"/>
                </a:xfrm>
                <a:prstGeom prst="rect">
                  <a:avLst/>
                </a:prstGeom>
                <a:blipFill>
                  <a:blip r:embed="rId4"/>
                  <a:stretch>
                    <a:fillRect/>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C7CB61B4-6995-4FE1-9FB2-AF9077596015}"/>
              </a:ext>
            </a:extLst>
          </p:cNvPr>
          <p:cNvGrpSpPr/>
          <p:nvPr/>
        </p:nvGrpSpPr>
        <p:grpSpPr>
          <a:xfrm>
            <a:off x="6523454" y="5726417"/>
            <a:ext cx="599815" cy="629933"/>
            <a:chOff x="5524624" y="5299146"/>
            <a:chExt cx="599815" cy="629933"/>
          </a:xfrm>
        </p:grpSpPr>
        <p:sp>
          <p:nvSpPr>
            <p:cNvPr id="33" name="TextBox 32">
              <a:extLst>
                <a:ext uri="{FF2B5EF4-FFF2-40B4-BE49-F238E27FC236}">
                  <a16:creationId xmlns:a16="http://schemas.microsoft.com/office/drawing/2014/main" id="{4B4FFC5D-1968-4808-A887-F41FC8FB082B}"/>
                </a:ext>
              </a:extLst>
            </p:cNvPr>
            <p:cNvSpPr txBox="1"/>
            <p:nvPr/>
          </p:nvSpPr>
          <p:spPr>
            <a:xfrm>
              <a:off x="5792297" y="5299146"/>
              <a:ext cx="332142" cy="369332"/>
            </a:xfrm>
            <a:prstGeom prst="rect">
              <a:avLst/>
            </a:prstGeom>
            <a:noFill/>
          </p:spPr>
          <p:txBody>
            <a:bodyPr wrap="none" rtlCol="0">
              <a:spAutoFit/>
            </a:bodyPr>
            <a:lstStyle/>
            <a:p>
              <a:r>
                <a:rPr lang="en-US" dirty="0"/>
                <a:t>U</a:t>
              </a:r>
            </a:p>
          </p:txBody>
        </p:sp>
        <p:cxnSp>
          <p:nvCxnSpPr>
            <p:cNvPr id="34" name="Straight Connector 33">
              <a:extLst>
                <a:ext uri="{FF2B5EF4-FFF2-40B4-BE49-F238E27FC236}">
                  <a16:creationId xmlns:a16="http://schemas.microsoft.com/office/drawing/2014/main" id="{EE11DF38-4F7C-4D5B-89B4-390F15B970D3}"/>
                </a:ext>
              </a:extLst>
            </p:cNvPr>
            <p:cNvCxnSpPr>
              <a:cxnSpLocks/>
            </p:cNvCxnSpPr>
            <p:nvPr/>
          </p:nvCxnSpPr>
          <p:spPr>
            <a:xfrm>
              <a:off x="5524624" y="547553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2838BB5-282C-4DF2-8E46-4E2CF7DF1C28}"/>
                </a:ext>
              </a:extLst>
            </p:cNvPr>
            <p:cNvCxnSpPr>
              <a:cxnSpLocks/>
            </p:cNvCxnSpPr>
            <p:nvPr/>
          </p:nvCxnSpPr>
          <p:spPr>
            <a:xfrm>
              <a:off x="5524624" y="5769352"/>
              <a:ext cx="249382" cy="0"/>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340B9D1F-39CA-4291-8C9C-F2B6D7BF77B9}"/>
                </a:ext>
              </a:extLst>
            </p:cNvPr>
            <p:cNvSpPr txBox="1"/>
            <p:nvPr/>
          </p:nvSpPr>
          <p:spPr>
            <a:xfrm>
              <a:off x="5797798" y="5559747"/>
              <a:ext cx="316112" cy="369332"/>
            </a:xfrm>
            <a:prstGeom prst="rect">
              <a:avLst/>
            </a:prstGeom>
            <a:noFill/>
          </p:spPr>
          <p:txBody>
            <a:bodyPr wrap="none" rtlCol="0">
              <a:spAutoFit/>
            </a:bodyPr>
            <a:lstStyle/>
            <a:p>
              <a:r>
                <a:rPr lang="en-US" dirty="0"/>
                <a:t>V</a:t>
              </a:r>
            </a:p>
          </p:txBody>
        </p:sp>
      </p:grpSp>
    </p:spTree>
    <p:extLst>
      <p:ext uri="{BB962C8B-B14F-4D97-AF65-F5344CB8AC3E}">
        <p14:creationId xmlns:p14="http://schemas.microsoft.com/office/powerpoint/2010/main" val="3483532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087">
            <a:extLst>
              <a:ext uri="{FF2B5EF4-FFF2-40B4-BE49-F238E27FC236}">
                <a16:creationId xmlns:a16="http://schemas.microsoft.com/office/drawing/2014/main" id="{D334A81B-01F7-4352-8C2F-B870A3918CC4}"/>
              </a:ext>
            </a:extLst>
          </p:cNvPr>
          <p:cNvSpPr txBox="1"/>
          <p:nvPr/>
        </p:nvSpPr>
        <p:spPr>
          <a:xfrm>
            <a:off x="634651" y="476662"/>
            <a:ext cx="10480761" cy="562213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ltLang="zh-TW" sz="2800" u="sng" dirty="0">
                <a:solidFill>
                  <a:schemeClr val="dk1"/>
                </a:solidFill>
                <a:latin typeface="Calibri"/>
                <a:ea typeface="Calibri"/>
                <a:cs typeface="Calibri"/>
                <a:sym typeface="Calibri"/>
              </a:rPr>
              <a:t>Summary</a:t>
            </a:r>
          </a:p>
          <a:p>
            <a:pPr marL="0" marR="0" lvl="0" indent="0" algn="l" rtl="0">
              <a:spcBef>
                <a:spcPts val="0"/>
              </a:spcBef>
              <a:buSzPct val="25000"/>
              <a:buNone/>
            </a:pPr>
            <a:endParaRPr lang="en-US" sz="2800" u="sng" dirty="0">
              <a:solidFill>
                <a:schemeClr val="dk1"/>
              </a:solidFill>
              <a:latin typeface="Calibri"/>
              <a:ea typeface="Calibri"/>
              <a:cs typeface="Calibri"/>
              <a:sym typeface="Calibri"/>
            </a:endParaRPr>
          </a:p>
          <a:p>
            <a:pPr marL="0" marR="0" lvl="0" indent="0" algn="l" rtl="0">
              <a:spcBef>
                <a:spcPts val="0"/>
              </a:spcBef>
              <a:buSzPct val="25000"/>
              <a:buNone/>
            </a:pPr>
            <a:r>
              <a:rPr lang="en-US" sz="2400" dirty="0">
                <a:solidFill>
                  <a:schemeClr val="dk1"/>
                </a:solidFill>
                <a:latin typeface="Calibri"/>
                <a:ea typeface="Calibri"/>
                <a:cs typeface="Calibri"/>
                <a:sym typeface="Calibri"/>
              </a:rPr>
              <a:t>The formation of convection rolls are sensitive to PBL schemes due to different ways of vertical mixing.</a:t>
            </a:r>
          </a:p>
          <a:p>
            <a:pPr marL="0" marR="0" lvl="0" indent="0" algn="l" rtl="0">
              <a:spcBef>
                <a:spcPts val="0"/>
              </a:spcBef>
              <a:buSzPct val="25000"/>
              <a:buNone/>
            </a:pPr>
            <a:endParaRPr lang="en-US" sz="2400" dirty="0">
              <a:solidFill>
                <a:schemeClr val="dk1"/>
              </a:solidFill>
              <a:latin typeface="Calibri"/>
              <a:ea typeface="Calibri"/>
              <a:cs typeface="Calibri"/>
              <a:sym typeface="Calibri"/>
            </a:endParaRPr>
          </a:p>
          <a:p>
            <a:pPr marL="0" marR="0" lvl="0" indent="0" algn="l" rtl="0">
              <a:spcBef>
                <a:spcPts val="0"/>
              </a:spcBef>
              <a:buSzPct val="25000"/>
              <a:buNone/>
            </a:pPr>
            <a:r>
              <a:rPr lang="en-US" sz="2400" dirty="0">
                <a:solidFill>
                  <a:schemeClr val="dk1"/>
                </a:solidFill>
                <a:latin typeface="Calibri"/>
                <a:ea typeface="Calibri"/>
                <a:cs typeface="Calibri"/>
                <a:sym typeface="Calibri"/>
              </a:rPr>
              <a:t>The wavelength of the rolls decreases with TKE-based PBL schemes since the boundary layer is more turbulent. However, the roll can be destroyed when the layer is well mixed.</a:t>
            </a:r>
          </a:p>
          <a:p>
            <a:pPr marL="0" marR="0" lvl="0" indent="0" algn="l" rtl="0">
              <a:spcBef>
                <a:spcPts val="0"/>
              </a:spcBef>
              <a:buSzPct val="25000"/>
              <a:buNone/>
            </a:pPr>
            <a:endParaRPr lang="en-US" sz="2400" dirty="0">
              <a:solidFill>
                <a:schemeClr val="dk1"/>
              </a:solidFill>
              <a:latin typeface="Calibri"/>
              <a:ea typeface="Calibri"/>
              <a:cs typeface="Calibri"/>
              <a:sym typeface="Calibri"/>
            </a:endParaRPr>
          </a:p>
          <a:p>
            <a:pPr marL="0" marR="0" lvl="0" indent="0" algn="l" rtl="0">
              <a:spcBef>
                <a:spcPts val="0"/>
              </a:spcBef>
              <a:buSzPct val="25000"/>
              <a:buNone/>
            </a:pPr>
            <a:endParaRPr lang="en-US" sz="2400" dirty="0">
              <a:solidFill>
                <a:schemeClr val="dk1"/>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4C6C653-EBCC-4DE8-AE27-57F39EDC2CD3}"/>
              </a:ext>
            </a:extLst>
          </p:cNvPr>
          <p:cNvSpPr>
            <a:spLocks noGrp="1"/>
          </p:cNvSpPr>
          <p:nvPr>
            <p:ph type="sldNum" sz="quarter" idx="12"/>
          </p:nvPr>
        </p:nvSpPr>
        <p:spPr/>
        <p:txBody>
          <a:bodyPr/>
          <a:lstStyle/>
          <a:p>
            <a:fld id="{A9082F5A-400B-4631-9635-336EF9EDEB9D}" type="slidenum">
              <a:rPr lang="en-US" smtClean="0"/>
              <a:t>12</a:t>
            </a:fld>
            <a:endParaRPr lang="en-US"/>
          </a:p>
        </p:txBody>
      </p:sp>
    </p:spTree>
    <p:extLst>
      <p:ext uri="{BB962C8B-B14F-4D97-AF65-F5344CB8AC3E}">
        <p14:creationId xmlns:p14="http://schemas.microsoft.com/office/powerpoint/2010/main" val="52277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C3E20A-C389-49A8-A737-163EB4468F5D}"/>
              </a:ext>
            </a:extLst>
          </p:cNvPr>
          <p:cNvSpPr>
            <a:spLocks noGrp="1"/>
          </p:cNvSpPr>
          <p:nvPr>
            <p:ph type="sldNum" sz="quarter" idx="12"/>
          </p:nvPr>
        </p:nvSpPr>
        <p:spPr/>
        <p:txBody>
          <a:bodyPr/>
          <a:lstStyle/>
          <a:p>
            <a:fld id="{A9082F5A-400B-4631-9635-336EF9EDEB9D}" type="slidenum">
              <a:rPr lang="en-US" smtClean="0"/>
              <a:t>13</a:t>
            </a:fld>
            <a:endParaRPr lang="en-US"/>
          </a:p>
        </p:txBody>
      </p:sp>
    </p:spTree>
    <p:extLst>
      <p:ext uri="{BB962C8B-B14F-4D97-AF65-F5344CB8AC3E}">
        <p14:creationId xmlns:p14="http://schemas.microsoft.com/office/powerpoint/2010/main" val="1108125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0055" y="898437"/>
            <a:ext cx="8771391" cy="5355312"/>
          </a:xfrm>
          <a:prstGeom prst="rect">
            <a:avLst/>
          </a:prstGeom>
          <a:noFill/>
        </p:spPr>
        <p:txBody>
          <a:bodyPr wrap="square" rtlCol="0">
            <a:spAutoFit/>
          </a:bodyPr>
          <a:lstStyle/>
          <a:p>
            <a:r>
              <a:rPr lang="en-US" sz="2400" u="sng" dirty="0"/>
              <a:t>YSU: </a:t>
            </a:r>
            <a:r>
              <a:rPr lang="en-US" dirty="0"/>
              <a:t>Yonsei University scheme</a:t>
            </a:r>
            <a:endParaRPr lang="en-US" sz="2400" u="sng" dirty="0"/>
          </a:p>
          <a:p>
            <a:r>
              <a:rPr lang="en-US" dirty="0"/>
              <a:t>Nonlocal, first-order closure</a:t>
            </a:r>
          </a:p>
          <a:p>
            <a:r>
              <a:rPr lang="en-US" dirty="0">
                <a:solidFill>
                  <a:srgbClr val="FF0000"/>
                </a:solidFill>
              </a:rPr>
              <a:t>With explicit entrainment layer and parabolic K-profile in unstable mixed layer</a:t>
            </a:r>
          </a:p>
          <a:p>
            <a:endParaRPr lang="en-US" sz="2400" u="sng" dirty="0"/>
          </a:p>
          <a:p>
            <a:endParaRPr lang="en-US" sz="2400" u="sng" dirty="0"/>
          </a:p>
          <a:p>
            <a:r>
              <a:rPr lang="en-US" sz="2400" u="sng" dirty="0"/>
              <a:t>MYJ: </a:t>
            </a:r>
            <a:r>
              <a:rPr lang="en-US" dirty="0"/>
              <a:t>Mellor-Yamada-</a:t>
            </a:r>
            <a:r>
              <a:rPr lang="en-US" dirty="0" err="1"/>
              <a:t>Janjic</a:t>
            </a:r>
            <a:r>
              <a:rPr lang="en-US" dirty="0"/>
              <a:t> scheme</a:t>
            </a:r>
            <a:endParaRPr lang="en-US" sz="2400" u="sng" dirty="0"/>
          </a:p>
          <a:p>
            <a:r>
              <a:rPr lang="en-US" dirty="0"/>
              <a:t>Local, 1.5-order closure</a:t>
            </a:r>
          </a:p>
          <a:p>
            <a:endParaRPr lang="en-US" dirty="0"/>
          </a:p>
          <a:p>
            <a:r>
              <a:rPr lang="en-US" sz="2400" u="sng" dirty="0"/>
              <a:t>QNSE: </a:t>
            </a:r>
            <a:r>
              <a:rPr lang="en-US" dirty="0"/>
              <a:t>Quasi-Normal Scale Elimination PBL</a:t>
            </a:r>
            <a:endParaRPr lang="en-US" sz="2400" u="sng" dirty="0"/>
          </a:p>
          <a:p>
            <a:r>
              <a:rPr lang="en-US" dirty="0"/>
              <a:t>Local, 1.5-order closure</a:t>
            </a:r>
          </a:p>
          <a:p>
            <a:endParaRPr lang="en-US" dirty="0"/>
          </a:p>
          <a:p>
            <a:r>
              <a:rPr lang="en-US" sz="2400" u="sng" dirty="0"/>
              <a:t>MYNN2: </a:t>
            </a:r>
            <a:r>
              <a:rPr lang="en-US" dirty="0"/>
              <a:t>Mellor-Yamada Nakanishi and </a:t>
            </a:r>
            <a:r>
              <a:rPr lang="en-US" dirty="0" err="1"/>
              <a:t>Niino</a:t>
            </a:r>
            <a:r>
              <a:rPr lang="en-US" dirty="0"/>
              <a:t> Level 2.5 PBL </a:t>
            </a:r>
            <a:endParaRPr lang="en-US" sz="2400" u="sng" dirty="0"/>
          </a:p>
          <a:p>
            <a:r>
              <a:rPr lang="en-US" dirty="0"/>
              <a:t>Local, 1.5-order closure </a:t>
            </a:r>
          </a:p>
          <a:p>
            <a:r>
              <a:rPr lang="en-US" dirty="0">
                <a:solidFill>
                  <a:srgbClr val="FF0000"/>
                </a:solidFill>
              </a:rPr>
              <a:t>With an equation for prognosis of turbulent kinetic energy</a:t>
            </a:r>
          </a:p>
          <a:p>
            <a:r>
              <a:rPr lang="en-US" dirty="0">
                <a:solidFill>
                  <a:srgbClr val="FF0000"/>
                </a:solidFill>
              </a:rPr>
              <a:t>The differences between MYJ, QNSE, MYNN2 are dimensionless stability function and turbulent length scale which are for K-value.</a:t>
            </a:r>
          </a:p>
          <a:p>
            <a:endParaRPr lang="en-US" dirty="0"/>
          </a:p>
        </p:txBody>
      </p:sp>
      <p:sp>
        <p:nvSpPr>
          <p:cNvPr id="2" name="Slide Number Placeholder 1">
            <a:extLst>
              <a:ext uri="{FF2B5EF4-FFF2-40B4-BE49-F238E27FC236}">
                <a16:creationId xmlns:a16="http://schemas.microsoft.com/office/drawing/2014/main" id="{9B855D12-B191-4F72-86ED-DDFD7417906C}"/>
              </a:ext>
            </a:extLst>
          </p:cNvPr>
          <p:cNvSpPr>
            <a:spLocks noGrp="1"/>
          </p:cNvSpPr>
          <p:nvPr>
            <p:ph type="sldNum" sz="quarter" idx="12"/>
          </p:nvPr>
        </p:nvSpPr>
        <p:spPr/>
        <p:txBody>
          <a:bodyPr/>
          <a:lstStyle/>
          <a:p>
            <a:fld id="{A9082F5A-400B-4631-9635-336EF9EDEB9D}" type="slidenum">
              <a:rPr lang="en-US" smtClean="0"/>
              <a:t>14</a:t>
            </a:fld>
            <a:endParaRPr lang="en-US"/>
          </a:p>
        </p:txBody>
      </p:sp>
      <p:sp>
        <p:nvSpPr>
          <p:cNvPr id="5" name="TextBox 4">
            <a:extLst>
              <a:ext uri="{FF2B5EF4-FFF2-40B4-BE49-F238E27FC236}">
                <a16:creationId xmlns:a16="http://schemas.microsoft.com/office/drawing/2014/main" id="{D94875B9-9282-42F6-91E4-ABF8FB55B0B5}"/>
              </a:ext>
            </a:extLst>
          </p:cNvPr>
          <p:cNvSpPr txBox="1"/>
          <p:nvPr/>
        </p:nvSpPr>
        <p:spPr>
          <a:xfrm>
            <a:off x="490055" y="6037679"/>
            <a:ext cx="3620735" cy="307777"/>
          </a:xfrm>
          <a:prstGeom prst="rect">
            <a:avLst/>
          </a:prstGeom>
          <a:noFill/>
        </p:spPr>
        <p:txBody>
          <a:bodyPr wrap="none" rtlCol="0">
            <a:spAutoFit/>
          </a:bodyPr>
          <a:lstStyle/>
          <a:p>
            <a:r>
              <a:rPr lang="en-US" sz="1400" dirty="0"/>
              <a:t>(Cohen et al., 2015 and </a:t>
            </a:r>
            <a:r>
              <a:rPr lang="en-US" sz="1400" dirty="0" err="1"/>
              <a:t>Hariprasad</a:t>
            </a:r>
            <a:r>
              <a:rPr lang="en-US" sz="1400" dirty="0"/>
              <a:t> et al., 2014)</a:t>
            </a:r>
          </a:p>
        </p:txBody>
      </p:sp>
      <p:grpSp>
        <p:nvGrpSpPr>
          <p:cNvPr id="13" name="Group 12">
            <a:extLst>
              <a:ext uri="{FF2B5EF4-FFF2-40B4-BE49-F238E27FC236}">
                <a16:creationId xmlns:a16="http://schemas.microsoft.com/office/drawing/2014/main" id="{4EA01070-D464-40F0-B116-007EF3FE9D4D}"/>
              </a:ext>
            </a:extLst>
          </p:cNvPr>
          <p:cNvGrpSpPr/>
          <p:nvPr/>
        </p:nvGrpSpPr>
        <p:grpSpPr>
          <a:xfrm>
            <a:off x="8342152" y="898437"/>
            <a:ext cx="3280095" cy="4472081"/>
            <a:chOff x="8472881" y="1797832"/>
            <a:chExt cx="3280095" cy="4472081"/>
          </a:xfrm>
        </p:grpSpPr>
        <p:grpSp>
          <p:nvGrpSpPr>
            <p:cNvPr id="11" name="Group 10">
              <a:extLst>
                <a:ext uri="{FF2B5EF4-FFF2-40B4-BE49-F238E27FC236}">
                  <a16:creationId xmlns:a16="http://schemas.microsoft.com/office/drawing/2014/main" id="{48E8463E-AD71-4818-8378-94A3660A2B6D}"/>
                </a:ext>
              </a:extLst>
            </p:cNvPr>
            <p:cNvGrpSpPr/>
            <p:nvPr/>
          </p:nvGrpSpPr>
          <p:grpSpPr>
            <a:xfrm>
              <a:off x="8472881" y="1797832"/>
              <a:ext cx="3280095" cy="4472081"/>
              <a:chOff x="7883717" y="1070701"/>
              <a:chExt cx="3869259" cy="5275347"/>
            </a:xfrm>
          </p:grpSpPr>
          <p:cxnSp>
            <p:nvCxnSpPr>
              <p:cNvPr id="6" name="Straight Arrow Connector 5">
                <a:extLst>
                  <a:ext uri="{FF2B5EF4-FFF2-40B4-BE49-F238E27FC236}">
                    <a16:creationId xmlns:a16="http://schemas.microsoft.com/office/drawing/2014/main" id="{E256F304-596D-4C1C-BDC7-2B582B684244}"/>
                  </a:ext>
                </a:extLst>
              </p:cNvPr>
              <p:cNvCxnSpPr>
                <a:cxnSpLocks/>
              </p:cNvCxnSpPr>
              <p:nvPr/>
            </p:nvCxnSpPr>
            <p:spPr>
              <a:xfrm>
                <a:off x="8365839" y="5829263"/>
                <a:ext cx="338713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BE7BCE72-8057-467F-AF11-E4C6CA1F8839}"/>
                  </a:ext>
                </a:extLst>
              </p:cNvPr>
              <p:cNvSpPr/>
              <p:nvPr/>
            </p:nvSpPr>
            <p:spPr>
              <a:xfrm>
                <a:off x="9642656" y="1117282"/>
                <a:ext cx="1062107" cy="4714613"/>
              </a:xfrm>
              <a:custGeom>
                <a:avLst/>
                <a:gdLst>
                  <a:gd name="connsiteX0" fmla="*/ 239575 w 1062107"/>
                  <a:gd name="connsiteY0" fmla="*/ 4714613 h 4714613"/>
                  <a:gd name="connsiteX1" fmla="*/ 1061696 w 1062107"/>
                  <a:gd name="connsiteY1" fmla="*/ 3372374 h 4714613"/>
                  <a:gd name="connsiteX2" fmla="*/ 147296 w 1062107"/>
                  <a:gd name="connsiteY2" fmla="*/ 1912690 h 4714613"/>
                  <a:gd name="connsiteX3" fmla="*/ 13072 w 1062107"/>
                  <a:gd name="connsiteY3" fmla="*/ 0 h 4714613"/>
                </a:gdLst>
                <a:ahLst/>
                <a:cxnLst>
                  <a:cxn ang="0">
                    <a:pos x="connsiteX0" y="connsiteY0"/>
                  </a:cxn>
                  <a:cxn ang="0">
                    <a:pos x="connsiteX1" y="connsiteY1"/>
                  </a:cxn>
                  <a:cxn ang="0">
                    <a:pos x="connsiteX2" y="connsiteY2"/>
                  </a:cxn>
                  <a:cxn ang="0">
                    <a:pos x="connsiteX3" y="connsiteY3"/>
                  </a:cxn>
                </a:cxnLst>
                <a:rect l="l" t="t" r="r" b="b"/>
                <a:pathLst>
                  <a:path w="1062107" h="4714613">
                    <a:moveTo>
                      <a:pt x="239575" y="4714613"/>
                    </a:moveTo>
                    <a:cubicBezTo>
                      <a:pt x="658325" y="4276987"/>
                      <a:pt x="1077076" y="3839361"/>
                      <a:pt x="1061696" y="3372374"/>
                    </a:cubicBezTo>
                    <a:cubicBezTo>
                      <a:pt x="1046316" y="2905387"/>
                      <a:pt x="322067" y="2474752"/>
                      <a:pt x="147296" y="1912690"/>
                    </a:cubicBezTo>
                    <a:cubicBezTo>
                      <a:pt x="-27475" y="1350628"/>
                      <a:pt x="-7202" y="675314"/>
                      <a:pt x="1307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14B3E57-BA98-4DE6-BC5D-1A698E81C167}"/>
                  </a:ext>
                </a:extLst>
              </p:cNvPr>
              <p:cNvSpPr/>
              <p:nvPr/>
            </p:nvSpPr>
            <p:spPr>
              <a:xfrm>
                <a:off x="10965180" y="5910377"/>
                <a:ext cx="633841" cy="435671"/>
              </a:xfrm>
              <a:prstGeom prst="rect">
                <a:avLst/>
              </a:prstGeom>
            </p:spPr>
            <p:txBody>
              <a:bodyPr wrap="none">
                <a:spAutoFit/>
              </a:bodyPr>
              <a:lstStyle/>
              <a:p>
                <a:r>
                  <a:rPr lang="en-US" dirty="0">
                    <a:solidFill>
                      <a:srgbClr val="FF0000"/>
                    </a:solidFill>
                  </a:rPr>
                  <a:t>K(z)</a:t>
                </a:r>
              </a:p>
            </p:txBody>
          </p:sp>
          <p:cxnSp>
            <p:nvCxnSpPr>
              <p:cNvPr id="9" name="Straight Arrow Connector 8">
                <a:extLst>
                  <a:ext uri="{FF2B5EF4-FFF2-40B4-BE49-F238E27FC236}">
                    <a16:creationId xmlns:a16="http://schemas.microsoft.com/office/drawing/2014/main" id="{8D378475-264F-4580-830F-B4B71D5B8213}"/>
                  </a:ext>
                </a:extLst>
              </p:cNvPr>
              <p:cNvCxnSpPr>
                <a:cxnSpLocks/>
              </p:cNvCxnSpPr>
              <p:nvPr/>
            </p:nvCxnSpPr>
            <p:spPr>
              <a:xfrm flipV="1">
                <a:off x="8374228" y="1158147"/>
                <a:ext cx="0" cy="46878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3AF74A6-D65B-4341-BF82-1C26C84FE15F}"/>
                  </a:ext>
                </a:extLst>
              </p:cNvPr>
              <p:cNvSpPr txBox="1"/>
              <p:nvPr/>
            </p:nvSpPr>
            <p:spPr>
              <a:xfrm rot="16200000">
                <a:off x="7683889" y="1270529"/>
                <a:ext cx="740092" cy="340436"/>
              </a:xfrm>
              <a:prstGeom prst="rect">
                <a:avLst/>
              </a:prstGeom>
              <a:noFill/>
            </p:spPr>
            <p:txBody>
              <a:bodyPr wrap="none" rtlCol="0">
                <a:spAutoFit/>
              </a:bodyPr>
              <a:lstStyle/>
              <a:p>
                <a:r>
                  <a:rPr lang="en-US" dirty="0">
                    <a:solidFill>
                      <a:schemeClr val="accent1">
                        <a:lumMod val="50000"/>
                      </a:schemeClr>
                    </a:solidFill>
                  </a:rPr>
                  <a:t>Height</a:t>
                </a:r>
              </a:p>
            </p:txBody>
          </p:sp>
        </p:grpSp>
        <p:sp>
          <p:nvSpPr>
            <p:cNvPr id="12" name="TextBox 11">
              <a:extLst>
                <a:ext uri="{FF2B5EF4-FFF2-40B4-BE49-F238E27FC236}">
                  <a16:creationId xmlns:a16="http://schemas.microsoft.com/office/drawing/2014/main" id="{9E195563-C43B-4725-9FF7-8196FB875708}"/>
                </a:ext>
              </a:extLst>
            </p:cNvPr>
            <p:cNvSpPr txBox="1"/>
            <p:nvPr/>
          </p:nvSpPr>
          <p:spPr>
            <a:xfrm>
              <a:off x="10547860" y="4199990"/>
              <a:ext cx="603659" cy="707886"/>
            </a:xfrm>
            <a:prstGeom prst="rect">
              <a:avLst/>
            </a:prstGeom>
            <a:solidFill>
              <a:schemeClr val="bg1"/>
            </a:solidFill>
          </p:spPr>
          <p:txBody>
            <a:bodyPr wrap="square" rtlCol="0">
              <a:spAutoFit/>
            </a:bodyPr>
            <a:lstStyle/>
            <a:p>
              <a:pPr algn="ctr"/>
              <a:r>
                <a:rPr lang="en-US" sz="4000" dirty="0">
                  <a:solidFill>
                    <a:srgbClr val="FF0000"/>
                  </a:solidFill>
                </a:rPr>
                <a:t>?</a:t>
              </a:r>
            </a:p>
          </p:txBody>
        </p:sp>
      </p:grpSp>
    </p:spTree>
    <p:extLst>
      <p:ext uri="{BB962C8B-B14F-4D97-AF65-F5344CB8AC3E}">
        <p14:creationId xmlns:p14="http://schemas.microsoft.com/office/powerpoint/2010/main" val="1033588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557742" y="481567"/>
                <a:ext cx="3951916" cy="1223092"/>
              </a:xfrm>
              <a:prstGeom prst="rect">
                <a:avLst/>
              </a:prstGeom>
              <a:noFill/>
            </p:spPr>
            <p:txBody>
              <a:bodyPr wrap="none" rtlCol="0">
                <a:spAutoFit/>
              </a:bodyPr>
              <a:lstStyle/>
              <a:p>
                <a:r>
                  <a:rPr lang="en-US" sz="2000" dirty="0"/>
                  <a:t>Convective boundary layer depth: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𝑖</m:t>
                        </m:r>
                      </m:sub>
                    </m:sSub>
                  </m:oMath>
                </a14:m>
                <a:endParaRPr lang="en-US" sz="2000" dirty="0"/>
              </a:p>
              <a:p>
                <a:endParaRPr lang="en-US" sz="2000" dirty="0"/>
              </a:p>
              <a:p>
                <a:r>
                  <a:rPr lang="en-US" sz="2000" dirty="0"/>
                  <a:t>Obukhov length: </a:t>
                </a:r>
                <a14:m>
                  <m:oMath xmlns:m="http://schemas.openxmlformats.org/officeDocument/2006/math">
                    <m:r>
                      <a:rPr lang="en-US" sz="2000" i="1">
                        <a:latin typeface="Cambria Math" panose="02040503050406030204" pitchFamily="18" charset="0"/>
                      </a:rPr>
                      <m:t>𝐿</m:t>
                    </m:r>
                    <m:r>
                      <a:rPr lang="en-US" sz="2000" i="1">
                        <a:latin typeface="Cambria Math" panose="02040503050406030204" pitchFamily="18" charset="0"/>
                      </a:rPr>
                      <m:t>=−</m:t>
                    </m:r>
                    <m:f>
                      <m:fPr>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𝑢</m:t>
                            </m:r>
                          </m:e>
                          <m:sub>
                            <m:r>
                              <a:rPr lang="en-US" sz="2000" i="1">
                                <a:latin typeface="Cambria Math" panose="02040503050406030204" pitchFamily="18" charset="0"/>
                              </a:rPr>
                              <m:t>∗</m:t>
                            </m:r>
                          </m:sub>
                          <m:sup>
                            <m:r>
                              <a:rPr lang="en-US" sz="2000" i="1">
                                <a:latin typeface="Cambria Math" panose="02040503050406030204" pitchFamily="18" charset="0"/>
                              </a:rPr>
                              <m:t>3</m:t>
                            </m:r>
                          </m:sup>
                        </m:sSubSup>
                        <m:r>
                          <a:rPr lang="en-US" sz="2000" i="1">
                            <a:latin typeface="Cambria Math" panose="02040503050406030204" pitchFamily="18" charset="0"/>
                            <a:ea typeface="Cambria Math" panose="02040503050406030204" pitchFamily="18" charset="0"/>
                          </a:rPr>
                          <m:t>𝜃</m:t>
                        </m:r>
                      </m:num>
                      <m:den>
                        <m:r>
                          <a:rPr lang="en-US" sz="2000" i="1">
                            <a:latin typeface="Cambria Math" panose="02040503050406030204" pitchFamily="18" charset="0"/>
                            <a:ea typeface="Cambria Math" panose="02040503050406030204" pitchFamily="18" charset="0"/>
                          </a:rPr>
                          <m:t>𝜅</m:t>
                        </m:r>
                        <m:r>
                          <a:rPr lang="en-US" sz="2000" i="1">
                            <a:latin typeface="Cambria Math" panose="02040503050406030204" pitchFamily="18" charset="0"/>
                            <a:ea typeface="Cambria Math" panose="02040503050406030204" pitchFamily="18" charset="0"/>
                          </a:rPr>
                          <m:t>𝑔𝑄</m:t>
                        </m:r>
                      </m:den>
                    </m:f>
                  </m:oMath>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557742" y="481567"/>
                <a:ext cx="3951916" cy="1223092"/>
              </a:xfrm>
              <a:prstGeom prst="rect">
                <a:avLst/>
              </a:prstGeom>
              <a:blipFill>
                <a:blip r:embed="rId2"/>
                <a:stretch>
                  <a:fillRect l="-1541" t="-29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158450" y="381099"/>
                <a:ext cx="3539495" cy="1477328"/>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m:t>
                        </m:r>
                      </m:sub>
                    </m:sSub>
                  </m:oMath>
                </a14:m>
                <a:r>
                  <a:rPr lang="en-US" dirty="0"/>
                  <a:t>: friction velocity</a:t>
                </a:r>
              </a:p>
              <a:p>
                <a14:m>
                  <m:oMath xmlns:m="http://schemas.openxmlformats.org/officeDocument/2006/math">
                    <m:r>
                      <a:rPr lang="en-US" i="1">
                        <a:latin typeface="Cambria Math" panose="02040503050406030204" pitchFamily="18" charset="0"/>
                        <a:ea typeface="Cambria Math" panose="02040503050406030204" pitchFamily="18" charset="0"/>
                      </a:rPr>
                      <m:t>𝜃</m:t>
                    </m:r>
                  </m:oMath>
                </a14:m>
                <a:r>
                  <a:rPr lang="en-US" dirty="0"/>
                  <a:t>: mean temperature at the ground</a:t>
                </a:r>
              </a:p>
              <a:p>
                <a14:m>
                  <m:oMath xmlns:m="http://schemas.openxmlformats.org/officeDocument/2006/math">
                    <m:r>
                      <a:rPr lang="en-US" i="1">
                        <a:latin typeface="Cambria Math" panose="02040503050406030204" pitchFamily="18" charset="0"/>
                        <a:ea typeface="Cambria Math" panose="02040503050406030204" pitchFamily="18" charset="0"/>
                      </a:rPr>
                      <m:t>𝜅</m:t>
                    </m:r>
                  </m:oMath>
                </a14:m>
                <a:r>
                  <a:rPr lang="en-US" dirty="0"/>
                  <a:t>: von Kármán constant</a:t>
                </a:r>
              </a:p>
              <a:p>
                <a14:m>
                  <m:oMath xmlns:m="http://schemas.openxmlformats.org/officeDocument/2006/math">
                    <m:r>
                      <a:rPr lang="en-US" i="1">
                        <a:latin typeface="Cambria Math" panose="02040503050406030204" pitchFamily="18" charset="0"/>
                        <a:ea typeface="Cambria Math" panose="02040503050406030204" pitchFamily="18" charset="0"/>
                      </a:rPr>
                      <m:t>𝑔</m:t>
                    </m:r>
                  </m:oMath>
                </a14:m>
                <a:r>
                  <a:rPr lang="en-US" dirty="0"/>
                  <a:t>: acceleration due to gravity</a:t>
                </a:r>
              </a:p>
              <a:p>
                <a14:m>
                  <m:oMath xmlns:m="http://schemas.openxmlformats.org/officeDocument/2006/math">
                    <m:r>
                      <a:rPr lang="en-US" b="0" i="1" smtClean="0">
                        <a:latin typeface="Cambria Math" panose="02040503050406030204" pitchFamily="18" charset="0"/>
                      </a:rPr>
                      <m:t>𝑄</m:t>
                    </m:r>
                  </m:oMath>
                </a14:m>
                <a:r>
                  <a:rPr lang="en-US" dirty="0"/>
                  <a:t>: surface heat flux</a:t>
                </a:r>
              </a:p>
            </p:txBody>
          </p:sp>
        </mc:Choice>
        <mc:Fallback xmlns="">
          <p:sp>
            <p:nvSpPr>
              <p:cNvPr id="8" name="TextBox 7"/>
              <p:cNvSpPr txBox="1">
                <a:spLocks noRot="1" noChangeAspect="1" noMove="1" noResize="1" noEditPoints="1" noAdjustHandles="1" noChangeArrowheads="1" noChangeShapeType="1" noTextEdit="1"/>
              </p:cNvSpPr>
              <p:nvPr/>
            </p:nvSpPr>
            <p:spPr>
              <a:xfrm>
                <a:off x="8158450" y="381099"/>
                <a:ext cx="3539495" cy="1477328"/>
              </a:xfrm>
              <a:prstGeom prst="rect">
                <a:avLst/>
              </a:prstGeom>
              <a:blipFill>
                <a:blip r:embed="rId3"/>
                <a:stretch>
                  <a:fillRect l="-344" t="-2479" r="-688" b="-5785"/>
                </a:stretch>
              </a:blipFill>
            </p:spPr>
            <p:txBody>
              <a:bodyPr/>
              <a:lstStyle/>
              <a:p>
                <a:r>
                  <a:rPr lang="en-US">
                    <a:noFill/>
                  </a:rPr>
                  <a:t> </a:t>
                </a:r>
              </a:p>
            </p:txBody>
          </p:sp>
        </mc:Fallback>
      </mc:AlternateContent>
      <p:pic>
        <p:nvPicPr>
          <p:cNvPr id="9" name="Picture 8"/>
          <p:cNvPicPr>
            <a:picLocks noChangeAspect="1"/>
          </p:cNvPicPr>
          <p:nvPr/>
        </p:nvPicPr>
        <p:blipFill rotWithShape="1">
          <a:blip r:embed="rId4"/>
          <a:srcRect l="23672" t="26680" r="14297" b="17361"/>
          <a:stretch/>
        </p:blipFill>
        <p:spPr>
          <a:xfrm>
            <a:off x="2365347" y="2522263"/>
            <a:ext cx="7562850" cy="3837661"/>
          </a:xfrm>
          <a:prstGeom prst="rect">
            <a:avLst/>
          </a:prstGeom>
        </p:spPr>
      </p:pic>
      <p:sp>
        <p:nvSpPr>
          <p:cNvPr id="10" name="Rectangle 9"/>
          <p:cNvSpPr/>
          <p:nvPr/>
        </p:nvSpPr>
        <p:spPr>
          <a:xfrm>
            <a:off x="9730061" y="6122699"/>
            <a:ext cx="2052550" cy="369332"/>
          </a:xfrm>
          <a:prstGeom prst="rect">
            <a:avLst/>
          </a:prstGeom>
        </p:spPr>
        <p:txBody>
          <a:bodyPr wrap="none">
            <a:spAutoFit/>
          </a:bodyPr>
          <a:lstStyle/>
          <a:p>
            <a:r>
              <a:rPr lang="en-US" altLang="zh-TW" dirty="0"/>
              <a:t>(</a:t>
            </a:r>
            <a:r>
              <a:rPr lang="en-US" altLang="zh-TW" dirty="0" err="1"/>
              <a:t>Salesky</a:t>
            </a:r>
            <a:r>
              <a:rPr lang="en-US" altLang="zh-TW" dirty="0"/>
              <a:t> et al.,2017)</a:t>
            </a:r>
            <a:endParaRPr lang="en-US" dirty="0"/>
          </a:p>
        </p:txBody>
      </p:sp>
      <mc:AlternateContent xmlns:mc="http://schemas.openxmlformats.org/markup-compatibility/2006" xmlns:a14="http://schemas.microsoft.com/office/drawing/2010/main">
        <mc:Choice Requires="a14">
          <p:sp>
            <p:nvSpPr>
              <p:cNvPr id="2" name="Rectangle 1"/>
              <p:cNvSpPr/>
              <p:nvPr/>
            </p:nvSpPr>
            <p:spPr>
              <a:xfrm>
                <a:off x="5582801" y="1858427"/>
                <a:ext cx="824393" cy="663836"/>
              </a:xfrm>
              <a:prstGeom prst="rect">
                <a:avLst/>
              </a:prstGeom>
            </p:spPr>
            <p:txBody>
              <a:bodyPr wrap="none">
                <a:spAutoFit/>
              </a:bodyPr>
              <a:lstStyle/>
              <a:p>
                <a14:m>
                  <m:oMath xmlns:m="http://schemas.openxmlformats.org/officeDocument/2006/math">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𝑧</m:t>
                            </m:r>
                          </m:e>
                          <m:sub>
                            <m:r>
                              <a:rPr lang="en-US" sz="2800" i="1">
                                <a:latin typeface="Cambria Math" panose="02040503050406030204" pitchFamily="18" charset="0"/>
                              </a:rPr>
                              <m:t>𝑖</m:t>
                            </m:r>
                          </m:sub>
                        </m:sSub>
                      </m:num>
                      <m:den>
                        <m:r>
                          <a:rPr lang="en-US" sz="2800" i="1">
                            <a:latin typeface="Cambria Math" panose="02040503050406030204" pitchFamily="18" charset="0"/>
                          </a:rPr>
                          <m:t>𝐿</m:t>
                        </m:r>
                      </m:den>
                    </m:f>
                  </m:oMath>
                </a14:m>
                <a:r>
                  <a:rPr lang="en-US" sz="2800" dirty="0"/>
                  <a:t> </a:t>
                </a:r>
              </a:p>
            </p:txBody>
          </p:sp>
        </mc:Choice>
        <mc:Fallback xmlns="">
          <p:sp>
            <p:nvSpPr>
              <p:cNvPr id="2" name="Rectangle 1"/>
              <p:cNvSpPr>
                <a:spLocks noRot="1" noChangeAspect="1" noMove="1" noResize="1" noEditPoints="1" noAdjustHandles="1" noChangeArrowheads="1" noChangeShapeType="1" noTextEdit="1"/>
              </p:cNvSpPr>
              <p:nvPr/>
            </p:nvSpPr>
            <p:spPr>
              <a:xfrm>
                <a:off x="5582801" y="1858427"/>
                <a:ext cx="824393" cy="663836"/>
              </a:xfrm>
              <a:prstGeom prst="rect">
                <a:avLst/>
              </a:prstGeom>
              <a:blipFill>
                <a:blip r:embed="rId5"/>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FF07BDC-3A68-4B30-809C-507EB964A2E3}"/>
              </a:ext>
            </a:extLst>
          </p:cNvPr>
          <p:cNvSpPr>
            <a:spLocks noGrp="1"/>
          </p:cNvSpPr>
          <p:nvPr>
            <p:ph type="sldNum" sz="quarter" idx="12"/>
          </p:nvPr>
        </p:nvSpPr>
        <p:spPr/>
        <p:txBody>
          <a:bodyPr/>
          <a:lstStyle/>
          <a:p>
            <a:fld id="{A9082F5A-400B-4631-9635-336EF9EDEB9D}" type="slidenum">
              <a:rPr lang="en-US" smtClean="0"/>
              <a:t>15</a:t>
            </a:fld>
            <a:endParaRPr lang="en-US"/>
          </a:p>
        </p:txBody>
      </p:sp>
    </p:spTree>
    <p:extLst>
      <p:ext uri="{BB962C8B-B14F-4D97-AF65-F5344CB8AC3E}">
        <p14:creationId xmlns:p14="http://schemas.microsoft.com/office/powerpoint/2010/main" val="970208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1246D22-EAD7-4D24-A07F-0623D403A741}"/>
              </a:ext>
            </a:extLst>
          </p:cNvPr>
          <p:cNvSpPr txBox="1"/>
          <p:nvPr/>
        </p:nvSpPr>
        <p:spPr>
          <a:xfrm>
            <a:off x="10024256" y="2542374"/>
            <a:ext cx="713657" cy="307777"/>
          </a:xfrm>
          <a:prstGeom prst="rect">
            <a:avLst/>
          </a:prstGeom>
          <a:noFill/>
        </p:spPr>
        <p:txBody>
          <a:bodyPr wrap="none" rtlCol="0">
            <a:spAutoFit/>
          </a:bodyPr>
          <a:lstStyle/>
          <a:p>
            <a:r>
              <a:rPr lang="en-US" dirty="0"/>
              <a:t>MY</a:t>
            </a:r>
            <a:r>
              <a:rPr lang="en-US" altLang="zh-TW" dirty="0"/>
              <a:t>NN</a:t>
            </a:r>
            <a:endParaRPr lang="en-US" dirty="0"/>
          </a:p>
        </p:txBody>
      </p:sp>
      <p:sp>
        <p:nvSpPr>
          <p:cNvPr id="22" name="TextBox 21">
            <a:extLst>
              <a:ext uri="{FF2B5EF4-FFF2-40B4-BE49-F238E27FC236}">
                <a16:creationId xmlns:a16="http://schemas.microsoft.com/office/drawing/2014/main" id="{B70141A1-A8F2-4AA0-9CF8-2F2851520601}"/>
              </a:ext>
            </a:extLst>
          </p:cNvPr>
          <p:cNvSpPr txBox="1"/>
          <p:nvPr/>
        </p:nvSpPr>
        <p:spPr>
          <a:xfrm>
            <a:off x="7132144" y="2542374"/>
            <a:ext cx="694421" cy="307777"/>
          </a:xfrm>
          <a:prstGeom prst="rect">
            <a:avLst/>
          </a:prstGeom>
          <a:noFill/>
        </p:spPr>
        <p:txBody>
          <a:bodyPr wrap="none" rtlCol="0">
            <a:spAutoFit/>
          </a:bodyPr>
          <a:lstStyle/>
          <a:p>
            <a:r>
              <a:rPr lang="en-US" dirty="0"/>
              <a:t>QNSE</a:t>
            </a:r>
          </a:p>
        </p:txBody>
      </p:sp>
      <p:sp>
        <p:nvSpPr>
          <p:cNvPr id="23" name="TextBox 22">
            <a:extLst>
              <a:ext uri="{FF2B5EF4-FFF2-40B4-BE49-F238E27FC236}">
                <a16:creationId xmlns:a16="http://schemas.microsoft.com/office/drawing/2014/main" id="{D22DBF7F-82EC-470D-A3BA-76832F39D110}"/>
              </a:ext>
            </a:extLst>
          </p:cNvPr>
          <p:cNvSpPr txBox="1"/>
          <p:nvPr/>
        </p:nvSpPr>
        <p:spPr>
          <a:xfrm>
            <a:off x="4293262" y="2543864"/>
            <a:ext cx="543739" cy="307777"/>
          </a:xfrm>
          <a:prstGeom prst="rect">
            <a:avLst/>
          </a:prstGeom>
          <a:noFill/>
        </p:spPr>
        <p:txBody>
          <a:bodyPr wrap="none" rtlCol="0">
            <a:spAutoFit/>
          </a:bodyPr>
          <a:lstStyle/>
          <a:p>
            <a:r>
              <a:rPr lang="en-US" dirty="0"/>
              <a:t>MYJ</a:t>
            </a:r>
          </a:p>
        </p:txBody>
      </p:sp>
      <p:sp>
        <p:nvSpPr>
          <p:cNvPr id="25" name="TextBox 24">
            <a:extLst>
              <a:ext uri="{FF2B5EF4-FFF2-40B4-BE49-F238E27FC236}">
                <a16:creationId xmlns:a16="http://schemas.microsoft.com/office/drawing/2014/main" id="{FFE22173-D5DC-4F63-AD0D-8C80143D165C}"/>
              </a:ext>
            </a:extLst>
          </p:cNvPr>
          <p:cNvSpPr txBox="1"/>
          <p:nvPr/>
        </p:nvSpPr>
        <p:spPr>
          <a:xfrm>
            <a:off x="1454380" y="2542375"/>
            <a:ext cx="554960" cy="307777"/>
          </a:xfrm>
          <a:prstGeom prst="rect">
            <a:avLst/>
          </a:prstGeom>
          <a:noFill/>
        </p:spPr>
        <p:txBody>
          <a:bodyPr wrap="none" rtlCol="0">
            <a:spAutoFit/>
          </a:bodyPr>
          <a:lstStyle/>
          <a:p>
            <a:r>
              <a:rPr lang="en-US" dirty="0"/>
              <a:t>YSU</a:t>
            </a:r>
          </a:p>
        </p:txBody>
      </p:sp>
      <p:pic>
        <p:nvPicPr>
          <p:cNvPr id="11" name="Picture 10">
            <a:extLst>
              <a:ext uri="{FF2B5EF4-FFF2-40B4-BE49-F238E27FC236}">
                <a16:creationId xmlns:a16="http://schemas.microsoft.com/office/drawing/2014/main" id="{F77C991B-DFB7-4E3C-B5C3-5F0EE0933DC5}"/>
              </a:ext>
            </a:extLst>
          </p:cNvPr>
          <p:cNvPicPr>
            <a:picLocks noChangeAspect="1"/>
          </p:cNvPicPr>
          <p:nvPr/>
        </p:nvPicPr>
        <p:blipFill>
          <a:blip r:embed="rId2"/>
          <a:stretch>
            <a:fillRect/>
          </a:stretch>
        </p:blipFill>
        <p:spPr>
          <a:xfrm>
            <a:off x="8780884" y="2916071"/>
            <a:ext cx="3200400" cy="3200400"/>
          </a:xfrm>
          <a:prstGeom prst="rect">
            <a:avLst/>
          </a:prstGeom>
        </p:spPr>
      </p:pic>
      <p:pic>
        <p:nvPicPr>
          <p:cNvPr id="12" name="Picture 11">
            <a:extLst>
              <a:ext uri="{FF2B5EF4-FFF2-40B4-BE49-F238E27FC236}">
                <a16:creationId xmlns:a16="http://schemas.microsoft.com/office/drawing/2014/main" id="{26AEB10F-BEB6-45C2-846A-9B593AD243E0}"/>
              </a:ext>
            </a:extLst>
          </p:cNvPr>
          <p:cNvPicPr>
            <a:picLocks noChangeAspect="1"/>
          </p:cNvPicPr>
          <p:nvPr/>
        </p:nvPicPr>
        <p:blipFill>
          <a:blip r:embed="rId3"/>
          <a:stretch>
            <a:fillRect/>
          </a:stretch>
        </p:blipFill>
        <p:spPr>
          <a:xfrm>
            <a:off x="5905281" y="2916071"/>
            <a:ext cx="3200400" cy="3200400"/>
          </a:xfrm>
          <a:prstGeom prst="rect">
            <a:avLst/>
          </a:prstGeom>
        </p:spPr>
      </p:pic>
      <p:pic>
        <p:nvPicPr>
          <p:cNvPr id="13" name="Picture 12">
            <a:extLst>
              <a:ext uri="{FF2B5EF4-FFF2-40B4-BE49-F238E27FC236}">
                <a16:creationId xmlns:a16="http://schemas.microsoft.com/office/drawing/2014/main" id="{08CCDA89-4B04-450B-96E7-A06392649609}"/>
              </a:ext>
            </a:extLst>
          </p:cNvPr>
          <p:cNvPicPr>
            <a:picLocks noChangeAspect="1"/>
          </p:cNvPicPr>
          <p:nvPr/>
        </p:nvPicPr>
        <p:blipFill>
          <a:blip r:embed="rId4"/>
          <a:stretch>
            <a:fillRect/>
          </a:stretch>
        </p:blipFill>
        <p:spPr>
          <a:xfrm>
            <a:off x="3052021" y="2916071"/>
            <a:ext cx="3200400" cy="3200400"/>
          </a:xfrm>
          <a:prstGeom prst="rect">
            <a:avLst/>
          </a:prstGeom>
        </p:spPr>
      </p:pic>
      <p:pic>
        <p:nvPicPr>
          <p:cNvPr id="14" name="Picture 13">
            <a:extLst>
              <a:ext uri="{FF2B5EF4-FFF2-40B4-BE49-F238E27FC236}">
                <a16:creationId xmlns:a16="http://schemas.microsoft.com/office/drawing/2014/main" id="{DD5D3518-C1BE-4100-A2D6-2CD0377E5BE3}"/>
              </a:ext>
            </a:extLst>
          </p:cNvPr>
          <p:cNvPicPr>
            <a:picLocks noChangeAspect="1"/>
          </p:cNvPicPr>
          <p:nvPr/>
        </p:nvPicPr>
        <p:blipFill>
          <a:blip r:embed="rId5"/>
          <a:stretch>
            <a:fillRect/>
          </a:stretch>
        </p:blipFill>
        <p:spPr>
          <a:xfrm>
            <a:off x="201332" y="2916071"/>
            <a:ext cx="3200400" cy="3200400"/>
          </a:xfrm>
          <a:prstGeom prst="rect">
            <a:avLst/>
          </a:prstGeom>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199DF08D-DDE1-480A-BD57-0F0ADE4924CF}"/>
                  </a:ext>
                </a:extLst>
              </p:cNvPr>
              <p:cNvSpPr/>
              <p:nvPr/>
            </p:nvSpPr>
            <p:spPr>
              <a:xfrm>
                <a:off x="629987" y="217880"/>
                <a:ext cx="824393" cy="663836"/>
              </a:xfrm>
              <a:prstGeom prst="rect">
                <a:avLst/>
              </a:prstGeom>
            </p:spPr>
            <p:txBody>
              <a:bodyPr wrap="none">
                <a:spAutoFit/>
              </a:bodyPr>
              <a:lstStyle/>
              <a:p>
                <a14:m>
                  <m:oMath xmlns:m="http://schemas.openxmlformats.org/officeDocument/2006/math">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𝑧</m:t>
                            </m:r>
                          </m:e>
                          <m:sub>
                            <m:r>
                              <a:rPr lang="en-US" sz="2800" i="1">
                                <a:latin typeface="Cambria Math" panose="02040503050406030204" pitchFamily="18" charset="0"/>
                              </a:rPr>
                              <m:t>𝑖</m:t>
                            </m:r>
                          </m:sub>
                        </m:sSub>
                      </m:num>
                      <m:den>
                        <m:r>
                          <a:rPr lang="en-US" sz="2800" i="1">
                            <a:latin typeface="Cambria Math" panose="02040503050406030204" pitchFamily="18" charset="0"/>
                          </a:rPr>
                          <m:t>𝐿</m:t>
                        </m:r>
                      </m:den>
                    </m:f>
                  </m:oMath>
                </a14:m>
                <a:r>
                  <a:rPr lang="en-US" sz="2800" dirty="0"/>
                  <a:t> </a:t>
                </a:r>
              </a:p>
            </p:txBody>
          </p:sp>
        </mc:Choice>
        <mc:Fallback xmlns="">
          <p:sp>
            <p:nvSpPr>
              <p:cNvPr id="18" name="Rectangle 17">
                <a:extLst>
                  <a:ext uri="{FF2B5EF4-FFF2-40B4-BE49-F238E27FC236}">
                    <a16:creationId xmlns:a16="http://schemas.microsoft.com/office/drawing/2014/main" id="{199DF08D-DDE1-480A-BD57-0F0ADE4924CF}"/>
                  </a:ext>
                </a:extLst>
              </p:cNvPr>
              <p:cNvSpPr>
                <a:spLocks noRot="1" noChangeAspect="1" noMove="1" noResize="1" noEditPoints="1" noAdjustHandles="1" noChangeArrowheads="1" noChangeShapeType="1" noTextEdit="1"/>
              </p:cNvSpPr>
              <p:nvPr/>
            </p:nvSpPr>
            <p:spPr>
              <a:xfrm>
                <a:off x="629987" y="217880"/>
                <a:ext cx="824393" cy="6638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93528B0-5FCC-4B5A-9EEF-33C5ED818CDD}"/>
                  </a:ext>
                </a:extLst>
              </p:cNvPr>
              <p:cNvSpPr txBox="1"/>
              <p:nvPr/>
            </p:nvSpPr>
            <p:spPr>
              <a:xfrm>
                <a:off x="1731860" y="329642"/>
                <a:ext cx="7182223" cy="1104148"/>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num>
                      <m:den>
                        <m:r>
                          <a:rPr lang="en-US" b="0" i="1" smtClean="0">
                            <a:latin typeface="Cambria Math" panose="02040503050406030204" pitchFamily="18" charset="0"/>
                          </a:rPr>
                          <m:t>𝐿</m:t>
                        </m:r>
                      </m:den>
                    </m:f>
                  </m:oMath>
                </a14:m>
                <a:r>
                  <a:rPr lang="en-US" dirty="0"/>
                  <a:t> becomes small -&gt; strong mean wind shear -&gt; horizontal convective roll</a:t>
                </a:r>
              </a:p>
              <a:p>
                <a:endParaRPr lang="en-US" i="1" dirty="0">
                  <a:latin typeface="Cambria Math" panose="02040503050406030204" pitchFamily="18" charset="0"/>
                </a:endParaRPr>
              </a:p>
              <a:p>
                <a14:m>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num>
                      <m:den>
                        <m:r>
                          <a:rPr lang="en-US" i="1">
                            <a:latin typeface="Cambria Math" panose="02040503050406030204" pitchFamily="18" charset="0"/>
                          </a:rPr>
                          <m:t>𝐿</m:t>
                        </m:r>
                      </m:den>
                    </m:f>
                  </m:oMath>
                </a14:m>
                <a:r>
                  <a:rPr lang="en-US" dirty="0"/>
                  <a:t> becomes large -&gt; large surface heat fluxes -&gt; polygonal cells</a:t>
                </a:r>
              </a:p>
            </p:txBody>
          </p:sp>
        </mc:Choice>
        <mc:Fallback xmlns="">
          <p:sp>
            <p:nvSpPr>
              <p:cNvPr id="19" name="TextBox 18">
                <a:extLst>
                  <a:ext uri="{FF2B5EF4-FFF2-40B4-BE49-F238E27FC236}">
                    <a16:creationId xmlns:a16="http://schemas.microsoft.com/office/drawing/2014/main" id="{B93528B0-5FCC-4B5A-9EEF-33C5ED818CDD}"/>
                  </a:ext>
                </a:extLst>
              </p:cNvPr>
              <p:cNvSpPr txBox="1">
                <a:spLocks noRot="1" noChangeAspect="1" noMove="1" noResize="1" noEditPoints="1" noAdjustHandles="1" noChangeArrowheads="1" noChangeShapeType="1" noTextEdit="1"/>
              </p:cNvSpPr>
              <p:nvPr/>
            </p:nvSpPr>
            <p:spPr>
              <a:xfrm>
                <a:off x="1731860" y="329642"/>
                <a:ext cx="7182223" cy="1104148"/>
              </a:xfrm>
              <a:prstGeom prst="rect">
                <a:avLst/>
              </a:prstGeom>
              <a:blipFill>
                <a:blip r:embed="rId7"/>
                <a:stretch>
                  <a:fillRect b="-331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13949C24-DE31-444A-A0FC-1F098D47528C}"/>
              </a:ext>
            </a:extLst>
          </p:cNvPr>
          <p:cNvSpPr txBox="1"/>
          <p:nvPr/>
        </p:nvSpPr>
        <p:spPr>
          <a:xfrm>
            <a:off x="529297" y="2056220"/>
            <a:ext cx="745269" cy="369332"/>
          </a:xfrm>
          <a:prstGeom prst="rect">
            <a:avLst/>
          </a:prstGeom>
          <a:noFill/>
        </p:spPr>
        <p:txBody>
          <a:bodyPr wrap="none" rtlCol="0">
            <a:spAutoFit/>
          </a:bodyPr>
          <a:lstStyle/>
          <a:p>
            <a:r>
              <a:rPr lang="en-US" dirty="0"/>
              <a:t>2-way</a:t>
            </a:r>
          </a:p>
        </p:txBody>
      </p:sp>
      <p:sp>
        <p:nvSpPr>
          <p:cNvPr id="2" name="Slide Number Placeholder 1">
            <a:extLst>
              <a:ext uri="{FF2B5EF4-FFF2-40B4-BE49-F238E27FC236}">
                <a16:creationId xmlns:a16="http://schemas.microsoft.com/office/drawing/2014/main" id="{86C67B7E-9441-4965-B737-940BB9543EA7}"/>
              </a:ext>
            </a:extLst>
          </p:cNvPr>
          <p:cNvSpPr>
            <a:spLocks noGrp="1"/>
          </p:cNvSpPr>
          <p:nvPr>
            <p:ph type="sldNum" sz="quarter" idx="12"/>
          </p:nvPr>
        </p:nvSpPr>
        <p:spPr/>
        <p:txBody>
          <a:bodyPr/>
          <a:lstStyle/>
          <a:p>
            <a:fld id="{A9082F5A-400B-4631-9635-336EF9EDEB9D}" type="slidenum">
              <a:rPr lang="en-US" smtClean="0"/>
              <a:t>16</a:t>
            </a:fld>
            <a:endParaRPr lang="en-US"/>
          </a:p>
        </p:txBody>
      </p:sp>
    </p:spTree>
    <p:extLst>
      <p:ext uri="{BB962C8B-B14F-4D97-AF65-F5344CB8AC3E}">
        <p14:creationId xmlns:p14="http://schemas.microsoft.com/office/powerpoint/2010/main" val="763080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9F48D56-D4B8-48A3-88C3-2F3C61B9301C}"/>
              </a:ext>
            </a:extLst>
          </p:cNvPr>
          <p:cNvPicPr>
            <a:picLocks noChangeAspect="1"/>
          </p:cNvPicPr>
          <p:nvPr/>
        </p:nvPicPr>
        <p:blipFill rotWithShape="1">
          <a:blip r:embed="rId2">
            <a:extLst>
              <a:ext uri="{28A0092B-C50C-407E-A947-70E740481C1C}">
                <a14:useLocalDpi xmlns:a14="http://schemas.microsoft.com/office/drawing/2010/main" val="0"/>
              </a:ext>
            </a:extLst>
          </a:blip>
          <a:srcRect t="73766" r="16927" b="-656"/>
          <a:stretch/>
        </p:blipFill>
        <p:spPr>
          <a:xfrm>
            <a:off x="583477" y="1317071"/>
            <a:ext cx="5213008" cy="1687385"/>
          </a:xfrm>
          <a:prstGeom prst="rect">
            <a:avLst/>
          </a:prstGeom>
        </p:spPr>
      </p:pic>
      <p:pic>
        <p:nvPicPr>
          <p:cNvPr id="17" name="Picture 16">
            <a:extLst>
              <a:ext uri="{FF2B5EF4-FFF2-40B4-BE49-F238E27FC236}">
                <a16:creationId xmlns:a16="http://schemas.microsoft.com/office/drawing/2014/main" id="{ED2CB4D5-2EA6-4FBE-B2A9-2B24B6370969}"/>
              </a:ext>
            </a:extLst>
          </p:cNvPr>
          <p:cNvPicPr>
            <a:picLocks noChangeAspect="1"/>
          </p:cNvPicPr>
          <p:nvPr/>
        </p:nvPicPr>
        <p:blipFill rotWithShape="1">
          <a:blip r:embed="rId3">
            <a:extLst>
              <a:ext uri="{28A0092B-C50C-407E-A947-70E740481C1C}">
                <a14:useLocalDpi xmlns:a14="http://schemas.microsoft.com/office/drawing/2010/main" val="0"/>
              </a:ext>
            </a:extLst>
          </a:blip>
          <a:srcRect l="14455" t="73774" b="416"/>
          <a:stretch/>
        </p:blipFill>
        <p:spPr>
          <a:xfrm>
            <a:off x="5707917" y="1317071"/>
            <a:ext cx="5395512" cy="1627862"/>
          </a:xfrm>
          <a:prstGeom prst="rect">
            <a:avLst/>
          </a:prstGeom>
        </p:spPr>
      </p:pic>
      <p:pic>
        <p:nvPicPr>
          <p:cNvPr id="18" name="Picture 17">
            <a:extLst>
              <a:ext uri="{FF2B5EF4-FFF2-40B4-BE49-F238E27FC236}">
                <a16:creationId xmlns:a16="http://schemas.microsoft.com/office/drawing/2014/main" id="{17F881AB-B564-4DB8-95A3-779963CDB1F6}"/>
              </a:ext>
            </a:extLst>
          </p:cNvPr>
          <p:cNvPicPr>
            <a:picLocks noChangeAspect="1"/>
          </p:cNvPicPr>
          <p:nvPr/>
        </p:nvPicPr>
        <p:blipFill rotWithShape="1">
          <a:blip r:embed="rId4">
            <a:extLst>
              <a:ext uri="{28A0092B-C50C-407E-A947-70E740481C1C}">
                <a14:useLocalDpi xmlns:a14="http://schemas.microsoft.com/office/drawing/2010/main" val="0"/>
              </a:ext>
            </a:extLst>
          </a:blip>
          <a:srcRect l="1905" t="73330" r="16416" b="-49"/>
          <a:stretch/>
        </p:blipFill>
        <p:spPr>
          <a:xfrm>
            <a:off x="705866" y="3050658"/>
            <a:ext cx="5120547" cy="1675001"/>
          </a:xfrm>
          <a:prstGeom prst="rect">
            <a:avLst/>
          </a:prstGeom>
        </p:spPr>
      </p:pic>
      <p:pic>
        <p:nvPicPr>
          <p:cNvPr id="19" name="Picture 18">
            <a:extLst>
              <a:ext uri="{FF2B5EF4-FFF2-40B4-BE49-F238E27FC236}">
                <a16:creationId xmlns:a16="http://schemas.microsoft.com/office/drawing/2014/main" id="{29ECF570-47E6-4709-8B9C-CF3B01AADD5F}"/>
              </a:ext>
            </a:extLst>
          </p:cNvPr>
          <p:cNvPicPr>
            <a:picLocks noChangeAspect="1"/>
          </p:cNvPicPr>
          <p:nvPr/>
        </p:nvPicPr>
        <p:blipFill rotWithShape="1">
          <a:blip r:embed="rId5">
            <a:extLst>
              <a:ext uri="{28A0092B-C50C-407E-A947-70E740481C1C}">
                <a14:useLocalDpi xmlns:a14="http://schemas.microsoft.com/office/drawing/2010/main" val="0"/>
              </a:ext>
            </a:extLst>
          </a:blip>
          <a:srcRect l="14455" t="74326" b="-142"/>
          <a:stretch/>
        </p:blipFill>
        <p:spPr>
          <a:xfrm>
            <a:off x="5735522" y="3111341"/>
            <a:ext cx="5349285" cy="1614317"/>
          </a:xfrm>
          <a:prstGeom prst="rect">
            <a:avLst/>
          </a:prstGeom>
        </p:spPr>
      </p:pic>
      <p:sp>
        <p:nvSpPr>
          <p:cNvPr id="6" name="TextBox 5">
            <a:extLst>
              <a:ext uri="{FF2B5EF4-FFF2-40B4-BE49-F238E27FC236}">
                <a16:creationId xmlns:a16="http://schemas.microsoft.com/office/drawing/2014/main" id="{54A145FF-967A-46E8-92EA-E2A72BE17570}"/>
              </a:ext>
            </a:extLst>
          </p:cNvPr>
          <p:cNvSpPr txBox="1"/>
          <p:nvPr/>
        </p:nvSpPr>
        <p:spPr>
          <a:xfrm>
            <a:off x="5677989" y="2813275"/>
            <a:ext cx="792205" cy="369332"/>
          </a:xfrm>
          <a:prstGeom prst="rect">
            <a:avLst/>
          </a:prstGeom>
          <a:noFill/>
        </p:spPr>
        <p:txBody>
          <a:bodyPr wrap="none" rtlCol="0">
            <a:spAutoFit/>
          </a:bodyPr>
          <a:lstStyle/>
          <a:p>
            <a:r>
              <a:rPr lang="en-US" dirty="0">
                <a:solidFill>
                  <a:srgbClr val="FF0000"/>
                </a:solidFill>
              </a:rPr>
              <a:t>MY</a:t>
            </a:r>
            <a:r>
              <a:rPr lang="en-US" altLang="zh-TW" dirty="0">
                <a:solidFill>
                  <a:srgbClr val="FF0000"/>
                </a:solidFill>
              </a:rPr>
              <a:t>NN</a:t>
            </a:r>
            <a:endParaRPr lang="en-US" dirty="0">
              <a:solidFill>
                <a:srgbClr val="FF0000"/>
              </a:solidFill>
            </a:endParaRPr>
          </a:p>
        </p:txBody>
      </p:sp>
      <p:sp>
        <p:nvSpPr>
          <p:cNvPr id="8" name="TextBox 7">
            <a:extLst>
              <a:ext uri="{FF2B5EF4-FFF2-40B4-BE49-F238E27FC236}">
                <a16:creationId xmlns:a16="http://schemas.microsoft.com/office/drawing/2014/main" id="{1F63EE72-C47B-454B-9522-0DB3AD7AC3B1}"/>
              </a:ext>
            </a:extLst>
          </p:cNvPr>
          <p:cNvSpPr txBox="1"/>
          <p:nvPr/>
        </p:nvSpPr>
        <p:spPr>
          <a:xfrm>
            <a:off x="1497196" y="2813275"/>
            <a:ext cx="707245" cy="369332"/>
          </a:xfrm>
          <a:prstGeom prst="rect">
            <a:avLst/>
          </a:prstGeom>
          <a:noFill/>
        </p:spPr>
        <p:txBody>
          <a:bodyPr wrap="none" rtlCol="0">
            <a:spAutoFit/>
          </a:bodyPr>
          <a:lstStyle/>
          <a:p>
            <a:r>
              <a:rPr lang="en-US" dirty="0">
                <a:solidFill>
                  <a:srgbClr val="FF0000"/>
                </a:solidFill>
              </a:rPr>
              <a:t>QNSE</a:t>
            </a:r>
          </a:p>
        </p:txBody>
      </p:sp>
      <p:sp>
        <p:nvSpPr>
          <p:cNvPr id="10" name="TextBox 9">
            <a:extLst>
              <a:ext uri="{FF2B5EF4-FFF2-40B4-BE49-F238E27FC236}">
                <a16:creationId xmlns:a16="http://schemas.microsoft.com/office/drawing/2014/main" id="{F03032DB-C56B-4C7E-826D-C4126156428F}"/>
              </a:ext>
            </a:extLst>
          </p:cNvPr>
          <p:cNvSpPr txBox="1"/>
          <p:nvPr/>
        </p:nvSpPr>
        <p:spPr>
          <a:xfrm>
            <a:off x="5677989" y="1025348"/>
            <a:ext cx="555152" cy="369332"/>
          </a:xfrm>
          <a:prstGeom prst="rect">
            <a:avLst/>
          </a:prstGeom>
          <a:noFill/>
        </p:spPr>
        <p:txBody>
          <a:bodyPr wrap="none" rtlCol="0">
            <a:spAutoFit/>
          </a:bodyPr>
          <a:lstStyle/>
          <a:p>
            <a:r>
              <a:rPr lang="en-US" dirty="0">
                <a:solidFill>
                  <a:srgbClr val="FF0000"/>
                </a:solidFill>
              </a:rPr>
              <a:t>MYJ</a:t>
            </a:r>
          </a:p>
        </p:txBody>
      </p:sp>
      <p:sp>
        <p:nvSpPr>
          <p:cNvPr id="12" name="TextBox 11">
            <a:extLst>
              <a:ext uri="{FF2B5EF4-FFF2-40B4-BE49-F238E27FC236}">
                <a16:creationId xmlns:a16="http://schemas.microsoft.com/office/drawing/2014/main" id="{AC7D6980-6491-4DD8-88DE-3E6C7CCEC4B0}"/>
              </a:ext>
            </a:extLst>
          </p:cNvPr>
          <p:cNvSpPr txBox="1"/>
          <p:nvPr/>
        </p:nvSpPr>
        <p:spPr>
          <a:xfrm>
            <a:off x="1497196" y="1025348"/>
            <a:ext cx="548227" cy="369332"/>
          </a:xfrm>
          <a:prstGeom prst="rect">
            <a:avLst/>
          </a:prstGeom>
          <a:noFill/>
        </p:spPr>
        <p:txBody>
          <a:bodyPr wrap="none" rtlCol="0">
            <a:spAutoFit/>
          </a:bodyPr>
          <a:lstStyle/>
          <a:p>
            <a:r>
              <a:rPr lang="en-US" dirty="0">
                <a:solidFill>
                  <a:srgbClr val="FF0000"/>
                </a:solidFill>
              </a:rPr>
              <a:t>YSU</a:t>
            </a:r>
          </a:p>
        </p:txBody>
      </p:sp>
      <p:sp>
        <p:nvSpPr>
          <p:cNvPr id="13" name="Shape 1087">
            <a:extLst>
              <a:ext uri="{FF2B5EF4-FFF2-40B4-BE49-F238E27FC236}">
                <a16:creationId xmlns:a16="http://schemas.microsoft.com/office/drawing/2014/main" id="{CACB0AFC-2DBD-40D5-8D72-EB6CC791DC49}"/>
              </a:ext>
            </a:extLst>
          </p:cNvPr>
          <p:cNvSpPr txBox="1"/>
          <p:nvPr/>
        </p:nvSpPr>
        <p:spPr>
          <a:xfrm>
            <a:off x="193710" y="127201"/>
            <a:ext cx="659897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ltLang="zh-TW" sz="2000" u="sng" dirty="0">
                <a:solidFill>
                  <a:schemeClr val="dk1"/>
                </a:solidFill>
                <a:latin typeface="Calibri"/>
                <a:ea typeface="Calibri"/>
                <a:cs typeface="Calibri"/>
                <a:sym typeface="Calibri"/>
              </a:rPr>
              <a:t>W-wind and U-wind </a:t>
            </a:r>
            <a:r>
              <a:rPr lang="en-US" sz="2000" u="sng" dirty="0">
                <a:solidFill>
                  <a:schemeClr val="dk1"/>
                </a:solidFill>
                <a:latin typeface="Calibri"/>
                <a:ea typeface="Calibri"/>
                <a:cs typeface="Calibri"/>
                <a:sym typeface="Calibri"/>
              </a:rPr>
              <a:t>in domain 4</a:t>
            </a:r>
          </a:p>
        </p:txBody>
      </p:sp>
      <p:sp>
        <p:nvSpPr>
          <p:cNvPr id="14" name="Shape 1086">
            <a:extLst>
              <a:ext uri="{FF2B5EF4-FFF2-40B4-BE49-F238E27FC236}">
                <a16:creationId xmlns:a16="http://schemas.microsoft.com/office/drawing/2014/main" id="{8518350D-09F6-4D05-A11D-00850109B9FF}"/>
              </a:ext>
            </a:extLst>
          </p:cNvPr>
          <p:cNvSpPr txBox="1"/>
          <p:nvPr/>
        </p:nvSpPr>
        <p:spPr>
          <a:xfrm>
            <a:off x="4683878" y="520865"/>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sp>
        <p:nvSpPr>
          <p:cNvPr id="15" name="Shape 1101">
            <a:extLst>
              <a:ext uri="{FF2B5EF4-FFF2-40B4-BE49-F238E27FC236}">
                <a16:creationId xmlns:a16="http://schemas.microsoft.com/office/drawing/2014/main" id="{4D13AD95-D86A-4721-9EE4-A5B703A34273}"/>
              </a:ext>
            </a:extLst>
          </p:cNvPr>
          <p:cNvSpPr txBox="1"/>
          <p:nvPr/>
        </p:nvSpPr>
        <p:spPr>
          <a:xfrm>
            <a:off x="226963" y="595062"/>
            <a:ext cx="2275166" cy="72201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rgbClr val="7030A0"/>
                </a:solidFill>
                <a:latin typeface="Calibri"/>
                <a:ea typeface="Calibri"/>
                <a:cs typeface="Calibri"/>
                <a:sym typeface="Calibri"/>
              </a:rPr>
              <a:t>2-way</a:t>
            </a:r>
          </a:p>
        </p:txBody>
      </p:sp>
      <p:sp>
        <p:nvSpPr>
          <p:cNvPr id="2" name="Slide Number Placeholder 1">
            <a:extLst>
              <a:ext uri="{FF2B5EF4-FFF2-40B4-BE49-F238E27FC236}">
                <a16:creationId xmlns:a16="http://schemas.microsoft.com/office/drawing/2014/main" id="{09EEDE42-17AC-4F04-8098-E1FEDEFE2BE3}"/>
              </a:ext>
            </a:extLst>
          </p:cNvPr>
          <p:cNvSpPr>
            <a:spLocks noGrp="1"/>
          </p:cNvSpPr>
          <p:nvPr>
            <p:ph type="sldNum" sz="quarter" idx="12"/>
          </p:nvPr>
        </p:nvSpPr>
        <p:spPr/>
        <p:txBody>
          <a:bodyPr/>
          <a:lstStyle/>
          <a:p>
            <a:fld id="{A9082F5A-400B-4631-9635-336EF9EDEB9D}" type="slidenum">
              <a:rPr lang="en-US" smtClean="0"/>
              <a:t>17</a:t>
            </a:fld>
            <a:endParaRPr lang="en-US"/>
          </a:p>
        </p:txBody>
      </p:sp>
      <p:graphicFrame>
        <p:nvGraphicFramePr>
          <p:cNvPr id="20" name="Table 19">
            <a:extLst>
              <a:ext uri="{FF2B5EF4-FFF2-40B4-BE49-F238E27FC236}">
                <a16:creationId xmlns:a16="http://schemas.microsoft.com/office/drawing/2014/main" id="{660B96A3-2E58-4524-8B0F-227EAB9ABEA2}"/>
              </a:ext>
            </a:extLst>
          </p:cNvPr>
          <p:cNvGraphicFramePr>
            <a:graphicFrameLocks noGrp="1"/>
          </p:cNvGraphicFramePr>
          <p:nvPr>
            <p:extLst>
              <p:ext uri="{D42A27DB-BD31-4B8C-83A1-F6EECF244321}">
                <p14:modId xmlns:p14="http://schemas.microsoft.com/office/powerpoint/2010/main" val="1904752411"/>
              </p:ext>
            </p:extLst>
          </p:nvPr>
        </p:nvGraphicFramePr>
        <p:xfrm>
          <a:off x="1158232" y="4972231"/>
          <a:ext cx="9594666" cy="1454139"/>
        </p:xfrm>
        <a:graphic>
          <a:graphicData uri="http://schemas.openxmlformats.org/drawingml/2006/table">
            <a:tbl>
              <a:tblPr firstRow="1" bandRow="1">
                <a:tableStyleId>{5C22544A-7EE6-4342-B048-85BDC9FD1C3A}</a:tableStyleId>
              </a:tblPr>
              <a:tblGrid>
                <a:gridCol w="2353399">
                  <a:extLst>
                    <a:ext uri="{9D8B030D-6E8A-4147-A177-3AD203B41FA5}">
                      <a16:colId xmlns:a16="http://schemas.microsoft.com/office/drawing/2014/main" val="1243913703"/>
                    </a:ext>
                  </a:extLst>
                </a:gridCol>
                <a:gridCol w="2443934">
                  <a:extLst>
                    <a:ext uri="{9D8B030D-6E8A-4147-A177-3AD203B41FA5}">
                      <a16:colId xmlns:a16="http://schemas.microsoft.com/office/drawing/2014/main" val="1899197759"/>
                    </a:ext>
                  </a:extLst>
                </a:gridCol>
                <a:gridCol w="1599111">
                  <a:extLst>
                    <a:ext uri="{9D8B030D-6E8A-4147-A177-3AD203B41FA5}">
                      <a16:colId xmlns:a16="http://schemas.microsoft.com/office/drawing/2014/main" val="3868986165"/>
                    </a:ext>
                  </a:extLst>
                </a:gridCol>
                <a:gridCol w="1599111">
                  <a:extLst>
                    <a:ext uri="{9D8B030D-6E8A-4147-A177-3AD203B41FA5}">
                      <a16:colId xmlns:a16="http://schemas.microsoft.com/office/drawing/2014/main" val="2541117209"/>
                    </a:ext>
                  </a:extLst>
                </a:gridCol>
                <a:gridCol w="1599111">
                  <a:extLst>
                    <a:ext uri="{9D8B030D-6E8A-4147-A177-3AD203B41FA5}">
                      <a16:colId xmlns:a16="http://schemas.microsoft.com/office/drawing/2014/main" val="785442039"/>
                    </a:ext>
                  </a:extLst>
                </a:gridCol>
              </a:tblGrid>
              <a:tr h="415366">
                <a:tc>
                  <a:txBody>
                    <a:bodyPr/>
                    <a:lstStyle/>
                    <a:p>
                      <a:r>
                        <a:rPr lang="en-US" sz="2400" dirty="0">
                          <a:latin typeface="+mn-lt"/>
                        </a:rPr>
                        <a:t>Wavelength (km)</a:t>
                      </a:r>
                    </a:p>
                  </a:txBody>
                  <a:tcPr/>
                </a:tc>
                <a:tc>
                  <a:txBody>
                    <a:bodyPr/>
                    <a:lstStyle/>
                    <a:p>
                      <a:r>
                        <a:rPr lang="en-US" sz="2400" dirty="0">
                          <a:latin typeface="+mn-lt"/>
                        </a:rPr>
                        <a:t>YSU</a:t>
                      </a:r>
                    </a:p>
                  </a:txBody>
                  <a:tcPr/>
                </a:tc>
                <a:tc>
                  <a:txBody>
                    <a:bodyPr/>
                    <a:lstStyle/>
                    <a:p>
                      <a:r>
                        <a:rPr lang="en-US" sz="2400" dirty="0">
                          <a:latin typeface="+mn-lt"/>
                        </a:rPr>
                        <a:t>MYJ</a:t>
                      </a:r>
                    </a:p>
                  </a:txBody>
                  <a:tcPr/>
                </a:tc>
                <a:tc>
                  <a:txBody>
                    <a:bodyPr/>
                    <a:lstStyle/>
                    <a:p>
                      <a:r>
                        <a:rPr lang="en-US" sz="2400" dirty="0">
                          <a:latin typeface="+mn-lt"/>
                        </a:rPr>
                        <a:t>QNSE</a:t>
                      </a:r>
                    </a:p>
                  </a:txBody>
                  <a:tcPr/>
                </a:tc>
                <a:tc>
                  <a:txBody>
                    <a:bodyPr/>
                    <a:lstStyle/>
                    <a:p>
                      <a:r>
                        <a:rPr lang="en-US" sz="2400" dirty="0">
                          <a:latin typeface="+mn-lt"/>
                        </a:rPr>
                        <a:t>MYNN</a:t>
                      </a:r>
                    </a:p>
                  </a:txBody>
                  <a:tcPr/>
                </a:tc>
                <a:extLst>
                  <a:ext uri="{0D108BD9-81ED-4DB2-BD59-A6C34878D82A}">
                    <a16:rowId xmlns:a16="http://schemas.microsoft.com/office/drawing/2014/main" val="3352777074"/>
                  </a:ext>
                </a:extLst>
              </a:tr>
              <a:tr h="415366">
                <a:tc>
                  <a:txBody>
                    <a:bodyPr/>
                    <a:lstStyle/>
                    <a:p>
                      <a:r>
                        <a:rPr lang="en-US" sz="2400" dirty="0">
                          <a:latin typeface="+mn-lt"/>
                        </a:rPr>
                        <a:t>1-km </a:t>
                      </a:r>
                      <a:r>
                        <a:rPr lang="el-GR" sz="2400" dirty="0">
                          <a:latin typeface="+mn-lt"/>
                        </a:rPr>
                        <a:t>Δ</a:t>
                      </a:r>
                      <a:r>
                        <a:rPr lang="en-US" sz="2400" dirty="0">
                          <a:latin typeface="+mn-lt"/>
                        </a:rPr>
                        <a:t>x </a:t>
                      </a:r>
                      <a:r>
                        <a:rPr lang="el-GR" sz="2400" dirty="0">
                          <a:latin typeface="+mn-lt"/>
                        </a:rPr>
                        <a:t>Δ</a:t>
                      </a:r>
                      <a:r>
                        <a:rPr lang="en-US" sz="2400" dirty="0">
                          <a:latin typeface="+mn-lt"/>
                        </a:rPr>
                        <a:t>y</a:t>
                      </a:r>
                    </a:p>
                  </a:txBody>
                  <a:tcPr/>
                </a:tc>
                <a:tc>
                  <a:txBody>
                    <a:bodyPr/>
                    <a:lstStyle/>
                    <a:p>
                      <a:r>
                        <a:rPr lang="en-US" sz="2400" dirty="0">
                          <a:latin typeface="+mn-lt"/>
                        </a:rPr>
                        <a:t>23.3</a:t>
                      </a:r>
                    </a:p>
                  </a:txBody>
                  <a:tcPr/>
                </a:tc>
                <a:tc>
                  <a:txBody>
                    <a:bodyPr/>
                    <a:lstStyle/>
                    <a:p>
                      <a:r>
                        <a:rPr lang="en-US" sz="2400" dirty="0">
                          <a:latin typeface="+mn-lt"/>
                        </a:rPr>
                        <a:t>8.5</a:t>
                      </a:r>
                    </a:p>
                  </a:txBody>
                  <a:tcPr/>
                </a:tc>
                <a:tc>
                  <a:txBody>
                    <a:bodyPr/>
                    <a:lstStyle/>
                    <a:p>
                      <a:r>
                        <a:rPr lang="en-US" sz="2400" dirty="0">
                          <a:latin typeface="+mn-lt"/>
                        </a:rPr>
                        <a:t>15.5</a:t>
                      </a:r>
                    </a:p>
                  </a:txBody>
                  <a:tcPr/>
                </a:tc>
                <a:tc>
                  <a:txBody>
                    <a:bodyPr/>
                    <a:lstStyle/>
                    <a:p>
                      <a:r>
                        <a:rPr lang="en-US" sz="2400" dirty="0">
                          <a:latin typeface="+mn-lt"/>
                        </a:rPr>
                        <a:t>23.3</a:t>
                      </a:r>
                    </a:p>
                  </a:txBody>
                  <a:tcPr/>
                </a:tc>
                <a:extLst>
                  <a:ext uri="{0D108BD9-81ED-4DB2-BD59-A6C34878D82A}">
                    <a16:rowId xmlns:a16="http://schemas.microsoft.com/office/drawing/2014/main" val="4079673523"/>
                  </a:ext>
                </a:extLst>
              </a:tr>
              <a:tr h="539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latin typeface="+mn-lt"/>
                        </a:rPr>
                        <a:t>3-km </a:t>
                      </a:r>
                      <a:r>
                        <a:rPr lang="el-GR" altLang="zh-TW" sz="2400" dirty="0">
                          <a:latin typeface="+mn-lt"/>
                        </a:rPr>
                        <a:t>Δ</a:t>
                      </a:r>
                      <a:r>
                        <a:rPr lang="en-US" altLang="zh-TW" sz="2400" dirty="0">
                          <a:latin typeface="+mn-lt"/>
                        </a:rPr>
                        <a:t>x </a:t>
                      </a:r>
                      <a:r>
                        <a:rPr lang="el-GR" altLang="zh-TW" sz="2400" dirty="0">
                          <a:latin typeface="+mn-lt"/>
                        </a:rPr>
                        <a:t>Δ</a:t>
                      </a:r>
                      <a:r>
                        <a:rPr lang="en-US" altLang="zh-TW" sz="2400" dirty="0">
                          <a:latin typeface="+mn-lt"/>
                        </a:rPr>
                        <a:t>y</a:t>
                      </a:r>
                    </a:p>
                  </a:txBody>
                  <a:tcPr/>
                </a:tc>
                <a:tc>
                  <a:txBody>
                    <a:bodyPr/>
                    <a:lstStyle/>
                    <a:p>
                      <a:r>
                        <a:rPr lang="en-US" sz="2400" dirty="0">
                          <a:latin typeface="+mn-lt"/>
                        </a:rPr>
                        <a:t>18.5</a:t>
                      </a:r>
                    </a:p>
                  </a:txBody>
                  <a:tcPr/>
                </a:tc>
                <a:tc>
                  <a:txBody>
                    <a:bodyPr/>
                    <a:lstStyle/>
                    <a:p>
                      <a:r>
                        <a:rPr lang="en-US" sz="2400" dirty="0">
                          <a:latin typeface="+mn-lt"/>
                        </a:rPr>
                        <a:t>24.6</a:t>
                      </a:r>
                    </a:p>
                  </a:txBody>
                  <a:tcPr/>
                </a:tc>
                <a:tc>
                  <a:txBody>
                    <a:bodyPr/>
                    <a:lstStyle/>
                    <a:p>
                      <a:r>
                        <a:rPr lang="en-US" sz="2400" dirty="0">
                          <a:latin typeface="+mn-lt"/>
                        </a:rPr>
                        <a:t>18.5</a:t>
                      </a:r>
                    </a:p>
                  </a:txBody>
                  <a:tcPr/>
                </a:tc>
                <a:tc>
                  <a:txBody>
                    <a:bodyPr/>
                    <a:lstStyle/>
                    <a:p>
                      <a:r>
                        <a:rPr lang="en-US" sz="2400" dirty="0">
                          <a:latin typeface="+mn-lt"/>
                        </a:rPr>
                        <a:t>37</a:t>
                      </a:r>
                    </a:p>
                  </a:txBody>
                  <a:tcPr/>
                </a:tc>
                <a:extLst>
                  <a:ext uri="{0D108BD9-81ED-4DB2-BD59-A6C34878D82A}">
                    <a16:rowId xmlns:a16="http://schemas.microsoft.com/office/drawing/2014/main" val="4175661140"/>
                  </a:ext>
                </a:extLst>
              </a:tr>
            </a:tbl>
          </a:graphicData>
        </a:graphic>
      </p:graphicFrame>
    </p:spTree>
    <p:extLst>
      <p:ext uri="{BB962C8B-B14F-4D97-AF65-F5344CB8AC3E}">
        <p14:creationId xmlns:p14="http://schemas.microsoft.com/office/powerpoint/2010/main" val="2679767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A22A0-FC4D-440D-88FC-B871A77C6CF3}"/>
              </a:ext>
            </a:extLst>
          </p:cNvPr>
          <p:cNvPicPr>
            <a:picLocks noChangeAspect="1"/>
          </p:cNvPicPr>
          <p:nvPr/>
        </p:nvPicPr>
        <p:blipFill rotWithShape="1">
          <a:blip r:embed="rId2">
            <a:extLst>
              <a:ext uri="{28A0092B-C50C-407E-A947-70E740481C1C}">
                <a14:useLocalDpi xmlns:a14="http://schemas.microsoft.com/office/drawing/2010/main" val="0"/>
              </a:ext>
            </a:extLst>
          </a:blip>
          <a:srcRect t="6360" r="18394" b="31810"/>
          <a:stretch/>
        </p:blipFill>
        <p:spPr>
          <a:xfrm>
            <a:off x="1872083" y="852993"/>
            <a:ext cx="3731041" cy="2826858"/>
          </a:xfrm>
          <a:prstGeom prst="rect">
            <a:avLst/>
          </a:prstGeom>
        </p:spPr>
      </p:pic>
      <p:pic>
        <p:nvPicPr>
          <p:cNvPr id="5" name="Picture 4">
            <a:extLst>
              <a:ext uri="{FF2B5EF4-FFF2-40B4-BE49-F238E27FC236}">
                <a16:creationId xmlns:a16="http://schemas.microsoft.com/office/drawing/2014/main" id="{8C6B8211-B9BB-41DC-AE70-8F7D8DE4C887}"/>
              </a:ext>
            </a:extLst>
          </p:cNvPr>
          <p:cNvPicPr>
            <a:picLocks noChangeAspect="1"/>
          </p:cNvPicPr>
          <p:nvPr/>
        </p:nvPicPr>
        <p:blipFill rotWithShape="1">
          <a:blip r:embed="rId3">
            <a:extLst>
              <a:ext uri="{28A0092B-C50C-407E-A947-70E740481C1C}">
                <a14:useLocalDpi xmlns:a14="http://schemas.microsoft.com/office/drawing/2010/main" val="0"/>
              </a:ext>
            </a:extLst>
          </a:blip>
          <a:srcRect l="14455" t="5448" b="31549"/>
          <a:stretch/>
        </p:blipFill>
        <p:spPr>
          <a:xfrm>
            <a:off x="5899765" y="799372"/>
            <a:ext cx="3911122" cy="2880479"/>
          </a:xfrm>
          <a:prstGeom prst="rect">
            <a:avLst/>
          </a:prstGeom>
        </p:spPr>
      </p:pic>
      <p:pic>
        <p:nvPicPr>
          <p:cNvPr id="7" name="Picture 6">
            <a:extLst>
              <a:ext uri="{FF2B5EF4-FFF2-40B4-BE49-F238E27FC236}">
                <a16:creationId xmlns:a16="http://schemas.microsoft.com/office/drawing/2014/main" id="{13C295C0-B856-4682-8CEE-21E6741AD932}"/>
              </a:ext>
            </a:extLst>
          </p:cNvPr>
          <p:cNvPicPr>
            <a:picLocks noChangeAspect="1"/>
          </p:cNvPicPr>
          <p:nvPr/>
        </p:nvPicPr>
        <p:blipFill rotWithShape="1">
          <a:blip r:embed="rId4">
            <a:extLst>
              <a:ext uri="{28A0092B-C50C-407E-A947-70E740481C1C}">
                <a14:useLocalDpi xmlns:a14="http://schemas.microsoft.com/office/drawing/2010/main" val="0"/>
              </a:ext>
            </a:extLst>
          </a:blip>
          <a:srcRect t="5834" r="18321" b="31308"/>
          <a:stretch/>
        </p:blipFill>
        <p:spPr>
          <a:xfrm>
            <a:off x="1880792" y="3984172"/>
            <a:ext cx="3734371" cy="2873828"/>
          </a:xfrm>
          <a:prstGeom prst="rect">
            <a:avLst/>
          </a:prstGeom>
        </p:spPr>
      </p:pic>
      <p:pic>
        <p:nvPicPr>
          <p:cNvPr id="10" name="Picture 9">
            <a:extLst>
              <a:ext uri="{FF2B5EF4-FFF2-40B4-BE49-F238E27FC236}">
                <a16:creationId xmlns:a16="http://schemas.microsoft.com/office/drawing/2014/main" id="{5D732F6D-6938-4910-80BD-E3D2C1F372AA}"/>
              </a:ext>
            </a:extLst>
          </p:cNvPr>
          <p:cNvPicPr>
            <a:picLocks noChangeAspect="1"/>
          </p:cNvPicPr>
          <p:nvPr/>
        </p:nvPicPr>
        <p:blipFill rotWithShape="1">
          <a:blip r:embed="rId5">
            <a:extLst>
              <a:ext uri="{28A0092B-C50C-407E-A947-70E740481C1C}">
                <a14:useLocalDpi xmlns:a14="http://schemas.microsoft.com/office/drawing/2010/main" val="0"/>
              </a:ext>
            </a:extLst>
          </a:blip>
          <a:srcRect l="14455" t="5809" b="30571"/>
          <a:stretch/>
        </p:blipFill>
        <p:spPr>
          <a:xfrm>
            <a:off x="5882347" y="3982690"/>
            <a:ext cx="3911122" cy="2908664"/>
          </a:xfrm>
          <a:prstGeom prst="rect">
            <a:avLst/>
          </a:prstGeom>
        </p:spPr>
      </p:pic>
      <p:sp>
        <p:nvSpPr>
          <p:cNvPr id="16" name="TextBox 15">
            <a:extLst>
              <a:ext uri="{FF2B5EF4-FFF2-40B4-BE49-F238E27FC236}">
                <a16:creationId xmlns:a16="http://schemas.microsoft.com/office/drawing/2014/main" id="{111A424A-8C12-416D-A944-60BB0E4B2FAE}"/>
              </a:ext>
            </a:extLst>
          </p:cNvPr>
          <p:cNvSpPr txBox="1"/>
          <p:nvPr/>
        </p:nvSpPr>
        <p:spPr>
          <a:xfrm>
            <a:off x="5882347" y="3928191"/>
            <a:ext cx="792205" cy="369332"/>
          </a:xfrm>
          <a:prstGeom prst="rect">
            <a:avLst/>
          </a:prstGeom>
          <a:noFill/>
        </p:spPr>
        <p:txBody>
          <a:bodyPr wrap="none" rtlCol="0">
            <a:spAutoFit/>
          </a:bodyPr>
          <a:lstStyle/>
          <a:p>
            <a:r>
              <a:rPr lang="en-US" dirty="0">
                <a:solidFill>
                  <a:srgbClr val="FF0000"/>
                </a:solidFill>
              </a:rPr>
              <a:t>MY</a:t>
            </a:r>
            <a:r>
              <a:rPr lang="en-US" altLang="zh-TW" dirty="0">
                <a:solidFill>
                  <a:srgbClr val="FF0000"/>
                </a:solidFill>
              </a:rPr>
              <a:t>NN</a:t>
            </a:r>
            <a:endParaRPr lang="en-US" dirty="0">
              <a:solidFill>
                <a:srgbClr val="FF0000"/>
              </a:solidFill>
            </a:endParaRPr>
          </a:p>
        </p:txBody>
      </p:sp>
      <p:sp>
        <p:nvSpPr>
          <p:cNvPr id="17" name="TextBox 16">
            <a:extLst>
              <a:ext uri="{FF2B5EF4-FFF2-40B4-BE49-F238E27FC236}">
                <a16:creationId xmlns:a16="http://schemas.microsoft.com/office/drawing/2014/main" id="{97225A67-698C-4AB0-91EA-B51FF6988FCD}"/>
              </a:ext>
            </a:extLst>
          </p:cNvPr>
          <p:cNvSpPr txBox="1"/>
          <p:nvPr/>
        </p:nvSpPr>
        <p:spPr>
          <a:xfrm>
            <a:off x="2493759" y="3928191"/>
            <a:ext cx="707245" cy="369332"/>
          </a:xfrm>
          <a:prstGeom prst="rect">
            <a:avLst/>
          </a:prstGeom>
          <a:noFill/>
        </p:spPr>
        <p:txBody>
          <a:bodyPr wrap="none" rtlCol="0">
            <a:spAutoFit/>
          </a:bodyPr>
          <a:lstStyle/>
          <a:p>
            <a:r>
              <a:rPr lang="en-US" dirty="0">
                <a:solidFill>
                  <a:srgbClr val="FF0000"/>
                </a:solidFill>
              </a:rPr>
              <a:t>QNSE</a:t>
            </a:r>
          </a:p>
        </p:txBody>
      </p:sp>
      <p:sp>
        <p:nvSpPr>
          <p:cNvPr id="18" name="TextBox 17">
            <a:extLst>
              <a:ext uri="{FF2B5EF4-FFF2-40B4-BE49-F238E27FC236}">
                <a16:creationId xmlns:a16="http://schemas.microsoft.com/office/drawing/2014/main" id="{F18522F3-3D8A-4A70-A695-248062007477}"/>
              </a:ext>
            </a:extLst>
          </p:cNvPr>
          <p:cNvSpPr txBox="1"/>
          <p:nvPr/>
        </p:nvSpPr>
        <p:spPr>
          <a:xfrm>
            <a:off x="5882347" y="756556"/>
            <a:ext cx="555152" cy="369332"/>
          </a:xfrm>
          <a:prstGeom prst="rect">
            <a:avLst/>
          </a:prstGeom>
          <a:noFill/>
        </p:spPr>
        <p:txBody>
          <a:bodyPr wrap="none" rtlCol="0">
            <a:spAutoFit/>
          </a:bodyPr>
          <a:lstStyle/>
          <a:p>
            <a:r>
              <a:rPr lang="en-US" dirty="0">
                <a:solidFill>
                  <a:srgbClr val="FF0000"/>
                </a:solidFill>
              </a:rPr>
              <a:t>MYJ</a:t>
            </a:r>
          </a:p>
        </p:txBody>
      </p:sp>
      <p:sp>
        <p:nvSpPr>
          <p:cNvPr id="19" name="TextBox 18">
            <a:extLst>
              <a:ext uri="{FF2B5EF4-FFF2-40B4-BE49-F238E27FC236}">
                <a16:creationId xmlns:a16="http://schemas.microsoft.com/office/drawing/2014/main" id="{B837D18A-BB62-4249-8C83-A5B81FF5EF6D}"/>
              </a:ext>
            </a:extLst>
          </p:cNvPr>
          <p:cNvSpPr txBox="1"/>
          <p:nvPr/>
        </p:nvSpPr>
        <p:spPr>
          <a:xfrm>
            <a:off x="2493759" y="743596"/>
            <a:ext cx="548227" cy="369332"/>
          </a:xfrm>
          <a:prstGeom prst="rect">
            <a:avLst/>
          </a:prstGeom>
          <a:noFill/>
        </p:spPr>
        <p:txBody>
          <a:bodyPr wrap="none" rtlCol="0">
            <a:spAutoFit/>
          </a:bodyPr>
          <a:lstStyle/>
          <a:p>
            <a:r>
              <a:rPr lang="en-US" dirty="0">
                <a:solidFill>
                  <a:srgbClr val="FF0000"/>
                </a:solidFill>
              </a:rPr>
              <a:t>YSU</a:t>
            </a:r>
          </a:p>
        </p:txBody>
      </p:sp>
      <p:sp>
        <p:nvSpPr>
          <p:cNvPr id="20" name="Shape 1087">
            <a:extLst>
              <a:ext uri="{FF2B5EF4-FFF2-40B4-BE49-F238E27FC236}">
                <a16:creationId xmlns:a16="http://schemas.microsoft.com/office/drawing/2014/main" id="{DD1777C7-39ED-4C65-9D4D-E5F02191B2B6}"/>
              </a:ext>
            </a:extLst>
          </p:cNvPr>
          <p:cNvSpPr txBox="1"/>
          <p:nvPr/>
        </p:nvSpPr>
        <p:spPr>
          <a:xfrm>
            <a:off x="193710" y="127201"/>
            <a:ext cx="659897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ltLang="zh-TW" sz="2000" u="sng" dirty="0">
                <a:solidFill>
                  <a:schemeClr val="dk1"/>
                </a:solidFill>
                <a:latin typeface="Calibri"/>
                <a:ea typeface="Calibri"/>
                <a:cs typeface="Calibri"/>
                <a:sym typeface="Calibri"/>
              </a:rPr>
              <a:t>Cloud water/ice </a:t>
            </a:r>
            <a:r>
              <a:rPr lang="en-US" sz="2000" u="sng" dirty="0">
                <a:solidFill>
                  <a:schemeClr val="dk1"/>
                </a:solidFill>
                <a:latin typeface="Calibri"/>
                <a:ea typeface="Calibri"/>
                <a:cs typeface="Calibri"/>
                <a:sym typeface="Calibri"/>
              </a:rPr>
              <a:t>in domain 4</a:t>
            </a:r>
          </a:p>
        </p:txBody>
      </p:sp>
      <p:sp>
        <p:nvSpPr>
          <p:cNvPr id="21" name="Shape 1101">
            <a:extLst>
              <a:ext uri="{FF2B5EF4-FFF2-40B4-BE49-F238E27FC236}">
                <a16:creationId xmlns:a16="http://schemas.microsoft.com/office/drawing/2014/main" id="{1FE345A9-4E09-4700-8864-76CD8C24AC57}"/>
              </a:ext>
            </a:extLst>
          </p:cNvPr>
          <p:cNvSpPr txBox="1"/>
          <p:nvPr/>
        </p:nvSpPr>
        <p:spPr>
          <a:xfrm>
            <a:off x="226963" y="595062"/>
            <a:ext cx="2275166" cy="72201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rgbClr val="7030A0"/>
                </a:solidFill>
                <a:latin typeface="Calibri"/>
                <a:ea typeface="Calibri"/>
                <a:cs typeface="Calibri"/>
                <a:sym typeface="Calibri"/>
              </a:rPr>
              <a:t>2-way</a:t>
            </a:r>
          </a:p>
        </p:txBody>
      </p:sp>
      <p:sp>
        <p:nvSpPr>
          <p:cNvPr id="22" name="Shape 1086">
            <a:extLst>
              <a:ext uri="{FF2B5EF4-FFF2-40B4-BE49-F238E27FC236}">
                <a16:creationId xmlns:a16="http://schemas.microsoft.com/office/drawing/2014/main" id="{51B25FBE-AB40-43AF-BA89-DE96560D91DA}"/>
              </a:ext>
            </a:extLst>
          </p:cNvPr>
          <p:cNvSpPr txBox="1"/>
          <p:nvPr/>
        </p:nvSpPr>
        <p:spPr>
          <a:xfrm>
            <a:off x="4738584" y="249366"/>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sp>
        <p:nvSpPr>
          <p:cNvPr id="14" name="Slide Number Placeholder 13">
            <a:extLst>
              <a:ext uri="{FF2B5EF4-FFF2-40B4-BE49-F238E27FC236}">
                <a16:creationId xmlns:a16="http://schemas.microsoft.com/office/drawing/2014/main" id="{2E7B92CF-9945-437D-A284-C42F43CAED6D}"/>
              </a:ext>
            </a:extLst>
          </p:cNvPr>
          <p:cNvSpPr>
            <a:spLocks noGrp="1"/>
          </p:cNvSpPr>
          <p:nvPr>
            <p:ph type="sldNum" sz="quarter" idx="12"/>
          </p:nvPr>
        </p:nvSpPr>
        <p:spPr/>
        <p:txBody>
          <a:bodyPr/>
          <a:lstStyle/>
          <a:p>
            <a:fld id="{A9082F5A-400B-4631-9635-336EF9EDEB9D}" type="slidenum">
              <a:rPr lang="en-US" smtClean="0"/>
              <a:t>18</a:t>
            </a:fld>
            <a:endParaRPr lang="en-US"/>
          </a:p>
        </p:txBody>
      </p:sp>
    </p:spTree>
    <p:extLst>
      <p:ext uri="{BB962C8B-B14F-4D97-AF65-F5344CB8AC3E}">
        <p14:creationId xmlns:p14="http://schemas.microsoft.com/office/powerpoint/2010/main" val="300026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92076"/>
            <a:ext cx="10515600" cy="1325563"/>
          </a:xfrm>
        </p:spPr>
        <p:txBody>
          <a:bodyPr/>
          <a:lstStyle/>
          <a:p>
            <a:r>
              <a:rPr lang="en-US" dirty="0"/>
              <a:t>Local vs. Nonlocal</a:t>
            </a:r>
          </a:p>
        </p:txBody>
      </p:sp>
      <p:sp>
        <p:nvSpPr>
          <p:cNvPr id="3" name="Content Placeholder 2"/>
          <p:cNvSpPr>
            <a:spLocks noGrp="1"/>
          </p:cNvSpPr>
          <p:nvPr>
            <p:ph idx="1"/>
          </p:nvPr>
        </p:nvSpPr>
        <p:spPr>
          <a:xfrm>
            <a:off x="1053737" y="1417639"/>
            <a:ext cx="10598332" cy="5177009"/>
          </a:xfrm>
        </p:spPr>
        <p:txBody>
          <a:bodyPr>
            <a:normAutofit/>
          </a:bodyPr>
          <a:lstStyle/>
          <a:p>
            <a:r>
              <a:rPr lang="en-US" sz="2400" dirty="0"/>
              <a:t>Local scheme uses local gradients to establish K-profile</a:t>
            </a:r>
          </a:p>
          <a:p>
            <a:endParaRPr lang="en-US" sz="2400" dirty="0"/>
          </a:p>
          <a:p>
            <a:pPr marL="0" indent="0">
              <a:buNone/>
            </a:pPr>
            <a:endParaRPr lang="en-US" sz="2400" dirty="0"/>
          </a:p>
          <a:p>
            <a:endParaRPr lang="en-US" sz="2400" dirty="0"/>
          </a:p>
          <a:p>
            <a:endParaRPr lang="en-US" sz="2400" dirty="0"/>
          </a:p>
          <a:p>
            <a:r>
              <a:rPr lang="en-US" sz="2400" dirty="0"/>
              <a:t>Nonlocal scheme estimates PBL height and imposes K-profile shape function</a:t>
            </a:r>
          </a:p>
        </p:txBody>
      </p:sp>
      <p:pic>
        <p:nvPicPr>
          <p:cNvPr id="6" name="Picture 5" descr="Screen Shot 2017-02-21 at 12.03.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737" y="2056845"/>
            <a:ext cx="2790606" cy="1315723"/>
          </a:xfrm>
          <a:prstGeom prst="rect">
            <a:avLst/>
          </a:prstGeom>
        </p:spPr>
      </p:pic>
      <p:pic>
        <p:nvPicPr>
          <p:cNvPr id="7" name="Picture 6" descr="Screen Shot 2017-02-21 at 12.05.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331" y="2056845"/>
            <a:ext cx="2045738" cy="1315723"/>
          </a:xfrm>
          <a:prstGeom prst="rect">
            <a:avLst/>
          </a:prstGeom>
        </p:spPr>
      </p:pic>
      <p:pic>
        <p:nvPicPr>
          <p:cNvPr id="9" name="Picture 8" descr="Screen Shot 2017-02-21 at 12.20.5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737" y="4812705"/>
            <a:ext cx="3009900" cy="571500"/>
          </a:xfrm>
          <a:prstGeom prst="rect">
            <a:avLst/>
          </a:prstGeom>
        </p:spPr>
      </p:pic>
      <p:pic>
        <p:nvPicPr>
          <p:cNvPr id="8" name="Picture 7" descr="Screen Shot 2017-02-21 at 12.42.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0981" y="4639541"/>
            <a:ext cx="3304177" cy="917827"/>
          </a:xfrm>
          <a:prstGeom prst="rect">
            <a:avLst/>
          </a:prstGeom>
        </p:spPr>
      </p:pic>
      <p:sp>
        <p:nvSpPr>
          <p:cNvPr id="4" name="Slide Number Placeholder 3">
            <a:extLst>
              <a:ext uri="{FF2B5EF4-FFF2-40B4-BE49-F238E27FC236}">
                <a16:creationId xmlns:a16="http://schemas.microsoft.com/office/drawing/2014/main" id="{C6B2CA15-BA53-467C-8EAA-8B55785C2F1C}"/>
              </a:ext>
            </a:extLst>
          </p:cNvPr>
          <p:cNvSpPr>
            <a:spLocks noGrp="1"/>
          </p:cNvSpPr>
          <p:nvPr>
            <p:ph type="sldNum" sz="quarter" idx="12"/>
          </p:nvPr>
        </p:nvSpPr>
        <p:spPr/>
        <p:txBody>
          <a:bodyPr/>
          <a:lstStyle/>
          <a:p>
            <a:fld id="{A9082F5A-400B-4631-9635-336EF9EDEB9D}" type="slidenum">
              <a:rPr lang="en-US" smtClean="0"/>
              <a:t>19</a:t>
            </a:fld>
            <a:endParaRPr lang="en-US"/>
          </a:p>
        </p:txBody>
      </p:sp>
    </p:spTree>
    <p:extLst>
      <p:ext uri="{BB962C8B-B14F-4D97-AF65-F5344CB8AC3E}">
        <p14:creationId xmlns:p14="http://schemas.microsoft.com/office/powerpoint/2010/main" val="1350059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6" name="Shape 1366"/>
          <p:cNvSpPr txBox="1"/>
          <p:nvPr/>
        </p:nvSpPr>
        <p:spPr>
          <a:xfrm>
            <a:off x="2210618" y="1068796"/>
            <a:ext cx="356505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Calibri"/>
                <a:ea typeface="Calibri"/>
                <a:cs typeface="Calibri"/>
                <a:sym typeface="Calibri"/>
              </a:rPr>
              <a:t>0800 UTC – 0900 UTC May 02 2013 </a:t>
            </a:r>
          </a:p>
        </p:txBody>
      </p:sp>
      <p:sp>
        <p:nvSpPr>
          <p:cNvPr id="20" name="TextBox 19">
            <a:extLst>
              <a:ext uri="{FF2B5EF4-FFF2-40B4-BE49-F238E27FC236}">
                <a16:creationId xmlns:a16="http://schemas.microsoft.com/office/drawing/2014/main" id="{0DAB9C50-9025-4119-A8C2-8507CE7DF44A}"/>
              </a:ext>
            </a:extLst>
          </p:cNvPr>
          <p:cNvSpPr txBox="1"/>
          <p:nvPr/>
        </p:nvSpPr>
        <p:spPr>
          <a:xfrm>
            <a:off x="199995" y="166249"/>
            <a:ext cx="5575675" cy="830997"/>
          </a:xfrm>
          <a:prstGeom prst="rect">
            <a:avLst/>
          </a:prstGeom>
          <a:noFill/>
        </p:spPr>
        <p:txBody>
          <a:bodyPr wrap="square" rtlCol="0">
            <a:spAutoFit/>
          </a:bodyPr>
          <a:lstStyle/>
          <a:p>
            <a:r>
              <a:rPr lang="en-US" sz="2800" u="sng" dirty="0"/>
              <a:t>Motivation</a:t>
            </a:r>
          </a:p>
          <a:p>
            <a:r>
              <a:rPr lang="en-US" sz="2000" dirty="0">
                <a:solidFill>
                  <a:schemeClr val="accent1">
                    <a:lumMod val="50000"/>
                  </a:schemeClr>
                </a:solidFill>
              </a:rPr>
              <a:t>HSRL and KAZA observation</a:t>
            </a:r>
          </a:p>
        </p:txBody>
      </p:sp>
      <p:grpSp>
        <p:nvGrpSpPr>
          <p:cNvPr id="9" name="Group 8">
            <a:extLst>
              <a:ext uri="{FF2B5EF4-FFF2-40B4-BE49-F238E27FC236}">
                <a16:creationId xmlns:a16="http://schemas.microsoft.com/office/drawing/2014/main" id="{D5C05329-D16B-45FF-9710-016F7FA574B6}"/>
              </a:ext>
            </a:extLst>
          </p:cNvPr>
          <p:cNvGrpSpPr/>
          <p:nvPr/>
        </p:nvGrpSpPr>
        <p:grpSpPr>
          <a:xfrm>
            <a:off x="657577" y="1349132"/>
            <a:ext cx="6858000" cy="5433368"/>
            <a:chOff x="2659650" y="1208174"/>
            <a:chExt cx="6858000" cy="5433368"/>
          </a:xfrm>
        </p:grpSpPr>
        <p:grpSp>
          <p:nvGrpSpPr>
            <p:cNvPr id="3" name="Group 2">
              <a:extLst>
                <a:ext uri="{FF2B5EF4-FFF2-40B4-BE49-F238E27FC236}">
                  <a16:creationId xmlns:a16="http://schemas.microsoft.com/office/drawing/2014/main" id="{86F0112B-C37A-42B0-BA6F-C25EE80003FA}"/>
                </a:ext>
              </a:extLst>
            </p:cNvPr>
            <p:cNvGrpSpPr/>
            <p:nvPr/>
          </p:nvGrpSpPr>
          <p:grpSpPr>
            <a:xfrm>
              <a:off x="2659650" y="1208174"/>
              <a:ext cx="6858000" cy="5149071"/>
              <a:chOff x="2667000" y="1793964"/>
              <a:chExt cx="6858000" cy="5149071"/>
            </a:xfrm>
          </p:grpSpPr>
          <p:grpSp>
            <p:nvGrpSpPr>
              <p:cNvPr id="2" name="Group 1">
                <a:extLst>
                  <a:ext uri="{FF2B5EF4-FFF2-40B4-BE49-F238E27FC236}">
                    <a16:creationId xmlns:a16="http://schemas.microsoft.com/office/drawing/2014/main" id="{7BA6BDE9-24A5-4F0B-B350-9D844988003A}"/>
                  </a:ext>
                </a:extLst>
              </p:cNvPr>
              <p:cNvGrpSpPr/>
              <p:nvPr/>
            </p:nvGrpSpPr>
            <p:grpSpPr>
              <a:xfrm>
                <a:off x="2667000" y="1793964"/>
                <a:ext cx="6858000" cy="5149071"/>
                <a:chOff x="2667000" y="1793964"/>
                <a:chExt cx="6858000" cy="5149071"/>
              </a:xfrm>
            </p:grpSpPr>
            <p:pic>
              <p:nvPicPr>
                <p:cNvPr id="16" name="Shape 1365">
                  <a:extLst>
                    <a:ext uri="{FF2B5EF4-FFF2-40B4-BE49-F238E27FC236}">
                      <a16:creationId xmlns:a16="http://schemas.microsoft.com/office/drawing/2014/main" id="{F6FA38E6-9FF4-4A2C-B626-77A4B8E1106C}"/>
                    </a:ext>
                  </a:extLst>
                </p:cNvPr>
                <p:cNvPicPr preferRelativeResize="0"/>
                <p:nvPr/>
              </p:nvPicPr>
              <p:blipFill rotWithShape="1">
                <a:blip r:embed="rId3">
                  <a:alphaModFix/>
                </a:blip>
                <a:srcRect l="-71" t="-238" r="71" b="77127"/>
                <a:stretch/>
              </p:blipFill>
              <p:spPr>
                <a:xfrm>
                  <a:off x="2667000" y="1793964"/>
                  <a:ext cx="6858000" cy="1584961"/>
                </a:xfrm>
                <a:prstGeom prst="rect">
                  <a:avLst/>
                </a:prstGeom>
                <a:noFill/>
                <a:ln>
                  <a:noFill/>
                </a:ln>
              </p:spPr>
            </p:pic>
            <p:pic>
              <p:nvPicPr>
                <p:cNvPr id="1365" name="Shape 1365"/>
                <p:cNvPicPr preferRelativeResize="0"/>
                <p:nvPr/>
              </p:nvPicPr>
              <p:blipFill rotWithShape="1">
                <a:blip r:embed="rId3">
                  <a:alphaModFix/>
                </a:blip>
                <a:srcRect t="49270"/>
                <a:stretch/>
              </p:blipFill>
              <p:spPr>
                <a:xfrm>
                  <a:off x="2667000" y="3378926"/>
                  <a:ext cx="6858000" cy="3479074"/>
                </a:xfrm>
                <a:prstGeom prst="rect">
                  <a:avLst/>
                </a:prstGeom>
                <a:noFill/>
                <a:ln>
                  <a:noFill/>
                </a:ln>
              </p:spPr>
            </p:pic>
            <p:grpSp>
              <p:nvGrpSpPr>
                <p:cNvPr id="1367" name="Shape 1367"/>
                <p:cNvGrpSpPr/>
                <p:nvPr/>
              </p:nvGrpSpPr>
              <p:grpSpPr>
                <a:xfrm>
                  <a:off x="3439114" y="6538364"/>
                  <a:ext cx="4915771" cy="404671"/>
                  <a:chOff x="3439114" y="6538364"/>
                  <a:chExt cx="4915771" cy="404671"/>
                </a:xfrm>
              </p:grpSpPr>
              <p:sp>
                <p:nvSpPr>
                  <p:cNvPr id="1368" name="Shape 1368"/>
                  <p:cNvSpPr txBox="1"/>
                  <p:nvPr/>
                </p:nvSpPr>
                <p:spPr>
                  <a:xfrm>
                    <a:off x="3439114" y="6681425"/>
                    <a:ext cx="328936" cy="2616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dk1"/>
                        </a:solidFill>
                        <a:latin typeface="Calibri"/>
                        <a:ea typeface="Calibri"/>
                        <a:cs typeface="Calibri"/>
                        <a:sym typeface="Calibri"/>
                      </a:rPr>
                      <a:t>00</a:t>
                    </a:r>
                  </a:p>
                </p:txBody>
              </p:sp>
              <p:sp>
                <p:nvSpPr>
                  <p:cNvPr id="1369" name="Shape 1369"/>
                  <p:cNvSpPr txBox="1"/>
                  <p:nvPr/>
                </p:nvSpPr>
                <p:spPr>
                  <a:xfrm>
                    <a:off x="8025950" y="6680163"/>
                    <a:ext cx="328936" cy="2616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dk1"/>
                        </a:solidFill>
                        <a:latin typeface="Calibri"/>
                        <a:ea typeface="Calibri"/>
                        <a:cs typeface="Calibri"/>
                        <a:sym typeface="Calibri"/>
                      </a:rPr>
                      <a:t>00</a:t>
                    </a:r>
                  </a:p>
                </p:txBody>
              </p:sp>
              <p:cxnSp>
                <p:nvCxnSpPr>
                  <p:cNvPr id="1370" name="Shape 1370"/>
                  <p:cNvCxnSpPr/>
                  <p:nvPr/>
                </p:nvCxnSpPr>
                <p:spPr>
                  <a:xfrm rot="10800000">
                    <a:off x="3576680" y="6538364"/>
                    <a:ext cx="0" cy="117522"/>
                  </a:xfrm>
                  <a:prstGeom prst="straightConnector1">
                    <a:avLst/>
                  </a:prstGeom>
                  <a:noFill/>
                  <a:ln w="9525" cap="flat" cmpd="sng">
                    <a:solidFill>
                      <a:schemeClr val="dk1"/>
                    </a:solidFill>
                    <a:prstDash val="solid"/>
                    <a:miter/>
                    <a:headEnd type="none" w="med" len="med"/>
                    <a:tailEnd type="none" w="med" len="med"/>
                  </a:ln>
                </p:spPr>
              </p:cxnSp>
              <p:cxnSp>
                <p:nvCxnSpPr>
                  <p:cNvPr id="1371" name="Shape 1371"/>
                  <p:cNvCxnSpPr/>
                  <p:nvPr/>
                </p:nvCxnSpPr>
                <p:spPr>
                  <a:xfrm rot="10800000">
                    <a:off x="8187792" y="6544339"/>
                    <a:ext cx="0" cy="117522"/>
                  </a:xfrm>
                  <a:prstGeom prst="straightConnector1">
                    <a:avLst/>
                  </a:prstGeom>
                  <a:noFill/>
                  <a:ln w="9525" cap="flat" cmpd="sng">
                    <a:solidFill>
                      <a:schemeClr val="dk1"/>
                    </a:solidFill>
                    <a:prstDash val="solid"/>
                    <a:miter/>
                    <a:headEnd type="none" w="med" len="med"/>
                    <a:tailEnd type="none" w="med" len="med"/>
                  </a:ln>
                </p:spPr>
              </p:cxnSp>
              <p:pic>
                <p:nvPicPr>
                  <p:cNvPr id="1372" name="Shape 1372"/>
                  <p:cNvPicPr preferRelativeResize="0"/>
                  <p:nvPr/>
                </p:nvPicPr>
                <p:blipFill rotWithShape="1">
                  <a:blip r:embed="rId4">
                    <a:alphaModFix/>
                  </a:blip>
                  <a:srcRect l="23411" t="95572" r="26912"/>
                  <a:stretch/>
                </p:blipFill>
                <p:spPr>
                  <a:xfrm>
                    <a:off x="4272594" y="6554586"/>
                    <a:ext cx="3406746" cy="303743"/>
                  </a:xfrm>
                  <a:prstGeom prst="rect">
                    <a:avLst/>
                  </a:prstGeom>
                  <a:noFill/>
                  <a:ln>
                    <a:noFill/>
                  </a:ln>
                </p:spPr>
              </p:pic>
            </p:grpSp>
          </p:grpSp>
          <p:grpSp>
            <p:nvGrpSpPr>
              <p:cNvPr id="1373" name="Shape 1373"/>
              <p:cNvGrpSpPr/>
              <p:nvPr/>
            </p:nvGrpSpPr>
            <p:grpSpPr>
              <a:xfrm>
                <a:off x="4343400" y="1985553"/>
                <a:ext cx="3076575" cy="4569031"/>
                <a:chOff x="4343400" y="171449"/>
                <a:chExt cx="3076575" cy="6383136"/>
              </a:xfrm>
            </p:grpSpPr>
            <p:cxnSp>
              <p:nvCxnSpPr>
                <p:cNvPr id="1374" name="Shape 1374"/>
                <p:cNvCxnSpPr/>
                <p:nvPr/>
              </p:nvCxnSpPr>
              <p:spPr>
                <a:xfrm rot="10800000">
                  <a:off x="4343400" y="171449"/>
                  <a:ext cx="0" cy="6383136"/>
                </a:xfrm>
                <a:prstGeom prst="straightConnector1">
                  <a:avLst/>
                </a:prstGeom>
                <a:noFill/>
                <a:ln w="9525" cap="flat" cmpd="sng">
                  <a:solidFill>
                    <a:schemeClr val="lt1"/>
                  </a:solidFill>
                  <a:prstDash val="solid"/>
                  <a:miter/>
                  <a:headEnd type="none" w="med" len="med"/>
                  <a:tailEnd type="none" w="med" len="med"/>
                </a:ln>
              </p:spPr>
            </p:cxnSp>
            <p:cxnSp>
              <p:nvCxnSpPr>
                <p:cNvPr id="1375" name="Shape 1375"/>
                <p:cNvCxnSpPr/>
                <p:nvPr/>
              </p:nvCxnSpPr>
              <p:spPr>
                <a:xfrm rot="10800000">
                  <a:off x="5114925" y="171449"/>
                  <a:ext cx="0" cy="6383136"/>
                </a:xfrm>
                <a:prstGeom prst="straightConnector1">
                  <a:avLst/>
                </a:prstGeom>
                <a:noFill/>
                <a:ln w="9525" cap="flat" cmpd="sng">
                  <a:solidFill>
                    <a:schemeClr val="lt1"/>
                  </a:solidFill>
                  <a:prstDash val="solid"/>
                  <a:miter/>
                  <a:headEnd type="none" w="med" len="med"/>
                  <a:tailEnd type="none" w="med" len="med"/>
                </a:ln>
              </p:spPr>
            </p:cxnSp>
            <p:cxnSp>
              <p:nvCxnSpPr>
                <p:cNvPr id="1376" name="Shape 1376"/>
                <p:cNvCxnSpPr/>
                <p:nvPr/>
              </p:nvCxnSpPr>
              <p:spPr>
                <a:xfrm rot="10800000">
                  <a:off x="5886450" y="171449"/>
                  <a:ext cx="0" cy="6383136"/>
                </a:xfrm>
                <a:prstGeom prst="straightConnector1">
                  <a:avLst/>
                </a:prstGeom>
                <a:noFill/>
                <a:ln w="9525" cap="flat" cmpd="sng">
                  <a:solidFill>
                    <a:schemeClr val="lt1"/>
                  </a:solidFill>
                  <a:prstDash val="solid"/>
                  <a:miter/>
                  <a:headEnd type="none" w="med" len="med"/>
                  <a:tailEnd type="none" w="med" len="med"/>
                </a:ln>
              </p:spPr>
            </p:cxnSp>
            <p:cxnSp>
              <p:nvCxnSpPr>
                <p:cNvPr id="1377" name="Shape 1377"/>
                <p:cNvCxnSpPr/>
                <p:nvPr/>
              </p:nvCxnSpPr>
              <p:spPr>
                <a:xfrm rot="10800000">
                  <a:off x="6648450" y="171449"/>
                  <a:ext cx="0" cy="6383136"/>
                </a:xfrm>
                <a:prstGeom prst="straightConnector1">
                  <a:avLst/>
                </a:prstGeom>
                <a:noFill/>
                <a:ln w="9525" cap="flat" cmpd="sng">
                  <a:solidFill>
                    <a:schemeClr val="lt1"/>
                  </a:solidFill>
                  <a:prstDash val="solid"/>
                  <a:miter/>
                  <a:headEnd type="none" w="med" len="med"/>
                  <a:tailEnd type="none" w="med" len="med"/>
                </a:ln>
              </p:spPr>
            </p:cxnSp>
            <p:cxnSp>
              <p:nvCxnSpPr>
                <p:cNvPr id="1378" name="Shape 1378"/>
                <p:cNvCxnSpPr/>
                <p:nvPr/>
              </p:nvCxnSpPr>
              <p:spPr>
                <a:xfrm rot="10800000">
                  <a:off x="7419975" y="171449"/>
                  <a:ext cx="0" cy="6383136"/>
                </a:xfrm>
                <a:prstGeom prst="straightConnector1">
                  <a:avLst/>
                </a:prstGeom>
                <a:noFill/>
                <a:ln w="9525" cap="flat" cmpd="sng">
                  <a:solidFill>
                    <a:schemeClr val="lt1"/>
                  </a:solidFill>
                  <a:prstDash val="solid"/>
                  <a:miter/>
                  <a:headEnd type="none" w="med" len="med"/>
                  <a:tailEnd type="none" w="med" len="med"/>
                </a:ln>
              </p:spPr>
            </p:cxnSp>
          </p:grpSp>
        </p:grpSp>
        <p:sp>
          <p:nvSpPr>
            <p:cNvPr id="7" name="Left Bracket 6">
              <a:extLst>
                <a:ext uri="{FF2B5EF4-FFF2-40B4-BE49-F238E27FC236}">
                  <a16:creationId xmlns:a16="http://schemas.microsoft.com/office/drawing/2014/main" id="{86136DCE-DE36-4AB4-B86C-7775CCEB58C0}"/>
                </a:ext>
              </a:extLst>
            </p:cNvPr>
            <p:cNvSpPr/>
            <p:nvPr/>
          </p:nvSpPr>
          <p:spPr>
            <a:xfrm rot="16200000">
              <a:off x="5369036" y="5885708"/>
              <a:ext cx="230665" cy="165191"/>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FC7FC35C-EFA3-46E2-A6A5-166DF79EACC0}"/>
                </a:ext>
              </a:extLst>
            </p:cNvPr>
            <p:cNvSpPr txBox="1"/>
            <p:nvPr/>
          </p:nvSpPr>
          <p:spPr>
            <a:xfrm>
              <a:off x="5131547" y="6272210"/>
              <a:ext cx="705642" cy="369332"/>
            </a:xfrm>
            <a:prstGeom prst="rect">
              <a:avLst/>
            </a:prstGeom>
            <a:noFill/>
          </p:spPr>
          <p:txBody>
            <a:bodyPr wrap="none" rtlCol="0">
              <a:spAutoFit/>
            </a:bodyPr>
            <a:lstStyle/>
            <a:p>
              <a:r>
                <a:rPr lang="en-US" dirty="0">
                  <a:solidFill>
                    <a:srgbClr val="FF0000"/>
                  </a:solidFill>
                </a:rPr>
                <a:t>~2km</a:t>
              </a:r>
            </a:p>
          </p:txBody>
        </p:sp>
      </p:grpSp>
      <p:grpSp>
        <p:nvGrpSpPr>
          <p:cNvPr id="10" name="Group 9">
            <a:extLst>
              <a:ext uri="{FF2B5EF4-FFF2-40B4-BE49-F238E27FC236}">
                <a16:creationId xmlns:a16="http://schemas.microsoft.com/office/drawing/2014/main" id="{6884E004-CD08-4F2B-8A39-23154E71FC2D}"/>
              </a:ext>
            </a:extLst>
          </p:cNvPr>
          <p:cNvGrpSpPr/>
          <p:nvPr/>
        </p:nvGrpSpPr>
        <p:grpSpPr>
          <a:xfrm>
            <a:off x="7727044" y="2044205"/>
            <a:ext cx="4090529" cy="2791708"/>
            <a:chOff x="7784520" y="0"/>
            <a:chExt cx="4090529" cy="2791708"/>
          </a:xfrm>
        </p:grpSpPr>
        <p:pic>
          <p:nvPicPr>
            <p:cNvPr id="27" name="Picture 26">
              <a:extLst>
                <a:ext uri="{FF2B5EF4-FFF2-40B4-BE49-F238E27FC236}">
                  <a16:creationId xmlns:a16="http://schemas.microsoft.com/office/drawing/2014/main" id="{246078DF-F0A0-4FE3-840E-508F4E70858D}"/>
                </a:ext>
              </a:extLst>
            </p:cNvPr>
            <p:cNvPicPr>
              <a:picLocks noChangeAspect="1"/>
            </p:cNvPicPr>
            <p:nvPr/>
          </p:nvPicPr>
          <p:blipFill rotWithShape="1">
            <a:blip r:embed="rId5"/>
            <a:srcRect l="23344" t="25321" r="19081" b="11927"/>
            <a:stretch/>
          </p:blipFill>
          <p:spPr>
            <a:xfrm>
              <a:off x="7784520" y="283862"/>
              <a:ext cx="4090529" cy="2507846"/>
            </a:xfrm>
            <a:prstGeom prst="rect">
              <a:avLst/>
            </a:prstGeom>
          </p:spPr>
        </p:pic>
        <p:sp>
          <p:nvSpPr>
            <p:cNvPr id="28" name="Thought Bubble: Cloud 27">
              <a:extLst>
                <a:ext uri="{FF2B5EF4-FFF2-40B4-BE49-F238E27FC236}">
                  <a16:creationId xmlns:a16="http://schemas.microsoft.com/office/drawing/2014/main" id="{227B38FA-CEAE-4E94-B0E0-EAAA86A0398A}"/>
                </a:ext>
              </a:extLst>
            </p:cNvPr>
            <p:cNvSpPr/>
            <p:nvPr/>
          </p:nvSpPr>
          <p:spPr>
            <a:xfrm>
              <a:off x="9566859" y="0"/>
              <a:ext cx="1451623" cy="748934"/>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Barrow</a:t>
              </a:r>
            </a:p>
          </p:txBody>
        </p:sp>
      </p:grpSp>
      <p:sp>
        <p:nvSpPr>
          <p:cNvPr id="11" name="TextBox 10">
            <a:extLst>
              <a:ext uri="{FF2B5EF4-FFF2-40B4-BE49-F238E27FC236}">
                <a16:creationId xmlns:a16="http://schemas.microsoft.com/office/drawing/2014/main" id="{7C273CE6-D184-4A7C-8AF8-4D00BE611C8D}"/>
              </a:ext>
            </a:extLst>
          </p:cNvPr>
          <p:cNvSpPr txBox="1"/>
          <p:nvPr/>
        </p:nvSpPr>
        <p:spPr>
          <a:xfrm>
            <a:off x="6359906" y="6243024"/>
            <a:ext cx="880844" cy="246221"/>
          </a:xfrm>
          <a:prstGeom prst="rect">
            <a:avLst/>
          </a:prstGeom>
          <a:noFill/>
        </p:spPr>
        <p:txBody>
          <a:bodyPr wrap="square" rtlCol="0">
            <a:spAutoFit/>
          </a:bodyPr>
          <a:lstStyle/>
          <a:p>
            <a:r>
              <a:rPr lang="en-US" sz="1000" dirty="0"/>
              <a:t>Time (min)</a:t>
            </a:r>
          </a:p>
        </p:txBody>
      </p:sp>
    </p:spTree>
    <p:extLst>
      <p:ext uri="{BB962C8B-B14F-4D97-AF65-F5344CB8AC3E}">
        <p14:creationId xmlns:p14="http://schemas.microsoft.com/office/powerpoint/2010/main" val="2174346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C1AD60-9D65-4DE8-891C-AE7E3508C5DF}"/>
              </a:ext>
            </a:extLst>
          </p:cNvPr>
          <p:cNvPicPr>
            <a:picLocks noChangeAspect="1"/>
          </p:cNvPicPr>
          <p:nvPr/>
        </p:nvPicPr>
        <p:blipFill rotWithShape="1">
          <a:blip r:embed="rId2">
            <a:extLst>
              <a:ext uri="{28A0092B-C50C-407E-A947-70E740481C1C}">
                <a14:useLocalDpi xmlns:a14="http://schemas.microsoft.com/office/drawing/2010/main" val="0"/>
              </a:ext>
            </a:extLst>
          </a:blip>
          <a:srcRect l="50093" t="50833" r="24815" b="29815"/>
          <a:stretch/>
        </p:blipFill>
        <p:spPr>
          <a:xfrm>
            <a:off x="7171284" y="2887802"/>
            <a:ext cx="3333067" cy="2570519"/>
          </a:xfrm>
          <a:prstGeom prst="rect">
            <a:avLst/>
          </a:prstGeom>
        </p:spPr>
      </p:pic>
      <p:pic>
        <p:nvPicPr>
          <p:cNvPr id="7" name="Picture 6">
            <a:extLst>
              <a:ext uri="{FF2B5EF4-FFF2-40B4-BE49-F238E27FC236}">
                <a16:creationId xmlns:a16="http://schemas.microsoft.com/office/drawing/2014/main" id="{24048CB6-9590-40CC-8DDC-27FDB27E50E4}"/>
              </a:ext>
            </a:extLst>
          </p:cNvPr>
          <p:cNvPicPr>
            <a:picLocks noChangeAspect="1"/>
          </p:cNvPicPr>
          <p:nvPr/>
        </p:nvPicPr>
        <p:blipFill rotWithShape="1">
          <a:blip r:embed="rId3">
            <a:extLst>
              <a:ext uri="{28A0092B-C50C-407E-A947-70E740481C1C}">
                <a14:useLocalDpi xmlns:a14="http://schemas.microsoft.com/office/drawing/2010/main" val="0"/>
              </a:ext>
            </a:extLst>
          </a:blip>
          <a:srcRect l="50071" t="50762" r="24786" b="29714"/>
          <a:stretch/>
        </p:blipFill>
        <p:spPr>
          <a:xfrm>
            <a:off x="1712996" y="2913929"/>
            <a:ext cx="3346684" cy="2598751"/>
          </a:xfrm>
          <a:prstGeom prst="rect">
            <a:avLst/>
          </a:prstGeom>
        </p:spPr>
      </p:pic>
      <p:sp>
        <p:nvSpPr>
          <p:cNvPr id="10" name="TextBox 9">
            <a:extLst>
              <a:ext uri="{FF2B5EF4-FFF2-40B4-BE49-F238E27FC236}">
                <a16:creationId xmlns:a16="http://schemas.microsoft.com/office/drawing/2014/main" id="{4F7DECCB-4ABC-42BA-AF52-5902C9A40399}"/>
              </a:ext>
            </a:extLst>
          </p:cNvPr>
          <p:cNvSpPr txBox="1"/>
          <p:nvPr/>
        </p:nvSpPr>
        <p:spPr>
          <a:xfrm>
            <a:off x="1030139" y="1852404"/>
            <a:ext cx="5272597" cy="369332"/>
          </a:xfrm>
          <a:prstGeom prst="rect">
            <a:avLst/>
          </a:prstGeom>
          <a:noFill/>
        </p:spPr>
        <p:txBody>
          <a:bodyPr wrap="none" rtlCol="0">
            <a:spAutoFit/>
          </a:bodyPr>
          <a:lstStyle/>
          <a:p>
            <a:r>
              <a:rPr lang="en-US" dirty="0"/>
              <a:t>LW&amp;SW: NASA Community Atmospheric Model (CAM)</a:t>
            </a:r>
          </a:p>
        </p:txBody>
      </p:sp>
      <p:sp>
        <p:nvSpPr>
          <p:cNvPr id="11" name="TextBox 10">
            <a:extLst>
              <a:ext uri="{FF2B5EF4-FFF2-40B4-BE49-F238E27FC236}">
                <a16:creationId xmlns:a16="http://schemas.microsoft.com/office/drawing/2014/main" id="{86474F5D-CC63-4B12-9C12-D07764DA44FC}"/>
              </a:ext>
            </a:extLst>
          </p:cNvPr>
          <p:cNvSpPr txBox="1"/>
          <p:nvPr/>
        </p:nvSpPr>
        <p:spPr>
          <a:xfrm>
            <a:off x="6838953" y="1852404"/>
            <a:ext cx="4260782" cy="646331"/>
          </a:xfrm>
          <a:prstGeom prst="rect">
            <a:avLst/>
          </a:prstGeom>
          <a:noFill/>
        </p:spPr>
        <p:txBody>
          <a:bodyPr wrap="none" rtlCol="0">
            <a:spAutoFit/>
          </a:bodyPr>
          <a:lstStyle/>
          <a:p>
            <a:r>
              <a:rPr lang="en-US" dirty="0"/>
              <a:t>LW: Rapid Radiative Transfer Model (RRTM)</a:t>
            </a:r>
          </a:p>
          <a:p>
            <a:r>
              <a:rPr lang="en-US" dirty="0"/>
              <a:t>SW: RRTMG</a:t>
            </a:r>
          </a:p>
        </p:txBody>
      </p:sp>
      <p:sp>
        <p:nvSpPr>
          <p:cNvPr id="13" name="Shape 1101">
            <a:extLst>
              <a:ext uri="{FF2B5EF4-FFF2-40B4-BE49-F238E27FC236}">
                <a16:creationId xmlns:a16="http://schemas.microsoft.com/office/drawing/2014/main" id="{EBDED05B-9E06-46FB-952B-2892E13E7A7C}"/>
              </a:ext>
            </a:extLst>
          </p:cNvPr>
          <p:cNvSpPr txBox="1"/>
          <p:nvPr/>
        </p:nvSpPr>
        <p:spPr>
          <a:xfrm>
            <a:off x="556608" y="6751"/>
            <a:ext cx="4503072" cy="1813340"/>
          </a:xfrm>
          <a:prstGeom prst="rect">
            <a:avLst/>
          </a:prstGeom>
          <a:noFill/>
          <a:ln>
            <a:noFill/>
          </a:ln>
        </p:spPr>
        <p:txBody>
          <a:bodyPr lIns="91425" tIns="45700" rIns="91425" bIns="45700" anchor="t" anchorCtr="0">
            <a:noAutofit/>
          </a:bodyPr>
          <a:lstStyle/>
          <a:p>
            <a:pPr>
              <a:buSzPct val="25000"/>
            </a:pPr>
            <a:r>
              <a:rPr lang="en-US" sz="2400" dirty="0">
                <a:solidFill>
                  <a:srgbClr val="FF0000"/>
                </a:solidFill>
              </a:rPr>
              <a:t>Extra experiment</a:t>
            </a:r>
          </a:p>
          <a:p>
            <a:pPr marL="0" marR="0" lvl="0" indent="0" algn="l" rtl="0">
              <a:spcBef>
                <a:spcPts val="0"/>
              </a:spcBef>
              <a:buSzPct val="25000"/>
              <a:buNone/>
            </a:pPr>
            <a:endParaRPr lang="en-US" sz="2400" dirty="0">
              <a:solidFill>
                <a:srgbClr val="7030A0"/>
              </a:solidFill>
              <a:latin typeface="Calibri"/>
              <a:ea typeface="Calibri"/>
              <a:cs typeface="Calibri"/>
              <a:sym typeface="Calibri"/>
            </a:endParaRPr>
          </a:p>
          <a:p>
            <a:pPr marL="0" marR="0" lvl="0" indent="0" algn="l" rtl="0">
              <a:spcBef>
                <a:spcPts val="0"/>
              </a:spcBef>
              <a:buSzPct val="25000"/>
              <a:buNone/>
            </a:pPr>
            <a:r>
              <a:rPr lang="en-US" sz="2400" dirty="0">
                <a:solidFill>
                  <a:srgbClr val="7030A0"/>
                </a:solidFill>
                <a:latin typeface="Calibri"/>
                <a:ea typeface="Calibri"/>
                <a:cs typeface="Calibri"/>
                <a:sym typeface="Calibri"/>
              </a:rPr>
              <a:t>PBL scheme: MYJ</a:t>
            </a:r>
          </a:p>
          <a:p>
            <a:pPr marL="0" marR="0" lvl="0" indent="0" algn="l" rtl="0">
              <a:spcBef>
                <a:spcPts val="0"/>
              </a:spcBef>
              <a:buSzPct val="25000"/>
              <a:buNone/>
            </a:pPr>
            <a:r>
              <a:rPr lang="en-US" sz="2400" dirty="0">
                <a:solidFill>
                  <a:srgbClr val="7030A0"/>
                </a:solidFill>
                <a:latin typeface="Calibri"/>
                <a:ea typeface="Calibri"/>
                <a:cs typeface="Calibri"/>
                <a:sym typeface="Calibri"/>
              </a:rPr>
              <a:t>2-way</a:t>
            </a:r>
          </a:p>
          <a:p>
            <a:pPr marL="0" marR="0" lvl="0" indent="0" algn="l" rtl="0">
              <a:spcBef>
                <a:spcPts val="0"/>
              </a:spcBef>
              <a:buSzPct val="25000"/>
              <a:buNone/>
            </a:pPr>
            <a:r>
              <a:rPr lang="en-US" dirty="0">
                <a:solidFill>
                  <a:srgbClr val="7030A0"/>
                </a:solidFill>
                <a:latin typeface="Calibri"/>
                <a:ea typeface="Calibri"/>
                <a:cs typeface="Calibri"/>
                <a:sym typeface="Calibri"/>
              </a:rPr>
              <a:t>Height@50m</a:t>
            </a:r>
            <a:endParaRPr lang="en-US" sz="1800" dirty="0">
              <a:solidFill>
                <a:srgbClr val="7030A0"/>
              </a:solidFill>
              <a:latin typeface="Calibri"/>
              <a:ea typeface="Calibri"/>
              <a:cs typeface="Calibri"/>
              <a:sym typeface="Calibri"/>
            </a:endParaRPr>
          </a:p>
        </p:txBody>
      </p:sp>
      <p:grpSp>
        <p:nvGrpSpPr>
          <p:cNvPr id="14" name="Group 13">
            <a:extLst>
              <a:ext uri="{FF2B5EF4-FFF2-40B4-BE49-F238E27FC236}">
                <a16:creationId xmlns:a16="http://schemas.microsoft.com/office/drawing/2014/main" id="{7A94E69A-B62B-4746-BA3A-AFACB75478D4}"/>
              </a:ext>
            </a:extLst>
          </p:cNvPr>
          <p:cNvGrpSpPr/>
          <p:nvPr/>
        </p:nvGrpSpPr>
        <p:grpSpPr>
          <a:xfrm>
            <a:off x="1937391" y="5734079"/>
            <a:ext cx="9633390" cy="332907"/>
            <a:chOff x="3085874" y="6321621"/>
            <a:chExt cx="9633390" cy="332907"/>
          </a:xfrm>
        </p:grpSpPr>
        <p:pic>
          <p:nvPicPr>
            <p:cNvPr id="15" name="圖片 1">
              <a:extLst>
                <a:ext uri="{FF2B5EF4-FFF2-40B4-BE49-F238E27FC236}">
                  <a16:creationId xmlns:a16="http://schemas.microsoft.com/office/drawing/2014/main" id="{239B34B8-56DC-4321-A3B7-5D4987785A4A}"/>
                </a:ext>
              </a:extLst>
            </p:cNvPr>
            <p:cNvPicPr>
              <a:picLocks noChangeAspect="1"/>
            </p:cNvPicPr>
            <p:nvPr/>
          </p:nvPicPr>
          <p:blipFill rotWithShape="1">
            <a:blip r:embed="rId4">
              <a:extLst>
                <a:ext uri="{28A0092B-C50C-407E-A947-70E740481C1C}">
                  <a14:useLocalDpi xmlns:a14="http://schemas.microsoft.com/office/drawing/2010/main" val="0"/>
                </a:ext>
              </a:extLst>
            </a:blip>
            <a:srcRect l="12095" t="70328" r="12095" b="26638"/>
            <a:stretch/>
          </p:blipFill>
          <p:spPr>
            <a:xfrm>
              <a:off x="4058194" y="6371237"/>
              <a:ext cx="6932023" cy="277477"/>
            </a:xfrm>
            <a:prstGeom prst="rect">
              <a:avLst/>
            </a:prstGeom>
          </p:spPr>
        </p:pic>
        <p:sp>
          <p:nvSpPr>
            <p:cNvPr id="16" name="Shape 399">
              <a:extLst>
                <a:ext uri="{FF2B5EF4-FFF2-40B4-BE49-F238E27FC236}">
                  <a16:creationId xmlns:a16="http://schemas.microsoft.com/office/drawing/2014/main" id="{71FF96F1-0A59-4BDB-A303-C3F872E48150}"/>
                </a:ext>
              </a:extLst>
            </p:cNvPr>
            <p:cNvSpPr txBox="1"/>
            <p:nvPr/>
          </p:nvSpPr>
          <p:spPr>
            <a:xfrm>
              <a:off x="3085874" y="6377530"/>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17" name="Shape 400">
              <a:extLst>
                <a:ext uri="{FF2B5EF4-FFF2-40B4-BE49-F238E27FC236}">
                  <a16:creationId xmlns:a16="http://schemas.microsoft.com/office/drawing/2014/main" id="{08DA3543-0E4B-4E24-A66B-0F5E720E40C4}"/>
                </a:ext>
              </a:extLst>
            </p:cNvPr>
            <p:cNvSpPr txBox="1"/>
            <p:nvPr/>
          </p:nvSpPr>
          <p:spPr>
            <a:xfrm>
              <a:off x="10990217" y="6321621"/>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divergence</a:t>
              </a:r>
            </a:p>
          </p:txBody>
        </p:sp>
      </p:grpSp>
      <p:sp>
        <p:nvSpPr>
          <p:cNvPr id="12" name="Shape 1086">
            <a:extLst>
              <a:ext uri="{FF2B5EF4-FFF2-40B4-BE49-F238E27FC236}">
                <a16:creationId xmlns:a16="http://schemas.microsoft.com/office/drawing/2014/main" id="{ACCA9897-FF0B-41FC-A75E-823BEBAA77A5}"/>
              </a:ext>
            </a:extLst>
          </p:cNvPr>
          <p:cNvSpPr txBox="1"/>
          <p:nvPr/>
        </p:nvSpPr>
        <p:spPr>
          <a:xfrm>
            <a:off x="5136723" y="2447094"/>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sp>
        <p:nvSpPr>
          <p:cNvPr id="2" name="Slide Number Placeholder 1">
            <a:extLst>
              <a:ext uri="{FF2B5EF4-FFF2-40B4-BE49-F238E27FC236}">
                <a16:creationId xmlns:a16="http://schemas.microsoft.com/office/drawing/2014/main" id="{5EFF01C0-0859-45C6-8724-96349604357E}"/>
              </a:ext>
            </a:extLst>
          </p:cNvPr>
          <p:cNvSpPr>
            <a:spLocks noGrp="1"/>
          </p:cNvSpPr>
          <p:nvPr>
            <p:ph type="sldNum" sz="quarter" idx="12"/>
          </p:nvPr>
        </p:nvSpPr>
        <p:spPr/>
        <p:txBody>
          <a:bodyPr/>
          <a:lstStyle/>
          <a:p>
            <a:fld id="{A9082F5A-400B-4631-9635-336EF9EDEB9D}" type="slidenum">
              <a:rPr lang="en-US" smtClean="0"/>
              <a:t>20</a:t>
            </a:fld>
            <a:endParaRPr lang="en-US"/>
          </a:p>
        </p:txBody>
      </p:sp>
    </p:spTree>
    <p:extLst>
      <p:ext uri="{BB962C8B-B14F-4D97-AF65-F5344CB8AC3E}">
        <p14:creationId xmlns:p14="http://schemas.microsoft.com/office/powerpoint/2010/main" val="1649168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8E5AE-CA25-4A77-9493-02DDF6D13062}"/>
              </a:ext>
            </a:extLst>
          </p:cNvPr>
          <p:cNvPicPr>
            <a:picLocks noChangeAspect="1"/>
          </p:cNvPicPr>
          <p:nvPr/>
        </p:nvPicPr>
        <p:blipFill rotWithShape="1">
          <a:blip r:embed="rId2">
            <a:extLst>
              <a:ext uri="{28A0092B-C50C-407E-A947-70E740481C1C}">
                <a14:useLocalDpi xmlns:a14="http://schemas.microsoft.com/office/drawing/2010/main" val="0"/>
              </a:ext>
            </a:extLst>
          </a:blip>
          <a:srcRect t="5542" b="3594"/>
          <a:stretch/>
        </p:blipFill>
        <p:spPr>
          <a:xfrm>
            <a:off x="274326" y="1550126"/>
            <a:ext cx="5486400" cy="4985144"/>
          </a:xfrm>
          <a:prstGeom prst="rect">
            <a:avLst/>
          </a:prstGeom>
        </p:spPr>
      </p:pic>
      <p:pic>
        <p:nvPicPr>
          <p:cNvPr id="6" name="Picture 5">
            <a:extLst>
              <a:ext uri="{FF2B5EF4-FFF2-40B4-BE49-F238E27FC236}">
                <a16:creationId xmlns:a16="http://schemas.microsoft.com/office/drawing/2014/main" id="{34214F45-0B52-4E0C-B490-41880A0FD879}"/>
              </a:ext>
            </a:extLst>
          </p:cNvPr>
          <p:cNvPicPr>
            <a:picLocks noChangeAspect="1"/>
          </p:cNvPicPr>
          <p:nvPr/>
        </p:nvPicPr>
        <p:blipFill rotWithShape="1">
          <a:blip r:embed="rId3">
            <a:extLst>
              <a:ext uri="{28A0092B-C50C-407E-A947-70E740481C1C}">
                <a14:useLocalDpi xmlns:a14="http://schemas.microsoft.com/office/drawing/2010/main" val="0"/>
              </a:ext>
            </a:extLst>
          </a:blip>
          <a:srcRect t="5102" b="3594"/>
          <a:stretch/>
        </p:blipFill>
        <p:spPr>
          <a:xfrm>
            <a:off x="6705600" y="1454331"/>
            <a:ext cx="5486400" cy="5009222"/>
          </a:xfrm>
          <a:prstGeom prst="rect">
            <a:avLst/>
          </a:prstGeom>
        </p:spPr>
      </p:pic>
      <p:sp>
        <p:nvSpPr>
          <p:cNvPr id="8" name="TextBox 7">
            <a:extLst>
              <a:ext uri="{FF2B5EF4-FFF2-40B4-BE49-F238E27FC236}">
                <a16:creationId xmlns:a16="http://schemas.microsoft.com/office/drawing/2014/main" id="{BA1A438E-68C6-49C2-B1E8-D6859429BE98}"/>
              </a:ext>
            </a:extLst>
          </p:cNvPr>
          <p:cNvSpPr txBox="1"/>
          <p:nvPr/>
        </p:nvSpPr>
        <p:spPr>
          <a:xfrm>
            <a:off x="2099958" y="305360"/>
            <a:ext cx="1509837" cy="369332"/>
          </a:xfrm>
          <a:prstGeom prst="rect">
            <a:avLst/>
          </a:prstGeom>
          <a:noFill/>
        </p:spPr>
        <p:txBody>
          <a:bodyPr wrap="none" rtlCol="0">
            <a:spAutoFit/>
          </a:bodyPr>
          <a:lstStyle/>
          <a:p>
            <a:r>
              <a:rPr lang="en-US" dirty="0"/>
              <a:t>LW&amp;SW: </a:t>
            </a:r>
            <a:r>
              <a:rPr lang="en-US" altLang="zh-TW" dirty="0"/>
              <a:t>CAM</a:t>
            </a:r>
            <a:endParaRPr lang="en-US" dirty="0"/>
          </a:p>
        </p:txBody>
      </p:sp>
      <p:sp>
        <p:nvSpPr>
          <p:cNvPr id="9" name="TextBox 8">
            <a:extLst>
              <a:ext uri="{FF2B5EF4-FFF2-40B4-BE49-F238E27FC236}">
                <a16:creationId xmlns:a16="http://schemas.microsoft.com/office/drawing/2014/main" id="{CEA0C4DA-DC91-400C-A4D8-CE1BDDFD77A0}"/>
              </a:ext>
            </a:extLst>
          </p:cNvPr>
          <p:cNvSpPr txBox="1"/>
          <p:nvPr/>
        </p:nvSpPr>
        <p:spPr>
          <a:xfrm>
            <a:off x="8792562" y="305360"/>
            <a:ext cx="1312475" cy="646331"/>
          </a:xfrm>
          <a:prstGeom prst="rect">
            <a:avLst/>
          </a:prstGeom>
          <a:noFill/>
        </p:spPr>
        <p:txBody>
          <a:bodyPr wrap="none" rtlCol="0">
            <a:spAutoFit/>
          </a:bodyPr>
          <a:lstStyle/>
          <a:p>
            <a:r>
              <a:rPr lang="en-US" dirty="0"/>
              <a:t>LW: R</a:t>
            </a:r>
            <a:r>
              <a:rPr lang="en-US" altLang="zh-TW" dirty="0"/>
              <a:t>RTM</a:t>
            </a:r>
          </a:p>
          <a:p>
            <a:r>
              <a:rPr lang="en-US" dirty="0"/>
              <a:t>SW: RRTMG</a:t>
            </a:r>
          </a:p>
        </p:txBody>
      </p:sp>
      <p:sp>
        <p:nvSpPr>
          <p:cNvPr id="7" name="Shape 1086">
            <a:extLst>
              <a:ext uri="{FF2B5EF4-FFF2-40B4-BE49-F238E27FC236}">
                <a16:creationId xmlns:a16="http://schemas.microsoft.com/office/drawing/2014/main" id="{4560CF07-261A-4EEB-809B-B57F88A567CF}"/>
              </a:ext>
            </a:extLst>
          </p:cNvPr>
          <p:cNvSpPr txBox="1"/>
          <p:nvPr/>
        </p:nvSpPr>
        <p:spPr>
          <a:xfrm>
            <a:off x="5162849" y="1169891"/>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sp>
        <p:nvSpPr>
          <p:cNvPr id="2" name="Slide Number Placeholder 1">
            <a:extLst>
              <a:ext uri="{FF2B5EF4-FFF2-40B4-BE49-F238E27FC236}">
                <a16:creationId xmlns:a16="http://schemas.microsoft.com/office/drawing/2014/main" id="{802286B8-0E5B-4C78-8F88-2DEE70B6E4B1}"/>
              </a:ext>
            </a:extLst>
          </p:cNvPr>
          <p:cNvSpPr>
            <a:spLocks noGrp="1"/>
          </p:cNvSpPr>
          <p:nvPr>
            <p:ph type="sldNum" sz="quarter" idx="12"/>
          </p:nvPr>
        </p:nvSpPr>
        <p:spPr/>
        <p:txBody>
          <a:bodyPr/>
          <a:lstStyle/>
          <a:p>
            <a:fld id="{A9082F5A-400B-4631-9635-336EF9EDEB9D}" type="slidenum">
              <a:rPr lang="en-US" smtClean="0"/>
              <a:t>21</a:t>
            </a:fld>
            <a:endParaRPr lang="en-US"/>
          </a:p>
        </p:txBody>
      </p:sp>
    </p:spTree>
    <p:extLst>
      <p:ext uri="{BB962C8B-B14F-4D97-AF65-F5344CB8AC3E}">
        <p14:creationId xmlns:p14="http://schemas.microsoft.com/office/powerpoint/2010/main" val="2512357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1238" name="Shape 1238" descr="hsrl_kazr_050205_0100.png"/>
          <p:cNvPicPr preferRelativeResize="0"/>
          <p:nvPr/>
        </p:nvPicPr>
        <p:blipFill>
          <a:blip r:embed="rId3">
            <a:alphaModFix/>
          </a:blip>
          <a:stretch>
            <a:fillRect/>
          </a:stretch>
        </p:blipFill>
        <p:spPr>
          <a:xfrm>
            <a:off x="2667000" y="0"/>
            <a:ext cx="6857999" cy="6857999"/>
          </a:xfrm>
          <a:prstGeom prst="rect">
            <a:avLst/>
          </a:prstGeom>
          <a:noFill/>
          <a:ln>
            <a:noFill/>
          </a:ln>
        </p:spPr>
      </p:pic>
      <p:sp>
        <p:nvSpPr>
          <p:cNvPr id="1239" name="Shape 1239"/>
          <p:cNvSpPr txBox="1"/>
          <p:nvPr/>
        </p:nvSpPr>
        <p:spPr>
          <a:xfrm>
            <a:off x="226577" y="242761"/>
            <a:ext cx="18843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0100 UTC May 02 </a:t>
            </a:r>
          </a:p>
        </p:txBody>
      </p:sp>
      <p:grpSp>
        <p:nvGrpSpPr>
          <p:cNvPr id="1240" name="Shape 1240"/>
          <p:cNvGrpSpPr/>
          <p:nvPr/>
        </p:nvGrpSpPr>
        <p:grpSpPr>
          <a:xfrm>
            <a:off x="3439114" y="6538286"/>
            <a:ext cx="4915635" cy="404739"/>
            <a:chOff x="3439114" y="6538286"/>
            <a:chExt cx="4915635" cy="404739"/>
          </a:xfrm>
        </p:grpSpPr>
        <p:sp>
          <p:nvSpPr>
            <p:cNvPr id="1241" name="Shape 1241"/>
            <p:cNvSpPr txBox="1"/>
            <p:nvPr/>
          </p:nvSpPr>
          <p:spPr>
            <a:xfrm>
              <a:off x="3439114" y="6681425"/>
              <a:ext cx="328800" cy="261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dk1"/>
                  </a:solidFill>
                  <a:latin typeface="Calibri"/>
                  <a:ea typeface="Calibri"/>
                  <a:cs typeface="Calibri"/>
                  <a:sym typeface="Calibri"/>
                </a:rPr>
                <a:t>00</a:t>
              </a:r>
            </a:p>
          </p:txBody>
        </p:sp>
        <p:sp>
          <p:nvSpPr>
            <p:cNvPr id="1242" name="Shape 1242"/>
            <p:cNvSpPr txBox="1"/>
            <p:nvPr/>
          </p:nvSpPr>
          <p:spPr>
            <a:xfrm>
              <a:off x="8025950" y="6680163"/>
              <a:ext cx="328800" cy="261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dk1"/>
                  </a:solidFill>
                  <a:latin typeface="Calibri"/>
                  <a:ea typeface="Calibri"/>
                  <a:cs typeface="Calibri"/>
                  <a:sym typeface="Calibri"/>
                </a:rPr>
                <a:t>00</a:t>
              </a:r>
            </a:p>
          </p:txBody>
        </p:sp>
        <p:cxnSp>
          <p:nvCxnSpPr>
            <p:cNvPr id="1243" name="Shape 1243"/>
            <p:cNvCxnSpPr/>
            <p:nvPr/>
          </p:nvCxnSpPr>
          <p:spPr>
            <a:xfrm rot="10800000">
              <a:off x="3576680" y="6538286"/>
              <a:ext cx="0" cy="117600"/>
            </a:xfrm>
            <a:prstGeom prst="straightConnector1">
              <a:avLst/>
            </a:prstGeom>
            <a:noFill/>
            <a:ln w="9525" cap="flat" cmpd="sng">
              <a:solidFill>
                <a:schemeClr val="dk1"/>
              </a:solidFill>
              <a:prstDash val="solid"/>
              <a:miter/>
              <a:headEnd type="none" w="med" len="med"/>
              <a:tailEnd type="none" w="med" len="med"/>
            </a:ln>
          </p:spPr>
        </p:cxnSp>
        <p:cxnSp>
          <p:nvCxnSpPr>
            <p:cNvPr id="1244" name="Shape 1244"/>
            <p:cNvCxnSpPr/>
            <p:nvPr/>
          </p:nvCxnSpPr>
          <p:spPr>
            <a:xfrm rot="10800000">
              <a:off x="8187792" y="6544261"/>
              <a:ext cx="0" cy="117600"/>
            </a:xfrm>
            <a:prstGeom prst="straightConnector1">
              <a:avLst/>
            </a:prstGeom>
            <a:noFill/>
            <a:ln w="9525" cap="flat" cmpd="sng">
              <a:solidFill>
                <a:schemeClr val="dk1"/>
              </a:solidFill>
              <a:prstDash val="solid"/>
              <a:miter/>
              <a:headEnd type="none" w="med" len="med"/>
              <a:tailEnd type="none" w="med" len="med"/>
            </a:ln>
          </p:spPr>
        </p:cxnSp>
        <p:pic>
          <p:nvPicPr>
            <p:cNvPr id="1245" name="Shape 1245"/>
            <p:cNvPicPr preferRelativeResize="0"/>
            <p:nvPr/>
          </p:nvPicPr>
          <p:blipFill rotWithShape="1">
            <a:blip r:embed="rId4">
              <a:alphaModFix/>
            </a:blip>
            <a:srcRect l="23412" t="95572" r="26910"/>
            <a:stretch/>
          </p:blipFill>
          <p:spPr>
            <a:xfrm>
              <a:off x="4272594" y="6554586"/>
              <a:ext cx="3406800" cy="303600"/>
            </a:xfrm>
            <a:prstGeom prst="rect">
              <a:avLst/>
            </a:prstGeom>
            <a:noFill/>
            <a:ln>
              <a:noFill/>
            </a:ln>
          </p:spPr>
        </p:pic>
      </p:grpSp>
      <p:grpSp>
        <p:nvGrpSpPr>
          <p:cNvPr id="1246" name="Shape 1246"/>
          <p:cNvGrpSpPr/>
          <p:nvPr/>
        </p:nvGrpSpPr>
        <p:grpSpPr>
          <a:xfrm>
            <a:off x="4343400" y="171486"/>
            <a:ext cx="3076575" cy="6383100"/>
            <a:chOff x="4343400" y="171486"/>
            <a:chExt cx="3076575" cy="6383100"/>
          </a:xfrm>
        </p:grpSpPr>
        <p:cxnSp>
          <p:nvCxnSpPr>
            <p:cNvPr id="1247" name="Shape 1247"/>
            <p:cNvCxnSpPr/>
            <p:nvPr/>
          </p:nvCxnSpPr>
          <p:spPr>
            <a:xfrm rot="10800000">
              <a:off x="4343400" y="171486"/>
              <a:ext cx="0" cy="6383100"/>
            </a:xfrm>
            <a:prstGeom prst="straightConnector1">
              <a:avLst/>
            </a:prstGeom>
            <a:noFill/>
            <a:ln w="9525" cap="flat" cmpd="sng">
              <a:solidFill>
                <a:schemeClr val="lt1"/>
              </a:solidFill>
              <a:prstDash val="solid"/>
              <a:miter/>
              <a:headEnd type="none" w="med" len="med"/>
              <a:tailEnd type="none" w="med" len="med"/>
            </a:ln>
          </p:spPr>
        </p:cxnSp>
        <p:cxnSp>
          <p:nvCxnSpPr>
            <p:cNvPr id="1248" name="Shape 1248"/>
            <p:cNvCxnSpPr/>
            <p:nvPr/>
          </p:nvCxnSpPr>
          <p:spPr>
            <a:xfrm rot="10800000">
              <a:off x="5114925" y="171486"/>
              <a:ext cx="0" cy="6383100"/>
            </a:xfrm>
            <a:prstGeom prst="straightConnector1">
              <a:avLst/>
            </a:prstGeom>
            <a:noFill/>
            <a:ln w="9525" cap="flat" cmpd="sng">
              <a:solidFill>
                <a:schemeClr val="lt1"/>
              </a:solidFill>
              <a:prstDash val="solid"/>
              <a:miter/>
              <a:headEnd type="none" w="med" len="med"/>
              <a:tailEnd type="none" w="med" len="med"/>
            </a:ln>
          </p:spPr>
        </p:cxnSp>
        <p:cxnSp>
          <p:nvCxnSpPr>
            <p:cNvPr id="1249" name="Shape 1249"/>
            <p:cNvCxnSpPr/>
            <p:nvPr/>
          </p:nvCxnSpPr>
          <p:spPr>
            <a:xfrm rot="10800000">
              <a:off x="5886450" y="171486"/>
              <a:ext cx="0" cy="6383100"/>
            </a:xfrm>
            <a:prstGeom prst="straightConnector1">
              <a:avLst/>
            </a:prstGeom>
            <a:noFill/>
            <a:ln w="9525" cap="flat" cmpd="sng">
              <a:solidFill>
                <a:schemeClr val="lt1"/>
              </a:solidFill>
              <a:prstDash val="solid"/>
              <a:miter/>
              <a:headEnd type="none" w="med" len="med"/>
              <a:tailEnd type="none" w="med" len="med"/>
            </a:ln>
          </p:spPr>
        </p:cxnSp>
        <p:cxnSp>
          <p:nvCxnSpPr>
            <p:cNvPr id="1250" name="Shape 1250"/>
            <p:cNvCxnSpPr/>
            <p:nvPr/>
          </p:nvCxnSpPr>
          <p:spPr>
            <a:xfrm rot="10800000">
              <a:off x="6648450" y="171486"/>
              <a:ext cx="0" cy="6383100"/>
            </a:xfrm>
            <a:prstGeom prst="straightConnector1">
              <a:avLst/>
            </a:prstGeom>
            <a:noFill/>
            <a:ln w="9525" cap="flat" cmpd="sng">
              <a:solidFill>
                <a:schemeClr val="lt1"/>
              </a:solidFill>
              <a:prstDash val="solid"/>
              <a:miter/>
              <a:headEnd type="none" w="med" len="med"/>
              <a:tailEnd type="none" w="med" len="med"/>
            </a:ln>
          </p:spPr>
        </p:cxnSp>
        <p:cxnSp>
          <p:nvCxnSpPr>
            <p:cNvPr id="1251" name="Shape 1251"/>
            <p:cNvCxnSpPr/>
            <p:nvPr/>
          </p:nvCxnSpPr>
          <p:spPr>
            <a:xfrm rot="10800000">
              <a:off x="7419975" y="171486"/>
              <a:ext cx="0" cy="6383100"/>
            </a:xfrm>
            <a:prstGeom prst="straightConnector1">
              <a:avLst/>
            </a:prstGeom>
            <a:noFill/>
            <a:ln w="9525" cap="flat" cmpd="sng">
              <a:solidFill>
                <a:schemeClr val="lt1"/>
              </a:solidFill>
              <a:prstDash val="solid"/>
              <a:miter/>
              <a:headEnd type="none" w="med" len="med"/>
              <a:tailEnd type="none" w="med" len="med"/>
            </a:ln>
          </p:spPr>
        </p:cxnSp>
      </p:grpSp>
      <p:sp>
        <p:nvSpPr>
          <p:cNvPr id="2" name="Slide Number Placeholder 1">
            <a:extLst>
              <a:ext uri="{FF2B5EF4-FFF2-40B4-BE49-F238E27FC236}">
                <a16:creationId xmlns:a16="http://schemas.microsoft.com/office/drawing/2014/main" id="{18E7D0D0-FB02-4E27-B67C-4C7FB1660D87}"/>
              </a:ext>
            </a:extLst>
          </p:cNvPr>
          <p:cNvSpPr>
            <a:spLocks noGrp="1"/>
          </p:cNvSpPr>
          <p:nvPr>
            <p:ph type="sldNum" sz="quarter" idx="12"/>
          </p:nvPr>
        </p:nvSpPr>
        <p:spPr/>
        <p:txBody>
          <a:bodyPr/>
          <a:lstStyle/>
          <a:p>
            <a:fld id="{A9082F5A-400B-4631-9635-336EF9EDEB9D}" type="slidenum">
              <a:rPr lang="en-US" smtClean="0"/>
              <a:t>22</a:t>
            </a:fld>
            <a:endParaRPr lang="en-US"/>
          </a:p>
        </p:txBody>
      </p:sp>
    </p:spTree>
    <p:extLst>
      <p:ext uri="{BB962C8B-B14F-4D97-AF65-F5344CB8AC3E}">
        <p14:creationId xmlns:p14="http://schemas.microsoft.com/office/powerpoint/2010/main" val="472200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9FE26-A3E3-47DE-B7F1-01DD03D56894}"/>
              </a:ext>
            </a:extLst>
          </p:cNvPr>
          <p:cNvPicPr>
            <a:picLocks noChangeAspect="1"/>
          </p:cNvPicPr>
          <p:nvPr/>
        </p:nvPicPr>
        <p:blipFill rotWithShape="1">
          <a:blip r:embed="rId2">
            <a:extLst>
              <a:ext uri="{28A0092B-C50C-407E-A947-70E740481C1C}">
                <a14:useLocalDpi xmlns:a14="http://schemas.microsoft.com/office/drawing/2010/main" val="0"/>
              </a:ext>
            </a:extLst>
          </a:blip>
          <a:srcRect t="52699"/>
          <a:stretch/>
        </p:blipFill>
        <p:spPr>
          <a:xfrm>
            <a:off x="328284" y="1085966"/>
            <a:ext cx="5486400" cy="2595154"/>
          </a:xfrm>
          <a:prstGeom prst="rect">
            <a:avLst/>
          </a:prstGeom>
        </p:spPr>
      </p:pic>
      <p:pic>
        <p:nvPicPr>
          <p:cNvPr id="8" name="Picture 7">
            <a:extLst>
              <a:ext uri="{FF2B5EF4-FFF2-40B4-BE49-F238E27FC236}">
                <a16:creationId xmlns:a16="http://schemas.microsoft.com/office/drawing/2014/main" id="{5514FDDF-3F37-41EC-AD78-6B909992BE9E}"/>
              </a:ext>
            </a:extLst>
          </p:cNvPr>
          <p:cNvPicPr>
            <a:picLocks noChangeAspect="1"/>
          </p:cNvPicPr>
          <p:nvPr/>
        </p:nvPicPr>
        <p:blipFill rotWithShape="1">
          <a:blip r:embed="rId3">
            <a:extLst>
              <a:ext uri="{28A0092B-C50C-407E-A947-70E740481C1C}">
                <a14:useLocalDpi xmlns:a14="http://schemas.microsoft.com/office/drawing/2010/main" val="0"/>
              </a:ext>
            </a:extLst>
          </a:blip>
          <a:srcRect t="52381"/>
          <a:stretch/>
        </p:blipFill>
        <p:spPr>
          <a:xfrm>
            <a:off x="5980415" y="1036005"/>
            <a:ext cx="5486400" cy="2612571"/>
          </a:xfrm>
          <a:prstGeom prst="rect">
            <a:avLst/>
          </a:prstGeom>
        </p:spPr>
      </p:pic>
      <p:pic>
        <p:nvPicPr>
          <p:cNvPr id="11" name="Picture 10">
            <a:extLst>
              <a:ext uri="{FF2B5EF4-FFF2-40B4-BE49-F238E27FC236}">
                <a16:creationId xmlns:a16="http://schemas.microsoft.com/office/drawing/2014/main" id="{AED0B95B-D4FF-4CD0-9817-4DD28D11BDBF}"/>
              </a:ext>
            </a:extLst>
          </p:cNvPr>
          <p:cNvPicPr>
            <a:picLocks noChangeAspect="1"/>
          </p:cNvPicPr>
          <p:nvPr/>
        </p:nvPicPr>
        <p:blipFill rotWithShape="1">
          <a:blip r:embed="rId4">
            <a:extLst>
              <a:ext uri="{28A0092B-C50C-407E-A947-70E740481C1C}">
                <a14:useLocalDpi xmlns:a14="http://schemas.microsoft.com/office/drawing/2010/main" val="0"/>
              </a:ext>
            </a:extLst>
          </a:blip>
          <a:srcRect t="52540"/>
          <a:stretch/>
        </p:blipFill>
        <p:spPr>
          <a:xfrm>
            <a:off x="328284" y="4112857"/>
            <a:ext cx="5486400" cy="2603863"/>
          </a:xfrm>
          <a:prstGeom prst="rect">
            <a:avLst/>
          </a:prstGeom>
        </p:spPr>
      </p:pic>
      <p:pic>
        <p:nvPicPr>
          <p:cNvPr id="13" name="Picture 12">
            <a:extLst>
              <a:ext uri="{FF2B5EF4-FFF2-40B4-BE49-F238E27FC236}">
                <a16:creationId xmlns:a16="http://schemas.microsoft.com/office/drawing/2014/main" id="{369FFB1C-5BF7-45AF-ABA7-B90AFAAD9049}"/>
              </a:ext>
            </a:extLst>
          </p:cNvPr>
          <p:cNvPicPr>
            <a:picLocks noChangeAspect="1"/>
          </p:cNvPicPr>
          <p:nvPr/>
        </p:nvPicPr>
        <p:blipFill rotWithShape="1">
          <a:blip r:embed="rId5">
            <a:extLst>
              <a:ext uri="{28A0092B-C50C-407E-A947-70E740481C1C}">
                <a14:useLocalDpi xmlns:a14="http://schemas.microsoft.com/office/drawing/2010/main" val="0"/>
              </a:ext>
            </a:extLst>
          </a:blip>
          <a:srcRect t="52381"/>
          <a:stretch/>
        </p:blipFill>
        <p:spPr>
          <a:xfrm>
            <a:off x="5980415" y="4069942"/>
            <a:ext cx="5486400" cy="2612571"/>
          </a:xfrm>
          <a:prstGeom prst="rect">
            <a:avLst/>
          </a:prstGeom>
        </p:spPr>
      </p:pic>
      <p:sp>
        <p:nvSpPr>
          <p:cNvPr id="16" name="TextBox 15">
            <a:extLst>
              <a:ext uri="{FF2B5EF4-FFF2-40B4-BE49-F238E27FC236}">
                <a16:creationId xmlns:a16="http://schemas.microsoft.com/office/drawing/2014/main" id="{111A424A-8C12-416D-A944-60BB0E4B2FAE}"/>
              </a:ext>
            </a:extLst>
          </p:cNvPr>
          <p:cNvSpPr txBox="1"/>
          <p:nvPr/>
        </p:nvSpPr>
        <p:spPr>
          <a:xfrm>
            <a:off x="6406637" y="3987358"/>
            <a:ext cx="792205" cy="369332"/>
          </a:xfrm>
          <a:prstGeom prst="rect">
            <a:avLst/>
          </a:prstGeom>
          <a:noFill/>
        </p:spPr>
        <p:txBody>
          <a:bodyPr wrap="none" rtlCol="0">
            <a:spAutoFit/>
          </a:bodyPr>
          <a:lstStyle/>
          <a:p>
            <a:r>
              <a:rPr lang="en-US" dirty="0">
                <a:solidFill>
                  <a:srgbClr val="FF0000"/>
                </a:solidFill>
              </a:rPr>
              <a:t>MY</a:t>
            </a:r>
            <a:r>
              <a:rPr lang="en-US" altLang="zh-TW" dirty="0">
                <a:solidFill>
                  <a:srgbClr val="FF0000"/>
                </a:solidFill>
              </a:rPr>
              <a:t>NN</a:t>
            </a:r>
            <a:endParaRPr lang="en-US" dirty="0">
              <a:solidFill>
                <a:srgbClr val="FF0000"/>
              </a:solidFill>
            </a:endParaRPr>
          </a:p>
        </p:txBody>
      </p:sp>
      <p:sp>
        <p:nvSpPr>
          <p:cNvPr id="17" name="TextBox 16">
            <a:extLst>
              <a:ext uri="{FF2B5EF4-FFF2-40B4-BE49-F238E27FC236}">
                <a16:creationId xmlns:a16="http://schemas.microsoft.com/office/drawing/2014/main" id="{97225A67-698C-4AB0-91EA-B51FF6988FCD}"/>
              </a:ext>
            </a:extLst>
          </p:cNvPr>
          <p:cNvSpPr txBox="1"/>
          <p:nvPr/>
        </p:nvSpPr>
        <p:spPr>
          <a:xfrm>
            <a:off x="781163" y="3987358"/>
            <a:ext cx="707245" cy="369332"/>
          </a:xfrm>
          <a:prstGeom prst="rect">
            <a:avLst/>
          </a:prstGeom>
          <a:noFill/>
        </p:spPr>
        <p:txBody>
          <a:bodyPr wrap="none" rtlCol="0">
            <a:spAutoFit/>
          </a:bodyPr>
          <a:lstStyle/>
          <a:p>
            <a:r>
              <a:rPr lang="en-US" dirty="0">
                <a:solidFill>
                  <a:srgbClr val="FF0000"/>
                </a:solidFill>
              </a:rPr>
              <a:t>QNSE</a:t>
            </a:r>
          </a:p>
        </p:txBody>
      </p:sp>
      <p:sp>
        <p:nvSpPr>
          <p:cNvPr id="18" name="TextBox 17">
            <a:extLst>
              <a:ext uri="{FF2B5EF4-FFF2-40B4-BE49-F238E27FC236}">
                <a16:creationId xmlns:a16="http://schemas.microsoft.com/office/drawing/2014/main" id="{F18522F3-3D8A-4A70-A695-248062007477}"/>
              </a:ext>
            </a:extLst>
          </p:cNvPr>
          <p:cNvSpPr txBox="1"/>
          <p:nvPr/>
        </p:nvSpPr>
        <p:spPr>
          <a:xfrm>
            <a:off x="6406637" y="947740"/>
            <a:ext cx="555152" cy="369332"/>
          </a:xfrm>
          <a:prstGeom prst="rect">
            <a:avLst/>
          </a:prstGeom>
          <a:noFill/>
        </p:spPr>
        <p:txBody>
          <a:bodyPr wrap="none" rtlCol="0">
            <a:spAutoFit/>
          </a:bodyPr>
          <a:lstStyle/>
          <a:p>
            <a:r>
              <a:rPr lang="en-US" dirty="0">
                <a:solidFill>
                  <a:srgbClr val="FF0000"/>
                </a:solidFill>
              </a:rPr>
              <a:t>MYJ</a:t>
            </a:r>
          </a:p>
        </p:txBody>
      </p:sp>
      <p:sp>
        <p:nvSpPr>
          <p:cNvPr id="19" name="TextBox 18">
            <a:extLst>
              <a:ext uri="{FF2B5EF4-FFF2-40B4-BE49-F238E27FC236}">
                <a16:creationId xmlns:a16="http://schemas.microsoft.com/office/drawing/2014/main" id="{B837D18A-BB62-4249-8C83-A5B81FF5EF6D}"/>
              </a:ext>
            </a:extLst>
          </p:cNvPr>
          <p:cNvSpPr txBox="1"/>
          <p:nvPr/>
        </p:nvSpPr>
        <p:spPr>
          <a:xfrm>
            <a:off x="781163" y="967639"/>
            <a:ext cx="548227" cy="369332"/>
          </a:xfrm>
          <a:prstGeom prst="rect">
            <a:avLst/>
          </a:prstGeom>
          <a:noFill/>
        </p:spPr>
        <p:txBody>
          <a:bodyPr wrap="none" rtlCol="0">
            <a:spAutoFit/>
          </a:bodyPr>
          <a:lstStyle/>
          <a:p>
            <a:r>
              <a:rPr lang="en-US" dirty="0">
                <a:solidFill>
                  <a:srgbClr val="FF0000"/>
                </a:solidFill>
              </a:rPr>
              <a:t>YSU</a:t>
            </a:r>
          </a:p>
        </p:txBody>
      </p:sp>
      <p:sp>
        <p:nvSpPr>
          <p:cNvPr id="20" name="Shape 1087">
            <a:extLst>
              <a:ext uri="{FF2B5EF4-FFF2-40B4-BE49-F238E27FC236}">
                <a16:creationId xmlns:a16="http://schemas.microsoft.com/office/drawing/2014/main" id="{DD1777C7-39ED-4C65-9D4D-E5F02191B2B6}"/>
              </a:ext>
            </a:extLst>
          </p:cNvPr>
          <p:cNvSpPr txBox="1"/>
          <p:nvPr/>
        </p:nvSpPr>
        <p:spPr>
          <a:xfrm>
            <a:off x="193710" y="127201"/>
            <a:ext cx="659897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u="sng" dirty="0">
                <a:solidFill>
                  <a:schemeClr val="dk1"/>
                </a:solidFill>
                <a:latin typeface="Calibri"/>
                <a:ea typeface="Calibri"/>
                <a:cs typeface="Calibri"/>
                <a:sym typeface="Calibri"/>
              </a:rPr>
              <a:t>Vertical profiles in domain 4</a:t>
            </a:r>
          </a:p>
        </p:txBody>
      </p:sp>
      <p:sp>
        <p:nvSpPr>
          <p:cNvPr id="21" name="Shape 1101">
            <a:extLst>
              <a:ext uri="{FF2B5EF4-FFF2-40B4-BE49-F238E27FC236}">
                <a16:creationId xmlns:a16="http://schemas.microsoft.com/office/drawing/2014/main" id="{1FE345A9-4E09-4700-8864-76CD8C24AC57}"/>
              </a:ext>
            </a:extLst>
          </p:cNvPr>
          <p:cNvSpPr txBox="1"/>
          <p:nvPr/>
        </p:nvSpPr>
        <p:spPr>
          <a:xfrm>
            <a:off x="226963" y="595062"/>
            <a:ext cx="2275166" cy="72201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rgbClr val="7030A0"/>
                </a:solidFill>
                <a:latin typeface="Calibri"/>
                <a:ea typeface="Calibri"/>
                <a:cs typeface="Calibri"/>
                <a:sym typeface="Calibri"/>
              </a:rPr>
              <a:t>2-way</a:t>
            </a:r>
          </a:p>
        </p:txBody>
      </p:sp>
      <p:sp>
        <p:nvSpPr>
          <p:cNvPr id="22" name="Shape 1086">
            <a:extLst>
              <a:ext uri="{FF2B5EF4-FFF2-40B4-BE49-F238E27FC236}">
                <a16:creationId xmlns:a16="http://schemas.microsoft.com/office/drawing/2014/main" id="{51B25FBE-AB40-43AF-BA89-DE96560D91DA}"/>
              </a:ext>
            </a:extLst>
          </p:cNvPr>
          <p:cNvSpPr txBox="1"/>
          <p:nvPr/>
        </p:nvSpPr>
        <p:spPr>
          <a:xfrm>
            <a:off x="4738584" y="249366"/>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sp>
        <p:nvSpPr>
          <p:cNvPr id="14" name="Slide Number Placeholder 13">
            <a:extLst>
              <a:ext uri="{FF2B5EF4-FFF2-40B4-BE49-F238E27FC236}">
                <a16:creationId xmlns:a16="http://schemas.microsoft.com/office/drawing/2014/main" id="{2E7B92CF-9945-437D-A284-C42F43CAED6D}"/>
              </a:ext>
            </a:extLst>
          </p:cNvPr>
          <p:cNvSpPr>
            <a:spLocks noGrp="1"/>
          </p:cNvSpPr>
          <p:nvPr>
            <p:ph type="sldNum" sz="quarter" idx="12"/>
          </p:nvPr>
        </p:nvSpPr>
        <p:spPr/>
        <p:txBody>
          <a:bodyPr/>
          <a:lstStyle/>
          <a:p>
            <a:fld id="{A9082F5A-400B-4631-9635-336EF9EDEB9D}" type="slidenum">
              <a:rPr lang="en-US" smtClean="0"/>
              <a:t>23</a:t>
            </a:fld>
            <a:endParaRPr lang="en-US"/>
          </a:p>
        </p:txBody>
      </p:sp>
      <p:grpSp>
        <p:nvGrpSpPr>
          <p:cNvPr id="31" name="Group 30">
            <a:extLst>
              <a:ext uri="{FF2B5EF4-FFF2-40B4-BE49-F238E27FC236}">
                <a16:creationId xmlns:a16="http://schemas.microsoft.com/office/drawing/2014/main" id="{3B8F74D7-DD54-40E7-A82B-1CFE6B67D76E}"/>
              </a:ext>
            </a:extLst>
          </p:cNvPr>
          <p:cNvGrpSpPr/>
          <p:nvPr/>
        </p:nvGrpSpPr>
        <p:grpSpPr>
          <a:xfrm>
            <a:off x="2222860" y="2383543"/>
            <a:ext cx="763789" cy="923548"/>
            <a:chOff x="11044643" y="5047476"/>
            <a:chExt cx="763789" cy="923548"/>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0388134-DE5C-43A2-9302-61978D03418F}"/>
                    </a:ext>
                  </a:extLst>
                </p:cNvPr>
                <p:cNvSpPr txBox="1"/>
                <p:nvPr/>
              </p:nvSpPr>
              <p:spPr>
                <a:xfrm>
                  <a:off x="11348563" y="5047476"/>
                  <a:ext cx="4598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𝑒</m:t>
                            </m:r>
                          </m:sub>
                        </m:sSub>
                      </m:oMath>
                    </m:oMathPara>
                  </a14:m>
                  <a:endParaRPr lang="en-US" dirty="0"/>
                </a:p>
              </p:txBody>
            </p:sp>
          </mc:Choice>
          <mc:Fallback xmlns="">
            <p:sp>
              <p:nvSpPr>
                <p:cNvPr id="25" name="TextBox 24">
                  <a:extLst>
                    <a:ext uri="{FF2B5EF4-FFF2-40B4-BE49-F238E27FC236}">
                      <a16:creationId xmlns:a16="http://schemas.microsoft.com/office/drawing/2014/main" id="{00388134-DE5C-43A2-9302-61978D03418F}"/>
                    </a:ext>
                  </a:extLst>
                </p:cNvPr>
                <p:cNvSpPr txBox="1">
                  <a:spLocks noRot="1" noChangeAspect="1" noMove="1" noResize="1" noEditPoints="1" noAdjustHandles="1" noChangeArrowheads="1" noChangeShapeType="1" noTextEdit="1"/>
                </p:cNvSpPr>
                <p:nvPr/>
              </p:nvSpPr>
              <p:spPr>
                <a:xfrm>
                  <a:off x="11348563" y="5047476"/>
                  <a:ext cx="459869"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7CE8C13-5C7F-471F-8B15-5752CA78FE7E}"/>
                    </a:ext>
                  </a:extLst>
                </p:cNvPr>
                <p:cNvSpPr txBox="1"/>
                <p:nvPr/>
              </p:nvSpPr>
              <p:spPr>
                <a:xfrm>
                  <a:off x="11317817" y="5341227"/>
                  <a:ext cx="3741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26" name="TextBox 25">
                  <a:extLst>
                    <a:ext uri="{FF2B5EF4-FFF2-40B4-BE49-F238E27FC236}">
                      <a16:creationId xmlns:a16="http://schemas.microsoft.com/office/drawing/2014/main" id="{C7CE8C13-5C7F-471F-8B15-5752CA78FE7E}"/>
                    </a:ext>
                  </a:extLst>
                </p:cNvPr>
                <p:cNvSpPr txBox="1">
                  <a:spLocks noRot="1" noChangeAspect="1" noMove="1" noResize="1" noEditPoints="1" noAdjustHandles="1" noChangeArrowheads="1" noChangeShapeType="1" noTextEdit="1"/>
                </p:cNvSpPr>
                <p:nvPr/>
              </p:nvSpPr>
              <p:spPr>
                <a:xfrm>
                  <a:off x="11317817" y="5341227"/>
                  <a:ext cx="374141" cy="369332"/>
                </a:xfrm>
                <a:prstGeom prst="rect">
                  <a:avLst/>
                </a:prstGeom>
                <a:blipFill>
                  <a:blip r:embed="rId7"/>
                  <a:stretch>
                    <a:fillRect/>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EEB0BE6C-C9D9-47E4-ADE2-DAEA92CF31CD}"/>
                </a:ext>
              </a:extLst>
            </p:cNvPr>
            <p:cNvCxnSpPr>
              <a:cxnSpLocks/>
            </p:cNvCxnSpPr>
            <p:nvPr/>
          </p:nvCxnSpPr>
          <p:spPr>
            <a:xfrm>
              <a:off x="11044643" y="522386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9599E5C-D7A4-4B3C-8554-BB02F0BB45AA}"/>
                </a:ext>
              </a:extLst>
            </p:cNvPr>
            <p:cNvCxnSpPr>
              <a:cxnSpLocks/>
            </p:cNvCxnSpPr>
            <p:nvPr/>
          </p:nvCxnSpPr>
          <p:spPr>
            <a:xfrm>
              <a:off x="11044643" y="5525893"/>
              <a:ext cx="249382"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1421648-C9C6-4B0C-940D-9E2C80D3E36B}"/>
                </a:ext>
              </a:extLst>
            </p:cNvPr>
            <p:cNvCxnSpPr>
              <a:cxnSpLocks/>
            </p:cNvCxnSpPr>
            <p:nvPr/>
          </p:nvCxnSpPr>
          <p:spPr>
            <a:xfrm>
              <a:off x="11044643" y="5811297"/>
              <a:ext cx="249382" cy="0"/>
            </a:xfrm>
            <a:prstGeom prst="line">
              <a:avLst/>
            </a:prstGeom>
            <a:ln w="19050">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619FA7B-81F4-4A08-A374-151BB334DFB3}"/>
                    </a:ext>
                  </a:extLst>
                </p:cNvPr>
                <p:cNvSpPr txBox="1"/>
                <p:nvPr/>
              </p:nvSpPr>
              <p:spPr>
                <a:xfrm>
                  <a:off x="11317817" y="5601692"/>
                  <a:ext cx="4623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30" name="TextBox 29">
                  <a:extLst>
                    <a:ext uri="{FF2B5EF4-FFF2-40B4-BE49-F238E27FC236}">
                      <a16:creationId xmlns:a16="http://schemas.microsoft.com/office/drawing/2014/main" id="{A619FA7B-81F4-4A08-A374-151BB334DFB3}"/>
                    </a:ext>
                  </a:extLst>
                </p:cNvPr>
                <p:cNvSpPr txBox="1">
                  <a:spLocks noRot="1" noChangeAspect="1" noMove="1" noResize="1" noEditPoints="1" noAdjustHandles="1" noChangeArrowheads="1" noChangeShapeType="1" noTextEdit="1"/>
                </p:cNvSpPr>
                <p:nvPr/>
              </p:nvSpPr>
              <p:spPr>
                <a:xfrm>
                  <a:off x="11317817" y="5601692"/>
                  <a:ext cx="462306" cy="369332"/>
                </a:xfrm>
                <a:prstGeom prst="rect">
                  <a:avLst/>
                </a:prstGeom>
                <a:blipFill>
                  <a:blip r:embed="rId8"/>
                  <a:stretch>
                    <a:fillRect/>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34F17B9B-40FD-4F94-8BC4-525A85BC60AD}"/>
              </a:ext>
            </a:extLst>
          </p:cNvPr>
          <p:cNvGrpSpPr/>
          <p:nvPr/>
        </p:nvGrpSpPr>
        <p:grpSpPr>
          <a:xfrm>
            <a:off x="2198352" y="5376227"/>
            <a:ext cx="763789" cy="923548"/>
            <a:chOff x="11044643" y="5047476"/>
            <a:chExt cx="763789" cy="923548"/>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CD23814-3745-4017-91C6-1E8BD50626AE}"/>
                    </a:ext>
                  </a:extLst>
                </p:cNvPr>
                <p:cNvSpPr txBox="1"/>
                <p:nvPr/>
              </p:nvSpPr>
              <p:spPr>
                <a:xfrm>
                  <a:off x="11348563" y="5047476"/>
                  <a:ext cx="4598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𝑒</m:t>
                            </m:r>
                          </m:sub>
                        </m:sSub>
                      </m:oMath>
                    </m:oMathPara>
                  </a14:m>
                  <a:endParaRPr lang="en-US" dirty="0"/>
                </a:p>
              </p:txBody>
            </p:sp>
          </mc:Choice>
          <mc:Fallback xmlns="">
            <p:sp>
              <p:nvSpPr>
                <p:cNvPr id="33" name="TextBox 32">
                  <a:extLst>
                    <a:ext uri="{FF2B5EF4-FFF2-40B4-BE49-F238E27FC236}">
                      <a16:creationId xmlns:a16="http://schemas.microsoft.com/office/drawing/2014/main" id="{ECD23814-3745-4017-91C6-1E8BD50626AE}"/>
                    </a:ext>
                  </a:extLst>
                </p:cNvPr>
                <p:cNvSpPr txBox="1">
                  <a:spLocks noRot="1" noChangeAspect="1" noMove="1" noResize="1" noEditPoints="1" noAdjustHandles="1" noChangeArrowheads="1" noChangeShapeType="1" noTextEdit="1"/>
                </p:cNvSpPr>
                <p:nvPr/>
              </p:nvSpPr>
              <p:spPr>
                <a:xfrm>
                  <a:off x="11348563" y="5047476"/>
                  <a:ext cx="45986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40DC75A-CAD6-4022-B4B6-6900DEE36E0A}"/>
                    </a:ext>
                  </a:extLst>
                </p:cNvPr>
                <p:cNvSpPr txBox="1"/>
                <p:nvPr/>
              </p:nvSpPr>
              <p:spPr>
                <a:xfrm>
                  <a:off x="11317817" y="5341227"/>
                  <a:ext cx="3741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34" name="TextBox 33">
                  <a:extLst>
                    <a:ext uri="{FF2B5EF4-FFF2-40B4-BE49-F238E27FC236}">
                      <a16:creationId xmlns:a16="http://schemas.microsoft.com/office/drawing/2014/main" id="{F40DC75A-CAD6-4022-B4B6-6900DEE36E0A}"/>
                    </a:ext>
                  </a:extLst>
                </p:cNvPr>
                <p:cNvSpPr txBox="1">
                  <a:spLocks noRot="1" noChangeAspect="1" noMove="1" noResize="1" noEditPoints="1" noAdjustHandles="1" noChangeArrowheads="1" noChangeShapeType="1" noTextEdit="1"/>
                </p:cNvSpPr>
                <p:nvPr/>
              </p:nvSpPr>
              <p:spPr>
                <a:xfrm>
                  <a:off x="11317817" y="5341227"/>
                  <a:ext cx="374141" cy="369332"/>
                </a:xfrm>
                <a:prstGeom prst="rect">
                  <a:avLst/>
                </a:prstGeom>
                <a:blipFill>
                  <a:blip r:embed="rId10"/>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E77C6618-688C-4721-8902-7B7A880D134A}"/>
                </a:ext>
              </a:extLst>
            </p:cNvPr>
            <p:cNvCxnSpPr>
              <a:cxnSpLocks/>
            </p:cNvCxnSpPr>
            <p:nvPr/>
          </p:nvCxnSpPr>
          <p:spPr>
            <a:xfrm>
              <a:off x="11044643" y="522386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5A745C2-755E-4319-AC19-2D34ED596A05}"/>
                </a:ext>
              </a:extLst>
            </p:cNvPr>
            <p:cNvCxnSpPr>
              <a:cxnSpLocks/>
            </p:cNvCxnSpPr>
            <p:nvPr/>
          </p:nvCxnSpPr>
          <p:spPr>
            <a:xfrm>
              <a:off x="11044643" y="5525893"/>
              <a:ext cx="249382"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8192E4C0-C27D-4E44-91E6-DAA0CBDEC251}"/>
                </a:ext>
              </a:extLst>
            </p:cNvPr>
            <p:cNvCxnSpPr>
              <a:cxnSpLocks/>
            </p:cNvCxnSpPr>
            <p:nvPr/>
          </p:nvCxnSpPr>
          <p:spPr>
            <a:xfrm>
              <a:off x="11044643" y="5811297"/>
              <a:ext cx="249382" cy="0"/>
            </a:xfrm>
            <a:prstGeom prst="line">
              <a:avLst/>
            </a:prstGeom>
            <a:ln w="19050">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F23660F-A7EA-4A02-90AA-A3DC08A67C06}"/>
                    </a:ext>
                  </a:extLst>
                </p:cNvPr>
                <p:cNvSpPr txBox="1"/>
                <p:nvPr/>
              </p:nvSpPr>
              <p:spPr>
                <a:xfrm>
                  <a:off x="11317817" y="5601692"/>
                  <a:ext cx="4623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38" name="TextBox 37">
                  <a:extLst>
                    <a:ext uri="{FF2B5EF4-FFF2-40B4-BE49-F238E27FC236}">
                      <a16:creationId xmlns:a16="http://schemas.microsoft.com/office/drawing/2014/main" id="{EF23660F-A7EA-4A02-90AA-A3DC08A67C06}"/>
                    </a:ext>
                  </a:extLst>
                </p:cNvPr>
                <p:cNvSpPr txBox="1">
                  <a:spLocks noRot="1" noChangeAspect="1" noMove="1" noResize="1" noEditPoints="1" noAdjustHandles="1" noChangeArrowheads="1" noChangeShapeType="1" noTextEdit="1"/>
                </p:cNvSpPr>
                <p:nvPr/>
              </p:nvSpPr>
              <p:spPr>
                <a:xfrm>
                  <a:off x="11317817" y="5601692"/>
                  <a:ext cx="462306" cy="369332"/>
                </a:xfrm>
                <a:prstGeom prst="rect">
                  <a:avLst/>
                </a:prstGeom>
                <a:blipFill>
                  <a:blip r:embed="rId11"/>
                  <a:stretch>
                    <a:fillRect/>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4DC7EABF-37BC-49FD-82EE-810607A5BE48}"/>
              </a:ext>
            </a:extLst>
          </p:cNvPr>
          <p:cNvGrpSpPr/>
          <p:nvPr/>
        </p:nvGrpSpPr>
        <p:grpSpPr>
          <a:xfrm>
            <a:off x="7870445" y="2383543"/>
            <a:ext cx="763789" cy="923548"/>
            <a:chOff x="11044643" y="5047476"/>
            <a:chExt cx="763789" cy="923548"/>
          </a:xfrm>
        </p:grpSpPr>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F793216-874F-46FB-93B5-B62AFF957702}"/>
                    </a:ext>
                  </a:extLst>
                </p:cNvPr>
                <p:cNvSpPr txBox="1"/>
                <p:nvPr/>
              </p:nvSpPr>
              <p:spPr>
                <a:xfrm>
                  <a:off x="11348563" y="5047476"/>
                  <a:ext cx="4598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𝑒</m:t>
                            </m:r>
                          </m:sub>
                        </m:sSub>
                      </m:oMath>
                    </m:oMathPara>
                  </a14:m>
                  <a:endParaRPr lang="en-US" dirty="0"/>
                </a:p>
              </p:txBody>
            </p:sp>
          </mc:Choice>
          <mc:Fallback xmlns="">
            <p:sp>
              <p:nvSpPr>
                <p:cNvPr id="40" name="TextBox 39">
                  <a:extLst>
                    <a:ext uri="{FF2B5EF4-FFF2-40B4-BE49-F238E27FC236}">
                      <a16:creationId xmlns:a16="http://schemas.microsoft.com/office/drawing/2014/main" id="{3F793216-874F-46FB-93B5-B62AFF957702}"/>
                    </a:ext>
                  </a:extLst>
                </p:cNvPr>
                <p:cNvSpPr txBox="1">
                  <a:spLocks noRot="1" noChangeAspect="1" noMove="1" noResize="1" noEditPoints="1" noAdjustHandles="1" noChangeArrowheads="1" noChangeShapeType="1" noTextEdit="1"/>
                </p:cNvSpPr>
                <p:nvPr/>
              </p:nvSpPr>
              <p:spPr>
                <a:xfrm>
                  <a:off x="11348563" y="5047476"/>
                  <a:ext cx="459869"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E80883D-B6E0-465F-B404-D81E18DCA184}"/>
                    </a:ext>
                  </a:extLst>
                </p:cNvPr>
                <p:cNvSpPr txBox="1"/>
                <p:nvPr/>
              </p:nvSpPr>
              <p:spPr>
                <a:xfrm>
                  <a:off x="11317817" y="5341227"/>
                  <a:ext cx="3741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41" name="TextBox 40">
                  <a:extLst>
                    <a:ext uri="{FF2B5EF4-FFF2-40B4-BE49-F238E27FC236}">
                      <a16:creationId xmlns:a16="http://schemas.microsoft.com/office/drawing/2014/main" id="{AE80883D-B6E0-465F-B404-D81E18DCA184}"/>
                    </a:ext>
                  </a:extLst>
                </p:cNvPr>
                <p:cNvSpPr txBox="1">
                  <a:spLocks noRot="1" noChangeAspect="1" noMove="1" noResize="1" noEditPoints="1" noAdjustHandles="1" noChangeArrowheads="1" noChangeShapeType="1" noTextEdit="1"/>
                </p:cNvSpPr>
                <p:nvPr/>
              </p:nvSpPr>
              <p:spPr>
                <a:xfrm>
                  <a:off x="11317817" y="5341227"/>
                  <a:ext cx="374141" cy="369332"/>
                </a:xfrm>
                <a:prstGeom prst="rect">
                  <a:avLst/>
                </a:prstGeom>
                <a:blipFill>
                  <a:blip r:embed="rId13"/>
                  <a:stretch>
                    <a:fillRect/>
                  </a:stretch>
                </a:blipFill>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7EEB1BED-25F1-4041-BAEA-0FC45DDCDA97}"/>
                </a:ext>
              </a:extLst>
            </p:cNvPr>
            <p:cNvCxnSpPr>
              <a:cxnSpLocks/>
            </p:cNvCxnSpPr>
            <p:nvPr/>
          </p:nvCxnSpPr>
          <p:spPr>
            <a:xfrm>
              <a:off x="11044643" y="522386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370BB0D7-2950-43CF-B112-111BB72892D7}"/>
                </a:ext>
              </a:extLst>
            </p:cNvPr>
            <p:cNvCxnSpPr>
              <a:cxnSpLocks/>
            </p:cNvCxnSpPr>
            <p:nvPr/>
          </p:nvCxnSpPr>
          <p:spPr>
            <a:xfrm>
              <a:off x="11044643" y="5525893"/>
              <a:ext cx="249382"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A2FF356-8E51-4317-9C03-B414312AF261}"/>
                </a:ext>
              </a:extLst>
            </p:cNvPr>
            <p:cNvCxnSpPr>
              <a:cxnSpLocks/>
            </p:cNvCxnSpPr>
            <p:nvPr/>
          </p:nvCxnSpPr>
          <p:spPr>
            <a:xfrm>
              <a:off x="11044643" y="5811297"/>
              <a:ext cx="249382" cy="0"/>
            </a:xfrm>
            <a:prstGeom prst="line">
              <a:avLst/>
            </a:prstGeom>
            <a:ln w="19050">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A3DBAC3-217A-436D-859A-B8A489CEF5E8}"/>
                    </a:ext>
                  </a:extLst>
                </p:cNvPr>
                <p:cNvSpPr txBox="1"/>
                <p:nvPr/>
              </p:nvSpPr>
              <p:spPr>
                <a:xfrm>
                  <a:off x="11317817" y="5601692"/>
                  <a:ext cx="4623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45" name="TextBox 44">
                  <a:extLst>
                    <a:ext uri="{FF2B5EF4-FFF2-40B4-BE49-F238E27FC236}">
                      <a16:creationId xmlns:a16="http://schemas.microsoft.com/office/drawing/2014/main" id="{5A3DBAC3-217A-436D-859A-B8A489CEF5E8}"/>
                    </a:ext>
                  </a:extLst>
                </p:cNvPr>
                <p:cNvSpPr txBox="1">
                  <a:spLocks noRot="1" noChangeAspect="1" noMove="1" noResize="1" noEditPoints="1" noAdjustHandles="1" noChangeArrowheads="1" noChangeShapeType="1" noTextEdit="1"/>
                </p:cNvSpPr>
                <p:nvPr/>
              </p:nvSpPr>
              <p:spPr>
                <a:xfrm>
                  <a:off x="11317817" y="5601692"/>
                  <a:ext cx="462306" cy="369332"/>
                </a:xfrm>
                <a:prstGeom prst="rect">
                  <a:avLst/>
                </a:prstGeom>
                <a:blipFill>
                  <a:blip r:embed="rId14"/>
                  <a:stretch>
                    <a:fillRect/>
                  </a:stretch>
                </a:blipFill>
              </p:spPr>
              <p:txBody>
                <a:bodyPr/>
                <a:lstStyle/>
                <a:p>
                  <a:r>
                    <a:rPr lang="en-US">
                      <a:noFill/>
                    </a:rPr>
                    <a:t> </a:t>
                  </a:r>
                </a:p>
              </p:txBody>
            </p:sp>
          </mc:Fallback>
        </mc:AlternateContent>
      </p:grpSp>
      <p:grpSp>
        <p:nvGrpSpPr>
          <p:cNvPr id="46" name="Group 45">
            <a:extLst>
              <a:ext uri="{FF2B5EF4-FFF2-40B4-BE49-F238E27FC236}">
                <a16:creationId xmlns:a16="http://schemas.microsoft.com/office/drawing/2014/main" id="{B7774A1B-E930-4724-8D7B-D2410AED4F8F}"/>
              </a:ext>
            </a:extLst>
          </p:cNvPr>
          <p:cNvGrpSpPr/>
          <p:nvPr/>
        </p:nvGrpSpPr>
        <p:grpSpPr>
          <a:xfrm>
            <a:off x="7845937" y="5376227"/>
            <a:ext cx="763789" cy="923548"/>
            <a:chOff x="11044643" y="5047476"/>
            <a:chExt cx="763789" cy="923548"/>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2306C338-F230-40E7-A268-9FB97D93A83D}"/>
                    </a:ext>
                  </a:extLst>
                </p:cNvPr>
                <p:cNvSpPr txBox="1"/>
                <p:nvPr/>
              </p:nvSpPr>
              <p:spPr>
                <a:xfrm>
                  <a:off x="11348563" y="5047476"/>
                  <a:ext cx="4598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𝑒</m:t>
                            </m:r>
                          </m:sub>
                        </m:sSub>
                      </m:oMath>
                    </m:oMathPara>
                  </a14:m>
                  <a:endParaRPr lang="en-US" dirty="0"/>
                </a:p>
              </p:txBody>
            </p:sp>
          </mc:Choice>
          <mc:Fallback xmlns="">
            <p:sp>
              <p:nvSpPr>
                <p:cNvPr id="47" name="TextBox 46">
                  <a:extLst>
                    <a:ext uri="{FF2B5EF4-FFF2-40B4-BE49-F238E27FC236}">
                      <a16:creationId xmlns:a16="http://schemas.microsoft.com/office/drawing/2014/main" id="{2306C338-F230-40E7-A268-9FB97D93A83D}"/>
                    </a:ext>
                  </a:extLst>
                </p:cNvPr>
                <p:cNvSpPr txBox="1">
                  <a:spLocks noRot="1" noChangeAspect="1" noMove="1" noResize="1" noEditPoints="1" noAdjustHandles="1" noChangeArrowheads="1" noChangeShapeType="1" noTextEdit="1"/>
                </p:cNvSpPr>
                <p:nvPr/>
              </p:nvSpPr>
              <p:spPr>
                <a:xfrm>
                  <a:off x="11348563" y="5047476"/>
                  <a:ext cx="459869"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BE6C2DB4-B409-45C2-B90C-EEC0BC35E98A}"/>
                    </a:ext>
                  </a:extLst>
                </p:cNvPr>
                <p:cNvSpPr txBox="1"/>
                <p:nvPr/>
              </p:nvSpPr>
              <p:spPr>
                <a:xfrm>
                  <a:off x="11317817" y="5341227"/>
                  <a:ext cx="3741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48" name="TextBox 47">
                  <a:extLst>
                    <a:ext uri="{FF2B5EF4-FFF2-40B4-BE49-F238E27FC236}">
                      <a16:creationId xmlns:a16="http://schemas.microsoft.com/office/drawing/2014/main" id="{BE6C2DB4-B409-45C2-B90C-EEC0BC35E98A}"/>
                    </a:ext>
                  </a:extLst>
                </p:cNvPr>
                <p:cNvSpPr txBox="1">
                  <a:spLocks noRot="1" noChangeAspect="1" noMove="1" noResize="1" noEditPoints="1" noAdjustHandles="1" noChangeArrowheads="1" noChangeShapeType="1" noTextEdit="1"/>
                </p:cNvSpPr>
                <p:nvPr/>
              </p:nvSpPr>
              <p:spPr>
                <a:xfrm>
                  <a:off x="11317817" y="5341227"/>
                  <a:ext cx="374141" cy="369332"/>
                </a:xfrm>
                <a:prstGeom prst="rect">
                  <a:avLst/>
                </a:prstGeom>
                <a:blipFill>
                  <a:blip r:embed="rId16"/>
                  <a:stretch>
                    <a:fillRect/>
                  </a:stretch>
                </a:blipFill>
              </p:spPr>
              <p:txBody>
                <a:bodyPr/>
                <a:lstStyle/>
                <a:p>
                  <a:r>
                    <a:rPr lang="en-US">
                      <a:noFill/>
                    </a:rPr>
                    <a:t> </a:t>
                  </a:r>
                </a:p>
              </p:txBody>
            </p:sp>
          </mc:Fallback>
        </mc:AlternateContent>
        <p:cxnSp>
          <p:nvCxnSpPr>
            <p:cNvPr id="49" name="Straight Connector 48">
              <a:extLst>
                <a:ext uri="{FF2B5EF4-FFF2-40B4-BE49-F238E27FC236}">
                  <a16:creationId xmlns:a16="http://schemas.microsoft.com/office/drawing/2014/main" id="{6D0518BE-4D82-4066-A8ED-CE7D8032CC58}"/>
                </a:ext>
              </a:extLst>
            </p:cNvPr>
            <p:cNvCxnSpPr>
              <a:cxnSpLocks/>
            </p:cNvCxnSpPr>
            <p:nvPr/>
          </p:nvCxnSpPr>
          <p:spPr>
            <a:xfrm>
              <a:off x="11044643" y="522386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F81D1E3D-2004-47F2-B9B2-F407FEEC993E}"/>
                </a:ext>
              </a:extLst>
            </p:cNvPr>
            <p:cNvCxnSpPr>
              <a:cxnSpLocks/>
            </p:cNvCxnSpPr>
            <p:nvPr/>
          </p:nvCxnSpPr>
          <p:spPr>
            <a:xfrm>
              <a:off x="11044643" y="5525893"/>
              <a:ext cx="249382"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F17AF8A7-00EE-42B8-89DF-13640243B261}"/>
                </a:ext>
              </a:extLst>
            </p:cNvPr>
            <p:cNvCxnSpPr>
              <a:cxnSpLocks/>
            </p:cNvCxnSpPr>
            <p:nvPr/>
          </p:nvCxnSpPr>
          <p:spPr>
            <a:xfrm>
              <a:off x="11044643" y="5811297"/>
              <a:ext cx="249382" cy="0"/>
            </a:xfrm>
            <a:prstGeom prst="line">
              <a:avLst/>
            </a:prstGeom>
            <a:ln w="19050">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FC1C8CC-0BD0-4FA9-8670-6BEE1A45F31D}"/>
                    </a:ext>
                  </a:extLst>
                </p:cNvPr>
                <p:cNvSpPr txBox="1"/>
                <p:nvPr/>
              </p:nvSpPr>
              <p:spPr>
                <a:xfrm>
                  <a:off x="11317817" y="5601692"/>
                  <a:ext cx="4623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52" name="TextBox 51">
                  <a:extLst>
                    <a:ext uri="{FF2B5EF4-FFF2-40B4-BE49-F238E27FC236}">
                      <a16:creationId xmlns:a16="http://schemas.microsoft.com/office/drawing/2014/main" id="{2FC1C8CC-0BD0-4FA9-8670-6BEE1A45F31D}"/>
                    </a:ext>
                  </a:extLst>
                </p:cNvPr>
                <p:cNvSpPr txBox="1">
                  <a:spLocks noRot="1" noChangeAspect="1" noMove="1" noResize="1" noEditPoints="1" noAdjustHandles="1" noChangeArrowheads="1" noChangeShapeType="1" noTextEdit="1"/>
                </p:cNvSpPr>
                <p:nvPr/>
              </p:nvSpPr>
              <p:spPr>
                <a:xfrm>
                  <a:off x="11317817" y="5601692"/>
                  <a:ext cx="462306" cy="369332"/>
                </a:xfrm>
                <a:prstGeom prst="rect">
                  <a:avLst/>
                </a:prstGeom>
                <a:blipFill>
                  <a:blip r:embed="rId17"/>
                  <a:stretch>
                    <a:fillRect/>
                  </a:stretch>
                </a:blipFill>
              </p:spPr>
              <p:txBody>
                <a:bodyPr/>
                <a:lstStyle/>
                <a:p>
                  <a:r>
                    <a:rPr lang="en-US">
                      <a:noFill/>
                    </a:rPr>
                    <a:t> </a:t>
                  </a:r>
                </a:p>
              </p:txBody>
            </p:sp>
          </mc:Fallback>
        </mc:AlternateContent>
      </p:grpSp>
      <p:grpSp>
        <p:nvGrpSpPr>
          <p:cNvPr id="67" name="Group 66">
            <a:extLst>
              <a:ext uri="{FF2B5EF4-FFF2-40B4-BE49-F238E27FC236}">
                <a16:creationId xmlns:a16="http://schemas.microsoft.com/office/drawing/2014/main" id="{92948E65-C1AF-4BE9-8235-6C9D8EB9B3FD}"/>
              </a:ext>
            </a:extLst>
          </p:cNvPr>
          <p:cNvGrpSpPr/>
          <p:nvPr/>
        </p:nvGrpSpPr>
        <p:grpSpPr>
          <a:xfrm>
            <a:off x="3762162" y="2659561"/>
            <a:ext cx="767347" cy="663083"/>
            <a:chOff x="11044643" y="5047476"/>
            <a:chExt cx="767347" cy="663083"/>
          </a:xfrm>
        </p:grpSpPr>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B8047E5-48A6-4441-B751-BA17EFCB4014}"/>
                    </a:ext>
                  </a:extLst>
                </p:cNvPr>
                <p:cNvSpPr txBox="1"/>
                <p:nvPr/>
              </p:nvSpPr>
              <p:spPr>
                <a:xfrm>
                  <a:off x="11348563" y="5047476"/>
                  <a:ext cx="3804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𝑇</m:t>
                        </m:r>
                      </m:oMath>
                    </m:oMathPara>
                  </a14:m>
                  <a:endParaRPr lang="en-US" dirty="0"/>
                </a:p>
              </p:txBody>
            </p:sp>
          </mc:Choice>
          <mc:Fallback xmlns="">
            <p:sp>
              <p:nvSpPr>
                <p:cNvPr id="68" name="TextBox 67">
                  <a:extLst>
                    <a:ext uri="{FF2B5EF4-FFF2-40B4-BE49-F238E27FC236}">
                      <a16:creationId xmlns:a16="http://schemas.microsoft.com/office/drawing/2014/main" id="{1B8047E5-48A6-4441-B751-BA17EFCB4014}"/>
                    </a:ext>
                  </a:extLst>
                </p:cNvPr>
                <p:cNvSpPr txBox="1">
                  <a:spLocks noRot="1" noChangeAspect="1" noMove="1" noResize="1" noEditPoints="1" noAdjustHandles="1" noChangeArrowheads="1" noChangeShapeType="1" noTextEdit="1"/>
                </p:cNvSpPr>
                <p:nvPr/>
              </p:nvSpPr>
              <p:spPr>
                <a:xfrm>
                  <a:off x="11348563" y="5047476"/>
                  <a:ext cx="380489"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0D6EC1A-6202-4470-A333-6000FAA73932}"/>
                    </a:ext>
                  </a:extLst>
                </p:cNvPr>
                <p:cNvSpPr txBox="1"/>
                <p:nvPr/>
              </p:nvSpPr>
              <p:spPr>
                <a:xfrm>
                  <a:off x="11317817" y="5341227"/>
                  <a:ext cx="4941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69" name="TextBox 68">
                  <a:extLst>
                    <a:ext uri="{FF2B5EF4-FFF2-40B4-BE49-F238E27FC236}">
                      <a16:creationId xmlns:a16="http://schemas.microsoft.com/office/drawing/2014/main" id="{D0D6EC1A-6202-4470-A333-6000FAA73932}"/>
                    </a:ext>
                  </a:extLst>
                </p:cNvPr>
                <p:cNvSpPr txBox="1">
                  <a:spLocks noRot="1" noChangeAspect="1" noMove="1" noResize="1" noEditPoints="1" noAdjustHandles="1" noChangeArrowheads="1" noChangeShapeType="1" noTextEdit="1"/>
                </p:cNvSpPr>
                <p:nvPr/>
              </p:nvSpPr>
              <p:spPr>
                <a:xfrm>
                  <a:off x="11317817" y="5341227"/>
                  <a:ext cx="494173" cy="369332"/>
                </a:xfrm>
                <a:prstGeom prst="rect">
                  <a:avLst/>
                </a:prstGeom>
                <a:blipFill>
                  <a:blip r:embed="rId19"/>
                  <a:stretch>
                    <a:fillRect b="-9836"/>
                  </a:stretch>
                </a:blipFill>
              </p:spPr>
              <p:txBody>
                <a:bodyPr/>
                <a:lstStyle/>
                <a:p>
                  <a:r>
                    <a:rPr lang="en-US">
                      <a:noFill/>
                    </a:rPr>
                    <a:t> </a:t>
                  </a:r>
                </a:p>
              </p:txBody>
            </p:sp>
          </mc:Fallback>
        </mc:AlternateContent>
        <p:cxnSp>
          <p:nvCxnSpPr>
            <p:cNvPr id="70" name="Straight Connector 69">
              <a:extLst>
                <a:ext uri="{FF2B5EF4-FFF2-40B4-BE49-F238E27FC236}">
                  <a16:creationId xmlns:a16="http://schemas.microsoft.com/office/drawing/2014/main" id="{E9AF1AEE-6A88-4994-B1C1-29C91A2CF45F}"/>
                </a:ext>
              </a:extLst>
            </p:cNvPr>
            <p:cNvCxnSpPr>
              <a:cxnSpLocks/>
            </p:cNvCxnSpPr>
            <p:nvPr/>
          </p:nvCxnSpPr>
          <p:spPr>
            <a:xfrm>
              <a:off x="11044643" y="522386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FA5EF9A3-4C0F-48FE-8FF2-36A110C99264}"/>
                </a:ext>
              </a:extLst>
            </p:cNvPr>
            <p:cNvCxnSpPr>
              <a:cxnSpLocks/>
            </p:cNvCxnSpPr>
            <p:nvPr/>
          </p:nvCxnSpPr>
          <p:spPr>
            <a:xfrm>
              <a:off x="11044643" y="5525893"/>
              <a:ext cx="249382" cy="0"/>
            </a:xfrm>
            <a:prstGeom prst="line">
              <a:avLst/>
            </a:prstGeom>
            <a:ln w="19050">
              <a:prstDash val="dash"/>
            </a:ln>
          </p:spPr>
          <p:style>
            <a:lnRef idx="1">
              <a:schemeClr val="dk1"/>
            </a:lnRef>
            <a:fillRef idx="0">
              <a:schemeClr val="dk1"/>
            </a:fillRef>
            <a:effectRef idx="0">
              <a:schemeClr val="dk1"/>
            </a:effectRef>
            <a:fontRef idx="minor">
              <a:schemeClr val="tx1"/>
            </a:fontRef>
          </p:style>
        </p:cxnSp>
      </p:grpSp>
      <p:grpSp>
        <p:nvGrpSpPr>
          <p:cNvPr id="74" name="Group 73">
            <a:extLst>
              <a:ext uri="{FF2B5EF4-FFF2-40B4-BE49-F238E27FC236}">
                <a16:creationId xmlns:a16="http://schemas.microsoft.com/office/drawing/2014/main" id="{FEEF5A8F-6953-4E3A-9480-F98C8A92F031}"/>
              </a:ext>
            </a:extLst>
          </p:cNvPr>
          <p:cNvGrpSpPr/>
          <p:nvPr/>
        </p:nvGrpSpPr>
        <p:grpSpPr>
          <a:xfrm>
            <a:off x="9400962" y="2659561"/>
            <a:ext cx="767347" cy="663083"/>
            <a:chOff x="11044643" y="5047476"/>
            <a:chExt cx="767347" cy="663083"/>
          </a:xfrm>
        </p:grpSpPr>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409F3AC-7460-46D5-9C67-FC74FFFBE07A}"/>
                    </a:ext>
                  </a:extLst>
                </p:cNvPr>
                <p:cNvSpPr txBox="1"/>
                <p:nvPr/>
              </p:nvSpPr>
              <p:spPr>
                <a:xfrm>
                  <a:off x="11348563" y="5047476"/>
                  <a:ext cx="3804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𝑇</m:t>
                        </m:r>
                      </m:oMath>
                    </m:oMathPara>
                  </a14:m>
                  <a:endParaRPr lang="en-US" dirty="0"/>
                </a:p>
              </p:txBody>
            </p:sp>
          </mc:Choice>
          <mc:Fallback xmlns="">
            <p:sp>
              <p:nvSpPr>
                <p:cNvPr id="75" name="TextBox 74">
                  <a:extLst>
                    <a:ext uri="{FF2B5EF4-FFF2-40B4-BE49-F238E27FC236}">
                      <a16:creationId xmlns:a16="http://schemas.microsoft.com/office/drawing/2014/main" id="{5409F3AC-7460-46D5-9C67-FC74FFFBE07A}"/>
                    </a:ext>
                  </a:extLst>
                </p:cNvPr>
                <p:cNvSpPr txBox="1">
                  <a:spLocks noRot="1" noChangeAspect="1" noMove="1" noResize="1" noEditPoints="1" noAdjustHandles="1" noChangeArrowheads="1" noChangeShapeType="1" noTextEdit="1"/>
                </p:cNvSpPr>
                <p:nvPr/>
              </p:nvSpPr>
              <p:spPr>
                <a:xfrm>
                  <a:off x="11348563" y="5047476"/>
                  <a:ext cx="380489"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F19C4CC-041D-4ACE-ACD5-242EE73934B6}"/>
                    </a:ext>
                  </a:extLst>
                </p:cNvPr>
                <p:cNvSpPr txBox="1"/>
                <p:nvPr/>
              </p:nvSpPr>
              <p:spPr>
                <a:xfrm>
                  <a:off x="11317817" y="5341227"/>
                  <a:ext cx="4941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76" name="TextBox 75">
                  <a:extLst>
                    <a:ext uri="{FF2B5EF4-FFF2-40B4-BE49-F238E27FC236}">
                      <a16:creationId xmlns:a16="http://schemas.microsoft.com/office/drawing/2014/main" id="{1F19C4CC-041D-4ACE-ACD5-242EE73934B6}"/>
                    </a:ext>
                  </a:extLst>
                </p:cNvPr>
                <p:cNvSpPr txBox="1">
                  <a:spLocks noRot="1" noChangeAspect="1" noMove="1" noResize="1" noEditPoints="1" noAdjustHandles="1" noChangeArrowheads="1" noChangeShapeType="1" noTextEdit="1"/>
                </p:cNvSpPr>
                <p:nvPr/>
              </p:nvSpPr>
              <p:spPr>
                <a:xfrm>
                  <a:off x="11317817" y="5341227"/>
                  <a:ext cx="494173" cy="369332"/>
                </a:xfrm>
                <a:prstGeom prst="rect">
                  <a:avLst/>
                </a:prstGeom>
                <a:blipFill>
                  <a:blip r:embed="rId19"/>
                  <a:stretch>
                    <a:fillRect b="-9836"/>
                  </a:stretch>
                </a:blipFill>
              </p:spPr>
              <p:txBody>
                <a:bodyPr/>
                <a:lstStyle/>
                <a:p>
                  <a:r>
                    <a:rPr lang="en-US">
                      <a:noFill/>
                    </a:rPr>
                    <a:t> </a:t>
                  </a:r>
                </a:p>
              </p:txBody>
            </p:sp>
          </mc:Fallback>
        </mc:AlternateContent>
        <p:cxnSp>
          <p:nvCxnSpPr>
            <p:cNvPr id="77" name="Straight Connector 76">
              <a:extLst>
                <a:ext uri="{FF2B5EF4-FFF2-40B4-BE49-F238E27FC236}">
                  <a16:creationId xmlns:a16="http://schemas.microsoft.com/office/drawing/2014/main" id="{D2DB82E9-A21D-4DEB-88A4-28881B5A52FA}"/>
                </a:ext>
              </a:extLst>
            </p:cNvPr>
            <p:cNvCxnSpPr>
              <a:cxnSpLocks/>
            </p:cNvCxnSpPr>
            <p:nvPr/>
          </p:nvCxnSpPr>
          <p:spPr>
            <a:xfrm>
              <a:off x="11044643" y="522386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964AE9E2-9FE1-4C66-B1F7-FE5ED19F9F7E}"/>
                </a:ext>
              </a:extLst>
            </p:cNvPr>
            <p:cNvCxnSpPr>
              <a:cxnSpLocks/>
            </p:cNvCxnSpPr>
            <p:nvPr/>
          </p:nvCxnSpPr>
          <p:spPr>
            <a:xfrm>
              <a:off x="11044643" y="5525893"/>
              <a:ext cx="249382" cy="0"/>
            </a:xfrm>
            <a:prstGeom prst="line">
              <a:avLst/>
            </a:prstGeom>
            <a:ln w="19050">
              <a:prstDash val="dash"/>
            </a:ln>
          </p:spPr>
          <p:style>
            <a:lnRef idx="1">
              <a:schemeClr val="dk1"/>
            </a:lnRef>
            <a:fillRef idx="0">
              <a:schemeClr val="dk1"/>
            </a:fillRef>
            <a:effectRef idx="0">
              <a:schemeClr val="dk1"/>
            </a:effectRef>
            <a:fontRef idx="minor">
              <a:schemeClr val="tx1"/>
            </a:fontRef>
          </p:style>
        </p:cxnSp>
      </p:grpSp>
      <p:grpSp>
        <p:nvGrpSpPr>
          <p:cNvPr id="80" name="Group 79">
            <a:extLst>
              <a:ext uri="{FF2B5EF4-FFF2-40B4-BE49-F238E27FC236}">
                <a16:creationId xmlns:a16="http://schemas.microsoft.com/office/drawing/2014/main" id="{5AEC206D-E89D-40F5-A28F-A565BA77B053}"/>
              </a:ext>
            </a:extLst>
          </p:cNvPr>
          <p:cNvGrpSpPr/>
          <p:nvPr/>
        </p:nvGrpSpPr>
        <p:grpSpPr>
          <a:xfrm>
            <a:off x="3762162" y="5606177"/>
            <a:ext cx="767347" cy="663083"/>
            <a:chOff x="11044643" y="5047476"/>
            <a:chExt cx="767347" cy="663083"/>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25622924-2C3A-4224-AAF3-85C3900FB7FE}"/>
                    </a:ext>
                  </a:extLst>
                </p:cNvPr>
                <p:cNvSpPr txBox="1"/>
                <p:nvPr/>
              </p:nvSpPr>
              <p:spPr>
                <a:xfrm>
                  <a:off x="11348563" y="5047476"/>
                  <a:ext cx="3804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𝑇</m:t>
                        </m:r>
                      </m:oMath>
                    </m:oMathPara>
                  </a14:m>
                  <a:endParaRPr lang="en-US" dirty="0"/>
                </a:p>
              </p:txBody>
            </p:sp>
          </mc:Choice>
          <mc:Fallback xmlns="">
            <p:sp>
              <p:nvSpPr>
                <p:cNvPr id="81" name="TextBox 80">
                  <a:extLst>
                    <a:ext uri="{FF2B5EF4-FFF2-40B4-BE49-F238E27FC236}">
                      <a16:creationId xmlns:a16="http://schemas.microsoft.com/office/drawing/2014/main" id="{25622924-2C3A-4224-AAF3-85C3900FB7FE}"/>
                    </a:ext>
                  </a:extLst>
                </p:cNvPr>
                <p:cNvSpPr txBox="1">
                  <a:spLocks noRot="1" noChangeAspect="1" noMove="1" noResize="1" noEditPoints="1" noAdjustHandles="1" noChangeArrowheads="1" noChangeShapeType="1" noTextEdit="1"/>
                </p:cNvSpPr>
                <p:nvPr/>
              </p:nvSpPr>
              <p:spPr>
                <a:xfrm>
                  <a:off x="11348563" y="5047476"/>
                  <a:ext cx="380489"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7869A87-8C4F-4E44-A2AE-55A298434241}"/>
                    </a:ext>
                  </a:extLst>
                </p:cNvPr>
                <p:cNvSpPr txBox="1"/>
                <p:nvPr/>
              </p:nvSpPr>
              <p:spPr>
                <a:xfrm>
                  <a:off x="11317817" y="5341227"/>
                  <a:ext cx="4941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82" name="TextBox 81">
                  <a:extLst>
                    <a:ext uri="{FF2B5EF4-FFF2-40B4-BE49-F238E27FC236}">
                      <a16:creationId xmlns:a16="http://schemas.microsoft.com/office/drawing/2014/main" id="{87869A87-8C4F-4E44-A2AE-55A298434241}"/>
                    </a:ext>
                  </a:extLst>
                </p:cNvPr>
                <p:cNvSpPr txBox="1">
                  <a:spLocks noRot="1" noChangeAspect="1" noMove="1" noResize="1" noEditPoints="1" noAdjustHandles="1" noChangeArrowheads="1" noChangeShapeType="1" noTextEdit="1"/>
                </p:cNvSpPr>
                <p:nvPr/>
              </p:nvSpPr>
              <p:spPr>
                <a:xfrm>
                  <a:off x="11317817" y="5341227"/>
                  <a:ext cx="494173" cy="369332"/>
                </a:xfrm>
                <a:prstGeom prst="rect">
                  <a:avLst/>
                </a:prstGeom>
                <a:blipFill>
                  <a:blip r:embed="rId21"/>
                  <a:stretch>
                    <a:fillRect b="-10000"/>
                  </a:stretch>
                </a:blipFill>
              </p:spPr>
              <p:txBody>
                <a:bodyPr/>
                <a:lstStyle/>
                <a:p>
                  <a:r>
                    <a:rPr lang="en-US">
                      <a:noFill/>
                    </a:rPr>
                    <a:t> </a:t>
                  </a:r>
                </a:p>
              </p:txBody>
            </p:sp>
          </mc:Fallback>
        </mc:AlternateContent>
        <p:cxnSp>
          <p:nvCxnSpPr>
            <p:cNvPr id="83" name="Straight Connector 82">
              <a:extLst>
                <a:ext uri="{FF2B5EF4-FFF2-40B4-BE49-F238E27FC236}">
                  <a16:creationId xmlns:a16="http://schemas.microsoft.com/office/drawing/2014/main" id="{6457FE75-7368-482F-979A-AB8EC0C456D3}"/>
                </a:ext>
              </a:extLst>
            </p:cNvPr>
            <p:cNvCxnSpPr>
              <a:cxnSpLocks/>
            </p:cNvCxnSpPr>
            <p:nvPr/>
          </p:nvCxnSpPr>
          <p:spPr>
            <a:xfrm>
              <a:off x="11044643" y="522386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EC227AF7-201C-411E-9D06-A99A07B05EBB}"/>
                </a:ext>
              </a:extLst>
            </p:cNvPr>
            <p:cNvCxnSpPr>
              <a:cxnSpLocks/>
            </p:cNvCxnSpPr>
            <p:nvPr/>
          </p:nvCxnSpPr>
          <p:spPr>
            <a:xfrm>
              <a:off x="11044643" y="5525893"/>
              <a:ext cx="249382" cy="0"/>
            </a:xfrm>
            <a:prstGeom prst="line">
              <a:avLst/>
            </a:prstGeom>
            <a:ln w="19050">
              <a:prstDash val="dash"/>
            </a:ln>
          </p:spPr>
          <p:style>
            <a:lnRef idx="1">
              <a:schemeClr val="dk1"/>
            </a:lnRef>
            <a:fillRef idx="0">
              <a:schemeClr val="dk1"/>
            </a:fillRef>
            <a:effectRef idx="0">
              <a:schemeClr val="dk1"/>
            </a:effectRef>
            <a:fontRef idx="minor">
              <a:schemeClr val="tx1"/>
            </a:fontRef>
          </p:style>
        </p:cxnSp>
      </p:grpSp>
      <p:grpSp>
        <p:nvGrpSpPr>
          <p:cNvPr id="85" name="Group 84">
            <a:extLst>
              <a:ext uri="{FF2B5EF4-FFF2-40B4-BE49-F238E27FC236}">
                <a16:creationId xmlns:a16="http://schemas.microsoft.com/office/drawing/2014/main" id="{F87BCA36-EAB1-4B69-A339-2D522845C906}"/>
              </a:ext>
            </a:extLst>
          </p:cNvPr>
          <p:cNvGrpSpPr/>
          <p:nvPr/>
        </p:nvGrpSpPr>
        <p:grpSpPr>
          <a:xfrm>
            <a:off x="9400962" y="5606177"/>
            <a:ext cx="767347" cy="663083"/>
            <a:chOff x="11044643" y="5047476"/>
            <a:chExt cx="767347" cy="663083"/>
          </a:xfrm>
        </p:grpSpPr>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62A7EB9B-8704-4028-8847-CDA14C73F8E5}"/>
                    </a:ext>
                  </a:extLst>
                </p:cNvPr>
                <p:cNvSpPr txBox="1"/>
                <p:nvPr/>
              </p:nvSpPr>
              <p:spPr>
                <a:xfrm>
                  <a:off x="11348563" y="5047476"/>
                  <a:ext cx="3804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𝑇</m:t>
                        </m:r>
                      </m:oMath>
                    </m:oMathPara>
                  </a14:m>
                  <a:endParaRPr lang="en-US" dirty="0"/>
                </a:p>
              </p:txBody>
            </p:sp>
          </mc:Choice>
          <mc:Fallback xmlns="">
            <p:sp>
              <p:nvSpPr>
                <p:cNvPr id="86" name="TextBox 85">
                  <a:extLst>
                    <a:ext uri="{FF2B5EF4-FFF2-40B4-BE49-F238E27FC236}">
                      <a16:creationId xmlns:a16="http://schemas.microsoft.com/office/drawing/2014/main" id="{62A7EB9B-8704-4028-8847-CDA14C73F8E5}"/>
                    </a:ext>
                  </a:extLst>
                </p:cNvPr>
                <p:cNvSpPr txBox="1">
                  <a:spLocks noRot="1" noChangeAspect="1" noMove="1" noResize="1" noEditPoints="1" noAdjustHandles="1" noChangeArrowheads="1" noChangeShapeType="1" noTextEdit="1"/>
                </p:cNvSpPr>
                <p:nvPr/>
              </p:nvSpPr>
              <p:spPr>
                <a:xfrm>
                  <a:off x="11348563" y="5047476"/>
                  <a:ext cx="380489"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EF179C92-ECB7-4F7D-9C8C-9B049CFB958D}"/>
                    </a:ext>
                  </a:extLst>
                </p:cNvPr>
                <p:cNvSpPr txBox="1"/>
                <p:nvPr/>
              </p:nvSpPr>
              <p:spPr>
                <a:xfrm>
                  <a:off x="11317817" y="5341227"/>
                  <a:ext cx="4941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87" name="TextBox 86">
                  <a:extLst>
                    <a:ext uri="{FF2B5EF4-FFF2-40B4-BE49-F238E27FC236}">
                      <a16:creationId xmlns:a16="http://schemas.microsoft.com/office/drawing/2014/main" id="{EF179C92-ECB7-4F7D-9C8C-9B049CFB958D}"/>
                    </a:ext>
                  </a:extLst>
                </p:cNvPr>
                <p:cNvSpPr txBox="1">
                  <a:spLocks noRot="1" noChangeAspect="1" noMove="1" noResize="1" noEditPoints="1" noAdjustHandles="1" noChangeArrowheads="1" noChangeShapeType="1" noTextEdit="1"/>
                </p:cNvSpPr>
                <p:nvPr/>
              </p:nvSpPr>
              <p:spPr>
                <a:xfrm>
                  <a:off x="11317817" y="5341227"/>
                  <a:ext cx="494173" cy="369332"/>
                </a:xfrm>
                <a:prstGeom prst="rect">
                  <a:avLst/>
                </a:prstGeom>
                <a:blipFill>
                  <a:blip r:embed="rId21"/>
                  <a:stretch>
                    <a:fillRect b="-10000"/>
                  </a:stretch>
                </a:blipFill>
              </p:spPr>
              <p:txBody>
                <a:bodyPr/>
                <a:lstStyle/>
                <a:p>
                  <a:r>
                    <a:rPr lang="en-US">
                      <a:noFill/>
                    </a:rPr>
                    <a:t> </a:t>
                  </a:r>
                </a:p>
              </p:txBody>
            </p:sp>
          </mc:Fallback>
        </mc:AlternateContent>
        <p:cxnSp>
          <p:nvCxnSpPr>
            <p:cNvPr id="88" name="Straight Connector 87">
              <a:extLst>
                <a:ext uri="{FF2B5EF4-FFF2-40B4-BE49-F238E27FC236}">
                  <a16:creationId xmlns:a16="http://schemas.microsoft.com/office/drawing/2014/main" id="{96AAC003-E3A8-408E-A658-EE6D6FD86C33}"/>
                </a:ext>
              </a:extLst>
            </p:cNvPr>
            <p:cNvCxnSpPr>
              <a:cxnSpLocks/>
            </p:cNvCxnSpPr>
            <p:nvPr/>
          </p:nvCxnSpPr>
          <p:spPr>
            <a:xfrm>
              <a:off x="11044643" y="522386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CE148ABC-BCCD-4A4E-8984-7F7C5AC33614}"/>
                </a:ext>
              </a:extLst>
            </p:cNvPr>
            <p:cNvCxnSpPr>
              <a:cxnSpLocks/>
            </p:cNvCxnSpPr>
            <p:nvPr/>
          </p:nvCxnSpPr>
          <p:spPr>
            <a:xfrm>
              <a:off x="11044643" y="5525893"/>
              <a:ext cx="249382" cy="0"/>
            </a:xfrm>
            <a:prstGeom prst="line">
              <a:avLst/>
            </a:prstGeom>
            <a:ln w="19050">
              <a:prstDash val="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96849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FFF36F-6807-492D-A9F1-F2810B64F87D}"/>
              </a:ext>
            </a:extLst>
          </p:cNvPr>
          <p:cNvSpPr txBox="1"/>
          <p:nvPr/>
        </p:nvSpPr>
        <p:spPr>
          <a:xfrm>
            <a:off x="1436121" y="838399"/>
            <a:ext cx="9767455" cy="5632311"/>
          </a:xfrm>
          <a:prstGeom prst="rect">
            <a:avLst/>
          </a:prstGeom>
          <a:noFill/>
        </p:spPr>
        <p:txBody>
          <a:bodyPr wrap="square" rtlCol="0">
            <a:spAutoFit/>
          </a:bodyPr>
          <a:lstStyle/>
          <a:p>
            <a:r>
              <a:rPr lang="en-US" sz="2400" dirty="0"/>
              <a:t>Question 1:</a:t>
            </a:r>
          </a:p>
          <a:p>
            <a:r>
              <a:rPr lang="en-US" sz="2400" dirty="0"/>
              <a:t>What are the differences of convection roll between different PBL schemes in the WRF model?</a:t>
            </a:r>
          </a:p>
          <a:p>
            <a:r>
              <a:rPr lang="en-US" sz="2400" dirty="0">
                <a:solidFill>
                  <a:srgbClr val="FF0000"/>
                </a:solidFill>
              </a:rPr>
              <a:t>Wavelengths of roll in MYJ and QNSE are smaller than wavelengths of the roll in YSU and MYNN. Wind shear which is an important factor of the roll formation is stronger in MYJ and QNSE run than in YSU and MYNN.</a:t>
            </a:r>
          </a:p>
          <a:p>
            <a:endParaRPr lang="en-US" sz="2400" dirty="0"/>
          </a:p>
          <a:p>
            <a:r>
              <a:rPr lang="en-US" sz="2400" dirty="0"/>
              <a:t>Question 2:</a:t>
            </a:r>
          </a:p>
          <a:p>
            <a:r>
              <a:rPr lang="en-US" sz="2400" dirty="0"/>
              <a:t>What are the differences of convection roll between 1-way and 2-way WRF simulations?</a:t>
            </a:r>
          </a:p>
          <a:p>
            <a:r>
              <a:rPr lang="en-US" sz="2400" dirty="0">
                <a:solidFill>
                  <a:srgbClr val="FF0000"/>
                </a:solidFill>
              </a:rPr>
              <a:t>Slightly affect the structures of the rolls.</a:t>
            </a:r>
          </a:p>
          <a:p>
            <a:endParaRPr lang="en-US" sz="2400" dirty="0"/>
          </a:p>
          <a:p>
            <a:r>
              <a:rPr lang="en-US" sz="2400" dirty="0"/>
              <a:t>Question 3:</a:t>
            </a:r>
          </a:p>
          <a:p>
            <a:r>
              <a:rPr lang="en-US" sz="2400" dirty="0"/>
              <a:t>What do the signals of refractivity from KASACR and WSACR represent?</a:t>
            </a:r>
          </a:p>
          <a:p>
            <a:r>
              <a:rPr lang="en-US" sz="2400" dirty="0">
                <a:solidFill>
                  <a:srgbClr val="FF0000"/>
                </a:solidFill>
              </a:rPr>
              <a:t>Roll?</a:t>
            </a:r>
          </a:p>
        </p:txBody>
      </p:sp>
      <p:sp>
        <p:nvSpPr>
          <p:cNvPr id="2" name="Slide Number Placeholder 1">
            <a:extLst>
              <a:ext uri="{FF2B5EF4-FFF2-40B4-BE49-F238E27FC236}">
                <a16:creationId xmlns:a16="http://schemas.microsoft.com/office/drawing/2014/main" id="{5DAE6A4B-C9A1-4DE1-9BA8-7C2BB1F648F6}"/>
              </a:ext>
            </a:extLst>
          </p:cNvPr>
          <p:cNvSpPr>
            <a:spLocks noGrp="1"/>
          </p:cNvSpPr>
          <p:nvPr>
            <p:ph type="sldNum" sz="quarter" idx="12"/>
          </p:nvPr>
        </p:nvSpPr>
        <p:spPr/>
        <p:txBody>
          <a:bodyPr/>
          <a:lstStyle/>
          <a:p>
            <a:fld id="{A9082F5A-400B-4631-9635-336EF9EDEB9D}" type="slidenum">
              <a:rPr lang="en-US" smtClean="0"/>
              <a:t>24</a:t>
            </a:fld>
            <a:endParaRPr lang="en-US"/>
          </a:p>
        </p:txBody>
      </p:sp>
    </p:spTree>
    <p:extLst>
      <p:ext uri="{BB962C8B-B14F-4D97-AF65-F5344CB8AC3E}">
        <p14:creationId xmlns:p14="http://schemas.microsoft.com/office/powerpoint/2010/main" val="4228630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3824BE-7489-4CBA-9426-B1BE763C8881}"/>
              </a:ext>
            </a:extLst>
          </p:cNvPr>
          <p:cNvSpPr>
            <a:spLocks noGrp="1"/>
          </p:cNvSpPr>
          <p:nvPr>
            <p:ph type="sldNum" sz="quarter" idx="12"/>
          </p:nvPr>
        </p:nvSpPr>
        <p:spPr/>
        <p:txBody>
          <a:bodyPr/>
          <a:lstStyle/>
          <a:p>
            <a:fld id="{A9082F5A-400B-4631-9635-336EF9EDEB9D}" type="slidenum">
              <a:rPr lang="en-US" smtClean="0"/>
              <a:t>25</a:t>
            </a:fld>
            <a:endParaRPr lang="en-US"/>
          </a:p>
        </p:txBody>
      </p:sp>
    </p:spTree>
    <p:extLst>
      <p:ext uri="{BB962C8B-B14F-4D97-AF65-F5344CB8AC3E}">
        <p14:creationId xmlns:p14="http://schemas.microsoft.com/office/powerpoint/2010/main" val="1032005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612149-B8B6-40B1-A222-CFB60A4BFFAE}"/>
              </a:ext>
            </a:extLst>
          </p:cNvPr>
          <p:cNvSpPr>
            <a:spLocks noGrp="1"/>
          </p:cNvSpPr>
          <p:nvPr>
            <p:ph type="sldNum" sz="quarter" idx="12"/>
          </p:nvPr>
        </p:nvSpPr>
        <p:spPr/>
        <p:txBody>
          <a:bodyPr/>
          <a:lstStyle/>
          <a:p>
            <a:fld id="{A9082F5A-400B-4631-9635-336EF9EDEB9D}" type="slidenum">
              <a:rPr lang="en-US" smtClean="0"/>
              <a:t>26</a:t>
            </a:fld>
            <a:endParaRPr lang="en-US"/>
          </a:p>
        </p:txBody>
      </p:sp>
    </p:spTree>
    <p:extLst>
      <p:ext uri="{BB962C8B-B14F-4D97-AF65-F5344CB8AC3E}">
        <p14:creationId xmlns:p14="http://schemas.microsoft.com/office/powerpoint/2010/main" val="1001999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EDBD73-58D0-4844-9260-62BA146DA161}"/>
              </a:ext>
            </a:extLst>
          </p:cNvPr>
          <p:cNvSpPr>
            <a:spLocks noGrp="1"/>
          </p:cNvSpPr>
          <p:nvPr>
            <p:ph type="sldNum" sz="quarter" idx="12"/>
          </p:nvPr>
        </p:nvSpPr>
        <p:spPr/>
        <p:txBody>
          <a:bodyPr/>
          <a:lstStyle/>
          <a:p>
            <a:fld id="{A9082F5A-400B-4631-9635-336EF9EDEB9D}" type="slidenum">
              <a:rPr lang="en-US" smtClean="0"/>
              <a:t>27</a:t>
            </a:fld>
            <a:endParaRPr lang="en-US"/>
          </a:p>
        </p:txBody>
      </p:sp>
    </p:spTree>
    <p:extLst>
      <p:ext uri="{BB962C8B-B14F-4D97-AF65-F5344CB8AC3E}">
        <p14:creationId xmlns:p14="http://schemas.microsoft.com/office/powerpoint/2010/main" val="3752198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345" b="10248"/>
          <a:stretch/>
        </p:blipFill>
        <p:spPr>
          <a:xfrm>
            <a:off x="3001710" y="920992"/>
            <a:ext cx="6858000" cy="5308601"/>
          </a:xfrm>
          <a:prstGeom prst="rect">
            <a:avLst/>
          </a:prstGeom>
        </p:spPr>
      </p:pic>
      <p:sp>
        <p:nvSpPr>
          <p:cNvPr id="11" name="TextBox 10"/>
          <p:cNvSpPr txBox="1"/>
          <p:nvPr/>
        </p:nvSpPr>
        <p:spPr>
          <a:xfrm>
            <a:off x="207818" y="121099"/>
            <a:ext cx="5575675" cy="461665"/>
          </a:xfrm>
          <a:prstGeom prst="rect">
            <a:avLst/>
          </a:prstGeom>
          <a:noFill/>
        </p:spPr>
        <p:txBody>
          <a:bodyPr wrap="square" rtlCol="0">
            <a:spAutoFit/>
          </a:bodyPr>
          <a:lstStyle/>
          <a:p>
            <a:r>
              <a:rPr lang="en-US" sz="2400" u="sng" dirty="0"/>
              <a:t>HSRL and KAZA observation</a:t>
            </a:r>
          </a:p>
        </p:txBody>
      </p:sp>
      <p:sp>
        <p:nvSpPr>
          <p:cNvPr id="12" name="TextBox 11"/>
          <p:cNvSpPr txBox="1"/>
          <p:nvPr/>
        </p:nvSpPr>
        <p:spPr>
          <a:xfrm flipH="1">
            <a:off x="5042941" y="6229593"/>
            <a:ext cx="2299395" cy="369332"/>
          </a:xfrm>
          <a:prstGeom prst="rect">
            <a:avLst/>
          </a:prstGeom>
          <a:noFill/>
        </p:spPr>
        <p:txBody>
          <a:bodyPr wrap="square" rtlCol="0">
            <a:spAutoFit/>
          </a:bodyPr>
          <a:lstStyle/>
          <a:p>
            <a:pPr algn="ctr"/>
            <a:r>
              <a:rPr lang="en-US" dirty="0"/>
              <a:t>Time (UTC)</a:t>
            </a:r>
          </a:p>
        </p:txBody>
      </p:sp>
    </p:spTree>
    <p:extLst>
      <p:ext uri="{BB962C8B-B14F-4D97-AF65-F5344CB8AC3E}">
        <p14:creationId xmlns:p14="http://schemas.microsoft.com/office/powerpoint/2010/main" val="2599762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aphicFrame>
        <p:nvGraphicFramePr>
          <p:cNvPr id="354" name="Shape 354"/>
          <p:cNvGraphicFramePr/>
          <p:nvPr>
            <p:extLst>
              <p:ext uri="{D42A27DB-BD31-4B8C-83A1-F6EECF244321}">
                <p14:modId xmlns:p14="http://schemas.microsoft.com/office/powerpoint/2010/main" val="990709803"/>
              </p:ext>
            </p:extLst>
          </p:nvPr>
        </p:nvGraphicFramePr>
        <p:xfrm>
          <a:off x="24938" y="30075"/>
          <a:ext cx="6050300" cy="6184355"/>
        </p:xfrm>
        <a:graphic>
          <a:graphicData uri="http://schemas.openxmlformats.org/drawingml/2006/table">
            <a:tbl>
              <a:tblPr firstRow="1" firstCol="1" bandRow="1">
                <a:tableStyleId>{5C22544A-7EE6-4342-B048-85BDC9FD1C3A}</a:tableStyleId>
              </a:tblPr>
              <a:tblGrid>
                <a:gridCol w="1729050">
                  <a:extLst>
                    <a:ext uri="{9D8B030D-6E8A-4147-A177-3AD203B41FA5}">
                      <a16:colId xmlns:a16="http://schemas.microsoft.com/office/drawing/2014/main" val="20000"/>
                    </a:ext>
                  </a:extLst>
                </a:gridCol>
                <a:gridCol w="1072350">
                  <a:extLst>
                    <a:ext uri="{9D8B030D-6E8A-4147-A177-3AD203B41FA5}">
                      <a16:colId xmlns:a16="http://schemas.microsoft.com/office/drawing/2014/main" val="20001"/>
                    </a:ext>
                  </a:extLst>
                </a:gridCol>
                <a:gridCol w="1072350">
                  <a:extLst>
                    <a:ext uri="{9D8B030D-6E8A-4147-A177-3AD203B41FA5}">
                      <a16:colId xmlns:a16="http://schemas.microsoft.com/office/drawing/2014/main" val="20002"/>
                    </a:ext>
                  </a:extLst>
                </a:gridCol>
                <a:gridCol w="1088975">
                  <a:extLst>
                    <a:ext uri="{9D8B030D-6E8A-4147-A177-3AD203B41FA5}">
                      <a16:colId xmlns:a16="http://schemas.microsoft.com/office/drawing/2014/main" val="20003"/>
                    </a:ext>
                  </a:extLst>
                </a:gridCol>
                <a:gridCol w="1087575">
                  <a:extLst>
                    <a:ext uri="{9D8B030D-6E8A-4147-A177-3AD203B41FA5}">
                      <a16:colId xmlns:a16="http://schemas.microsoft.com/office/drawing/2014/main" val="20004"/>
                    </a:ext>
                  </a:extLst>
                </a:gridCol>
              </a:tblGrid>
              <a:tr h="91350">
                <a:tc>
                  <a:txBody>
                    <a:bodyPr/>
                    <a:lstStyle/>
                    <a:p>
                      <a:pPr marL="0" marR="0" lvl="0" indent="0" algn="l" rtl="0">
                        <a:spcBef>
                          <a:spcPts val="0"/>
                        </a:spcBef>
                        <a:spcAft>
                          <a:spcPts val="0"/>
                        </a:spcAft>
                        <a:buSzPct val="25000"/>
                        <a:buNone/>
                      </a:pPr>
                      <a:r>
                        <a:rPr lang="en-US" sz="1400" u="none" strike="noStrike" cap="none"/>
                        <a:t>Domain</a:t>
                      </a:r>
                    </a:p>
                  </a:txBody>
                  <a:tcPr marL="25650" marR="25650" marT="0" marB="0"/>
                </a:tc>
                <a:tc>
                  <a:txBody>
                    <a:bodyPr/>
                    <a:lstStyle/>
                    <a:p>
                      <a:pPr marL="0" marR="0" lvl="0" indent="0" algn="r" rtl="0">
                        <a:spcBef>
                          <a:spcPts val="0"/>
                        </a:spcBef>
                        <a:spcAft>
                          <a:spcPts val="0"/>
                        </a:spcAft>
                        <a:buSzPct val="25000"/>
                        <a:buNone/>
                      </a:pPr>
                      <a:r>
                        <a:rPr lang="en-US" sz="1400" u="none" strike="noStrike" cap="none"/>
                        <a:t>1 (27 km)</a:t>
                      </a:r>
                    </a:p>
                  </a:txBody>
                  <a:tcPr marL="25650" marR="25650" marT="0" marB="0"/>
                </a:tc>
                <a:tc>
                  <a:txBody>
                    <a:bodyPr/>
                    <a:lstStyle/>
                    <a:p>
                      <a:pPr marL="0" marR="0" lvl="0" indent="0" algn="r" rtl="0">
                        <a:spcBef>
                          <a:spcPts val="0"/>
                        </a:spcBef>
                        <a:spcAft>
                          <a:spcPts val="0"/>
                        </a:spcAft>
                        <a:buSzPct val="25000"/>
                        <a:buNone/>
                      </a:pPr>
                      <a:r>
                        <a:rPr lang="en-US" sz="1400" u="none" strike="noStrike" cap="none"/>
                        <a:t>2 (9 km)</a:t>
                      </a:r>
                    </a:p>
                  </a:txBody>
                  <a:tcPr marL="25650" marR="25650" marT="0" marB="0"/>
                </a:tc>
                <a:tc>
                  <a:txBody>
                    <a:bodyPr/>
                    <a:lstStyle/>
                    <a:p>
                      <a:pPr marL="0" marR="0" lvl="0" indent="0" algn="r" rtl="0">
                        <a:spcBef>
                          <a:spcPts val="0"/>
                        </a:spcBef>
                        <a:spcAft>
                          <a:spcPts val="0"/>
                        </a:spcAft>
                        <a:buSzPct val="25000"/>
                        <a:buNone/>
                      </a:pPr>
                      <a:r>
                        <a:rPr lang="en-US" sz="1400" u="none" strike="noStrike" cap="none"/>
                        <a:t>3 (3 km)</a:t>
                      </a:r>
                    </a:p>
                  </a:txBody>
                  <a:tcPr marL="25650" marR="25650" marT="0" marB="0"/>
                </a:tc>
                <a:tc>
                  <a:txBody>
                    <a:bodyPr/>
                    <a:lstStyle/>
                    <a:p>
                      <a:pPr marL="0" marR="0" lvl="0" indent="0" algn="r" rtl="0">
                        <a:spcBef>
                          <a:spcPts val="0"/>
                        </a:spcBef>
                        <a:spcAft>
                          <a:spcPts val="0"/>
                        </a:spcAft>
                        <a:buSzPct val="25000"/>
                        <a:buNone/>
                      </a:pPr>
                      <a:r>
                        <a:rPr lang="en-US" sz="1400" u="none" strike="noStrike" cap="none"/>
                        <a:t>4 (1 km)</a:t>
                      </a:r>
                    </a:p>
                  </a:txBody>
                  <a:tcPr marL="25650" marR="25650" marT="0" marB="0"/>
                </a:tc>
                <a:extLst>
                  <a:ext uri="{0D108BD9-81ED-4DB2-BD59-A6C34878D82A}">
                    <a16:rowId xmlns:a16="http://schemas.microsoft.com/office/drawing/2014/main" val="10000"/>
                  </a:ext>
                </a:extLst>
              </a:tr>
              <a:tr h="106575">
                <a:tc>
                  <a:txBody>
                    <a:bodyPr/>
                    <a:lstStyle/>
                    <a:p>
                      <a:pPr marL="0" marR="0" lvl="0" indent="0" algn="l" rtl="0">
                        <a:spcBef>
                          <a:spcPts val="0"/>
                        </a:spcBef>
                        <a:spcAft>
                          <a:spcPts val="0"/>
                        </a:spcAft>
                        <a:buSzPct val="25000"/>
                        <a:buNone/>
                      </a:pPr>
                      <a:r>
                        <a:rPr lang="en-US" sz="1400" u="none" strike="noStrike" cap="none"/>
                        <a:t>&amp;physics</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 </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1"/>
                  </a:ext>
                </a:extLst>
              </a:tr>
              <a:tr h="258100">
                <a:tc>
                  <a:txBody>
                    <a:bodyPr/>
                    <a:lstStyle/>
                    <a:p>
                      <a:pPr marL="0" marR="0" lvl="0" indent="0" algn="l" rtl="0">
                        <a:spcBef>
                          <a:spcPts val="0"/>
                        </a:spcBef>
                        <a:spcAft>
                          <a:spcPts val="0"/>
                        </a:spcAft>
                        <a:buSzPct val="25000"/>
                        <a:buNone/>
                      </a:pPr>
                      <a:r>
                        <a:rPr lang="en-US" sz="1400" u="none" strike="noStrike" cap="none"/>
                        <a:t> mp_physics</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Morrison 2-moment (10)</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2"/>
                  </a:ext>
                </a:extLst>
              </a:tr>
              <a:tr h="274050">
                <a:tc>
                  <a:txBody>
                    <a:bodyPr/>
                    <a:lstStyle/>
                    <a:p>
                      <a:pPr marL="0" marR="0" lvl="0" indent="0" algn="l" rtl="0">
                        <a:spcBef>
                          <a:spcPts val="0"/>
                        </a:spcBef>
                        <a:spcAft>
                          <a:spcPts val="0"/>
                        </a:spcAft>
                        <a:buSzPct val="25000"/>
                        <a:buNone/>
                      </a:pPr>
                      <a:r>
                        <a:rPr lang="en-US" sz="1400" u="none" strike="noStrike" cap="none"/>
                        <a:t> ra_lw_physics</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CAM3 (3)</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3"/>
                  </a:ext>
                </a:extLst>
              </a:tr>
              <a:tr h="274050">
                <a:tc>
                  <a:txBody>
                    <a:bodyPr/>
                    <a:lstStyle/>
                    <a:p>
                      <a:pPr marL="0" marR="0" lvl="0" indent="0" algn="l" rtl="0">
                        <a:spcBef>
                          <a:spcPts val="0"/>
                        </a:spcBef>
                        <a:spcAft>
                          <a:spcPts val="0"/>
                        </a:spcAft>
                        <a:buSzPct val="25000"/>
                        <a:buNone/>
                      </a:pPr>
                      <a:r>
                        <a:rPr lang="en-US" sz="1400" u="none" strike="noStrike" cap="none"/>
                        <a:t> ra_sw_physics</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CAM3 (3)</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4"/>
                  </a:ext>
                </a:extLst>
              </a:tr>
              <a:tr h="91350">
                <a:tc>
                  <a:txBody>
                    <a:bodyPr/>
                    <a:lstStyle/>
                    <a:p>
                      <a:pPr marL="0" marR="0" lvl="0" indent="0" algn="l" rtl="0">
                        <a:spcBef>
                          <a:spcPts val="0"/>
                        </a:spcBef>
                        <a:spcAft>
                          <a:spcPts val="0"/>
                        </a:spcAft>
                        <a:buSzPct val="25000"/>
                        <a:buNone/>
                      </a:pPr>
                      <a:r>
                        <a:rPr lang="en-US" sz="1400" u="none" strike="noStrike" cap="none"/>
                        <a:t> radt</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minute (1)</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5"/>
                  </a:ext>
                </a:extLst>
              </a:tr>
              <a:tr h="109125">
                <a:tc>
                  <a:txBody>
                    <a:bodyPr/>
                    <a:lstStyle/>
                    <a:p>
                      <a:pPr marL="0" marR="0" lvl="0" indent="0" algn="l" rtl="0">
                        <a:spcBef>
                          <a:spcPts val="0"/>
                        </a:spcBef>
                        <a:spcAft>
                          <a:spcPts val="0"/>
                        </a:spcAft>
                        <a:buSzPct val="25000"/>
                        <a:buNone/>
                      </a:pPr>
                      <a:r>
                        <a:rPr lang="en-US" sz="1400" u="none" strike="noStrike" cap="none"/>
                        <a:t> sf_sfclay_physics</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dirty="0">
                          <a:solidFill>
                            <a:srgbClr val="FF0000"/>
                          </a:solidFill>
                          <a:sym typeface="Calibri"/>
                        </a:rPr>
                        <a:t>Depending on the PBL scheme</a:t>
                      </a:r>
                      <a:endParaRPr lang="en-US" sz="1400" b="1" u="none" strike="noStrike" cap="none" dirty="0">
                        <a:solidFill>
                          <a:srgbClr val="FF0000"/>
                        </a:solidFill>
                        <a:latin typeface="Calibri"/>
                        <a:ea typeface="Calibri"/>
                        <a:cs typeface="Calibri"/>
                        <a:sym typeface="Calibri"/>
                      </a:endParaRP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6"/>
                  </a:ext>
                </a:extLst>
              </a:tr>
              <a:tr h="272875">
                <a:tc>
                  <a:txBody>
                    <a:bodyPr/>
                    <a:lstStyle/>
                    <a:p>
                      <a:pPr marL="0" marR="0" lvl="0" indent="0" algn="l" rtl="0">
                        <a:spcBef>
                          <a:spcPts val="0"/>
                        </a:spcBef>
                        <a:spcAft>
                          <a:spcPts val="0"/>
                        </a:spcAft>
                        <a:buSzPct val="25000"/>
                        <a:buNone/>
                      </a:pPr>
                      <a:r>
                        <a:rPr lang="en-US" sz="1400" u="none" strike="noStrike" cap="none"/>
                        <a:t> sf_surface_physics</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Noah Land surface (2)</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7"/>
                  </a:ext>
                </a:extLst>
              </a:tr>
              <a:tr h="240300">
                <a:tc>
                  <a:txBody>
                    <a:bodyPr/>
                    <a:lstStyle/>
                    <a:p>
                      <a:pPr marL="0" marR="0" lvl="0" indent="0" algn="l" rtl="0">
                        <a:spcBef>
                          <a:spcPts val="0"/>
                        </a:spcBef>
                        <a:spcAft>
                          <a:spcPts val="0"/>
                        </a:spcAft>
                        <a:buSzPct val="25000"/>
                        <a:buNone/>
                      </a:pPr>
                      <a:r>
                        <a:rPr lang="en-US" sz="1400" u="none" strike="noStrike" cap="none"/>
                        <a:t> bl_pbl_physics</a:t>
                      </a:r>
                      <a:endParaRPr lang="en-US" sz="1400" b="1" u="none" strike="noStrike" cap="none"/>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dirty="0">
                          <a:solidFill>
                            <a:srgbClr val="FF0000"/>
                          </a:solidFill>
                        </a:rPr>
                        <a:t>YSU, MYJ, QNSE, MYNN</a:t>
                      </a:r>
                      <a:endParaRPr lang="en-US" sz="1400" b="1" u="none" strike="noStrike" cap="none" dirty="0">
                        <a:solidFill>
                          <a:srgbClr val="FF0000"/>
                        </a:solidFill>
                      </a:endParaRP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8"/>
                  </a:ext>
                </a:extLst>
              </a:tr>
              <a:tr h="274050">
                <a:tc>
                  <a:txBody>
                    <a:bodyPr/>
                    <a:lstStyle/>
                    <a:p>
                      <a:pPr marL="0" marR="0" lvl="0" indent="0" algn="l" rtl="0">
                        <a:spcBef>
                          <a:spcPts val="0"/>
                        </a:spcBef>
                        <a:spcAft>
                          <a:spcPts val="0"/>
                        </a:spcAft>
                        <a:buSzPct val="25000"/>
                        <a:buNone/>
                      </a:pPr>
                      <a:r>
                        <a:rPr lang="en-US" sz="1400" u="none" strike="noStrike" cap="none"/>
                        <a:t> bldt</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every time step (0)</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9"/>
                  </a:ext>
                </a:extLst>
              </a:tr>
              <a:tr h="274050">
                <a:tc>
                  <a:txBody>
                    <a:bodyPr/>
                    <a:lstStyle/>
                    <a:p>
                      <a:pPr marL="0" marR="0" lvl="0" indent="0" algn="l" rtl="0">
                        <a:spcBef>
                          <a:spcPts val="0"/>
                        </a:spcBef>
                        <a:spcAft>
                          <a:spcPts val="0"/>
                        </a:spcAft>
                        <a:buSzPct val="25000"/>
                        <a:buNone/>
                      </a:pPr>
                      <a:r>
                        <a:rPr lang="en-US" sz="1400" u="none" strike="noStrike" cap="none"/>
                        <a:t> cu_physics</a:t>
                      </a:r>
                    </a:p>
                  </a:txBody>
                  <a:tcPr marL="25650" marR="25650" marT="0" marB="0"/>
                </a:tc>
                <a:tc>
                  <a:txBody>
                    <a:bodyPr/>
                    <a:lstStyle/>
                    <a:p>
                      <a:pPr marL="0" marR="0" lvl="0" indent="0" algn="l" rtl="0">
                        <a:spcBef>
                          <a:spcPts val="0"/>
                        </a:spcBef>
                        <a:spcAft>
                          <a:spcPts val="0"/>
                        </a:spcAft>
                        <a:buSzPct val="25000"/>
                        <a:buNone/>
                      </a:pPr>
                      <a:r>
                        <a:rPr lang="en-US" sz="1400" u="none" strike="noStrike" cap="none"/>
                        <a:t>Grell-3d (5)</a:t>
                      </a:r>
                    </a:p>
                  </a:txBody>
                  <a:tcPr marL="25650" marR="25650" marT="0" marB="0"/>
                </a:tc>
                <a:tc>
                  <a:txBody>
                    <a:bodyPr/>
                    <a:lstStyle/>
                    <a:p>
                      <a:pPr marL="0" marR="0" lvl="0" indent="0" algn="l" rtl="0">
                        <a:spcBef>
                          <a:spcPts val="0"/>
                        </a:spcBef>
                        <a:spcAft>
                          <a:spcPts val="0"/>
                        </a:spcAft>
                        <a:buSzPct val="25000"/>
                        <a:buNone/>
                      </a:pPr>
                      <a:r>
                        <a:rPr lang="en-US" sz="1400" u="none" strike="noStrike" cap="none"/>
                        <a:t>Grell-3d (5)</a:t>
                      </a:r>
                    </a:p>
                  </a:txBody>
                  <a:tcPr marL="25650" marR="25650" marT="0" marB="0"/>
                </a:tc>
                <a:tc>
                  <a:txBody>
                    <a:bodyPr/>
                    <a:lstStyle/>
                    <a:p>
                      <a:pPr marL="0" marR="0" lvl="0" indent="0" algn="r" rtl="0">
                        <a:spcBef>
                          <a:spcPts val="0"/>
                        </a:spcBef>
                        <a:spcAft>
                          <a:spcPts val="0"/>
                        </a:spcAft>
                        <a:buSzPct val="25000"/>
                        <a:buNone/>
                      </a:pPr>
                      <a:r>
                        <a:rPr lang="en-US" sz="1400" u="none" strike="noStrike" cap="none"/>
                        <a:t>0</a:t>
                      </a:r>
                    </a:p>
                  </a:txBody>
                  <a:tcPr marL="25650" marR="25650" marT="0" marB="0"/>
                </a:tc>
                <a:tc>
                  <a:txBody>
                    <a:bodyPr/>
                    <a:lstStyle/>
                    <a:p>
                      <a:pPr marL="0" marR="0" lvl="0" indent="0" algn="r" rtl="0">
                        <a:spcBef>
                          <a:spcPts val="0"/>
                        </a:spcBef>
                        <a:spcAft>
                          <a:spcPts val="0"/>
                        </a:spcAft>
                        <a:buSzPct val="25000"/>
                        <a:buNone/>
                      </a:pPr>
                      <a:r>
                        <a:rPr lang="en-US" sz="1400" u="none" strike="noStrike" cap="none"/>
                        <a:t>0</a:t>
                      </a:r>
                    </a:p>
                  </a:txBody>
                  <a:tcPr marL="25650" marR="25650" marT="0" marB="0"/>
                </a:tc>
                <a:extLst>
                  <a:ext uri="{0D108BD9-81ED-4DB2-BD59-A6C34878D82A}">
                    <a16:rowId xmlns:a16="http://schemas.microsoft.com/office/drawing/2014/main" val="10010"/>
                  </a:ext>
                </a:extLst>
              </a:tr>
              <a:tr h="91350">
                <a:tc>
                  <a:txBody>
                    <a:bodyPr/>
                    <a:lstStyle/>
                    <a:p>
                      <a:pPr marL="0" marR="0" lvl="0" indent="0" algn="l" rtl="0">
                        <a:spcBef>
                          <a:spcPts val="0"/>
                        </a:spcBef>
                        <a:spcAft>
                          <a:spcPts val="0"/>
                        </a:spcAft>
                        <a:buSzPct val="25000"/>
                        <a:buNone/>
                      </a:pPr>
                      <a:r>
                        <a:rPr lang="en-US" sz="1400" u="none" strike="noStrike" cap="none" dirty="0"/>
                        <a:t> </a:t>
                      </a:r>
                      <a:r>
                        <a:rPr lang="en-US" sz="1400" u="none" strike="noStrike" cap="none" dirty="0" err="1"/>
                        <a:t>cudt</a:t>
                      </a:r>
                      <a:endParaRPr lang="en-US" sz="1400" u="none" strike="noStrike" cap="none" dirty="0"/>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minute (0)</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1"/>
                  </a:ext>
                </a:extLst>
              </a:tr>
              <a:tr h="91350">
                <a:tc>
                  <a:txBody>
                    <a:bodyPr/>
                    <a:lstStyle/>
                    <a:p>
                      <a:pPr marL="0" marR="0" lvl="0" indent="0" algn="l" rtl="0">
                        <a:spcBef>
                          <a:spcPts val="0"/>
                        </a:spcBef>
                        <a:spcAft>
                          <a:spcPts val="0"/>
                        </a:spcAft>
                        <a:buSzPct val="25000"/>
                        <a:buNone/>
                      </a:pPr>
                      <a:r>
                        <a:rPr lang="en-US" sz="1400" u="none" strike="noStrike" cap="none"/>
                        <a:t> isfflx</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drag and heat flux from physics (1)</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2"/>
                  </a:ext>
                </a:extLst>
              </a:tr>
              <a:tr h="91350">
                <a:tc>
                  <a:txBody>
                    <a:bodyPr/>
                    <a:lstStyle/>
                    <a:p>
                      <a:pPr marL="0" marR="0" lvl="0" indent="0" algn="l" rtl="0">
                        <a:spcBef>
                          <a:spcPts val="0"/>
                        </a:spcBef>
                        <a:spcAft>
                          <a:spcPts val="0"/>
                        </a:spcAft>
                        <a:buSzPct val="25000"/>
                        <a:buNone/>
                      </a:pPr>
                      <a:r>
                        <a:rPr lang="en-US" sz="1400" u="none" strike="noStrike" cap="none"/>
                        <a:t> ifsnow</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no snow cover effect (0)</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3"/>
                  </a:ext>
                </a:extLst>
              </a:tr>
              <a:tr h="91350">
                <a:tc>
                  <a:txBody>
                    <a:bodyPr/>
                    <a:lstStyle/>
                    <a:p>
                      <a:pPr marL="0" marR="0" lvl="0" indent="0" algn="l" rtl="0">
                        <a:spcBef>
                          <a:spcPts val="0"/>
                        </a:spcBef>
                        <a:spcAft>
                          <a:spcPts val="0"/>
                        </a:spcAft>
                        <a:buSzPct val="25000"/>
                        <a:buNone/>
                      </a:pPr>
                      <a:r>
                        <a:rPr lang="en-US" sz="1400" u="none" strike="noStrike" cap="none"/>
                        <a:t> icloud</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with cloud effect (1)</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4"/>
                  </a:ext>
                </a:extLst>
              </a:tr>
              <a:tr h="229475">
                <a:tc>
                  <a:txBody>
                    <a:bodyPr/>
                    <a:lstStyle/>
                    <a:p>
                      <a:pPr marL="0" marR="0" lvl="0" indent="0" algn="l" rtl="0">
                        <a:spcBef>
                          <a:spcPts val="0"/>
                        </a:spcBef>
                        <a:spcAft>
                          <a:spcPts val="0"/>
                        </a:spcAft>
                        <a:buSzPct val="25000"/>
                        <a:buNone/>
                      </a:pPr>
                      <a:r>
                        <a:rPr lang="en-US" sz="1400" u="none" strike="noStrike" cap="none"/>
                        <a:t> surface_input_source</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surface input from WPS (1)</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5"/>
                  </a:ext>
                </a:extLst>
              </a:tr>
              <a:tr h="274050">
                <a:tc>
                  <a:txBody>
                    <a:bodyPr/>
                    <a:lstStyle/>
                    <a:p>
                      <a:pPr marL="0" marR="0" lvl="0" indent="0" algn="l" rtl="0">
                        <a:spcBef>
                          <a:spcPts val="0"/>
                        </a:spcBef>
                        <a:spcAft>
                          <a:spcPts val="0"/>
                        </a:spcAft>
                        <a:buSzPct val="25000"/>
                        <a:buNone/>
                      </a:pPr>
                      <a:r>
                        <a:rPr lang="en-US" sz="1400" u="none" strike="noStrike" cap="none"/>
                        <a:t> num_soil_layers</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4</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6"/>
                  </a:ext>
                </a:extLst>
              </a:tr>
              <a:tr h="274050">
                <a:tc>
                  <a:txBody>
                    <a:bodyPr/>
                    <a:lstStyle/>
                    <a:p>
                      <a:pPr marL="0" marR="0" lvl="0" indent="0" algn="l" rtl="0">
                        <a:spcBef>
                          <a:spcPts val="0"/>
                        </a:spcBef>
                        <a:spcAft>
                          <a:spcPts val="0"/>
                        </a:spcAft>
                        <a:buSzPct val="25000"/>
                        <a:buNone/>
                      </a:pPr>
                      <a:r>
                        <a:rPr lang="en-US" sz="1400" u="none" strike="noStrike" cap="none"/>
                        <a:t> sf_urban_physics </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0</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7"/>
                  </a:ext>
                </a:extLst>
              </a:tr>
              <a:tr h="274050">
                <a:tc>
                  <a:txBody>
                    <a:bodyPr/>
                    <a:lstStyle/>
                    <a:p>
                      <a:pPr marL="0" marR="0" lvl="0" indent="0" algn="l" rtl="0">
                        <a:spcBef>
                          <a:spcPts val="0"/>
                        </a:spcBef>
                        <a:spcAft>
                          <a:spcPts val="0"/>
                        </a:spcAft>
                        <a:buSzPct val="25000"/>
                        <a:buNone/>
                      </a:pPr>
                      <a:r>
                        <a:rPr lang="en-US" sz="1400" u="none" strike="noStrike" cap="none"/>
                        <a:t> fractional_seaice</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0</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8"/>
                  </a:ext>
                </a:extLst>
              </a:tr>
              <a:tr h="274050">
                <a:tc>
                  <a:txBody>
                    <a:bodyPr/>
                    <a:lstStyle/>
                    <a:p>
                      <a:pPr marL="0" marR="0" lvl="0" indent="0" algn="l" rtl="0">
                        <a:spcBef>
                          <a:spcPts val="0"/>
                        </a:spcBef>
                        <a:spcAft>
                          <a:spcPts val="0"/>
                        </a:spcAft>
                        <a:buSzPct val="25000"/>
                        <a:buNone/>
                      </a:pPr>
                      <a:r>
                        <a:rPr lang="en-US" sz="1400" u="none" strike="noStrike" cap="none"/>
                        <a:t> seaice_threshold</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dirty="0"/>
                        <a:t>0</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9"/>
                  </a:ext>
                </a:extLst>
              </a:tr>
              <a:tr h="217525">
                <a:tc>
                  <a:txBody>
                    <a:bodyPr/>
                    <a:lstStyle/>
                    <a:p>
                      <a:pPr marL="0" marR="0" lvl="0" indent="0" algn="l" rtl="0">
                        <a:spcBef>
                          <a:spcPts val="0"/>
                        </a:spcBef>
                        <a:spcAft>
                          <a:spcPts val="0"/>
                        </a:spcAft>
                        <a:buSzPct val="25000"/>
                        <a:buNone/>
                      </a:pPr>
                      <a:r>
                        <a:rPr lang="en-US" sz="1400" u="none" strike="noStrike" cap="none"/>
                        <a:t> mp_zero_out</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0</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20"/>
                  </a:ext>
                </a:extLst>
              </a:tr>
              <a:tr h="91350">
                <a:tc>
                  <a:txBody>
                    <a:bodyPr/>
                    <a:lstStyle/>
                    <a:p>
                      <a:pPr marL="0" marR="0" lvl="0" indent="0" algn="l" rtl="0">
                        <a:spcBef>
                          <a:spcPts val="0"/>
                        </a:spcBef>
                        <a:spcAft>
                          <a:spcPts val="0"/>
                        </a:spcAft>
                        <a:buSzPct val="25000"/>
                        <a:buNone/>
                      </a:pPr>
                      <a:r>
                        <a:rPr lang="en-US" sz="1400" u="none" strike="noStrike" cap="none"/>
                        <a:t> maxiens</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GD only (1) </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21"/>
                  </a:ext>
                </a:extLst>
              </a:tr>
              <a:tr h="91350">
                <a:tc>
                  <a:txBody>
                    <a:bodyPr/>
                    <a:lstStyle/>
                    <a:p>
                      <a:pPr marL="0" marR="0" lvl="0" indent="0" algn="l" rtl="0">
                        <a:spcBef>
                          <a:spcPts val="0"/>
                        </a:spcBef>
                        <a:spcAft>
                          <a:spcPts val="0"/>
                        </a:spcAft>
                        <a:buSzPct val="25000"/>
                        <a:buNone/>
                      </a:pPr>
                      <a:r>
                        <a:rPr lang="en-US" sz="1400" u="none" strike="noStrike" cap="none"/>
                        <a:t> maxens</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GD only (3) </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22"/>
                  </a:ext>
                </a:extLst>
              </a:tr>
              <a:tr h="91350">
                <a:tc>
                  <a:txBody>
                    <a:bodyPr/>
                    <a:lstStyle/>
                    <a:p>
                      <a:pPr marL="0" marR="0" lvl="0" indent="0" algn="l" rtl="0">
                        <a:spcBef>
                          <a:spcPts val="0"/>
                        </a:spcBef>
                        <a:spcAft>
                          <a:spcPts val="0"/>
                        </a:spcAft>
                        <a:buSzPct val="25000"/>
                        <a:buNone/>
                      </a:pPr>
                      <a:r>
                        <a:rPr lang="en-US" sz="1400" u="none" strike="noStrike" cap="none"/>
                        <a:t> maxens2</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GD only (3)</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23"/>
                  </a:ext>
                </a:extLst>
              </a:tr>
              <a:tr h="91350">
                <a:tc>
                  <a:txBody>
                    <a:bodyPr/>
                    <a:lstStyle/>
                    <a:p>
                      <a:pPr marL="0" marR="0" lvl="0" indent="0" algn="l" rtl="0">
                        <a:spcBef>
                          <a:spcPts val="0"/>
                        </a:spcBef>
                        <a:spcAft>
                          <a:spcPts val="0"/>
                        </a:spcAft>
                        <a:buSzPct val="25000"/>
                        <a:buNone/>
                      </a:pPr>
                      <a:r>
                        <a:rPr lang="en-US" sz="1400" u="none" strike="noStrike" cap="none"/>
                        <a:t> maxens3</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a:t>GD only (16)</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24"/>
                  </a:ext>
                </a:extLst>
              </a:tr>
              <a:tr h="91350">
                <a:tc>
                  <a:txBody>
                    <a:bodyPr/>
                    <a:lstStyle/>
                    <a:p>
                      <a:pPr marL="0" marR="0" lvl="0" indent="0" algn="l" rtl="0">
                        <a:spcBef>
                          <a:spcPts val="0"/>
                        </a:spcBef>
                        <a:spcAft>
                          <a:spcPts val="0"/>
                        </a:spcAft>
                        <a:buSzPct val="25000"/>
                        <a:buNone/>
                      </a:pPr>
                      <a:r>
                        <a:rPr lang="en-US" sz="1400" u="none" strike="noStrike" cap="none"/>
                        <a:t> ensdim</a:t>
                      </a:r>
                    </a:p>
                  </a:txBody>
                  <a:tcPr marL="25650" marR="25650" marT="0" marB="0"/>
                </a:tc>
                <a:tc gridSpan="4">
                  <a:txBody>
                    <a:bodyPr/>
                    <a:lstStyle/>
                    <a:p>
                      <a:pPr marL="0" marR="0" lvl="0" indent="0" algn="l" rtl="0">
                        <a:spcBef>
                          <a:spcPts val="0"/>
                        </a:spcBef>
                        <a:spcAft>
                          <a:spcPts val="0"/>
                        </a:spcAft>
                        <a:buSzPct val="25000"/>
                        <a:buNone/>
                      </a:pPr>
                      <a:r>
                        <a:rPr lang="en-US" sz="1400" u="none" strike="noStrike" cap="none" dirty="0"/>
                        <a:t>GD only (144)</a:t>
                      </a:r>
                    </a:p>
                  </a:txBody>
                  <a:tcPr marL="25650" marR="25650" marT="0" marB="0"/>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25"/>
                  </a:ext>
                </a:extLst>
              </a:tr>
            </a:tbl>
          </a:graphicData>
        </a:graphic>
      </p:graphicFrame>
      <p:graphicFrame>
        <p:nvGraphicFramePr>
          <p:cNvPr id="355" name="Shape 355"/>
          <p:cNvGraphicFramePr/>
          <p:nvPr>
            <p:extLst>
              <p:ext uri="{D42A27DB-BD31-4B8C-83A1-F6EECF244321}">
                <p14:modId xmlns:p14="http://schemas.microsoft.com/office/powerpoint/2010/main" val="4010792900"/>
              </p:ext>
            </p:extLst>
          </p:nvPr>
        </p:nvGraphicFramePr>
        <p:xfrm>
          <a:off x="6091842" y="254521"/>
          <a:ext cx="6096725" cy="4699925"/>
        </p:xfrm>
        <a:graphic>
          <a:graphicData uri="http://schemas.openxmlformats.org/drawingml/2006/table">
            <a:tbl>
              <a:tblPr firstRow="1" firstCol="1" bandRow="1">
                <a:tableStyleId>{5C22544A-7EE6-4342-B048-85BDC9FD1C3A}</a:tableStyleId>
              </a:tblPr>
              <a:tblGrid>
                <a:gridCol w="1564175">
                  <a:extLst>
                    <a:ext uri="{9D8B030D-6E8A-4147-A177-3AD203B41FA5}">
                      <a16:colId xmlns:a16="http://schemas.microsoft.com/office/drawing/2014/main" val="20000"/>
                    </a:ext>
                  </a:extLst>
                </a:gridCol>
                <a:gridCol w="4532550">
                  <a:extLst>
                    <a:ext uri="{9D8B030D-6E8A-4147-A177-3AD203B41FA5}">
                      <a16:colId xmlns:a16="http://schemas.microsoft.com/office/drawing/2014/main" val="20001"/>
                    </a:ext>
                  </a:extLst>
                </a:gridCol>
              </a:tblGrid>
              <a:tr h="182700">
                <a:tc>
                  <a:txBody>
                    <a:bodyPr/>
                    <a:lstStyle/>
                    <a:p>
                      <a:pPr marL="0" marR="0" lvl="0" indent="0" algn="l" rtl="0">
                        <a:spcBef>
                          <a:spcPts val="0"/>
                        </a:spcBef>
                        <a:spcAft>
                          <a:spcPts val="0"/>
                        </a:spcAft>
                        <a:buSzPct val="25000"/>
                        <a:buNone/>
                      </a:pPr>
                      <a:r>
                        <a:rPr lang="en-US" sz="1400" u="none" strike="noStrike" cap="none"/>
                        <a:t>&amp;dynamics</a:t>
                      </a:r>
                    </a:p>
                  </a:txBody>
                  <a:tcPr marL="25650" marR="25650" marT="0" marB="0"/>
                </a:tc>
                <a:tc>
                  <a:txBody>
                    <a:bodyPr/>
                    <a:lstStyle/>
                    <a:p>
                      <a:pPr marL="0" marR="0" lvl="0" indent="0" algn="l" rtl="0">
                        <a:spcBef>
                          <a:spcPts val="0"/>
                        </a:spcBef>
                        <a:spcAft>
                          <a:spcPts val="0"/>
                        </a:spcAft>
                        <a:buSzPct val="25000"/>
                        <a:buNone/>
                      </a:pPr>
                      <a:r>
                        <a:rPr lang="en-US" sz="1400" u="none" strike="noStrike" cap="none"/>
                        <a:t> </a:t>
                      </a:r>
                    </a:p>
                  </a:txBody>
                  <a:tcPr marL="25650" marR="25650" marT="0" marB="0"/>
                </a:tc>
                <a:extLst>
                  <a:ext uri="{0D108BD9-81ED-4DB2-BD59-A6C34878D82A}">
                    <a16:rowId xmlns:a16="http://schemas.microsoft.com/office/drawing/2014/main" val="10000"/>
                  </a:ext>
                </a:extLst>
              </a:tr>
              <a:tr h="274050">
                <a:tc>
                  <a:txBody>
                    <a:bodyPr/>
                    <a:lstStyle/>
                    <a:p>
                      <a:pPr marL="0" marR="0" lvl="0" indent="0" algn="l" rtl="0">
                        <a:spcBef>
                          <a:spcPts val="0"/>
                        </a:spcBef>
                        <a:spcAft>
                          <a:spcPts val="0"/>
                        </a:spcAft>
                        <a:buSzPct val="25000"/>
                        <a:buNone/>
                      </a:pPr>
                      <a:r>
                        <a:rPr lang="en-US" sz="1400" u="none" strike="noStrike" cap="none"/>
                        <a:t> w_damping</a:t>
                      </a:r>
                    </a:p>
                  </a:txBody>
                  <a:tcPr marL="25650" marR="25650" marT="0" marB="0"/>
                </a:tc>
                <a:tc>
                  <a:txBody>
                    <a:bodyPr/>
                    <a:lstStyle/>
                    <a:p>
                      <a:pPr marL="0" marR="0" lvl="0" indent="0" algn="l" rtl="0">
                        <a:spcBef>
                          <a:spcPts val="0"/>
                        </a:spcBef>
                        <a:spcAft>
                          <a:spcPts val="0"/>
                        </a:spcAft>
                        <a:buSzPct val="25000"/>
                        <a:buNone/>
                      </a:pPr>
                      <a:r>
                        <a:rPr lang="en-US" sz="1400" u="none" strike="noStrike" cap="none"/>
                        <a:t>without vertical velocity damping (0)</a:t>
                      </a:r>
                    </a:p>
                  </a:txBody>
                  <a:tcPr marL="25650" marR="25650" marT="0" marB="0"/>
                </a:tc>
                <a:extLst>
                  <a:ext uri="{0D108BD9-81ED-4DB2-BD59-A6C34878D82A}">
                    <a16:rowId xmlns:a16="http://schemas.microsoft.com/office/drawing/2014/main" val="10001"/>
                  </a:ext>
                </a:extLst>
              </a:tr>
              <a:tr h="91350">
                <a:tc>
                  <a:txBody>
                    <a:bodyPr/>
                    <a:lstStyle/>
                    <a:p>
                      <a:pPr marL="0" marR="0" lvl="0" indent="0" algn="l" rtl="0">
                        <a:spcBef>
                          <a:spcPts val="0"/>
                        </a:spcBef>
                        <a:spcAft>
                          <a:spcPts val="0"/>
                        </a:spcAft>
                        <a:buSzPct val="25000"/>
                        <a:buNone/>
                      </a:pPr>
                      <a:r>
                        <a:rPr lang="en-US" sz="1400" u="none" strike="noStrike" cap="none"/>
                        <a:t> diff_opt</a:t>
                      </a:r>
                    </a:p>
                  </a:txBody>
                  <a:tcPr marL="25650" marR="25650" marT="0" marB="0"/>
                </a:tc>
                <a:tc>
                  <a:txBody>
                    <a:bodyPr/>
                    <a:lstStyle/>
                    <a:p>
                      <a:pPr marL="0" marR="0" lvl="0" indent="0" algn="l" rtl="0">
                        <a:spcBef>
                          <a:spcPts val="0"/>
                        </a:spcBef>
                        <a:spcAft>
                          <a:spcPts val="0"/>
                        </a:spcAft>
                        <a:buSzPct val="25000"/>
                        <a:buNone/>
                      </a:pPr>
                      <a:r>
                        <a:rPr lang="en-US" sz="1400" u="none" strike="noStrike" cap="none"/>
                        <a:t>2nd order horizontal diffusion (1)</a:t>
                      </a:r>
                    </a:p>
                  </a:txBody>
                  <a:tcPr marL="25650" marR="25650" marT="0" marB="0"/>
                </a:tc>
                <a:extLst>
                  <a:ext uri="{0D108BD9-81ED-4DB2-BD59-A6C34878D82A}">
                    <a16:rowId xmlns:a16="http://schemas.microsoft.com/office/drawing/2014/main" val="10002"/>
                  </a:ext>
                </a:extLst>
              </a:tr>
              <a:tr h="91350">
                <a:tc>
                  <a:txBody>
                    <a:bodyPr/>
                    <a:lstStyle/>
                    <a:p>
                      <a:pPr marL="0" marR="0" lvl="0" indent="0" algn="l" rtl="0">
                        <a:spcBef>
                          <a:spcPts val="0"/>
                        </a:spcBef>
                        <a:spcAft>
                          <a:spcPts val="0"/>
                        </a:spcAft>
                        <a:buSzPct val="25000"/>
                        <a:buNone/>
                      </a:pPr>
                      <a:r>
                        <a:rPr lang="en-US" sz="1400" u="none" strike="noStrike" cap="none"/>
                        <a:t> km_opt</a:t>
                      </a:r>
                    </a:p>
                  </a:txBody>
                  <a:tcPr marL="25650" marR="25650" marT="0" marB="0"/>
                </a:tc>
                <a:tc>
                  <a:txBody>
                    <a:bodyPr/>
                    <a:lstStyle/>
                    <a:p>
                      <a:pPr marL="0" marR="0" lvl="0" indent="0" algn="l" rtl="0">
                        <a:spcBef>
                          <a:spcPts val="0"/>
                        </a:spcBef>
                        <a:spcAft>
                          <a:spcPts val="0"/>
                        </a:spcAft>
                        <a:buSzPct val="25000"/>
                        <a:buNone/>
                      </a:pPr>
                      <a:r>
                        <a:rPr lang="en-US" sz="1400" u="none" strike="noStrike" cap="none"/>
                        <a:t>2D deformation (4)</a:t>
                      </a:r>
                    </a:p>
                  </a:txBody>
                  <a:tcPr marL="25650" marR="25650" marT="0" marB="0"/>
                </a:tc>
                <a:extLst>
                  <a:ext uri="{0D108BD9-81ED-4DB2-BD59-A6C34878D82A}">
                    <a16:rowId xmlns:a16="http://schemas.microsoft.com/office/drawing/2014/main" val="10003"/>
                  </a:ext>
                </a:extLst>
              </a:tr>
              <a:tr h="244525">
                <a:tc>
                  <a:txBody>
                    <a:bodyPr/>
                    <a:lstStyle/>
                    <a:p>
                      <a:pPr marL="0" marR="0" lvl="0" indent="0" algn="l" rtl="0">
                        <a:spcBef>
                          <a:spcPts val="0"/>
                        </a:spcBef>
                        <a:spcAft>
                          <a:spcPts val="0"/>
                        </a:spcAft>
                        <a:buSzPct val="25000"/>
                        <a:buNone/>
                      </a:pPr>
                      <a:r>
                        <a:rPr lang="en-US" sz="1400" u="none" strike="noStrike" cap="none"/>
                        <a:t> diff_6th_opt</a:t>
                      </a:r>
                    </a:p>
                  </a:txBody>
                  <a:tcPr marL="25650" marR="25650" marT="0" marB="0"/>
                </a:tc>
                <a:tc>
                  <a:txBody>
                    <a:bodyPr/>
                    <a:lstStyle/>
                    <a:p>
                      <a:pPr marL="0" marR="0" lvl="0" indent="0" algn="l" rtl="0">
                        <a:spcBef>
                          <a:spcPts val="0"/>
                        </a:spcBef>
                        <a:spcAft>
                          <a:spcPts val="0"/>
                        </a:spcAft>
                        <a:buSzPct val="25000"/>
                        <a:buNone/>
                      </a:pPr>
                      <a:r>
                        <a:rPr lang="en-US" sz="1400" u="none" strike="noStrike" cap="none"/>
                        <a:t>6</a:t>
                      </a:r>
                      <a:r>
                        <a:rPr lang="en-US" sz="1400" u="none" strike="noStrike" cap="none" baseline="30000"/>
                        <a:t>th</a:t>
                      </a:r>
                      <a:r>
                        <a:rPr lang="en-US" sz="1400" u="none" strike="noStrike" cap="none"/>
                        <a:t> order (2), but prohibit up-gradient diffusion</a:t>
                      </a:r>
                    </a:p>
                  </a:txBody>
                  <a:tcPr marL="25650" marR="25650" marT="0" marB="0"/>
                </a:tc>
                <a:extLst>
                  <a:ext uri="{0D108BD9-81ED-4DB2-BD59-A6C34878D82A}">
                    <a16:rowId xmlns:a16="http://schemas.microsoft.com/office/drawing/2014/main" val="10004"/>
                  </a:ext>
                </a:extLst>
              </a:tr>
              <a:tr h="224450">
                <a:tc>
                  <a:txBody>
                    <a:bodyPr/>
                    <a:lstStyle/>
                    <a:p>
                      <a:pPr marL="0" marR="0" lvl="0" indent="0" algn="l" rtl="0">
                        <a:spcBef>
                          <a:spcPts val="0"/>
                        </a:spcBef>
                        <a:spcAft>
                          <a:spcPts val="0"/>
                        </a:spcAft>
                        <a:buSzPct val="25000"/>
                        <a:buNone/>
                      </a:pPr>
                      <a:r>
                        <a:rPr lang="en-US" sz="1400" u="none" strike="noStrike" cap="none"/>
                        <a:t> diff_6th_factor</a:t>
                      </a:r>
                    </a:p>
                  </a:txBody>
                  <a:tcPr marL="25650" marR="25650" marT="0" marB="0"/>
                </a:tc>
                <a:tc>
                  <a:txBody>
                    <a:bodyPr/>
                    <a:lstStyle/>
                    <a:p>
                      <a:pPr marL="0" marR="0" lvl="0" indent="0" algn="l" rtl="0">
                        <a:spcBef>
                          <a:spcPts val="0"/>
                        </a:spcBef>
                        <a:spcAft>
                          <a:spcPts val="0"/>
                        </a:spcAft>
                        <a:buSzPct val="25000"/>
                        <a:buNone/>
                      </a:pPr>
                      <a:r>
                        <a:rPr lang="en-US" sz="1400" u="none" strike="noStrike" cap="none"/>
                        <a:t>0.12</a:t>
                      </a:r>
                    </a:p>
                  </a:txBody>
                  <a:tcPr marL="25650" marR="25650" marT="0" marB="0"/>
                </a:tc>
                <a:extLst>
                  <a:ext uri="{0D108BD9-81ED-4DB2-BD59-A6C34878D82A}">
                    <a16:rowId xmlns:a16="http://schemas.microsoft.com/office/drawing/2014/main" val="10005"/>
                  </a:ext>
                </a:extLst>
              </a:tr>
              <a:tr h="274050">
                <a:tc>
                  <a:txBody>
                    <a:bodyPr/>
                    <a:lstStyle/>
                    <a:p>
                      <a:pPr marL="0" marR="0" lvl="0" indent="0" algn="l" rtl="0">
                        <a:spcBef>
                          <a:spcPts val="0"/>
                        </a:spcBef>
                        <a:spcAft>
                          <a:spcPts val="0"/>
                        </a:spcAft>
                        <a:buSzPct val="25000"/>
                        <a:buNone/>
                      </a:pPr>
                      <a:r>
                        <a:rPr lang="en-US" sz="1400" u="none" strike="noStrike" cap="none"/>
                        <a:t> base_temp</a:t>
                      </a:r>
                    </a:p>
                  </a:txBody>
                  <a:tcPr marL="25650" marR="25650" marT="0" marB="0"/>
                </a:tc>
                <a:tc>
                  <a:txBody>
                    <a:bodyPr/>
                    <a:lstStyle/>
                    <a:p>
                      <a:pPr marL="0" marR="0" lvl="0" indent="0" algn="l" rtl="0">
                        <a:spcBef>
                          <a:spcPts val="0"/>
                        </a:spcBef>
                        <a:spcAft>
                          <a:spcPts val="0"/>
                        </a:spcAft>
                        <a:buSzPct val="25000"/>
                        <a:buNone/>
                      </a:pPr>
                      <a:r>
                        <a:rPr lang="en-US" sz="1400" u="none" strike="noStrike" cap="none"/>
                        <a:t>base state temperature (290)</a:t>
                      </a:r>
                      <a:endParaRPr lang="en-US" sz="1400" b="0" u="none" strike="noStrike" cap="none"/>
                    </a:p>
                  </a:txBody>
                  <a:tcPr marL="25650" marR="25650" marT="0" marB="0"/>
                </a:tc>
                <a:extLst>
                  <a:ext uri="{0D108BD9-81ED-4DB2-BD59-A6C34878D82A}">
                    <a16:rowId xmlns:a16="http://schemas.microsoft.com/office/drawing/2014/main" val="10006"/>
                  </a:ext>
                </a:extLst>
              </a:tr>
              <a:tr h="182700">
                <a:tc>
                  <a:txBody>
                    <a:bodyPr/>
                    <a:lstStyle/>
                    <a:p>
                      <a:pPr marL="0" marR="0" lvl="0" indent="0" algn="l" rtl="0">
                        <a:spcBef>
                          <a:spcPts val="0"/>
                        </a:spcBef>
                        <a:spcAft>
                          <a:spcPts val="0"/>
                        </a:spcAft>
                        <a:buSzPct val="25000"/>
                        <a:buNone/>
                      </a:pPr>
                      <a:r>
                        <a:rPr lang="en-US" sz="1400" u="none" strike="noStrike" cap="none"/>
                        <a:t> damp_opt</a:t>
                      </a:r>
                      <a:endParaRPr lang="en-US" sz="1400" b="1" u="none" strike="noStrike" cap="none"/>
                    </a:p>
                  </a:txBody>
                  <a:tcPr marL="25650" marR="25650" marT="0" marB="0"/>
                </a:tc>
                <a:tc>
                  <a:txBody>
                    <a:bodyPr/>
                    <a:lstStyle/>
                    <a:p>
                      <a:pPr marL="0" marR="0" lvl="0" indent="0" algn="l" rtl="0">
                        <a:spcBef>
                          <a:spcPts val="0"/>
                        </a:spcBef>
                        <a:spcAft>
                          <a:spcPts val="0"/>
                        </a:spcAft>
                        <a:buSzPct val="25000"/>
                        <a:buNone/>
                      </a:pPr>
                      <a:r>
                        <a:rPr lang="en-US" sz="1400" u="none" strike="noStrike" cap="none">
                          <a:sym typeface="Calibri"/>
                        </a:rPr>
                        <a:t>Rayleigh damping (3)</a:t>
                      </a:r>
                      <a:endParaRPr lang="en-US" sz="1400" b="0" u="none" strike="noStrike" cap="none">
                        <a:solidFill>
                          <a:srgbClr val="000000"/>
                        </a:solidFill>
                        <a:latin typeface="Calibri"/>
                        <a:ea typeface="Calibri"/>
                        <a:cs typeface="Calibri"/>
                        <a:sym typeface="Calibri"/>
                      </a:endParaRPr>
                    </a:p>
                  </a:txBody>
                  <a:tcPr marL="25650" marR="25650" marT="0" marB="0"/>
                </a:tc>
                <a:extLst>
                  <a:ext uri="{0D108BD9-81ED-4DB2-BD59-A6C34878D82A}">
                    <a16:rowId xmlns:a16="http://schemas.microsoft.com/office/drawing/2014/main" val="10007"/>
                  </a:ext>
                </a:extLst>
              </a:tr>
              <a:tr h="182700">
                <a:tc>
                  <a:txBody>
                    <a:bodyPr/>
                    <a:lstStyle/>
                    <a:p>
                      <a:pPr marL="0" marR="0" lvl="0" indent="0" algn="l" rtl="0">
                        <a:spcBef>
                          <a:spcPts val="0"/>
                        </a:spcBef>
                        <a:spcAft>
                          <a:spcPts val="0"/>
                        </a:spcAft>
                        <a:buSzPct val="25000"/>
                        <a:buNone/>
                      </a:pPr>
                      <a:r>
                        <a:rPr lang="en-US" sz="1400" u="none" strike="noStrike" cap="none">
                          <a:sym typeface="Calibri"/>
                        </a:rPr>
                        <a:t> dampcoef</a:t>
                      </a:r>
                      <a:endParaRPr lang="en-US" sz="1400" b="1" u="none" strike="noStrike" cap="none">
                        <a:solidFill>
                          <a:schemeClr val="lt1"/>
                        </a:solidFill>
                        <a:latin typeface="Calibri"/>
                        <a:ea typeface="Calibri"/>
                        <a:cs typeface="Calibri"/>
                        <a:sym typeface="Calibri"/>
                      </a:endParaRPr>
                    </a:p>
                  </a:txBody>
                  <a:tcPr marL="25650" marR="25650" marT="0" marB="0"/>
                </a:tc>
                <a:tc>
                  <a:txBody>
                    <a:bodyPr/>
                    <a:lstStyle/>
                    <a:p>
                      <a:pPr marL="0" marR="0" lvl="0" indent="0" algn="l" rtl="0">
                        <a:spcBef>
                          <a:spcPts val="0"/>
                        </a:spcBef>
                        <a:spcAft>
                          <a:spcPts val="0"/>
                        </a:spcAft>
                        <a:buSzPct val="25000"/>
                        <a:buNone/>
                      </a:pPr>
                      <a:r>
                        <a:rPr lang="en-US" sz="1400" u="none" strike="noStrike" cap="none">
                          <a:sym typeface="Calibri"/>
                        </a:rPr>
                        <a:t>0.2</a:t>
                      </a:r>
                      <a:endParaRPr lang="en-US" sz="1400" b="0" u="none" strike="noStrike" cap="none">
                        <a:solidFill>
                          <a:srgbClr val="000000"/>
                        </a:solidFill>
                        <a:latin typeface="Calibri"/>
                        <a:ea typeface="Calibri"/>
                        <a:cs typeface="Calibri"/>
                        <a:sym typeface="Calibri"/>
                      </a:endParaRPr>
                    </a:p>
                  </a:txBody>
                  <a:tcPr marL="25650" marR="25650" marT="0" marB="0"/>
                </a:tc>
                <a:extLst>
                  <a:ext uri="{0D108BD9-81ED-4DB2-BD59-A6C34878D82A}">
                    <a16:rowId xmlns:a16="http://schemas.microsoft.com/office/drawing/2014/main" val="10008"/>
                  </a:ext>
                </a:extLst>
              </a:tr>
              <a:tr h="252700">
                <a:tc>
                  <a:txBody>
                    <a:bodyPr/>
                    <a:lstStyle/>
                    <a:p>
                      <a:pPr marL="0" marR="0" lvl="0" indent="0" algn="l" rtl="0">
                        <a:spcBef>
                          <a:spcPts val="0"/>
                        </a:spcBef>
                        <a:spcAft>
                          <a:spcPts val="0"/>
                        </a:spcAft>
                        <a:buSzPct val="25000"/>
                        <a:buNone/>
                      </a:pPr>
                      <a:r>
                        <a:rPr lang="en-US" sz="1400" u="none" strike="noStrike" cap="none"/>
                        <a:t> zdamp</a:t>
                      </a:r>
                    </a:p>
                  </a:txBody>
                  <a:tcPr marL="25650" marR="25650" marT="0" marB="0"/>
                </a:tc>
                <a:tc>
                  <a:txBody>
                    <a:bodyPr/>
                    <a:lstStyle/>
                    <a:p>
                      <a:pPr marL="0" marR="0" lvl="0" indent="0" algn="l" rtl="0">
                        <a:spcBef>
                          <a:spcPts val="0"/>
                        </a:spcBef>
                        <a:spcAft>
                          <a:spcPts val="0"/>
                        </a:spcAft>
                        <a:buSzPct val="25000"/>
                        <a:buNone/>
                      </a:pPr>
                      <a:r>
                        <a:rPr lang="en-US" sz="1400" u="none" strike="noStrike" cap="none"/>
                        <a:t>damping depth (5000 (m))</a:t>
                      </a:r>
                      <a:endParaRPr lang="en-US" sz="1400" b="0" u="none" strike="noStrike" cap="none"/>
                    </a:p>
                  </a:txBody>
                  <a:tcPr marL="25650" marR="25650" marT="0" marB="0"/>
                </a:tc>
                <a:extLst>
                  <a:ext uri="{0D108BD9-81ED-4DB2-BD59-A6C34878D82A}">
                    <a16:rowId xmlns:a16="http://schemas.microsoft.com/office/drawing/2014/main" val="10009"/>
                  </a:ext>
                </a:extLst>
              </a:tr>
              <a:tr h="224725">
                <a:tc>
                  <a:txBody>
                    <a:bodyPr/>
                    <a:lstStyle/>
                    <a:p>
                      <a:pPr marL="0" marR="0" lvl="0" indent="0" algn="l" rtl="0">
                        <a:spcBef>
                          <a:spcPts val="0"/>
                        </a:spcBef>
                        <a:spcAft>
                          <a:spcPts val="0"/>
                        </a:spcAft>
                        <a:buSzPct val="25000"/>
                        <a:buNone/>
                      </a:pPr>
                      <a:r>
                        <a:rPr lang="en-US" sz="1400" u="none" strike="noStrike" cap="none"/>
                        <a:t> khdif</a:t>
                      </a:r>
                    </a:p>
                  </a:txBody>
                  <a:tcPr marL="25650" marR="25650" marT="0" marB="0"/>
                </a:tc>
                <a:tc>
                  <a:txBody>
                    <a:bodyPr/>
                    <a:lstStyle/>
                    <a:p>
                      <a:pPr marL="0" marR="0" lvl="0" indent="0" algn="l" rtl="0">
                        <a:spcBef>
                          <a:spcPts val="0"/>
                        </a:spcBef>
                        <a:spcAft>
                          <a:spcPts val="0"/>
                        </a:spcAft>
                        <a:buSzPct val="25000"/>
                        <a:buNone/>
                      </a:pPr>
                      <a:r>
                        <a:rPr lang="en-US" sz="1400" u="none" strike="noStrike" cap="none"/>
                        <a:t>horizontal diffusion constant (0)</a:t>
                      </a:r>
                      <a:endParaRPr lang="en-US" sz="1400" b="0" u="none" strike="noStrike" cap="none"/>
                    </a:p>
                  </a:txBody>
                  <a:tcPr marL="25650" marR="25650" marT="0" marB="0"/>
                </a:tc>
                <a:extLst>
                  <a:ext uri="{0D108BD9-81ED-4DB2-BD59-A6C34878D82A}">
                    <a16:rowId xmlns:a16="http://schemas.microsoft.com/office/drawing/2014/main" val="10010"/>
                  </a:ext>
                </a:extLst>
              </a:tr>
              <a:tr h="266000">
                <a:tc>
                  <a:txBody>
                    <a:bodyPr/>
                    <a:lstStyle/>
                    <a:p>
                      <a:pPr marL="0" marR="0" lvl="0" indent="0" algn="l" rtl="0">
                        <a:spcBef>
                          <a:spcPts val="0"/>
                        </a:spcBef>
                        <a:spcAft>
                          <a:spcPts val="0"/>
                        </a:spcAft>
                        <a:buSzPct val="25000"/>
                        <a:buNone/>
                      </a:pPr>
                      <a:r>
                        <a:rPr lang="en-US" sz="1400" u="none" strike="noStrike" cap="none"/>
                        <a:t> kvdif</a:t>
                      </a:r>
                    </a:p>
                  </a:txBody>
                  <a:tcPr marL="25650" marR="25650" marT="0" marB="0"/>
                </a:tc>
                <a:tc>
                  <a:txBody>
                    <a:bodyPr/>
                    <a:lstStyle/>
                    <a:p>
                      <a:pPr marL="0" marR="0" lvl="0" indent="0" algn="l" rtl="0">
                        <a:spcBef>
                          <a:spcPts val="0"/>
                        </a:spcBef>
                        <a:spcAft>
                          <a:spcPts val="0"/>
                        </a:spcAft>
                        <a:buSzPct val="25000"/>
                        <a:buNone/>
                      </a:pPr>
                      <a:r>
                        <a:rPr lang="en-US" sz="1400" u="none" strike="noStrike" cap="none"/>
                        <a:t>vertical diffusion constant (0)</a:t>
                      </a:r>
                      <a:endParaRPr lang="en-US" sz="1400" b="0" u="none" strike="noStrike" cap="none"/>
                    </a:p>
                  </a:txBody>
                  <a:tcPr marL="25650" marR="25650" marT="0" marB="0"/>
                </a:tc>
                <a:extLst>
                  <a:ext uri="{0D108BD9-81ED-4DB2-BD59-A6C34878D82A}">
                    <a16:rowId xmlns:a16="http://schemas.microsoft.com/office/drawing/2014/main" val="10011"/>
                  </a:ext>
                </a:extLst>
              </a:tr>
              <a:tr h="274050">
                <a:tc>
                  <a:txBody>
                    <a:bodyPr/>
                    <a:lstStyle/>
                    <a:p>
                      <a:pPr marL="0" marR="0" lvl="0" indent="0" algn="l" rtl="0">
                        <a:spcBef>
                          <a:spcPts val="0"/>
                        </a:spcBef>
                        <a:spcAft>
                          <a:spcPts val="0"/>
                        </a:spcAft>
                        <a:buSzPct val="25000"/>
                        <a:buNone/>
                      </a:pPr>
                      <a:r>
                        <a:rPr lang="en-US" sz="1400" u="none" strike="noStrike" cap="none"/>
                        <a:t> non_hydrostatic</a:t>
                      </a:r>
                    </a:p>
                  </a:txBody>
                  <a:tcPr marL="25650" marR="25650" marT="0" marB="0"/>
                </a:tc>
                <a:tc>
                  <a:txBody>
                    <a:bodyPr/>
                    <a:lstStyle/>
                    <a:p>
                      <a:pPr marL="0" marR="0" lvl="0" indent="0" algn="l" rtl="0">
                        <a:spcBef>
                          <a:spcPts val="0"/>
                        </a:spcBef>
                        <a:spcAft>
                          <a:spcPts val="0"/>
                        </a:spcAft>
                        <a:buSzPct val="25000"/>
                        <a:buNone/>
                      </a:pPr>
                      <a:r>
                        <a:rPr lang="en-US" sz="1400" u="none" strike="noStrike" cap="none"/>
                        <a:t>TRUE</a:t>
                      </a:r>
                      <a:endParaRPr lang="en-US" sz="1400" b="0" u="none" strike="noStrike" cap="none"/>
                    </a:p>
                  </a:txBody>
                  <a:tcPr marL="25650" marR="25650" marT="0" marB="0"/>
                </a:tc>
                <a:extLst>
                  <a:ext uri="{0D108BD9-81ED-4DB2-BD59-A6C34878D82A}">
                    <a16:rowId xmlns:a16="http://schemas.microsoft.com/office/drawing/2014/main" val="10012"/>
                  </a:ext>
                </a:extLst>
              </a:tr>
              <a:tr h="274050">
                <a:tc>
                  <a:txBody>
                    <a:bodyPr/>
                    <a:lstStyle/>
                    <a:p>
                      <a:pPr marL="0" marR="0" lvl="0" indent="0" algn="l" rtl="0">
                        <a:spcBef>
                          <a:spcPts val="0"/>
                        </a:spcBef>
                        <a:spcAft>
                          <a:spcPts val="0"/>
                        </a:spcAft>
                        <a:buSzPct val="25000"/>
                        <a:buNone/>
                      </a:pPr>
                      <a:r>
                        <a:rPr lang="en-US" sz="1400" u="none" strike="noStrike" cap="none">
                          <a:sym typeface="Calibri"/>
                        </a:rPr>
                        <a:t> h-mom_adv_order</a:t>
                      </a:r>
                      <a:endParaRPr lang="en-US" sz="1400" u="none" strike="noStrike" cap="none">
                        <a:solidFill>
                          <a:schemeClr val="lt1"/>
                        </a:solidFill>
                        <a:latin typeface="Calibri"/>
                        <a:ea typeface="Calibri"/>
                        <a:cs typeface="Calibri"/>
                        <a:sym typeface="Calibri"/>
                      </a:endParaRPr>
                    </a:p>
                  </a:txBody>
                  <a:tcPr marL="25650" marR="25650" marT="0" marB="0"/>
                </a:tc>
                <a:tc>
                  <a:txBody>
                    <a:bodyPr/>
                    <a:lstStyle/>
                    <a:p>
                      <a:pPr marL="0" marR="0" lvl="0" indent="0" algn="l" rtl="0">
                        <a:spcBef>
                          <a:spcPts val="0"/>
                        </a:spcBef>
                        <a:spcAft>
                          <a:spcPts val="0"/>
                        </a:spcAft>
                        <a:buSzPct val="25000"/>
                        <a:buNone/>
                      </a:pPr>
                      <a:r>
                        <a:rPr lang="en-US" sz="1400" u="none" strike="noStrike" cap="none">
                          <a:sym typeface="Calibri"/>
                        </a:rPr>
                        <a:t>5</a:t>
                      </a:r>
                      <a:r>
                        <a:rPr lang="en-US" sz="1400" u="none" strike="noStrike" cap="none" baseline="30000">
                          <a:sym typeface="Calibri"/>
                        </a:rPr>
                        <a:t>th </a:t>
                      </a:r>
                      <a:r>
                        <a:rPr lang="en-US" sz="1400" u="none" strike="noStrike" cap="none">
                          <a:sym typeface="Calibri"/>
                        </a:rPr>
                        <a:t>(5)</a:t>
                      </a:r>
                      <a:endParaRPr lang="en-US" sz="1400" u="none" strike="noStrike" cap="none">
                        <a:solidFill>
                          <a:srgbClr val="000000"/>
                        </a:solidFill>
                        <a:latin typeface="Calibri"/>
                        <a:ea typeface="Calibri"/>
                        <a:cs typeface="Calibri"/>
                        <a:sym typeface="Calibri"/>
                      </a:endParaRPr>
                    </a:p>
                  </a:txBody>
                  <a:tcPr marL="25650" marR="25650" marT="0" marB="0"/>
                </a:tc>
                <a:extLst>
                  <a:ext uri="{0D108BD9-81ED-4DB2-BD59-A6C34878D82A}">
                    <a16:rowId xmlns:a16="http://schemas.microsoft.com/office/drawing/2014/main" val="10013"/>
                  </a:ext>
                </a:extLst>
              </a:tr>
              <a:tr h="274050">
                <a:tc>
                  <a:txBody>
                    <a:bodyPr/>
                    <a:lstStyle/>
                    <a:p>
                      <a:pPr marL="0" marR="0" lvl="0" indent="0" algn="l" rtl="0">
                        <a:lnSpc>
                          <a:spcPct val="100000"/>
                        </a:lnSpc>
                        <a:spcBef>
                          <a:spcPts val="0"/>
                        </a:spcBef>
                        <a:spcAft>
                          <a:spcPts val="0"/>
                        </a:spcAft>
                        <a:buClr>
                          <a:schemeClr val="lt1"/>
                        </a:buClr>
                        <a:buSzPct val="25000"/>
                        <a:buFont typeface="Calibri"/>
                        <a:buNone/>
                      </a:pPr>
                      <a:r>
                        <a:rPr lang="en-US" sz="1400" u="none" strike="noStrike" cap="none">
                          <a:sym typeface="Calibri"/>
                        </a:rPr>
                        <a:t> v-mom_adv_order</a:t>
                      </a:r>
                      <a:endParaRPr lang="en-US" sz="1400" u="none" strike="noStrike" cap="none">
                        <a:solidFill>
                          <a:schemeClr val="lt1"/>
                        </a:solidFill>
                        <a:latin typeface="Calibri"/>
                        <a:ea typeface="Calibri"/>
                        <a:cs typeface="Calibri"/>
                        <a:sym typeface="Calibri"/>
                      </a:endParaRPr>
                    </a:p>
                  </a:txBody>
                  <a:tcPr marL="25650" marR="25650" marT="0" marB="0"/>
                </a:tc>
                <a:tc>
                  <a:txBody>
                    <a:bodyPr/>
                    <a:lstStyle/>
                    <a:p>
                      <a:pPr marL="0" marR="0" lvl="0" indent="0" algn="l" rtl="0">
                        <a:spcBef>
                          <a:spcPts val="0"/>
                        </a:spcBef>
                        <a:spcAft>
                          <a:spcPts val="0"/>
                        </a:spcAft>
                        <a:buSzPct val="25000"/>
                        <a:buNone/>
                      </a:pPr>
                      <a:r>
                        <a:rPr lang="en-US" sz="1400" u="none" strike="noStrike" cap="none">
                          <a:sym typeface="Calibri"/>
                        </a:rPr>
                        <a:t>3</a:t>
                      </a:r>
                      <a:r>
                        <a:rPr lang="en-US" sz="1400" u="none" strike="noStrike" cap="none" baseline="30000">
                          <a:sym typeface="Calibri"/>
                        </a:rPr>
                        <a:t>rd </a:t>
                      </a:r>
                      <a:r>
                        <a:rPr lang="en-US" sz="1400" u="none" strike="noStrike" cap="none">
                          <a:sym typeface="Calibri"/>
                        </a:rPr>
                        <a:t>(3)</a:t>
                      </a:r>
                      <a:endParaRPr lang="en-US" sz="1400" u="none" strike="noStrike" cap="none">
                        <a:solidFill>
                          <a:srgbClr val="000000"/>
                        </a:solidFill>
                        <a:latin typeface="Calibri"/>
                        <a:ea typeface="Calibri"/>
                        <a:cs typeface="Calibri"/>
                        <a:sym typeface="Calibri"/>
                      </a:endParaRPr>
                    </a:p>
                  </a:txBody>
                  <a:tcPr marL="25650" marR="25650" marT="0" marB="0"/>
                </a:tc>
                <a:extLst>
                  <a:ext uri="{0D108BD9-81ED-4DB2-BD59-A6C34878D82A}">
                    <a16:rowId xmlns:a16="http://schemas.microsoft.com/office/drawing/2014/main" val="10014"/>
                  </a:ext>
                </a:extLst>
              </a:tr>
              <a:tr h="274050">
                <a:tc>
                  <a:txBody>
                    <a:bodyPr/>
                    <a:lstStyle/>
                    <a:p>
                      <a:pPr marL="0" marR="0" lvl="0" indent="0" algn="l" rtl="0">
                        <a:spcBef>
                          <a:spcPts val="0"/>
                        </a:spcBef>
                        <a:spcAft>
                          <a:spcPts val="0"/>
                        </a:spcAft>
                        <a:buSzPct val="25000"/>
                        <a:buNone/>
                      </a:pPr>
                      <a:r>
                        <a:rPr lang="en-US" sz="1400" u="none" strike="noStrike" cap="none"/>
                        <a:t> moist_adv_opt</a:t>
                      </a:r>
                    </a:p>
                  </a:txBody>
                  <a:tcPr marL="25650" marR="25650" marT="0" marB="0"/>
                </a:tc>
                <a:tc>
                  <a:txBody>
                    <a:bodyPr/>
                    <a:lstStyle/>
                    <a:p>
                      <a:pPr marL="0" marR="0" lvl="0" indent="0" algn="l" rtl="0">
                        <a:spcBef>
                          <a:spcPts val="0"/>
                        </a:spcBef>
                        <a:spcAft>
                          <a:spcPts val="0"/>
                        </a:spcAft>
                        <a:buSzPct val="25000"/>
                        <a:buNone/>
                      </a:pPr>
                      <a:r>
                        <a:rPr lang="en-US" sz="1400" u="none" strike="noStrike" cap="none"/>
                        <a:t>positive-definite (1)</a:t>
                      </a:r>
                    </a:p>
                  </a:txBody>
                  <a:tcPr marL="25650" marR="25650" marT="0" marB="0"/>
                </a:tc>
                <a:extLst>
                  <a:ext uri="{0D108BD9-81ED-4DB2-BD59-A6C34878D82A}">
                    <a16:rowId xmlns:a16="http://schemas.microsoft.com/office/drawing/2014/main" val="10015"/>
                  </a:ext>
                </a:extLst>
              </a:tr>
              <a:tr h="274050">
                <a:tc>
                  <a:txBody>
                    <a:bodyPr/>
                    <a:lstStyle/>
                    <a:p>
                      <a:pPr marL="0" marR="0" lvl="0" indent="0" algn="l" rtl="0">
                        <a:spcBef>
                          <a:spcPts val="0"/>
                        </a:spcBef>
                        <a:spcAft>
                          <a:spcPts val="0"/>
                        </a:spcAft>
                        <a:buSzPct val="25000"/>
                        <a:buNone/>
                      </a:pPr>
                      <a:r>
                        <a:rPr lang="en-US" sz="1400" u="none" strike="noStrike" cap="none"/>
                        <a:t> scalar_adv_opt</a:t>
                      </a:r>
                    </a:p>
                  </a:txBody>
                  <a:tcPr marL="25650" marR="25650" marT="0" marB="0"/>
                </a:tc>
                <a:tc>
                  <a:txBody>
                    <a:bodyPr/>
                    <a:lstStyle/>
                    <a:p>
                      <a:pPr marL="0" marR="0" lvl="0" indent="0" algn="l" rtl="0">
                        <a:spcBef>
                          <a:spcPts val="0"/>
                        </a:spcBef>
                        <a:spcAft>
                          <a:spcPts val="0"/>
                        </a:spcAft>
                        <a:buSzPct val="25000"/>
                        <a:buNone/>
                      </a:pPr>
                      <a:r>
                        <a:rPr lang="en-US" sz="1400" u="none" strike="noStrike" cap="none"/>
                        <a:t>positive-definite (1)</a:t>
                      </a:r>
                    </a:p>
                  </a:txBody>
                  <a:tcPr marL="25650" marR="25650" marT="0" marB="0"/>
                </a:tc>
                <a:extLst>
                  <a:ext uri="{0D108BD9-81ED-4DB2-BD59-A6C34878D82A}">
                    <a16:rowId xmlns:a16="http://schemas.microsoft.com/office/drawing/2014/main" val="10016"/>
                  </a:ext>
                </a:extLst>
              </a:tr>
              <a:tr h="274050">
                <a:tc>
                  <a:txBody>
                    <a:bodyPr/>
                    <a:lstStyle/>
                    <a:p>
                      <a:pPr marL="0" marR="0" lvl="0" indent="0" algn="l" rtl="0">
                        <a:spcBef>
                          <a:spcPts val="0"/>
                        </a:spcBef>
                        <a:spcAft>
                          <a:spcPts val="0"/>
                        </a:spcAft>
                        <a:buSzPct val="25000"/>
                        <a:buNone/>
                      </a:pPr>
                      <a:r>
                        <a:rPr lang="en-US" sz="1400" u="none" strike="noStrike" cap="none"/>
                        <a:t> mix_full_fields</a:t>
                      </a:r>
                    </a:p>
                  </a:txBody>
                  <a:tcPr marL="25650" marR="25650" marT="0" marB="0"/>
                </a:tc>
                <a:tc>
                  <a:txBody>
                    <a:bodyPr/>
                    <a:lstStyle/>
                    <a:p>
                      <a:pPr marL="0" marR="0" lvl="0" indent="0" algn="l" rtl="0">
                        <a:spcBef>
                          <a:spcPts val="0"/>
                        </a:spcBef>
                        <a:spcAft>
                          <a:spcPts val="0"/>
                        </a:spcAft>
                        <a:buSzPct val="25000"/>
                        <a:buNone/>
                      </a:pPr>
                      <a:r>
                        <a:rPr lang="en-US" sz="1400" u="none" strike="noStrike" cap="none"/>
                        <a:t>vertical diffusion (true)</a:t>
                      </a:r>
                    </a:p>
                  </a:txBody>
                  <a:tcPr marL="25650" marR="25650" marT="0" marB="0"/>
                </a:tc>
                <a:extLst>
                  <a:ext uri="{0D108BD9-81ED-4DB2-BD59-A6C34878D82A}">
                    <a16:rowId xmlns:a16="http://schemas.microsoft.com/office/drawing/2014/main" val="10017"/>
                  </a:ext>
                </a:extLst>
              </a:tr>
              <a:tr h="228325">
                <a:tc>
                  <a:txBody>
                    <a:bodyPr/>
                    <a:lstStyle/>
                    <a:p>
                      <a:pPr marL="0" marR="0" lvl="0" indent="0" algn="l" rtl="0">
                        <a:spcBef>
                          <a:spcPts val="0"/>
                        </a:spcBef>
                        <a:spcAft>
                          <a:spcPts val="0"/>
                        </a:spcAft>
                        <a:buSzPct val="25000"/>
                        <a:buNone/>
                      </a:pPr>
                      <a:r>
                        <a:rPr lang="en-US" sz="1400" u="none" strike="noStrike" cap="none">
                          <a:sym typeface="Calibri"/>
                        </a:rPr>
                        <a:t> sfs_opt</a:t>
                      </a:r>
                      <a:endParaRPr lang="en-US" sz="1400" u="none" strike="noStrike" cap="none">
                        <a:solidFill>
                          <a:schemeClr val="lt1"/>
                        </a:solidFill>
                        <a:latin typeface="Calibri"/>
                        <a:ea typeface="Calibri"/>
                        <a:cs typeface="Calibri"/>
                        <a:sym typeface="Calibri"/>
                      </a:endParaRPr>
                    </a:p>
                  </a:txBody>
                  <a:tcPr marL="25650" marR="25650" marT="0" marB="0"/>
                </a:tc>
                <a:tc>
                  <a:txBody>
                    <a:bodyPr/>
                    <a:lstStyle/>
                    <a:p>
                      <a:pPr marL="0" marR="0" lvl="0" indent="0" algn="l" rtl="0">
                        <a:spcBef>
                          <a:spcPts val="0"/>
                        </a:spcBef>
                        <a:spcAft>
                          <a:spcPts val="0"/>
                        </a:spcAft>
                        <a:buSzPct val="25000"/>
                        <a:buNone/>
                      </a:pPr>
                      <a:r>
                        <a:rPr lang="en-US" sz="1400" u="none" strike="noStrike" cap="none" dirty="0">
                          <a:sym typeface="Calibri"/>
                        </a:rPr>
                        <a:t>0</a:t>
                      </a:r>
                      <a:endParaRPr lang="en-US" sz="1400" u="none" strike="noStrike" cap="none" dirty="0">
                        <a:solidFill>
                          <a:srgbClr val="000000"/>
                        </a:solidFill>
                        <a:latin typeface="Calibri"/>
                        <a:ea typeface="Calibri"/>
                        <a:cs typeface="Calibri"/>
                        <a:sym typeface="Calibri"/>
                      </a:endParaRPr>
                    </a:p>
                  </a:txBody>
                  <a:tcPr marL="25650" marR="25650" marT="0" marB="0"/>
                </a:tc>
                <a:extLst>
                  <a:ext uri="{0D108BD9-81ED-4DB2-BD59-A6C34878D82A}">
                    <a16:rowId xmlns:a16="http://schemas.microsoft.com/office/drawing/2014/main" val="10018"/>
                  </a:ext>
                </a:extLst>
              </a:tr>
            </a:tbl>
          </a:graphicData>
        </a:graphic>
      </p:graphicFrame>
      <p:sp>
        <p:nvSpPr>
          <p:cNvPr id="2" name="Slide Number Placeholder 1">
            <a:extLst>
              <a:ext uri="{FF2B5EF4-FFF2-40B4-BE49-F238E27FC236}">
                <a16:creationId xmlns:a16="http://schemas.microsoft.com/office/drawing/2014/main" id="{02E82763-BB50-4F92-A933-E30337FAD49D}"/>
              </a:ext>
            </a:extLst>
          </p:cNvPr>
          <p:cNvSpPr>
            <a:spLocks noGrp="1"/>
          </p:cNvSpPr>
          <p:nvPr>
            <p:ph type="sldNum" sz="quarter" idx="12"/>
          </p:nvPr>
        </p:nvSpPr>
        <p:spPr/>
        <p:txBody>
          <a:bodyPr/>
          <a:lstStyle/>
          <a:p>
            <a:fld id="{A9082F5A-400B-4631-9635-336EF9EDEB9D}" type="slidenum">
              <a:rPr lang="en-US" smtClean="0"/>
              <a:t>29</a:t>
            </a:fld>
            <a:endParaRPr lang="en-US"/>
          </a:p>
        </p:txBody>
      </p:sp>
    </p:spTree>
    <p:extLst>
      <p:ext uri="{BB962C8B-B14F-4D97-AF65-F5344CB8AC3E}">
        <p14:creationId xmlns:p14="http://schemas.microsoft.com/office/powerpoint/2010/main" val="1965904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00B2ACE9-1AA4-46BC-8DCA-B34ED91BB462}"/>
              </a:ext>
            </a:extLst>
          </p:cNvPr>
          <p:cNvSpPr txBox="1"/>
          <p:nvPr/>
        </p:nvSpPr>
        <p:spPr>
          <a:xfrm>
            <a:off x="199995" y="166249"/>
            <a:ext cx="5575675" cy="830997"/>
          </a:xfrm>
          <a:prstGeom prst="rect">
            <a:avLst/>
          </a:prstGeom>
          <a:noFill/>
        </p:spPr>
        <p:txBody>
          <a:bodyPr wrap="square" rtlCol="0">
            <a:spAutoFit/>
          </a:bodyPr>
          <a:lstStyle/>
          <a:p>
            <a:r>
              <a:rPr lang="en-US" sz="2800" u="sng" dirty="0"/>
              <a:t>Motivation</a:t>
            </a:r>
          </a:p>
          <a:p>
            <a:r>
              <a:rPr lang="en-US" sz="2000" dirty="0">
                <a:solidFill>
                  <a:schemeClr val="accent1">
                    <a:lumMod val="50000"/>
                  </a:schemeClr>
                </a:solidFill>
              </a:rPr>
              <a:t>WSACR observation</a:t>
            </a:r>
          </a:p>
        </p:txBody>
      </p:sp>
      <p:sp>
        <p:nvSpPr>
          <p:cNvPr id="2" name="文字方塊 1"/>
          <p:cNvSpPr txBox="1"/>
          <p:nvPr/>
        </p:nvSpPr>
        <p:spPr>
          <a:xfrm>
            <a:off x="199995" y="948214"/>
            <a:ext cx="2231433" cy="646331"/>
          </a:xfrm>
          <a:prstGeom prst="rect">
            <a:avLst/>
          </a:prstGeom>
          <a:noFill/>
        </p:spPr>
        <p:txBody>
          <a:bodyPr wrap="square" rtlCol="0">
            <a:spAutoFit/>
          </a:bodyPr>
          <a:lstStyle/>
          <a:p>
            <a:r>
              <a:rPr lang="en-US" altLang="zh-TW" dirty="0"/>
              <a:t>02 May 2013</a:t>
            </a:r>
          </a:p>
          <a:p>
            <a:r>
              <a:rPr lang="en-US" altLang="zh-TW" dirty="0"/>
              <a:t>08:06:12 (UTC)</a:t>
            </a:r>
            <a:endParaRPr lang="zh-TW" altLang="en-US" dirty="0"/>
          </a:p>
        </p:txBody>
      </p:sp>
      <p:grpSp>
        <p:nvGrpSpPr>
          <p:cNvPr id="29" name="Group 28">
            <a:extLst>
              <a:ext uri="{FF2B5EF4-FFF2-40B4-BE49-F238E27FC236}">
                <a16:creationId xmlns:a16="http://schemas.microsoft.com/office/drawing/2014/main" id="{A15E3B3D-8ECF-4DCE-A867-C7C0BA7BB182}"/>
              </a:ext>
            </a:extLst>
          </p:cNvPr>
          <p:cNvGrpSpPr/>
          <p:nvPr/>
        </p:nvGrpSpPr>
        <p:grpSpPr>
          <a:xfrm>
            <a:off x="2058471" y="366727"/>
            <a:ext cx="9819048" cy="6544805"/>
            <a:chOff x="1808311" y="366727"/>
            <a:chExt cx="9819048" cy="6544805"/>
          </a:xfrm>
        </p:grpSpPr>
        <p:grpSp>
          <p:nvGrpSpPr>
            <p:cNvPr id="5" name="Group 4">
              <a:extLst>
                <a:ext uri="{FF2B5EF4-FFF2-40B4-BE49-F238E27FC236}">
                  <a16:creationId xmlns:a16="http://schemas.microsoft.com/office/drawing/2014/main" id="{4CEFAA0E-74CA-4732-8553-94E4F33E43EE}"/>
                </a:ext>
              </a:extLst>
            </p:cNvPr>
            <p:cNvGrpSpPr/>
            <p:nvPr/>
          </p:nvGrpSpPr>
          <p:grpSpPr>
            <a:xfrm>
              <a:off x="1808311" y="366727"/>
              <a:ext cx="9819048" cy="6230986"/>
              <a:chOff x="706308" y="555813"/>
              <a:chExt cx="9819048" cy="6230986"/>
            </a:xfrm>
          </p:grpSpPr>
          <p:pic>
            <p:nvPicPr>
              <p:cNvPr id="3"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308" y="555813"/>
                <a:ext cx="4663440" cy="3497580"/>
              </a:xfrm>
              <a:prstGeom prst="rect">
                <a:avLst/>
              </a:prstGeom>
            </p:spPr>
          </p:pic>
          <p:pic>
            <p:nvPicPr>
              <p:cNvPr id="4" name="圖片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154"/>
              <a:stretch/>
            </p:blipFill>
            <p:spPr>
              <a:xfrm>
                <a:off x="733271" y="3609386"/>
                <a:ext cx="4822797" cy="3177413"/>
              </a:xfrm>
              <a:prstGeom prst="rect">
                <a:avLst/>
              </a:prstGeom>
            </p:spPr>
          </p:pic>
          <p:pic>
            <p:nvPicPr>
              <p:cNvPr id="7" name="Picture 6">
                <a:extLst>
                  <a:ext uri="{FF2B5EF4-FFF2-40B4-BE49-F238E27FC236}">
                    <a16:creationId xmlns:a16="http://schemas.microsoft.com/office/drawing/2014/main" id="{08AEAF4D-37A2-4B8F-913C-91B42DE1DDA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678" b="9154"/>
              <a:stretch/>
            </p:blipFill>
            <p:spPr>
              <a:xfrm>
                <a:off x="5702559" y="3842984"/>
                <a:ext cx="4822797" cy="2943815"/>
              </a:xfrm>
              <a:prstGeom prst="rect">
                <a:avLst/>
              </a:prstGeom>
            </p:spPr>
          </p:pic>
          <p:sp>
            <p:nvSpPr>
              <p:cNvPr id="8" name="TextBox 7">
                <a:extLst>
                  <a:ext uri="{FF2B5EF4-FFF2-40B4-BE49-F238E27FC236}">
                    <a16:creationId xmlns:a16="http://schemas.microsoft.com/office/drawing/2014/main" id="{F53F59A3-F9B1-4D29-B87B-F27B86FFBA4C}"/>
                  </a:ext>
                </a:extLst>
              </p:cNvPr>
              <p:cNvSpPr txBox="1"/>
              <p:nvPr/>
            </p:nvSpPr>
            <p:spPr>
              <a:xfrm>
                <a:off x="1280730" y="767968"/>
                <a:ext cx="2295180" cy="369332"/>
              </a:xfrm>
              <a:prstGeom prst="rect">
                <a:avLst/>
              </a:prstGeom>
              <a:noFill/>
            </p:spPr>
            <p:txBody>
              <a:bodyPr wrap="none" rtlCol="0">
                <a:spAutoFit/>
              </a:bodyPr>
              <a:lstStyle/>
              <a:p>
                <a:r>
                  <a:rPr lang="en-US" dirty="0">
                    <a:solidFill>
                      <a:schemeClr val="bg1"/>
                    </a:solidFill>
                  </a:rPr>
                  <a:t>Mean doppler velocity</a:t>
                </a:r>
              </a:p>
            </p:txBody>
          </p:sp>
          <p:sp>
            <p:nvSpPr>
              <p:cNvPr id="9" name="TextBox 8">
                <a:extLst>
                  <a:ext uri="{FF2B5EF4-FFF2-40B4-BE49-F238E27FC236}">
                    <a16:creationId xmlns:a16="http://schemas.microsoft.com/office/drawing/2014/main" id="{8C076894-72A9-4E10-A8BA-2A37B94C5108}"/>
                  </a:ext>
                </a:extLst>
              </p:cNvPr>
              <p:cNvSpPr txBox="1"/>
              <p:nvPr/>
            </p:nvSpPr>
            <p:spPr>
              <a:xfrm>
                <a:off x="6250912" y="3842984"/>
                <a:ext cx="2030236" cy="369332"/>
              </a:xfrm>
              <a:prstGeom prst="rect">
                <a:avLst/>
              </a:prstGeom>
              <a:noFill/>
            </p:spPr>
            <p:txBody>
              <a:bodyPr wrap="none" rtlCol="0">
                <a:spAutoFit/>
              </a:bodyPr>
              <a:lstStyle/>
              <a:p>
                <a:r>
                  <a:rPr lang="en-US" dirty="0">
                    <a:solidFill>
                      <a:schemeClr val="bg1"/>
                    </a:solidFill>
                  </a:rPr>
                  <a:t>Signal to noise ratio</a:t>
                </a:r>
              </a:p>
            </p:txBody>
          </p:sp>
          <p:sp>
            <p:nvSpPr>
              <p:cNvPr id="12" name="TextBox 11">
                <a:extLst>
                  <a:ext uri="{FF2B5EF4-FFF2-40B4-BE49-F238E27FC236}">
                    <a16:creationId xmlns:a16="http://schemas.microsoft.com/office/drawing/2014/main" id="{2D004400-5DDB-4FDC-932E-EF3187BD031D}"/>
                  </a:ext>
                </a:extLst>
              </p:cNvPr>
              <p:cNvSpPr txBox="1"/>
              <p:nvPr/>
            </p:nvSpPr>
            <p:spPr>
              <a:xfrm>
                <a:off x="1280730" y="3877692"/>
                <a:ext cx="1223733" cy="369332"/>
              </a:xfrm>
              <a:prstGeom prst="rect">
                <a:avLst/>
              </a:prstGeom>
              <a:noFill/>
            </p:spPr>
            <p:txBody>
              <a:bodyPr wrap="none" rtlCol="0">
                <a:spAutoFit/>
              </a:bodyPr>
              <a:lstStyle/>
              <a:p>
                <a:r>
                  <a:rPr lang="en-US" dirty="0">
                    <a:solidFill>
                      <a:schemeClr val="bg1"/>
                    </a:solidFill>
                  </a:rPr>
                  <a:t>Reflectivity</a:t>
                </a:r>
              </a:p>
            </p:txBody>
          </p:sp>
        </p:grpSp>
        <p:pic>
          <p:nvPicPr>
            <p:cNvPr id="20" name="Picture 19">
              <a:extLst>
                <a:ext uri="{FF2B5EF4-FFF2-40B4-BE49-F238E27FC236}">
                  <a16:creationId xmlns:a16="http://schemas.microsoft.com/office/drawing/2014/main" id="{8B81DAB8-B312-45F4-92A9-986C08543989}"/>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94896" b="-1"/>
            <a:stretch/>
          </p:blipFill>
          <p:spPr>
            <a:xfrm>
              <a:off x="1844819" y="6733006"/>
              <a:ext cx="4822797" cy="178526"/>
            </a:xfrm>
            <a:prstGeom prst="rect">
              <a:avLst/>
            </a:prstGeom>
          </p:spPr>
        </p:pic>
        <p:pic>
          <p:nvPicPr>
            <p:cNvPr id="22" name="Picture 21">
              <a:extLst>
                <a:ext uri="{FF2B5EF4-FFF2-40B4-BE49-F238E27FC236}">
                  <a16:creationId xmlns:a16="http://schemas.microsoft.com/office/drawing/2014/main" id="{C34A1ED3-FA56-498F-B891-3C579E04162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679" r="91790"/>
            <a:stretch/>
          </p:blipFill>
          <p:spPr>
            <a:xfrm>
              <a:off x="1844994" y="3647550"/>
              <a:ext cx="395953" cy="3263982"/>
            </a:xfrm>
            <a:prstGeom prst="rect">
              <a:avLst/>
            </a:prstGeom>
          </p:spPr>
        </p:pic>
        <p:pic>
          <p:nvPicPr>
            <p:cNvPr id="23" name="Picture 22">
              <a:extLst>
                <a:ext uri="{FF2B5EF4-FFF2-40B4-BE49-F238E27FC236}">
                  <a16:creationId xmlns:a16="http://schemas.microsoft.com/office/drawing/2014/main" id="{51D4685D-6A9F-4C1A-BDCA-9268753FED6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679" r="91790"/>
            <a:stretch/>
          </p:blipFill>
          <p:spPr>
            <a:xfrm>
              <a:off x="1838910" y="598284"/>
              <a:ext cx="395953" cy="3263982"/>
            </a:xfrm>
            <a:prstGeom prst="rect">
              <a:avLst/>
            </a:prstGeom>
          </p:spPr>
        </p:pic>
      </p:grpSp>
      <p:pic>
        <p:nvPicPr>
          <p:cNvPr id="24" name="圖片 2">
            <a:extLst>
              <a:ext uri="{FF2B5EF4-FFF2-40B4-BE49-F238E27FC236}">
                <a16:creationId xmlns:a16="http://schemas.microsoft.com/office/drawing/2014/main" id="{4EBD4D66-6EB9-4805-B322-1DDE3E4236B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89751" b="4029"/>
          <a:stretch/>
        </p:blipFill>
        <p:spPr>
          <a:xfrm>
            <a:off x="2074559" y="6557868"/>
            <a:ext cx="4663440" cy="217551"/>
          </a:xfrm>
          <a:prstGeom prst="rect">
            <a:avLst/>
          </a:prstGeom>
        </p:spPr>
      </p:pic>
      <p:pic>
        <p:nvPicPr>
          <p:cNvPr id="25" name="圖片 2">
            <a:extLst>
              <a:ext uri="{FF2B5EF4-FFF2-40B4-BE49-F238E27FC236}">
                <a16:creationId xmlns:a16="http://schemas.microsoft.com/office/drawing/2014/main" id="{6F72D6CD-C371-4B0E-9126-2679AC6BFA2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89751" b="4029"/>
          <a:stretch/>
        </p:blipFill>
        <p:spPr>
          <a:xfrm>
            <a:off x="7029431" y="6557868"/>
            <a:ext cx="4663440" cy="217551"/>
          </a:xfrm>
          <a:prstGeom prst="rect">
            <a:avLst/>
          </a:prstGeom>
        </p:spPr>
      </p:pic>
      <p:pic>
        <p:nvPicPr>
          <p:cNvPr id="26" name="Picture 25">
            <a:extLst>
              <a:ext uri="{FF2B5EF4-FFF2-40B4-BE49-F238E27FC236}">
                <a16:creationId xmlns:a16="http://schemas.microsoft.com/office/drawing/2014/main" id="{A7EFBCB1-52B5-472F-88E3-89710F43137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94896" b="-1"/>
          <a:stretch/>
        </p:blipFill>
        <p:spPr>
          <a:xfrm>
            <a:off x="7063431" y="6727326"/>
            <a:ext cx="4822797" cy="178526"/>
          </a:xfrm>
          <a:prstGeom prst="rect">
            <a:avLst/>
          </a:prstGeom>
        </p:spPr>
      </p:pic>
      <p:sp>
        <p:nvSpPr>
          <p:cNvPr id="30" name="TextBox 29">
            <a:extLst>
              <a:ext uri="{FF2B5EF4-FFF2-40B4-BE49-F238E27FC236}">
                <a16:creationId xmlns:a16="http://schemas.microsoft.com/office/drawing/2014/main" id="{1A8E22F5-FE0C-447F-B361-2C92A8A7763D}"/>
              </a:ext>
            </a:extLst>
          </p:cNvPr>
          <p:cNvSpPr txBox="1"/>
          <p:nvPr/>
        </p:nvSpPr>
        <p:spPr>
          <a:xfrm rot="16200000">
            <a:off x="11317729" y="5005856"/>
            <a:ext cx="481222" cy="200055"/>
          </a:xfrm>
          <a:prstGeom prst="rect">
            <a:avLst/>
          </a:prstGeom>
          <a:noFill/>
        </p:spPr>
        <p:txBody>
          <a:bodyPr wrap="none" rtlCol="0">
            <a:spAutoFit/>
          </a:bodyPr>
          <a:lstStyle/>
          <a:p>
            <a:r>
              <a:rPr lang="en-US" sz="700" dirty="0"/>
              <a:t>SNR(dB)</a:t>
            </a:r>
          </a:p>
        </p:txBody>
      </p:sp>
      <p:grpSp>
        <p:nvGrpSpPr>
          <p:cNvPr id="35" name="Group 34">
            <a:extLst>
              <a:ext uri="{FF2B5EF4-FFF2-40B4-BE49-F238E27FC236}">
                <a16:creationId xmlns:a16="http://schemas.microsoft.com/office/drawing/2014/main" id="{B9EC716A-38F7-41DE-8BAB-3E1A4FC6AE5B}"/>
              </a:ext>
            </a:extLst>
          </p:cNvPr>
          <p:cNvGrpSpPr/>
          <p:nvPr/>
        </p:nvGrpSpPr>
        <p:grpSpPr>
          <a:xfrm>
            <a:off x="7296333" y="464915"/>
            <a:ext cx="4090529" cy="2791708"/>
            <a:chOff x="7046173" y="464915"/>
            <a:chExt cx="4090529" cy="2791708"/>
          </a:xfrm>
        </p:grpSpPr>
        <p:pic>
          <p:nvPicPr>
            <p:cNvPr id="28" name="Picture 27">
              <a:extLst>
                <a:ext uri="{FF2B5EF4-FFF2-40B4-BE49-F238E27FC236}">
                  <a16:creationId xmlns:a16="http://schemas.microsoft.com/office/drawing/2014/main" id="{C1F677C9-798E-4A07-BE7B-EEE8A3406107}"/>
                </a:ext>
              </a:extLst>
            </p:cNvPr>
            <p:cNvPicPr>
              <a:picLocks noChangeAspect="1"/>
            </p:cNvPicPr>
            <p:nvPr/>
          </p:nvPicPr>
          <p:blipFill rotWithShape="1">
            <a:blip r:embed="rId5"/>
            <a:srcRect l="23344" t="25321" r="19081" b="11927"/>
            <a:stretch/>
          </p:blipFill>
          <p:spPr>
            <a:xfrm>
              <a:off x="7046173" y="748777"/>
              <a:ext cx="4090529" cy="2507846"/>
            </a:xfrm>
            <a:prstGeom prst="rect">
              <a:avLst/>
            </a:prstGeom>
          </p:spPr>
        </p:pic>
        <p:sp>
          <p:nvSpPr>
            <p:cNvPr id="32" name="Thought Bubble: Cloud 31">
              <a:extLst>
                <a:ext uri="{FF2B5EF4-FFF2-40B4-BE49-F238E27FC236}">
                  <a16:creationId xmlns:a16="http://schemas.microsoft.com/office/drawing/2014/main" id="{1A95DBE5-78B9-40F4-8D0C-937EE580869A}"/>
                </a:ext>
              </a:extLst>
            </p:cNvPr>
            <p:cNvSpPr/>
            <p:nvPr/>
          </p:nvSpPr>
          <p:spPr>
            <a:xfrm>
              <a:off x="8828512" y="464915"/>
              <a:ext cx="1451623" cy="748934"/>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Barrow</a:t>
              </a:r>
            </a:p>
          </p:txBody>
        </p:sp>
      </p:grpSp>
    </p:spTree>
    <p:extLst>
      <p:ext uri="{BB962C8B-B14F-4D97-AF65-F5344CB8AC3E}">
        <p14:creationId xmlns:p14="http://schemas.microsoft.com/office/powerpoint/2010/main" val="3221720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5850" y="337250"/>
            <a:ext cx="9975272" cy="6001643"/>
          </a:xfrm>
          <a:prstGeom prst="rect">
            <a:avLst/>
          </a:prstGeom>
          <a:noFill/>
        </p:spPr>
        <p:txBody>
          <a:bodyPr wrap="square" rtlCol="0">
            <a:spAutoFit/>
          </a:bodyPr>
          <a:lstStyle/>
          <a:p>
            <a:r>
              <a:rPr lang="en-US" sz="2400" u="sng" dirty="0"/>
              <a:t>YSU</a:t>
            </a:r>
          </a:p>
          <a:p>
            <a:r>
              <a:rPr lang="en-US" dirty="0"/>
              <a:t>Nonlocal, first-order closure</a:t>
            </a:r>
          </a:p>
          <a:p>
            <a:r>
              <a:rPr lang="en-US" dirty="0">
                <a:solidFill>
                  <a:schemeClr val="accent6">
                    <a:lumMod val="75000"/>
                  </a:schemeClr>
                </a:solidFill>
              </a:rPr>
              <a:t>More accurately simulates deeper vertical mixing in buoyancy-driven PBL.</a:t>
            </a:r>
            <a:r>
              <a:rPr lang="en-US" dirty="0"/>
              <a:t> </a:t>
            </a:r>
          </a:p>
          <a:p>
            <a:r>
              <a:rPr lang="en-US" dirty="0">
                <a:solidFill>
                  <a:srgbClr val="FF0000"/>
                </a:solidFill>
              </a:rPr>
              <a:t>Overestimated PBL height</a:t>
            </a:r>
          </a:p>
          <a:p>
            <a:endParaRPr lang="en-US" dirty="0"/>
          </a:p>
          <a:p>
            <a:r>
              <a:rPr lang="en-US" sz="2400" u="sng" dirty="0"/>
              <a:t>MYJ</a:t>
            </a:r>
          </a:p>
          <a:p>
            <a:r>
              <a:rPr lang="en-US" dirty="0"/>
              <a:t>Local, 1.5-order closure</a:t>
            </a:r>
          </a:p>
          <a:p>
            <a:r>
              <a:rPr lang="en-US" dirty="0">
                <a:solidFill>
                  <a:schemeClr val="accent6">
                    <a:lumMod val="75000"/>
                  </a:schemeClr>
                </a:solidFill>
              </a:rPr>
              <a:t>Prognosis of TKE</a:t>
            </a:r>
          </a:p>
          <a:p>
            <a:r>
              <a:rPr lang="en-US" dirty="0">
                <a:solidFill>
                  <a:srgbClr val="FF0000"/>
                </a:solidFill>
              </a:rPr>
              <a:t>Undermixes PBL</a:t>
            </a:r>
          </a:p>
          <a:p>
            <a:endParaRPr lang="en-US" dirty="0"/>
          </a:p>
          <a:p>
            <a:r>
              <a:rPr lang="en-US" sz="2400" u="sng" dirty="0"/>
              <a:t>QNSE</a:t>
            </a:r>
          </a:p>
          <a:p>
            <a:r>
              <a:rPr lang="en-US" dirty="0"/>
              <a:t>Local, 1.5-order closure</a:t>
            </a:r>
          </a:p>
          <a:p>
            <a:r>
              <a:rPr lang="en-US" dirty="0">
                <a:solidFill>
                  <a:schemeClr val="accent6">
                    <a:lumMod val="75000"/>
                  </a:schemeClr>
                </a:solidFill>
              </a:rPr>
              <a:t>Provide realistic depiction of potential temperature profiles, PBL height, and kinematic profiles based on observation and LES</a:t>
            </a:r>
          </a:p>
          <a:p>
            <a:r>
              <a:rPr lang="en-US" dirty="0">
                <a:solidFill>
                  <a:srgbClr val="FF0000"/>
                </a:solidFill>
              </a:rPr>
              <a:t>Bias with too cool, too moist and shallow of a PBL</a:t>
            </a:r>
          </a:p>
          <a:p>
            <a:endParaRPr lang="en-US" dirty="0"/>
          </a:p>
          <a:p>
            <a:r>
              <a:rPr lang="en-US" sz="2400" u="sng" dirty="0"/>
              <a:t>MYNN2</a:t>
            </a:r>
          </a:p>
          <a:p>
            <a:r>
              <a:rPr lang="en-US" dirty="0"/>
              <a:t>Local, 1.5-order closure</a:t>
            </a:r>
          </a:p>
          <a:p>
            <a:r>
              <a:rPr lang="en-US" dirty="0">
                <a:solidFill>
                  <a:schemeClr val="accent6">
                    <a:lumMod val="75000"/>
                  </a:schemeClr>
                </a:solidFill>
              </a:rPr>
              <a:t>Expression of stability and mixing length are based on LES rather than on observations</a:t>
            </a:r>
          </a:p>
          <a:p>
            <a:r>
              <a:rPr lang="en-US" dirty="0">
                <a:solidFill>
                  <a:srgbClr val="FF0000"/>
                </a:solidFill>
              </a:rPr>
              <a:t>Does not fully account for deeper vertical mixing associated with large eddies</a:t>
            </a:r>
          </a:p>
        </p:txBody>
      </p:sp>
      <p:sp>
        <p:nvSpPr>
          <p:cNvPr id="5" name="TextBox 4"/>
          <p:cNvSpPr txBox="1"/>
          <p:nvPr/>
        </p:nvSpPr>
        <p:spPr>
          <a:xfrm>
            <a:off x="9900459" y="6338893"/>
            <a:ext cx="2026902" cy="369332"/>
          </a:xfrm>
          <a:prstGeom prst="rect">
            <a:avLst/>
          </a:prstGeom>
          <a:noFill/>
        </p:spPr>
        <p:txBody>
          <a:bodyPr wrap="none" rtlCol="0">
            <a:spAutoFit/>
          </a:bodyPr>
          <a:lstStyle/>
          <a:p>
            <a:r>
              <a:rPr lang="en-US" dirty="0"/>
              <a:t>(Cohen et al., 2015)</a:t>
            </a:r>
          </a:p>
        </p:txBody>
      </p:sp>
      <p:sp>
        <p:nvSpPr>
          <p:cNvPr id="2" name="Slide Number Placeholder 1">
            <a:extLst>
              <a:ext uri="{FF2B5EF4-FFF2-40B4-BE49-F238E27FC236}">
                <a16:creationId xmlns:a16="http://schemas.microsoft.com/office/drawing/2014/main" id="{9B855D12-B191-4F72-86ED-DDFD7417906C}"/>
              </a:ext>
            </a:extLst>
          </p:cNvPr>
          <p:cNvSpPr>
            <a:spLocks noGrp="1"/>
          </p:cNvSpPr>
          <p:nvPr>
            <p:ph type="sldNum" sz="quarter" idx="12"/>
          </p:nvPr>
        </p:nvSpPr>
        <p:spPr/>
        <p:txBody>
          <a:bodyPr/>
          <a:lstStyle/>
          <a:p>
            <a:fld id="{A9082F5A-400B-4631-9635-336EF9EDEB9D}" type="slidenum">
              <a:rPr lang="en-US" smtClean="0"/>
              <a:t>30</a:t>
            </a:fld>
            <a:endParaRPr lang="en-US"/>
          </a:p>
        </p:txBody>
      </p:sp>
    </p:spTree>
    <p:extLst>
      <p:ext uri="{BB962C8B-B14F-4D97-AF65-F5344CB8AC3E}">
        <p14:creationId xmlns:p14="http://schemas.microsoft.com/office/powerpoint/2010/main" val="2592242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31273"/>
          <a:stretch/>
        </p:blipFill>
        <p:spPr>
          <a:xfrm>
            <a:off x="1524000" y="1716656"/>
            <a:ext cx="9144000" cy="6284343"/>
          </a:xfrm>
          <a:prstGeom prst="rect">
            <a:avLst/>
          </a:prstGeom>
        </p:spPr>
      </p:pic>
      <p:sp>
        <p:nvSpPr>
          <p:cNvPr id="519" name="Shape 519"/>
          <p:cNvSpPr txBox="1"/>
          <p:nvPr/>
        </p:nvSpPr>
        <p:spPr>
          <a:xfrm>
            <a:off x="5006837" y="1229183"/>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Calibri"/>
                <a:ea typeface="Calibri"/>
                <a:cs typeface="Calibri"/>
                <a:sym typeface="Calibri"/>
              </a:rPr>
              <a:t>0000 UTC May 2</a:t>
            </a:r>
          </a:p>
        </p:txBody>
      </p:sp>
      <p:sp>
        <p:nvSpPr>
          <p:cNvPr id="520" name="Shape 520"/>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Convergence line in domain 4 in 4 domains-simulation</a:t>
            </a:r>
          </a:p>
        </p:txBody>
      </p:sp>
      <p:grpSp>
        <p:nvGrpSpPr>
          <p:cNvPr id="521" name="Shape 521"/>
          <p:cNvGrpSpPr/>
          <p:nvPr/>
        </p:nvGrpSpPr>
        <p:grpSpPr>
          <a:xfrm>
            <a:off x="551777" y="3545279"/>
            <a:ext cx="3267304" cy="2560418"/>
            <a:chOff x="714491" y="3923606"/>
            <a:chExt cx="3267304" cy="2560418"/>
          </a:xfrm>
        </p:grpSpPr>
        <p:cxnSp>
          <p:nvCxnSpPr>
            <p:cNvPr id="522" name="Shape 522"/>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523" name="Shape 523"/>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524" name="Shape 524"/>
            <p:cNvSpPr txBox="1"/>
            <p:nvPr/>
          </p:nvSpPr>
          <p:spPr>
            <a:xfrm>
              <a:off x="2584691" y="6176248"/>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187 km</a:t>
              </a:r>
            </a:p>
          </p:txBody>
        </p:sp>
        <p:sp>
          <p:nvSpPr>
            <p:cNvPr id="525" name="Shape 525"/>
            <p:cNvSpPr txBox="1"/>
            <p:nvPr/>
          </p:nvSpPr>
          <p:spPr>
            <a:xfrm>
              <a:off x="714491" y="4571896"/>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148 km</a:t>
              </a:r>
            </a:p>
          </p:txBody>
        </p:sp>
      </p:grpSp>
      <p:grpSp>
        <p:nvGrpSpPr>
          <p:cNvPr id="526" name="Shape 526"/>
          <p:cNvGrpSpPr/>
          <p:nvPr/>
        </p:nvGrpSpPr>
        <p:grpSpPr>
          <a:xfrm>
            <a:off x="1755172" y="1730834"/>
            <a:ext cx="7812774" cy="2059763"/>
            <a:chOff x="1805050" y="1348450"/>
            <a:chExt cx="7812774" cy="2059763"/>
          </a:xfrm>
        </p:grpSpPr>
        <p:sp>
          <p:nvSpPr>
            <p:cNvPr id="527" name="Shape 527"/>
            <p:cNvSpPr txBox="1"/>
            <p:nvPr/>
          </p:nvSpPr>
          <p:spPr>
            <a:xfrm>
              <a:off x="408416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(f) 200-m</a:t>
              </a:r>
            </a:p>
          </p:txBody>
        </p:sp>
        <p:sp>
          <p:nvSpPr>
            <p:cNvPr id="528" name="Shape 528"/>
            <p:cNvSpPr txBox="1"/>
            <p:nvPr/>
          </p:nvSpPr>
          <p:spPr>
            <a:xfrm>
              <a:off x="180505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(e) 400-m</a:t>
              </a:r>
            </a:p>
          </p:txBody>
        </p:sp>
        <p:sp>
          <p:nvSpPr>
            <p:cNvPr id="529" name="Shape 529"/>
            <p:cNvSpPr txBox="1"/>
            <p:nvPr/>
          </p:nvSpPr>
          <p:spPr>
            <a:xfrm>
              <a:off x="6350110"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(c) 800-m</a:t>
              </a:r>
            </a:p>
          </p:txBody>
        </p:sp>
        <p:sp>
          <p:nvSpPr>
            <p:cNvPr id="530" name="Shape 530"/>
            <p:cNvSpPr txBox="1"/>
            <p:nvPr/>
          </p:nvSpPr>
          <p:spPr>
            <a:xfrm>
              <a:off x="40633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(b) 1000-m</a:t>
              </a:r>
            </a:p>
          </p:txBody>
        </p:sp>
        <p:sp>
          <p:nvSpPr>
            <p:cNvPr id="531" name="Shape 531"/>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(a) 1200-m</a:t>
              </a:r>
            </a:p>
          </p:txBody>
        </p:sp>
        <p:sp>
          <p:nvSpPr>
            <p:cNvPr id="532" name="Shape 532"/>
            <p:cNvSpPr txBox="1"/>
            <p:nvPr/>
          </p:nvSpPr>
          <p:spPr>
            <a:xfrm>
              <a:off x="8640142"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533" name="Shape 533"/>
            <p:cNvSpPr txBox="1"/>
            <p:nvPr/>
          </p:nvSpPr>
          <p:spPr>
            <a:xfrm>
              <a:off x="6363269"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(g) 50-m</a:t>
              </a:r>
            </a:p>
          </p:txBody>
        </p:sp>
      </p:grpSp>
      <p:sp>
        <p:nvSpPr>
          <p:cNvPr id="534" name="Shape 534"/>
          <p:cNvSpPr txBox="1"/>
          <p:nvPr/>
        </p:nvSpPr>
        <p:spPr>
          <a:xfrm>
            <a:off x="226963" y="595062"/>
            <a:ext cx="178253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YSU</a:t>
            </a:r>
          </a:p>
        </p:txBody>
      </p:sp>
      <p:sp>
        <p:nvSpPr>
          <p:cNvPr id="535" name="Shape 535"/>
          <p:cNvSpPr txBox="1"/>
          <p:nvPr/>
        </p:nvSpPr>
        <p:spPr>
          <a:xfrm>
            <a:off x="1762300" y="5375514"/>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convergence</a:t>
            </a:r>
          </a:p>
        </p:txBody>
      </p:sp>
      <p:sp>
        <p:nvSpPr>
          <p:cNvPr id="536" name="Shape 536"/>
          <p:cNvSpPr txBox="1"/>
          <p:nvPr/>
        </p:nvSpPr>
        <p:spPr>
          <a:xfrm>
            <a:off x="9501443" y="5355967"/>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divergence</a:t>
            </a:r>
          </a:p>
        </p:txBody>
      </p:sp>
      <p:sp>
        <p:nvSpPr>
          <p:cNvPr id="3" name="Slide Number Placeholder 2">
            <a:extLst>
              <a:ext uri="{FF2B5EF4-FFF2-40B4-BE49-F238E27FC236}">
                <a16:creationId xmlns:a16="http://schemas.microsoft.com/office/drawing/2014/main" id="{1F627E2C-BD11-4B17-8DE8-104A3A14E226}"/>
              </a:ext>
            </a:extLst>
          </p:cNvPr>
          <p:cNvSpPr>
            <a:spLocks noGrp="1"/>
          </p:cNvSpPr>
          <p:nvPr>
            <p:ph type="sldNum" sz="quarter" idx="12"/>
          </p:nvPr>
        </p:nvSpPr>
        <p:spPr/>
        <p:txBody>
          <a:bodyPr/>
          <a:lstStyle/>
          <a:p>
            <a:fld id="{A9082F5A-400B-4631-9635-336EF9EDEB9D}" type="slidenum">
              <a:rPr lang="en-US" smtClean="0"/>
              <a:t>31</a:t>
            </a:fld>
            <a:endParaRPr lang="en-US"/>
          </a:p>
        </p:txBody>
      </p:sp>
    </p:spTree>
    <p:extLst>
      <p:ext uri="{BB962C8B-B14F-4D97-AF65-F5344CB8AC3E}">
        <p14:creationId xmlns:p14="http://schemas.microsoft.com/office/powerpoint/2010/main" val="331474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30802"/>
          <a:stretch/>
        </p:blipFill>
        <p:spPr>
          <a:xfrm>
            <a:off x="1524000" y="1673524"/>
            <a:ext cx="9144000" cy="6327475"/>
          </a:xfrm>
          <a:prstGeom prst="rect">
            <a:avLst/>
          </a:prstGeom>
        </p:spPr>
      </p:pic>
      <p:sp>
        <p:nvSpPr>
          <p:cNvPr id="708" name="Shape 708"/>
          <p:cNvSpPr txBox="1"/>
          <p:nvPr/>
        </p:nvSpPr>
        <p:spPr>
          <a:xfrm>
            <a:off x="5006837" y="1229183"/>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Calibri"/>
                <a:ea typeface="Calibri"/>
                <a:cs typeface="Calibri"/>
                <a:sym typeface="Calibri"/>
              </a:rPr>
              <a:t>0000 UTC May 2</a:t>
            </a:r>
          </a:p>
        </p:txBody>
      </p:sp>
      <p:sp>
        <p:nvSpPr>
          <p:cNvPr id="709" name="Shape 709"/>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Convergence line in domain 4 in 4 domains-simulation</a:t>
            </a:r>
          </a:p>
        </p:txBody>
      </p:sp>
      <p:grpSp>
        <p:nvGrpSpPr>
          <p:cNvPr id="710" name="Shape 710"/>
          <p:cNvGrpSpPr/>
          <p:nvPr/>
        </p:nvGrpSpPr>
        <p:grpSpPr>
          <a:xfrm>
            <a:off x="551777" y="3545279"/>
            <a:ext cx="3267304" cy="2560418"/>
            <a:chOff x="714491" y="3923606"/>
            <a:chExt cx="3267304" cy="2560418"/>
          </a:xfrm>
        </p:grpSpPr>
        <p:cxnSp>
          <p:nvCxnSpPr>
            <p:cNvPr id="711" name="Shape 711"/>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712" name="Shape 712"/>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713" name="Shape 713"/>
            <p:cNvSpPr txBox="1"/>
            <p:nvPr/>
          </p:nvSpPr>
          <p:spPr>
            <a:xfrm>
              <a:off x="2584691" y="6176248"/>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187 km</a:t>
              </a:r>
            </a:p>
          </p:txBody>
        </p:sp>
        <p:sp>
          <p:nvSpPr>
            <p:cNvPr id="714" name="Shape 714"/>
            <p:cNvSpPr txBox="1"/>
            <p:nvPr/>
          </p:nvSpPr>
          <p:spPr>
            <a:xfrm>
              <a:off x="714491" y="4571896"/>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148 km</a:t>
              </a:r>
            </a:p>
          </p:txBody>
        </p:sp>
      </p:grpSp>
      <p:grpSp>
        <p:nvGrpSpPr>
          <p:cNvPr id="715" name="Shape 715"/>
          <p:cNvGrpSpPr/>
          <p:nvPr/>
        </p:nvGrpSpPr>
        <p:grpSpPr>
          <a:xfrm>
            <a:off x="1755172" y="1730834"/>
            <a:ext cx="7812774" cy="2059763"/>
            <a:chOff x="1805050" y="1348450"/>
            <a:chExt cx="7812774" cy="2059763"/>
          </a:xfrm>
        </p:grpSpPr>
        <p:sp>
          <p:nvSpPr>
            <p:cNvPr id="716" name="Shape 716"/>
            <p:cNvSpPr txBox="1"/>
            <p:nvPr/>
          </p:nvSpPr>
          <p:spPr>
            <a:xfrm>
              <a:off x="408416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(f) 200-m</a:t>
              </a:r>
            </a:p>
          </p:txBody>
        </p:sp>
        <p:sp>
          <p:nvSpPr>
            <p:cNvPr id="717" name="Shape 717"/>
            <p:cNvSpPr txBox="1"/>
            <p:nvPr/>
          </p:nvSpPr>
          <p:spPr>
            <a:xfrm>
              <a:off x="180505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(e) 400-m</a:t>
              </a:r>
            </a:p>
          </p:txBody>
        </p:sp>
        <p:sp>
          <p:nvSpPr>
            <p:cNvPr id="718" name="Shape 718"/>
            <p:cNvSpPr txBox="1"/>
            <p:nvPr/>
          </p:nvSpPr>
          <p:spPr>
            <a:xfrm>
              <a:off x="6350110"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(c) 800-m</a:t>
              </a:r>
            </a:p>
          </p:txBody>
        </p:sp>
        <p:sp>
          <p:nvSpPr>
            <p:cNvPr id="719" name="Shape 719"/>
            <p:cNvSpPr txBox="1"/>
            <p:nvPr/>
          </p:nvSpPr>
          <p:spPr>
            <a:xfrm>
              <a:off x="40633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(b) 1000-m</a:t>
              </a:r>
            </a:p>
          </p:txBody>
        </p:sp>
        <p:sp>
          <p:nvSpPr>
            <p:cNvPr id="720" name="Shape 720"/>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(a) 1200-m</a:t>
              </a:r>
            </a:p>
          </p:txBody>
        </p:sp>
        <p:sp>
          <p:nvSpPr>
            <p:cNvPr id="721" name="Shape 721"/>
            <p:cNvSpPr txBox="1"/>
            <p:nvPr/>
          </p:nvSpPr>
          <p:spPr>
            <a:xfrm>
              <a:off x="8640142"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722" name="Shape 722"/>
            <p:cNvSpPr txBox="1"/>
            <p:nvPr/>
          </p:nvSpPr>
          <p:spPr>
            <a:xfrm>
              <a:off x="6363269"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(g) 50-m</a:t>
              </a:r>
            </a:p>
          </p:txBody>
        </p:sp>
      </p:grpSp>
      <p:sp>
        <p:nvSpPr>
          <p:cNvPr id="723" name="Shape 723"/>
          <p:cNvSpPr txBox="1"/>
          <p:nvPr/>
        </p:nvSpPr>
        <p:spPr>
          <a:xfrm>
            <a:off x="226963" y="595062"/>
            <a:ext cx="178946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MYJ</a:t>
            </a:r>
          </a:p>
        </p:txBody>
      </p:sp>
      <p:sp>
        <p:nvSpPr>
          <p:cNvPr id="724" name="Shape 724"/>
          <p:cNvSpPr txBox="1"/>
          <p:nvPr/>
        </p:nvSpPr>
        <p:spPr>
          <a:xfrm>
            <a:off x="1762300" y="5375514"/>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convergence</a:t>
            </a:r>
          </a:p>
        </p:txBody>
      </p:sp>
      <p:sp>
        <p:nvSpPr>
          <p:cNvPr id="725" name="Shape 725"/>
          <p:cNvSpPr txBox="1"/>
          <p:nvPr/>
        </p:nvSpPr>
        <p:spPr>
          <a:xfrm>
            <a:off x="9501443" y="5355967"/>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divergence</a:t>
            </a:r>
          </a:p>
        </p:txBody>
      </p:sp>
      <p:sp>
        <p:nvSpPr>
          <p:cNvPr id="3" name="Slide Number Placeholder 2">
            <a:extLst>
              <a:ext uri="{FF2B5EF4-FFF2-40B4-BE49-F238E27FC236}">
                <a16:creationId xmlns:a16="http://schemas.microsoft.com/office/drawing/2014/main" id="{7612738D-F4D0-4D6F-BE1F-8768B065D790}"/>
              </a:ext>
            </a:extLst>
          </p:cNvPr>
          <p:cNvSpPr>
            <a:spLocks noGrp="1"/>
          </p:cNvSpPr>
          <p:nvPr>
            <p:ph type="sldNum" sz="quarter" idx="12"/>
          </p:nvPr>
        </p:nvSpPr>
        <p:spPr/>
        <p:txBody>
          <a:bodyPr/>
          <a:lstStyle/>
          <a:p>
            <a:fld id="{A9082F5A-400B-4631-9635-336EF9EDEB9D}" type="slidenum">
              <a:rPr lang="en-US" smtClean="0"/>
              <a:t>32</a:t>
            </a:fld>
            <a:endParaRPr lang="en-US"/>
          </a:p>
        </p:txBody>
      </p:sp>
    </p:spTree>
    <p:extLst>
      <p:ext uri="{BB962C8B-B14F-4D97-AF65-F5344CB8AC3E}">
        <p14:creationId xmlns:p14="http://schemas.microsoft.com/office/powerpoint/2010/main" val="716066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31557"/>
          <a:stretch/>
        </p:blipFill>
        <p:spPr>
          <a:xfrm>
            <a:off x="1524000" y="1742536"/>
            <a:ext cx="9144000" cy="6258464"/>
          </a:xfrm>
          <a:prstGeom prst="rect">
            <a:avLst/>
          </a:prstGeom>
        </p:spPr>
      </p:pic>
      <p:sp>
        <p:nvSpPr>
          <p:cNvPr id="897" name="Shape 897"/>
          <p:cNvSpPr txBox="1"/>
          <p:nvPr/>
        </p:nvSpPr>
        <p:spPr>
          <a:xfrm>
            <a:off x="5006837" y="1229183"/>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Calibri"/>
                <a:ea typeface="Calibri"/>
                <a:cs typeface="Calibri"/>
                <a:sym typeface="Calibri"/>
              </a:rPr>
              <a:t>0000 UTC May 2</a:t>
            </a:r>
          </a:p>
        </p:txBody>
      </p:sp>
      <p:sp>
        <p:nvSpPr>
          <p:cNvPr id="898" name="Shape 898"/>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Convergence line in domain 4 in 4 domains-simulation</a:t>
            </a:r>
          </a:p>
        </p:txBody>
      </p:sp>
      <p:grpSp>
        <p:nvGrpSpPr>
          <p:cNvPr id="899" name="Shape 899"/>
          <p:cNvGrpSpPr/>
          <p:nvPr/>
        </p:nvGrpSpPr>
        <p:grpSpPr>
          <a:xfrm>
            <a:off x="551777" y="3545279"/>
            <a:ext cx="3267304" cy="2560418"/>
            <a:chOff x="714491" y="3923606"/>
            <a:chExt cx="3267304" cy="2560418"/>
          </a:xfrm>
        </p:grpSpPr>
        <p:cxnSp>
          <p:nvCxnSpPr>
            <p:cNvPr id="900" name="Shape 900"/>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901" name="Shape 901"/>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902" name="Shape 902"/>
            <p:cNvSpPr txBox="1"/>
            <p:nvPr/>
          </p:nvSpPr>
          <p:spPr>
            <a:xfrm>
              <a:off x="2584691" y="6176248"/>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187 km</a:t>
              </a:r>
            </a:p>
          </p:txBody>
        </p:sp>
        <p:sp>
          <p:nvSpPr>
            <p:cNvPr id="903" name="Shape 903"/>
            <p:cNvSpPr txBox="1"/>
            <p:nvPr/>
          </p:nvSpPr>
          <p:spPr>
            <a:xfrm>
              <a:off x="714491" y="4571896"/>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148 km</a:t>
              </a:r>
            </a:p>
          </p:txBody>
        </p:sp>
      </p:grpSp>
      <p:grpSp>
        <p:nvGrpSpPr>
          <p:cNvPr id="904" name="Shape 904"/>
          <p:cNvGrpSpPr/>
          <p:nvPr/>
        </p:nvGrpSpPr>
        <p:grpSpPr>
          <a:xfrm>
            <a:off x="1755172" y="1730834"/>
            <a:ext cx="7812774" cy="2059763"/>
            <a:chOff x="1805050" y="1348450"/>
            <a:chExt cx="7812774" cy="2059763"/>
          </a:xfrm>
        </p:grpSpPr>
        <p:sp>
          <p:nvSpPr>
            <p:cNvPr id="905" name="Shape 905"/>
            <p:cNvSpPr txBox="1"/>
            <p:nvPr/>
          </p:nvSpPr>
          <p:spPr>
            <a:xfrm>
              <a:off x="408416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(f) 200-m</a:t>
              </a:r>
            </a:p>
          </p:txBody>
        </p:sp>
        <p:sp>
          <p:nvSpPr>
            <p:cNvPr id="906" name="Shape 906"/>
            <p:cNvSpPr txBox="1"/>
            <p:nvPr/>
          </p:nvSpPr>
          <p:spPr>
            <a:xfrm>
              <a:off x="180505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(e) 400-m</a:t>
              </a:r>
            </a:p>
          </p:txBody>
        </p:sp>
        <p:sp>
          <p:nvSpPr>
            <p:cNvPr id="907" name="Shape 907"/>
            <p:cNvSpPr txBox="1"/>
            <p:nvPr/>
          </p:nvSpPr>
          <p:spPr>
            <a:xfrm>
              <a:off x="6350110"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(c) 800-m</a:t>
              </a:r>
            </a:p>
          </p:txBody>
        </p:sp>
        <p:sp>
          <p:nvSpPr>
            <p:cNvPr id="908" name="Shape 908"/>
            <p:cNvSpPr txBox="1"/>
            <p:nvPr/>
          </p:nvSpPr>
          <p:spPr>
            <a:xfrm>
              <a:off x="40633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(b) 1000-m</a:t>
              </a:r>
            </a:p>
          </p:txBody>
        </p:sp>
        <p:sp>
          <p:nvSpPr>
            <p:cNvPr id="909" name="Shape 909"/>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(a) 1200-m</a:t>
              </a:r>
            </a:p>
          </p:txBody>
        </p:sp>
        <p:sp>
          <p:nvSpPr>
            <p:cNvPr id="910" name="Shape 910"/>
            <p:cNvSpPr txBox="1"/>
            <p:nvPr/>
          </p:nvSpPr>
          <p:spPr>
            <a:xfrm>
              <a:off x="8640142"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911" name="Shape 911"/>
            <p:cNvSpPr txBox="1"/>
            <p:nvPr/>
          </p:nvSpPr>
          <p:spPr>
            <a:xfrm>
              <a:off x="6363269"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(g) 50-m</a:t>
              </a:r>
            </a:p>
          </p:txBody>
        </p:sp>
      </p:grpSp>
      <p:sp>
        <p:nvSpPr>
          <p:cNvPr id="912" name="Shape 912"/>
          <p:cNvSpPr txBox="1"/>
          <p:nvPr/>
        </p:nvSpPr>
        <p:spPr>
          <a:xfrm>
            <a:off x="226963" y="595062"/>
            <a:ext cx="194155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QNSE</a:t>
            </a:r>
          </a:p>
        </p:txBody>
      </p:sp>
      <p:sp>
        <p:nvSpPr>
          <p:cNvPr id="913" name="Shape 913"/>
          <p:cNvSpPr txBox="1"/>
          <p:nvPr/>
        </p:nvSpPr>
        <p:spPr>
          <a:xfrm>
            <a:off x="1762300" y="5375514"/>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convergence</a:t>
            </a:r>
          </a:p>
        </p:txBody>
      </p:sp>
      <p:sp>
        <p:nvSpPr>
          <p:cNvPr id="914" name="Shape 914"/>
          <p:cNvSpPr txBox="1"/>
          <p:nvPr/>
        </p:nvSpPr>
        <p:spPr>
          <a:xfrm>
            <a:off x="9501443" y="5355967"/>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divergence</a:t>
            </a:r>
          </a:p>
        </p:txBody>
      </p:sp>
      <p:sp>
        <p:nvSpPr>
          <p:cNvPr id="3" name="Slide Number Placeholder 2">
            <a:extLst>
              <a:ext uri="{FF2B5EF4-FFF2-40B4-BE49-F238E27FC236}">
                <a16:creationId xmlns:a16="http://schemas.microsoft.com/office/drawing/2014/main" id="{82F87207-3972-4716-B234-FF633C1E891D}"/>
              </a:ext>
            </a:extLst>
          </p:cNvPr>
          <p:cNvSpPr>
            <a:spLocks noGrp="1"/>
          </p:cNvSpPr>
          <p:nvPr>
            <p:ph type="sldNum" sz="quarter" idx="12"/>
          </p:nvPr>
        </p:nvSpPr>
        <p:spPr/>
        <p:txBody>
          <a:bodyPr/>
          <a:lstStyle/>
          <a:p>
            <a:fld id="{A9082F5A-400B-4631-9635-336EF9EDEB9D}" type="slidenum">
              <a:rPr lang="en-US" smtClean="0"/>
              <a:t>33</a:t>
            </a:fld>
            <a:endParaRPr lang="en-US"/>
          </a:p>
        </p:txBody>
      </p:sp>
    </p:spTree>
    <p:extLst>
      <p:ext uri="{BB962C8B-B14F-4D97-AF65-F5344CB8AC3E}">
        <p14:creationId xmlns:p14="http://schemas.microsoft.com/office/powerpoint/2010/main" val="3343458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31273"/>
          <a:stretch/>
        </p:blipFill>
        <p:spPr>
          <a:xfrm>
            <a:off x="1524000" y="1716656"/>
            <a:ext cx="9144000" cy="6284343"/>
          </a:xfrm>
          <a:prstGeom prst="rect">
            <a:avLst/>
          </a:prstGeom>
        </p:spPr>
      </p:pic>
      <p:sp>
        <p:nvSpPr>
          <p:cNvPr id="1086" name="Shape 1086"/>
          <p:cNvSpPr txBox="1"/>
          <p:nvPr/>
        </p:nvSpPr>
        <p:spPr>
          <a:xfrm>
            <a:off x="5006837" y="1229183"/>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Calibri"/>
                <a:ea typeface="Calibri"/>
                <a:cs typeface="Calibri"/>
                <a:sym typeface="Calibri"/>
              </a:rPr>
              <a:t>0000 UTC May 2</a:t>
            </a:r>
          </a:p>
        </p:txBody>
      </p:sp>
      <p:sp>
        <p:nvSpPr>
          <p:cNvPr id="1087" name="Shape 1087"/>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Convergence line in domain 4 in 4 domains-simulation</a:t>
            </a:r>
          </a:p>
        </p:txBody>
      </p:sp>
      <p:grpSp>
        <p:nvGrpSpPr>
          <p:cNvPr id="1088" name="Shape 1088"/>
          <p:cNvGrpSpPr/>
          <p:nvPr/>
        </p:nvGrpSpPr>
        <p:grpSpPr>
          <a:xfrm>
            <a:off x="551777" y="3545279"/>
            <a:ext cx="3267304" cy="2560418"/>
            <a:chOff x="714491" y="3923606"/>
            <a:chExt cx="3267304" cy="2560418"/>
          </a:xfrm>
        </p:grpSpPr>
        <p:cxnSp>
          <p:nvCxnSpPr>
            <p:cNvPr id="1089" name="Shape 1089"/>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1090" name="Shape 1090"/>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1091" name="Shape 1091"/>
            <p:cNvSpPr txBox="1"/>
            <p:nvPr/>
          </p:nvSpPr>
          <p:spPr>
            <a:xfrm>
              <a:off x="2584691" y="6176248"/>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187 km</a:t>
              </a:r>
            </a:p>
          </p:txBody>
        </p:sp>
        <p:sp>
          <p:nvSpPr>
            <p:cNvPr id="1092" name="Shape 1092"/>
            <p:cNvSpPr txBox="1"/>
            <p:nvPr/>
          </p:nvSpPr>
          <p:spPr>
            <a:xfrm>
              <a:off x="714491" y="4571896"/>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148 km</a:t>
              </a:r>
            </a:p>
          </p:txBody>
        </p:sp>
      </p:grpSp>
      <p:grpSp>
        <p:nvGrpSpPr>
          <p:cNvPr id="1093" name="Shape 1093"/>
          <p:cNvGrpSpPr/>
          <p:nvPr/>
        </p:nvGrpSpPr>
        <p:grpSpPr>
          <a:xfrm>
            <a:off x="1755172" y="1730834"/>
            <a:ext cx="7812774" cy="2059763"/>
            <a:chOff x="1805050" y="1348450"/>
            <a:chExt cx="7812774" cy="2059763"/>
          </a:xfrm>
        </p:grpSpPr>
        <p:sp>
          <p:nvSpPr>
            <p:cNvPr id="1094" name="Shape 1094"/>
            <p:cNvSpPr txBox="1"/>
            <p:nvPr/>
          </p:nvSpPr>
          <p:spPr>
            <a:xfrm>
              <a:off x="408416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(f) 200-m</a:t>
              </a:r>
            </a:p>
          </p:txBody>
        </p:sp>
        <p:sp>
          <p:nvSpPr>
            <p:cNvPr id="1095" name="Shape 1095"/>
            <p:cNvSpPr txBox="1"/>
            <p:nvPr/>
          </p:nvSpPr>
          <p:spPr>
            <a:xfrm>
              <a:off x="180505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(e) 400-m</a:t>
              </a:r>
            </a:p>
          </p:txBody>
        </p:sp>
        <p:sp>
          <p:nvSpPr>
            <p:cNvPr id="1096" name="Shape 1096"/>
            <p:cNvSpPr txBox="1"/>
            <p:nvPr/>
          </p:nvSpPr>
          <p:spPr>
            <a:xfrm>
              <a:off x="6350110"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(c) 800-m</a:t>
              </a:r>
            </a:p>
          </p:txBody>
        </p:sp>
        <p:sp>
          <p:nvSpPr>
            <p:cNvPr id="1097" name="Shape 1097"/>
            <p:cNvSpPr txBox="1"/>
            <p:nvPr/>
          </p:nvSpPr>
          <p:spPr>
            <a:xfrm>
              <a:off x="40633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(b) 1000-m</a:t>
              </a:r>
            </a:p>
          </p:txBody>
        </p:sp>
        <p:sp>
          <p:nvSpPr>
            <p:cNvPr id="1098" name="Shape 1098"/>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(a) 1200-m</a:t>
              </a:r>
            </a:p>
          </p:txBody>
        </p:sp>
        <p:sp>
          <p:nvSpPr>
            <p:cNvPr id="1099" name="Shape 1099"/>
            <p:cNvSpPr txBox="1"/>
            <p:nvPr/>
          </p:nvSpPr>
          <p:spPr>
            <a:xfrm>
              <a:off x="8640142"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1100" name="Shape 1100"/>
            <p:cNvSpPr txBox="1"/>
            <p:nvPr/>
          </p:nvSpPr>
          <p:spPr>
            <a:xfrm>
              <a:off x="6363269"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(g) 50-m</a:t>
              </a:r>
            </a:p>
          </p:txBody>
        </p:sp>
      </p:grpSp>
      <p:sp>
        <p:nvSpPr>
          <p:cNvPr id="1101" name="Shape 1101"/>
          <p:cNvSpPr txBox="1"/>
          <p:nvPr/>
        </p:nvSpPr>
        <p:spPr>
          <a:xfrm>
            <a:off x="226963" y="595062"/>
            <a:ext cx="22751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MYNN2</a:t>
            </a:r>
          </a:p>
        </p:txBody>
      </p:sp>
      <p:sp>
        <p:nvSpPr>
          <p:cNvPr id="1102" name="Shape 1102"/>
          <p:cNvSpPr txBox="1"/>
          <p:nvPr/>
        </p:nvSpPr>
        <p:spPr>
          <a:xfrm>
            <a:off x="1762300" y="5375514"/>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convergence</a:t>
            </a:r>
          </a:p>
        </p:txBody>
      </p:sp>
      <p:sp>
        <p:nvSpPr>
          <p:cNvPr id="1103" name="Shape 1103"/>
          <p:cNvSpPr txBox="1"/>
          <p:nvPr/>
        </p:nvSpPr>
        <p:spPr>
          <a:xfrm>
            <a:off x="9501443" y="5355967"/>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divergence</a:t>
            </a:r>
          </a:p>
        </p:txBody>
      </p:sp>
      <p:sp>
        <p:nvSpPr>
          <p:cNvPr id="3" name="Slide Number Placeholder 2">
            <a:extLst>
              <a:ext uri="{FF2B5EF4-FFF2-40B4-BE49-F238E27FC236}">
                <a16:creationId xmlns:a16="http://schemas.microsoft.com/office/drawing/2014/main" id="{73B0DD12-D3A8-4915-B018-4BDEA7C54D89}"/>
              </a:ext>
            </a:extLst>
          </p:cNvPr>
          <p:cNvSpPr>
            <a:spLocks noGrp="1"/>
          </p:cNvSpPr>
          <p:nvPr>
            <p:ph type="sldNum" sz="quarter" idx="12"/>
          </p:nvPr>
        </p:nvSpPr>
        <p:spPr/>
        <p:txBody>
          <a:bodyPr/>
          <a:lstStyle/>
          <a:p>
            <a:fld id="{A9082F5A-400B-4631-9635-336EF9EDEB9D}" type="slidenum">
              <a:rPr lang="en-US" smtClean="0"/>
              <a:t>34</a:t>
            </a:fld>
            <a:endParaRPr lang="en-US"/>
          </a:p>
        </p:txBody>
      </p:sp>
    </p:spTree>
    <p:extLst>
      <p:ext uri="{BB962C8B-B14F-4D97-AF65-F5344CB8AC3E}">
        <p14:creationId xmlns:p14="http://schemas.microsoft.com/office/powerpoint/2010/main" val="371345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4" name="Picture 3">
            <a:extLst>
              <a:ext uri="{FF2B5EF4-FFF2-40B4-BE49-F238E27FC236}">
                <a16:creationId xmlns:a16="http://schemas.microsoft.com/office/drawing/2014/main" id="{9588A4D8-3626-4048-AECC-8AF89784051F}"/>
              </a:ext>
            </a:extLst>
          </p:cNvPr>
          <p:cNvPicPr>
            <a:picLocks noChangeAspect="1"/>
          </p:cNvPicPr>
          <p:nvPr/>
        </p:nvPicPr>
        <p:blipFill rotWithShape="1">
          <a:blip r:embed="rId3">
            <a:extLst>
              <a:ext uri="{28A0092B-C50C-407E-A947-70E740481C1C}">
                <a14:useLocalDpi xmlns:a14="http://schemas.microsoft.com/office/drawing/2010/main" val="0"/>
              </a:ext>
            </a:extLst>
          </a:blip>
          <a:srcRect t="25942"/>
          <a:stretch/>
        </p:blipFill>
        <p:spPr>
          <a:xfrm>
            <a:off x="1524000" y="1229182"/>
            <a:ext cx="9144000" cy="6771817"/>
          </a:xfrm>
          <a:prstGeom prst="rect">
            <a:avLst/>
          </a:prstGeom>
        </p:spPr>
      </p:pic>
      <p:sp>
        <p:nvSpPr>
          <p:cNvPr id="519" name="Shape 519"/>
          <p:cNvSpPr txBox="1"/>
          <p:nvPr/>
        </p:nvSpPr>
        <p:spPr>
          <a:xfrm>
            <a:off x="5006837" y="893515"/>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sp>
        <p:nvSpPr>
          <p:cNvPr id="520" name="Shape 520"/>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Convergence line in domain 3 in 4 domains-simulation</a:t>
            </a:r>
          </a:p>
        </p:txBody>
      </p:sp>
      <p:grpSp>
        <p:nvGrpSpPr>
          <p:cNvPr id="521" name="Shape 521"/>
          <p:cNvGrpSpPr/>
          <p:nvPr/>
        </p:nvGrpSpPr>
        <p:grpSpPr>
          <a:xfrm>
            <a:off x="347241" y="3541853"/>
            <a:ext cx="3391382" cy="2947164"/>
            <a:chOff x="507383" y="3923606"/>
            <a:chExt cx="3474412" cy="2523135"/>
          </a:xfrm>
        </p:grpSpPr>
        <p:cxnSp>
          <p:nvCxnSpPr>
            <p:cNvPr id="522" name="Shape 522"/>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523" name="Shape 523"/>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524" name="Shape 524"/>
            <p:cNvSpPr txBox="1"/>
            <p:nvPr/>
          </p:nvSpPr>
          <p:spPr>
            <a:xfrm>
              <a:off x="2584690" y="6176249"/>
              <a:ext cx="922781" cy="2704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sp>
          <p:nvSpPr>
            <p:cNvPr id="525" name="Shape 525"/>
            <p:cNvSpPr txBox="1"/>
            <p:nvPr/>
          </p:nvSpPr>
          <p:spPr>
            <a:xfrm>
              <a:off x="507383" y="4567714"/>
              <a:ext cx="930383" cy="3119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grpSp>
      <p:grpSp>
        <p:nvGrpSpPr>
          <p:cNvPr id="526" name="Shape 526"/>
          <p:cNvGrpSpPr/>
          <p:nvPr/>
        </p:nvGrpSpPr>
        <p:grpSpPr>
          <a:xfrm>
            <a:off x="1755172" y="1244693"/>
            <a:ext cx="7870649" cy="2498387"/>
            <a:chOff x="1805050" y="1348450"/>
            <a:chExt cx="7870649" cy="2498387"/>
          </a:xfrm>
        </p:grpSpPr>
        <p:sp>
          <p:nvSpPr>
            <p:cNvPr id="527" name="Shape 527"/>
            <p:cNvSpPr txBox="1"/>
            <p:nvPr/>
          </p:nvSpPr>
          <p:spPr>
            <a:xfrm>
              <a:off x="4109678"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(f) 200-m</a:t>
              </a:r>
            </a:p>
          </p:txBody>
        </p:sp>
        <p:sp>
          <p:nvSpPr>
            <p:cNvPr id="528" name="Shape 528"/>
            <p:cNvSpPr txBox="1"/>
            <p:nvPr/>
          </p:nvSpPr>
          <p:spPr>
            <a:xfrm>
              <a:off x="1866780"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(e) 400-m</a:t>
              </a:r>
            </a:p>
          </p:txBody>
        </p:sp>
        <p:sp>
          <p:nvSpPr>
            <p:cNvPr id="529" name="Shape 529"/>
            <p:cNvSpPr txBox="1"/>
            <p:nvPr/>
          </p:nvSpPr>
          <p:spPr>
            <a:xfrm>
              <a:off x="6407985"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(c) 800-m</a:t>
              </a:r>
            </a:p>
          </p:txBody>
        </p:sp>
        <p:sp>
          <p:nvSpPr>
            <p:cNvPr id="530" name="Shape 530"/>
            <p:cNvSpPr txBox="1"/>
            <p:nvPr/>
          </p:nvSpPr>
          <p:spPr>
            <a:xfrm>
              <a:off x="41096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(b) 1000-m</a:t>
              </a:r>
            </a:p>
          </p:txBody>
        </p:sp>
        <p:sp>
          <p:nvSpPr>
            <p:cNvPr id="531" name="Shape 531"/>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(a) 1200-m</a:t>
              </a:r>
            </a:p>
          </p:txBody>
        </p:sp>
        <p:sp>
          <p:nvSpPr>
            <p:cNvPr id="532" name="Shape 532"/>
            <p:cNvSpPr txBox="1"/>
            <p:nvPr/>
          </p:nvSpPr>
          <p:spPr>
            <a:xfrm>
              <a:off x="8698017"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533" name="Shape 533"/>
            <p:cNvSpPr txBox="1"/>
            <p:nvPr/>
          </p:nvSpPr>
          <p:spPr>
            <a:xfrm>
              <a:off x="6407985"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(g) 50-m</a:t>
              </a:r>
            </a:p>
          </p:txBody>
        </p:sp>
      </p:grpSp>
      <p:sp>
        <p:nvSpPr>
          <p:cNvPr id="534" name="Shape 534"/>
          <p:cNvSpPr txBox="1"/>
          <p:nvPr/>
        </p:nvSpPr>
        <p:spPr>
          <a:xfrm>
            <a:off x="226963" y="595062"/>
            <a:ext cx="178253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YSU</a:t>
            </a:r>
          </a:p>
        </p:txBody>
      </p:sp>
      <p:sp>
        <p:nvSpPr>
          <p:cNvPr id="535" name="Shape 535"/>
          <p:cNvSpPr txBox="1"/>
          <p:nvPr/>
        </p:nvSpPr>
        <p:spPr>
          <a:xfrm>
            <a:off x="1627850"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536" name="Shape 536"/>
          <p:cNvSpPr txBox="1"/>
          <p:nvPr/>
        </p:nvSpPr>
        <p:spPr>
          <a:xfrm>
            <a:off x="9625821"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C9C3B950-CAB9-4242-8FC6-B9AA8E50DCAA}"/>
              </a:ext>
            </a:extLst>
          </p:cNvPr>
          <p:cNvSpPr>
            <a:spLocks noGrp="1"/>
          </p:cNvSpPr>
          <p:nvPr>
            <p:ph type="sldNum" sz="quarter" idx="12"/>
          </p:nvPr>
        </p:nvSpPr>
        <p:spPr/>
        <p:txBody>
          <a:bodyPr/>
          <a:lstStyle/>
          <a:p>
            <a:fld id="{A9082F5A-400B-4631-9635-336EF9EDEB9D}" type="slidenum">
              <a:rPr lang="en-US" smtClean="0"/>
              <a:t>35</a:t>
            </a:fld>
            <a:endParaRPr lang="en-US"/>
          </a:p>
        </p:txBody>
      </p:sp>
    </p:spTree>
    <p:extLst>
      <p:ext uri="{BB962C8B-B14F-4D97-AF65-F5344CB8AC3E}">
        <p14:creationId xmlns:p14="http://schemas.microsoft.com/office/powerpoint/2010/main" val="473235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4" name="Picture 3">
            <a:extLst>
              <a:ext uri="{FF2B5EF4-FFF2-40B4-BE49-F238E27FC236}">
                <a16:creationId xmlns:a16="http://schemas.microsoft.com/office/drawing/2014/main" id="{47BEDF47-2D89-4A05-B753-79DF38955F60}"/>
              </a:ext>
            </a:extLst>
          </p:cNvPr>
          <p:cNvPicPr>
            <a:picLocks noChangeAspect="1"/>
          </p:cNvPicPr>
          <p:nvPr/>
        </p:nvPicPr>
        <p:blipFill rotWithShape="1">
          <a:blip r:embed="rId3">
            <a:extLst>
              <a:ext uri="{28A0092B-C50C-407E-A947-70E740481C1C}">
                <a14:useLocalDpi xmlns:a14="http://schemas.microsoft.com/office/drawing/2010/main" val="0"/>
              </a:ext>
            </a:extLst>
          </a:blip>
          <a:srcRect t="25942"/>
          <a:stretch/>
        </p:blipFill>
        <p:spPr>
          <a:xfrm>
            <a:off x="1524000" y="1229182"/>
            <a:ext cx="9144000" cy="6771817"/>
          </a:xfrm>
          <a:prstGeom prst="rect">
            <a:avLst/>
          </a:prstGeom>
        </p:spPr>
      </p:pic>
      <p:sp>
        <p:nvSpPr>
          <p:cNvPr id="709" name="Shape 709"/>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Convergence line in domain 3 in 4 domains-simulation</a:t>
            </a:r>
          </a:p>
        </p:txBody>
      </p:sp>
      <p:sp>
        <p:nvSpPr>
          <p:cNvPr id="723" name="Shape 723"/>
          <p:cNvSpPr txBox="1"/>
          <p:nvPr/>
        </p:nvSpPr>
        <p:spPr>
          <a:xfrm>
            <a:off x="226963" y="595062"/>
            <a:ext cx="178946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MYJ</a:t>
            </a:r>
          </a:p>
        </p:txBody>
      </p:sp>
      <p:sp>
        <p:nvSpPr>
          <p:cNvPr id="23" name="Shape 519">
            <a:extLst>
              <a:ext uri="{FF2B5EF4-FFF2-40B4-BE49-F238E27FC236}">
                <a16:creationId xmlns:a16="http://schemas.microsoft.com/office/drawing/2014/main" id="{B9F2151D-271B-4C24-82A6-2FFC09BBEFB3}"/>
              </a:ext>
            </a:extLst>
          </p:cNvPr>
          <p:cNvSpPr txBox="1"/>
          <p:nvPr/>
        </p:nvSpPr>
        <p:spPr>
          <a:xfrm>
            <a:off x="5006837" y="893515"/>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grpSp>
        <p:nvGrpSpPr>
          <p:cNvPr id="24" name="Shape 521">
            <a:extLst>
              <a:ext uri="{FF2B5EF4-FFF2-40B4-BE49-F238E27FC236}">
                <a16:creationId xmlns:a16="http://schemas.microsoft.com/office/drawing/2014/main" id="{473F7976-43F2-4C36-BF61-323E55893FD6}"/>
              </a:ext>
            </a:extLst>
          </p:cNvPr>
          <p:cNvGrpSpPr/>
          <p:nvPr/>
        </p:nvGrpSpPr>
        <p:grpSpPr>
          <a:xfrm>
            <a:off x="347241" y="3541853"/>
            <a:ext cx="3391382" cy="2947164"/>
            <a:chOff x="507383" y="3923606"/>
            <a:chExt cx="3474412" cy="2523135"/>
          </a:xfrm>
        </p:grpSpPr>
        <p:cxnSp>
          <p:nvCxnSpPr>
            <p:cNvPr id="25" name="Shape 522">
              <a:extLst>
                <a:ext uri="{FF2B5EF4-FFF2-40B4-BE49-F238E27FC236}">
                  <a16:creationId xmlns:a16="http://schemas.microsoft.com/office/drawing/2014/main" id="{47D037F3-3C85-40CD-AE73-2EF61A045152}"/>
                </a:ext>
              </a:extLst>
            </p:cNvPr>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26" name="Shape 523">
              <a:extLst>
                <a:ext uri="{FF2B5EF4-FFF2-40B4-BE49-F238E27FC236}">
                  <a16:creationId xmlns:a16="http://schemas.microsoft.com/office/drawing/2014/main" id="{0E41BE2C-B956-42DD-BFA4-539D2598970E}"/>
                </a:ext>
              </a:extLst>
            </p:cNvPr>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27" name="Shape 524">
              <a:extLst>
                <a:ext uri="{FF2B5EF4-FFF2-40B4-BE49-F238E27FC236}">
                  <a16:creationId xmlns:a16="http://schemas.microsoft.com/office/drawing/2014/main" id="{2CB7CF3C-CDB6-4032-9081-28469E55543E}"/>
                </a:ext>
              </a:extLst>
            </p:cNvPr>
            <p:cNvSpPr txBox="1"/>
            <p:nvPr/>
          </p:nvSpPr>
          <p:spPr>
            <a:xfrm>
              <a:off x="2584690" y="6176249"/>
              <a:ext cx="922781" cy="2704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sp>
          <p:nvSpPr>
            <p:cNvPr id="28" name="Shape 525">
              <a:extLst>
                <a:ext uri="{FF2B5EF4-FFF2-40B4-BE49-F238E27FC236}">
                  <a16:creationId xmlns:a16="http://schemas.microsoft.com/office/drawing/2014/main" id="{03644044-3CEA-4D41-BAE2-01581EB2C088}"/>
                </a:ext>
              </a:extLst>
            </p:cNvPr>
            <p:cNvSpPr txBox="1"/>
            <p:nvPr/>
          </p:nvSpPr>
          <p:spPr>
            <a:xfrm>
              <a:off x="507383" y="4567714"/>
              <a:ext cx="930383" cy="3119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grpSp>
      <p:grpSp>
        <p:nvGrpSpPr>
          <p:cNvPr id="29" name="Shape 526">
            <a:extLst>
              <a:ext uri="{FF2B5EF4-FFF2-40B4-BE49-F238E27FC236}">
                <a16:creationId xmlns:a16="http://schemas.microsoft.com/office/drawing/2014/main" id="{D6CEAB03-0F9D-482D-AF79-D053C9A4D435}"/>
              </a:ext>
            </a:extLst>
          </p:cNvPr>
          <p:cNvGrpSpPr/>
          <p:nvPr/>
        </p:nvGrpSpPr>
        <p:grpSpPr>
          <a:xfrm>
            <a:off x="1755172" y="1244693"/>
            <a:ext cx="7870649" cy="2498387"/>
            <a:chOff x="1805050" y="1348450"/>
            <a:chExt cx="7870649" cy="2498387"/>
          </a:xfrm>
        </p:grpSpPr>
        <p:sp>
          <p:nvSpPr>
            <p:cNvPr id="30" name="Shape 527">
              <a:extLst>
                <a:ext uri="{FF2B5EF4-FFF2-40B4-BE49-F238E27FC236}">
                  <a16:creationId xmlns:a16="http://schemas.microsoft.com/office/drawing/2014/main" id="{74EE536E-9A24-46AA-8ADA-E89472C0C812}"/>
                </a:ext>
              </a:extLst>
            </p:cNvPr>
            <p:cNvSpPr txBox="1"/>
            <p:nvPr/>
          </p:nvSpPr>
          <p:spPr>
            <a:xfrm>
              <a:off x="4109678"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(f) 200-m</a:t>
              </a:r>
            </a:p>
          </p:txBody>
        </p:sp>
        <p:sp>
          <p:nvSpPr>
            <p:cNvPr id="31" name="Shape 528">
              <a:extLst>
                <a:ext uri="{FF2B5EF4-FFF2-40B4-BE49-F238E27FC236}">
                  <a16:creationId xmlns:a16="http://schemas.microsoft.com/office/drawing/2014/main" id="{CAE5BC1B-DA0F-43A5-83ED-D1F7BF412CF6}"/>
                </a:ext>
              </a:extLst>
            </p:cNvPr>
            <p:cNvSpPr txBox="1"/>
            <p:nvPr/>
          </p:nvSpPr>
          <p:spPr>
            <a:xfrm>
              <a:off x="1866780"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(e) 400-m</a:t>
              </a:r>
            </a:p>
          </p:txBody>
        </p:sp>
        <p:sp>
          <p:nvSpPr>
            <p:cNvPr id="32" name="Shape 529">
              <a:extLst>
                <a:ext uri="{FF2B5EF4-FFF2-40B4-BE49-F238E27FC236}">
                  <a16:creationId xmlns:a16="http://schemas.microsoft.com/office/drawing/2014/main" id="{5365639F-79F6-47B8-9593-32D1E6EA11D0}"/>
                </a:ext>
              </a:extLst>
            </p:cNvPr>
            <p:cNvSpPr txBox="1"/>
            <p:nvPr/>
          </p:nvSpPr>
          <p:spPr>
            <a:xfrm>
              <a:off x="6407985"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(c) 800-m</a:t>
              </a:r>
            </a:p>
          </p:txBody>
        </p:sp>
        <p:sp>
          <p:nvSpPr>
            <p:cNvPr id="33" name="Shape 530">
              <a:extLst>
                <a:ext uri="{FF2B5EF4-FFF2-40B4-BE49-F238E27FC236}">
                  <a16:creationId xmlns:a16="http://schemas.microsoft.com/office/drawing/2014/main" id="{90F70C31-9089-441A-91E9-5B7386915402}"/>
                </a:ext>
              </a:extLst>
            </p:cNvPr>
            <p:cNvSpPr txBox="1"/>
            <p:nvPr/>
          </p:nvSpPr>
          <p:spPr>
            <a:xfrm>
              <a:off x="41096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(b) 1000-m</a:t>
              </a:r>
            </a:p>
          </p:txBody>
        </p:sp>
        <p:sp>
          <p:nvSpPr>
            <p:cNvPr id="34" name="Shape 531">
              <a:extLst>
                <a:ext uri="{FF2B5EF4-FFF2-40B4-BE49-F238E27FC236}">
                  <a16:creationId xmlns:a16="http://schemas.microsoft.com/office/drawing/2014/main" id="{13D8D64F-935A-4099-8B76-D4E8EADD2ACD}"/>
                </a:ext>
              </a:extLst>
            </p:cNvPr>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(a) 1200-m</a:t>
              </a:r>
            </a:p>
          </p:txBody>
        </p:sp>
        <p:sp>
          <p:nvSpPr>
            <p:cNvPr id="35" name="Shape 532">
              <a:extLst>
                <a:ext uri="{FF2B5EF4-FFF2-40B4-BE49-F238E27FC236}">
                  <a16:creationId xmlns:a16="http://schemas.microsoft.com/office/drawing/2014/main" id="{7697C4ED-D61D-4387-B6FA-72A355EC95B0}"/>
                </a:ext>
              </a:extLst>
            </p:cNvPr>
            <p:cNvSpPr txBox="1"/>
            <p:nvPr/>
          </p:nvSpPr>
          <p:spPr>
            <a:xfrm>
              <a:off x="8698017"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36" name="Shape 533">
              <a:extLst>
                <a:ext uri="{FF2B5EF4-FFF2-40B4-BE49-F238E27FC236}">
                  <a16:creationId xmlns:a16="http://schemas.microsoft.com/office/drawing/2014/main" id="{9DEBD2B4-F8E1-47C8-9307-700DA1661B8A}"/>
                </a:ext>
              </a:extLst>
            </p:cNvPr>
            <p:cNvSpPr txBox="1"/>
            <p:nvPr/>
          </p:nvSpPr>
          <p:spPr>
            <a:xfrm>
              <a:off x="6407985"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(g) 50-m</a:t>
              </a:r>
            </a:p>
          </p:txBody>
        </p:sp>
      </p:grpSp>
      <p:sp>
        <p:nvSpPr>
          <p:cNvPr id="37" name="Shape 535">
            <a:extLst>
              <a:ext uri="{FF2B5EF4-FFF2-40B4-BE49-F238E27FC236}">
                <a16:creationId xmlns:a16="http://schemas.microsoft.com/office/drawing/2014/main" id="{D5E0DEC1-73D4-4489-A287-25BAEB8BF3B8}"/>
              </a:ext>
            </a:extLst>
          </p:cNvPr>
          <p:cNvSpPr txBox="1"/>
          <p:nvPr/>
        </p:nvSpPr>
        <p:spPr>
          <a:xfrm>
            <a:off x="1627850"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38" name="Shape 536">
            <a:extLst>
              <a:ext uri="{FF2B5EF4-FFF2-40B4-BE49-F238E27FC236}">
                <a16:creationId xmlns:a16="http://schemas.microsoft.com/office/drawing/2014/main" id="{85F8C8E5-495B-4EB3-9DE6-F5A2E4534FF1}"/>
              </a:ext>
            </a:extLst>
          </p:cNvPr>
          <p:cNvSpPr txBox="1"/>
          <p:nvPr/>
        </p:nvSpPr>
        <p:spPr>
          <a:xfrm>
            <a:off x="9625821"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26EF8F5E-0888-4E7B-875F-82B8F35684F3}"/>
              </a:ext>
            </a:extLst>
          </p:cNvPr>
          <p:cNvSpPr>
            <a:spLocks noGrp="1"/>
          </p:cNvSpPr>
          <p:nvPr>
            <p:ph type="sldNum" sz="quarter" idx="12"/>
          </p:nvPr>
        </p:nvSpPr>
        <p:spPr/>
        <p:txBody>
          <a:bodyPr/>
          <a:lstStyle/>
          <a:p>
            <a:fld id="{A9082F5A-400B-4631-9635-336EF9EDEB9D}" type="slidenum">
              <a:rPr lang="en-US" smtClean="0"/>
              <a:t>36</a:t>
            </a:fld>
            <a:endParaRPr lang="en-US"/>
          </a:p>
        </p:txBody>
      </p:sp>
    </p:spTree>
    <p:extLst>
      <p:ext uri="{BB962C8B-B14F-4D97-AF65-F5344CB8AC3E}">
        <p14:creationId xmlns:p14="http://schemas.microsoft.com/office/powerpoint/2010/main" val="3333182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4" name="Picture 3">
            <a:extLst>
              <a:ext uri="{FF2B5EF4-FFF2-40B4-BE49-F238E27FC236}">
                <a16:creationId xmlns:a16="http://schemas.microsoft.com/office/drawing/2014/main" id="{BFED8926-7F43-4EDF-B510-E9190F0AF9BA}"/>
              </a:ext>
            </a:extLst>
          </p:cNvPr>
          <p:cNvPicPr>
            <a:picLocks noChangeAspect="1"/>
          </p:cNvPicPr>
          <p:nvPr/>
        </p:nvPicPr>
        <p:blipFill rotWithShape="1">
          <a:blip r:embed="rId3">
            <a:extLst>
              <a:ext uri="{28A0092B-C50C-407E-A947-70E740481C1C}">
                <a14:useLocalDpi xmlns:a14="http://schemas.microsoft.com/office/drawing/2010/main" val="0"/>
              </a:ext>
            </a:extLst>
          </a:blip>
          <a:srcRect t="25942"/>
          <a:stretch/>
        </p:blipFill>
        <p:spPr>
          <a:xfrm>
            <a:off x="1524000" y="1229182"/>
            <a:ext cx="9144000" cy="6771817"/>
          </a:xfrm>
          <a:prstGeom prst="rect">
            <a:avLst/>
          </a:prstGeom>
        </p:spPr>
      </p:pic>
      <p:sp>
        <p:nvSpPr>
          <p:cNvPr id="898" name="Shape 898"/>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Convergence line in domain 3 in 4 domains-simulation</a:t>
            </a:r>
          </a:p>
        </p:txBody>
      </p:sp>
      <p:sp>
        <p:nvSpPr>
          <p:cNvPr id="912" name="Shape 912"/>
          <p:cNvSpPr txBox="1"/>
          <p:nvPr/>
        </p:nvSpPr>
        <p:spPr>
          <a:xfrm>
            <a:off x="226963" y="595062"/>
            <a:ext cx="194155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QNSE</a:t>
            </a:r>
          </a:p>
        </p:txBody>
      </p:sp>
      <p:sp>
        <p:nvSpPr>
          <p:cNvPr id="25" name="Shape 519">
            <a:extLst>
              <a:ext uri="{FF2B5EF4-FFF2-40B4-BE49-F238E27FC236}">
                <a16:creationId xmlns:a16="http://schemas.microsoft.com/office/drawing/2014/main" id="{48BB0ED3-B651-4824-BDEB-7A4F8428B3E7}"/>
              </a:ext>
            </a:extLst>
          </p:cNvPr>
          <p:cNvSpPr txBox="1"/>
          <p:nvPr/>
        </p:nvSpPr>
        <p:spPr>
          <a:xfrm>
            <a:off x="5006837" y="893515"/>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grpSp>
        <p:nvGrpSpPr>
          <p:cNvPr id="26" name="Shape 521">
            <a:extLst>
              <a:ext uri="{FF2B5EF4-FFF2-40B4-BE49-F238E27FC236}">
                <a16:creationId xmlns:a16="http://schemas.microsoft.com/office/drawing/2014/main" id="{37500648-9412-424D-8D0B-27B0BA18C167}"/>
              </a:ext>
            </a:extLst>
          </p:cNvPr>
          <p:cNvGrpSpPr/>
          <p:nvPr/>
        </p:nvGrpSpPr>
        <p:grpSpPr>
          <a:xfrm>
            <a:off x="347241" y="3541853"/>
            <a:ext cx="3391382" cy="2947164"/>
            <a:chOff x="507383" y="3923606"/>
            <a:chExt cx="3474412" cy="2523135"/>
          </a:xfrm>
        </p:grpSpPr>
        <p:cxnSp>
          <p:nvCxnSpPr>
            <p:cNvPr id="27" name="Shape 522">
              <a:extLst>
                <a:ext uri="{FF2B5EF4-FFF2-40B4-BE49-F238E27FC236}">
                  <a16:creationId xmlns:a16="http://schemas.microsoft.com/office/drawing/2014/main" id="{EDFA83C5-5108-4B5C-9710-09C7654D078E}"/>
                </a:ext>
              </a:extLst>
            </p:cNvPr>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28" name="Shape 523">
              <a:extLst>
                <a:ext uri="{FF2B5EF4-FFF2-40B4-BE49-F238E27FC236}">
                  <a16:creationId xmlns:a16="http://schemas.microsoft.com/office/drawing/2014/main" id="{DECD263D-41A4-418E-99FA-629B2CF7B85A}"/>
                </a:ext>
              </a:extLst>
            </p:cNvPr>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29" name="Shape 524">
              <a:extLst>
                <a:ext uri="{FF2B5EF4-FFF2-40B4-BE49-F238E27FC236}">
                  <a16:creationId xmlns:a16="http://schemas.microsoft.com/office/drawing/2014/main" id="{0DF25600-A70F-4394-97DB-C32438149117}"/>
                </a:ext>
              </a:extLst>
            </p:cNvPr>
            <p:cNvSpPr txBox="1"/>
            <p:nvPr/>
          </p:nvSpPr>
          <p:spPr>
            <a:xfrm>
              <a:off x="2584690" y="6176249"/>
              <a:ext cx="922781" cy="2704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sp>
          <p:nvSpPr>
            <p:cNvPr id="30" name="Shape 525">
              <a:extLst>
                <a:ext uri="{FF2B5EF4-FFF2-40B4-BE49-F238E27FC236}">
                  <a16:creationId xmlns:a16="http://schemas.microsoft.com/office/drawing/2014/main" id="{6251F086-F8D1-4301-9081-1586EA911058}"/>
                </a:ext>
              </a:extLst>
            </p:cNvPr>
            <p:cNvSpPr txBox="1"/>
            <p:nvPr/>
          </p:nvSpPr>
          <p:spPr>
            <a:xfrm>
              <a:off x="507383" y="4567714"/>
              <a:ext cx="930383" cy="3119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grpSp>
      <p:grpSp>
        <p:nvGrpSpPr>
          <p:cNvPr id="31" name="Shape 526">
            <a:extLst>
              <a:ext uri="{FF2B5EF4-FFF2-40B4-BE49-F238E27FC236}">
                <a16:creationId xmlns:a16="http://schemas.microsoft.com/office/drawing/2014/main" id="{B00AFF85-565A-4A5B-A04F-DD3DA557601E}"/>
              </a:ext>
            </a:extLst>
          </p:cNvPr>
          <p:cNvGrpSpPr/>
          <p:nvPr/>
        </p:nvGrpSpPr>
        <p:grpSpPr>
          <a:xfrm>
            <a:off x="1755172" y="1244693"/>
            <a:ext cx="7870649" cy="2498387"/>
            <a:chOff x="1805050" y="1348450"/>
            <a:chExt cx="7870649" cy="2498387"/>
          </a:xfrm>
        </p:grpSpPr>
        <p:sp>
          <p:nvSpPr>
            <p:cNvPr id="32" name="Shape 527">
              <a:extLst>
                <a:ext uri="{FF2B5EF4-FFF2-40B4-BE49-F238E27FC236}">
                  <a16:creationId xmlns:a16="http://schemas.microsoft.com/office/drawing/2014/main" id="{4159688C-3364-4F39-A000-66F355E1582A}"/>
                </a:ext>
              </a:extLst>
            </p:cNvPr>
            <p:cNvSpPr txBox="1"/>
            <p:nvPr/>
          </p:nvSpPr>
          <p:spPr>
            <a:xfrm>
              <a:off x="4109678"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(f) 200-m</a:t>
              </a:r>
            </a:p>
          </p:txBody>
        </p:sp>
        <p:sp>
          <p:nvSpPr>
            <p:cNvPr id="33" name="Shape 528">
              <a:extLst>
                <a:ext uri="{FF2B5EF4-FFF2-40B4-BE49-F238E27FC236}">
                  <a16:creationId xmlns:a16="http://schemas.microsoft.com/office/drawing/2014/main" id="{C5764C8D-E78C-4416-9186-14BD9B9636B5}"/>
                </a:ext>
              </a:extLst>
            </p:cNvPr>
            <p:cNvSpPr txBox="1"/>
            <p:nvPr/>
          </p:nvSpPr>
          <p:spPr>
            <a:xfrm>
              <a:off x="1866780"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(e) 400-m</a:t>
              </a:r>
            </a:p>
          </p:txBody>
        </p:sp>
        <p:sp>
          <p:nvSpPr>
            <p:cNvPr id="34" name="Shape 529">
              <a:extLst>
                <a:ext uri="{FF2B5EF4-FFF2-40B4-BE49-F238E27FC236}">
                  <a16:creationId xmlns:a16="http://schemas.microsoft.com/office/drawing/2014/main" id="{60635272-878A-42EE-8118-70DA037D9B92}"/>
                </a:ext>
              </a:extLst>
            </p:cNvPr>
            <p:cNvSpPr txBox="1"/>
            <p:nvPr/>
          </p:nvSpPr>
          <p:spPr>
            <a:xfrm>
              <a:off x="6407985"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(c) 800-m</a:t>
              </a:r>
            </a:p>
          </p:txBody>
        </p:sp>
        <p:sp>
          <p:nvSpPr>
            <p:cNvPr id="35" name="Shape 530">
              <a:extLst>
                <a:ext uri="{FF2B5EF4-FFF2-40B4-BE49-F238E27FC236}">
                  <a16:creationId xmlns:a16="http://schemas.microsoft.com/office/drawing/2014/main" id="{3FFBEEB3-762A-40C0-BB40-DBC5A344FE43}"/>
                </a:ext>
              </a:extLst>
            </p:cNvPr>
            <p:cNvSpPr txBox="1"/>
            <p:nvPr/>
          </p:nvSpPr>
          <p:spPr>
            <a:xfrm>
              <a:off x="41096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(b) 1000-m</a:t>
              </a:r>
            </a:p>
          </p:txBody>
        </p:sp>
        <p:sp>
          <p:nvSpPr>
            <p:cNvPr id="36" name="Shape 531">
              <a:extLst>
                <a:ext uri="{FF2B5EF4-FFF2-40B4-BE49-F238E27FC236}">
                  <a16:creationId xmlns:a16="http://schemas.microsoft.com/office/drawing/2014/main" id="{99B77A5D-9023-42B0-AE75-DFAEAB2611B0}"/>
                </a:ext>
              </a:extLst>
            </p:cNvPr>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(a) 1200-m</a:t>
              </a:r>
            </a:p>
          </p:txBody>
        </p:sp>
        <p:sp>
          <p:nvSpPr>
            <p:cNvPr id="37" name="Shape 532">
              <a:extLst>
                <a:ext uri="{FF2B5EF4-FFF2-40B4-BE49-F238E27FC236}">
                  <a16:creationId xmlns:a16="http://schemas.microsoft.com/office/drawing/2014/main" id="{819176CB-0681-420E-BDEA-1312AADFF968}"/>
                </a:ext>
              </a:extLst>
            </p:cNvPr>
            <p:cNvSpPr txBox="1"/>
            <p:nvPr/>
          </p:nvSpPr>
          <p:spPr>
            <a:xfrm>
              <a:off x="8698017"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38" name="Shape 533">
              <a:extLst>
                <a:ext uri="{FF2B5EF4-FFF2-40B4-BE49-F238E27FC236}">
                  <a16:creationId xmlns:a16="http://schemas.microsoft.com/office/drawing/2014/main" id="{AF8B378E-46E4-416C-A88B-4B0F1D4872CE}"/>
                </a:ext>
              </a:extLst>
            </p:cNvPr>
            <p:cNvSpPr txBox="1"/>
            <p:nvPr/>
          </p:nvSpPr>
          <p:spPr>
            <a:xfrm>
              <a:off x="6407985"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(g) 50-m</a:t>
              </a:r>
            </a:p>
          </p:txBody>
        </p:sp>
      </p:grpSp>
      <p:sp>
        <p:nvSpPr>
          <p:cNvPr id="39" name="Shape 535">
            <a:extLst>
              <a:ext uri="{FF2B5EF4-FFF2-40B4-BE49-F238E27FC236}">
                <a16:creationId xmlns:a16="http://schemas.microsoft.com/office/drawing/2014/main" id="{050F8B87-A1AB-47E2-9447-0B28C95D2A70}"/>
              </a:ext>
            </a:extLst>
          </p:cNvPr>
          <p:cNvSpPr txBox="1"/>
          <p:nvPr/>
        </p:nvSpPr>
        <p:spPr>
          <a:xfrm>
            <a:off x="1627850"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40" name="Shape 536">
            <a:extLst>
              <a:ext uri="{FF2B5EF4-FFF2-40B4-BE49-F238E27FC236}">
                <a16:creationId xmlns:a16="http://schemas.microsoft.com/office/drawing/2014/main" id="{90C91953-DE5A-4F67-B598-1838170136FD}"/>
              </a:ext>
            </a:extLst>
          </p:cNvPr>
          <p:cNvSpPr txBox="1"/>
          <p:nvPr/>
        </p:nvSpPr>
        <p:spPr>
          <a:xfrm>
            <a:off x="9625821"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D4917217-7AB0-47BB-9A32-919BA3991555}"/>
              </a:ext>
            </a:extLst>
          </p:cNvPr>
          <p:cNvSpPr>
            <a:spLocks noGrp="1"/>
          </p:cNvSpPr>
          <p:nvPr>
            <p:ph type="sldNum" sz="quarter" idx="12"/>
          </p:nvPr>
        </p:nvSpPr>
        <p:spPr/>
        <p:txBody>
          <a:bodyPr/>
          <a:lstStyle/>
          <a:p>
            <a:fld id="{A9082F5A-400B-4631-9635-336EF9EDEB9D}" type="slidenum">
              <a:rPr lang="en-US" smtClean="0"/>
              <a:t>37</a:t>
            </a:fld>
            <a:endParaRPr lang="en-US"/>
          </a:p>
        </p:txBody>
      </p:sp>
    </p:spTree>
    <p:extLst>
      <p:ext uri="{BB962C8B-B14F-4D97-AF65-F5344CB8AC3E}">
        <p14:creationId xmlns:p14="http://schemas.microsoft.com/office/powerpoint/2010/main" val="1073839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4" name="Picture 3">
            <a:extLst>
              <a:ext uri="{FF2B5EF4-FFF2-40B4-BE49-F238E27FC236}">
                <a16:creationId xmlns:a16="http://schemas.microsoft.com/office/drawing/2014/main" id="{76738056-8C17-4A76-8129-6A8378146B74}"/>
              </a:ext>
            </a:extLst>
          </p:cNvPr>
          <p:cNvPicPr>
            <a:picLocks noChangeAspect="1"/>
          </p:cNvPicPr>
          <p:nvPr/>
        </p:nvPicPr>
        <p:blipFill rotWithShape="1">
          <a:blip r:embed="rId3">
            <a:extLst>
              <a:ext uri="{28A0092B-C50C-407E-A947-70E740481C1C}">
                <a14:useLocalDpi xmlns:a14="http://schemas.microsoft.com/office/drawing/2010/main" val="0"/>
              </a:ext>
            </a:extLst>
          </a:blip>
          <a:srcRect t="25942"/>
          <a:stretch/>
        </p:blipFill>
        <p:spPr>
          <a:xfrm>
            <a:off x="1524000" y="1229182"/>
            <a:ext cx="9144000" cy="6771817"/>
          </a:xfrm>
          <a:prstGeom prst="rect">
            <a:avLst/>
          </a:prstGeom>
        </p:spPr>
      </p:pic>
      <p:sp>
        <p:nvSpPr>
          <p:cNvPr id="1087" name="Shape 1087"/>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Convergence line in domain 3 in 4 domains-simulation</a:t>
            </a:r>
          </a:p>
        </p:txBody>
      </p:sp>
      <p:sp>
        <p:nvSpPr>
          <p:cNvPr id="1101" name="Shape 1101"/>
          <p:cNvSpPr txBox="1"/>
          <p:nvPr/>
        </p:nvSpPr>
        <p:spPr>
          <a:xfrm>
            <a:off x="226963" y="595062"/>
            <a:ext cx="22751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MYNN2</a:t>
            </a:r>
          </a:p>
        </p:txBody>
      </p:sp>
      <p:sp>
        <p:nvSpPr>
          <p:cNvPr id="23" name="Shape 519">
            <a:extLst>
              <a:ext uri="{FF2B5EF4-FFF2-40B4-BE49-F238E27FC236}">
                <a16:creationId xmlns:a16="http://schemas.microsoft.com/office/drawing/2014/main" id="{B4C22F1F-F423-4746-85F7-F4B1DF6F2887}"/>
              </a:ext>
            </a:extLst>
          </p:cNvPr>
          <p:cNvSpPr txBox="1"/>
          <p:nvPr/>
        </p:nvSpPr>
        <p:spPr>
          <a:xfrm>
            <a:off x="5006837" y="893515"/>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grpSp>
        <p:nvGrpSpPr>
          <p:cNvPr id="24" name="Shape 521">
            <a:extLst>
              <a:ext uri="{FF2B5EF4-FFF2-40B4-BE49-F238E27FC236}">
                <a16:creationId xmlns:a16="http://schemas.microsoft.com/office/drawing/2014/main" id="{97EA04CB-2199-43DC-979E-5FB0E0F78BF5}"/>
              </a:ext>
            </a:extLst>
          </p:cNvPr>
          <p:cNvGrpSpPr/>
          <p:nvPr/>
        </p:nvGrpSpPr>
        <p:grpSpPr>
          <a:xfrm>
            <a:off x="347241" y="3541853"/>
            <a:ext cx="3391382" cy="2947164"/>
            <a:chOff x="507383" y="3923606"/>
            <a:chExt cx="3474412" cy="2523135"/>
          </a:xfrm>
        </p:grpSpPr>
        <p:cxnSp>
          <p:nvCxnSpPr>
            <p:cNvPr id="25" name="Shape 522">
              <a:extLst>
                <a:ext uri="{FF2B5EF4-FFF2-40B4-BE49-F238E27FC236}">
                  <a16:creationId xmlns:a16="http://schemas.microsoft.com/office/drawing/2014/main" id="{07DD6DB6-82C5-4E48-9F98-58B7035F83B6}"/>
                </a:ext>
              </a:extLst>
            </p:cNvPr>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26" name="Shape 523">
              <a:extLst>
                <a:ext uri="{FF2B5EF4-FFF2-40B4-BE49-F238E27FC236}">
                  <a16:creationId xmlns:a16="http://schemas.microsoft.com/office/drawing/2014/main" id="{32FF3C7A-0812-4B10-9442-B2BE2D0E4458}"/>
                </a:ext>
              </a:extLst>
            </p:cNvPr>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27" name="Shape 524">
              <a:extLst>
                <a:ext uri="{FF2B5EF4-FFF2-40B4-BE49-F238E27FC236}">
                  <a16:creationId xmlns:a16="http://schemas.microsoft.com/office/drawing/2014/main" id="{0271098A-10FC-404D-A04A-A600D8202C18}"/>
                </a:ext>
              </a:extLst>
            </p:cNvPr>
            <p:cNvSpPr txBox="1"/>
            <p:nvPr/>
          </p:nvSpPr>
          <p:spPr>
            <a:xfrm>
              <a:off x="2584690" y="6176249"/>
              <a:ext cx="922781" cy="2704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sp>
          <p:nvSpPr>
            <p:cNvPr id="28" name="Shape 525">
              <a:extLst>
                <a:ext uri="{FF2B5EF4-FFF2-40B4-BE49-F238E27FC236}">
                  <a16:creationId xmlns:a16="http://schemas.microsoft.com/office/drawing/2014/main" id="{A938A7A5-2623-4117-9570-48BA7182BCAB}"/>
                </a:ext>
              </a:extLst>
            </p:cNvPr>
            <p:cNvSpPr txBox="1"/>
            <p:nvPr/>
          </p:nvSpPr>
          <p:spPr>
            <a:xfrm>
              <a:off x="507383" y="4567714"/>
              <a:ext cx="930383" cy="3119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grpSp>
      <p:grpSp>
        <p:nvGrpSpPr>
          <p:cNvPr id="29" name="Shape 526">
            <a:extLst>
              <a:ext uri="{FF2B5EF4-FFF2-40B4-BE49-F238E27FC236}">
                <a16:creationId xmlns:a16="http://schemas.microsoft.com/office/drawing/2014/main" id="{FAB887FF-3138-45DE-9E9C-D3F7D4BDE904}"/>
              </a:ext>
            </a:extLst>
          </p:cNvPr>
          <p:cNvGrpSpPr/>
          <p:nvPr/>
        </p:nvGrpSpPr>
        <p:grpSpPr>
          <a:xfrm>
            <a:off x="1755172" y="1244693"/>
            <a:ext cx="7870649" cy="2498387"/>
            <a:chOff x="1805050" y="1348450"/>
            <a:chExt cx="7870649" cy="2498387"/>
          </a:xfrm>
        </p:grpSpPr>
        <p:sp>
          <p:nvSpPr>
            <p:cNvPr id="30" name="Shape 527">
              <a:extLst>
                <a:ext uri="{FF2B5EF4-FFF2-40B4-BE49-F238E27FC236}">
                  <a16:creationId xmlns:a16="http://schemas.microsoft.com/office/drawing/2014/main" id="{34185249-A5E6-4B7C-87DD-9CD6A3B651FD}"/>
                </a:ext>
              </a:extLst>
            </p:cNvPr>
            <p:cNvSpPr txBox="1"/>
            <p:nvPr/>
          </p:nvSpPr>
          <p:spPr>
            <a:xfrm>
              <a:off x="4109678"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(f) 200-m</a:t>
              </a:r>
            </a:p>
          </p:txBody>
        </p:sp>
        <p:sp>
          <p:nvSpPr>
            <p:cNvPr id="31" name="Shape 528">
              <a:extLst>
                <a:ext uri="{FF2B5EF4-FFF2-40B4-BE49-F238E27FC236}">
                  <a16:creationId xmlns:a16="http://schemas.microsoft.com/office/drawing/2014/main" id="{4080B63C-7951-4198-A8B4-6BF3175471A8}"/>
                </a:ext>
              </a:extLst>
            </p:cNvPr>
            <p:cNvSpPr txBox="1"/>
            <p:nvPr/>
          </p:nvSpPr>
          <p:spPr>
            <a:xfrm>
              <a:off x="1866780"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(e) 400-m</a:t>
              </a:r>
            </a:p>
          </p:txBody>
        </p:sp>
        <p:sp>
          <p:nvSpPr>
            <p:cNvPr id="32" name="Shape 529">
              <a:extLst>
                <a:ext uri="{FF2B5EF4-FFF2-40B4-BE49-F238E27FC236}">
                  <a16:creationId xmlns:a16="http://schemas.microsoft.com/office/drawing/2014/main" id="{3A92747C-B7B4-463E-BECA-8E010DDA49BA}"/>
                </a:ext>
              </a:extLst>
            </p:cNvPr>
            <p:cNvSpPr txBox="1"/>
            <p:nvPr/>
          </p:nvSpPr>
          <p:spPr>
            <a:xfrm>
              <a:off x="6407985"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(c) 800-m</a:t>
              </a:r>
            </a:p>
          </p:txBody>
        </p:sp>
        <p:sp>
          <p:nvSpPr>
            <p:cNvPr id="33" name="Shape 530">
              <a:extLst>
                <a:ext uri="{FF2B5EF4-FFF2-40B4-BE49-F238E27FC236}">
                  <a16:creationId xmlns:a16="http://schemas.microsoft.com/office/drawing/2014/main" id="{CA72C8F4-DCCC-4C94-BAF2-6805D0E3CF4F}"/>
                </a:ext>
              </a:extLst>
            </p:cNvPr>
            <p:cNvSpPr txBox="1"/>
            <p:nvPr/>
          </p:nvSpPr>
          <p:spPr>
            <a:xfrm>
              <a:off x="41096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(b) 1000-m</a:t>
              </a:r>
            </a:p>
          </p:txBody>
        </p:sp>
        <p:sp>
          <p:nvSpPr>
            <p:cNvPr id="34" name="Shape 531">
              <a:extLst>
                <a:ext uri="{FF2B5EF4-FFF2-40B4-BE49-F238E27FC236}">
                  <a16:creationId xmlns:a16="http://schemas.microsoft.com/office/drawing/2014/main" id="{7DA156CD-1D1F-4321-B8CC-D29577F5D93F}"/>
                </a:ext>
              </a:extLst>
            </p:cNvPr>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(a) 1200-m</a:t>
              </a:r>
            </a:p>
          </p:txBody>
        </p:sp>
        <p:sp>
          <p:nvSpPr>
            <p:cNvPr id="35" name="Shape 532">
              <a:extLst>
                <a:ext uri="{FF2B5EF4-FFF2-40B4-BE49-F238E27FC236}">
                  <a16:creationId xmlns:a16="http://schemas.microsoft.com/office/drawing/2014/main" id="{89308C4E-DC5B-4EC6-A560-7718EDD518C0}"/>
                </a:ext>
              </a:extLst>
            </p:cNvPr>
            <p:cNvSpPr txBox="1"/>
            <p:nvPr/>
          </p:nvSpPr>
          <p:spPr>
            <a:xfrm>
              <a:off x="8698017"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36" name="Shape 533">
              <a:extLst>
                <a:ext uri="{FF2B5EF4-FFF2-40B4-BE49-F238E27FC236}">
                  <a16:creationId xmlns:a16="http://schemas.microsoft.com/office/drawing/2014/main" id="{2AF46832-828A-49FE-BBE8-644C43AD77FB}"/>
                </a:ext>
              </a:extLst>
            </p:cNvPr>
            <p:cNvSpPr txBox="1"/>
            <p:nvPr/>
          </p:nvSpPr>
          <p:spPr>
            <a:xfrm>
              <a:off x="6407985"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(g) 50-m</a:t>
              </a:r>
            </a:p>
          </p:txBody>
        </p:sp>
      </p:grpSp>
      <p:sp>
        <p:nvSpPr>
          <p:cNvPr id="37" name="Shape 535">
            <a:extLst>
              <a:ext uri="{FF2B5EF4-FFF2-40B4-BE49-F238E27FC236}">
                <a16:creationId xmlns:a16="http://schemas.microsoft.com/office/drawing/2014/main" id="{F8D24B2A-C028-43D4-99A4-B6499B768BB6}"/>
              </a:ext>
            </a:extLst>
          </p:cNvPr>
          <p:cNvSpPr txBox="1"/>
          <p:nvPr/>
        </p:nvSpPr>
        <p:spPr>
          <a:xfrm>
            <a:off x="1627850"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38" name="Shape 536">
            <a:extLst>
              <a:ext uri="{FF2B5EF4-FFF2-40B4-BE49-F238E27FC236}">
                <a16:creationId xmlns:a16="http://schemas.microsoft.com/office/drawing/2014/main" id="{ABE5B94B-86E9-493B-BAE9-ADDD967815FA}"/>
              </a:ext>
            </a:extLst>
          </p:cNvPr>
          <p:cNvSpPr txBox="1"/>
          <p:nvPr/>
        </p:nvSpPr>
        <p:spPr>
          <a:xfrm>
            <a:off x="9625821"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2140EF67-6F17-43EB-8389-D733F00FA03F}"/>
              </a:ext>
            </a:extLst>
          </p:cNvPr>
          <p:cNvSpPr>
            <a:spLocks noGrp="1"/>
          </p:cNvSpPr>
          <p:nvPr>
            <p:ph type="sldNum" sz="quarter" idx="12"/>
          </p:nvPr>
        </p:nvSpPr>
        <p:spPr/>
        <p:txBody>
          <a:bodyPr/>
          <a:lstStyle/>
          <a:p>
            <a:fld id="{A9082F5A-400B-4631-9635-336EF9EDEB9D}" type="slidenum">
              <a:rPr lang="en-US" smtClean="0"/>
              <a:t>38</a:t>
            </a:fld>
            <a:endParaRPr lang="en-US"/>
          </a:p>
        </p:txBody>
      </p:sp>
    </p:spTree>
    <p:extLst>
      <p:ext uri="{BB962C8B-B14F-4D97-AF65-F5344CB8AC3E}">
        <p14:creationId xmlns:p14="http://schemas.microsoft.com/office/powerpoint/2010/main" val="3320958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Shape 518"/>
          <p:cNvPicPr preferRelativeResize="0"/>
          <p:nvPr/>
        </p:nvPicPr>
        <p:blipFill rotWithShape="1">
          <a:blip r:embed="rId3">
            <a:alphaModFix/>
          </a:blip>
          <a:srcRect t="31682"/>
          <a:stretch/>
        </p:blipFill>
        <p:spPr>
          <a:xfrm>
            <a:off x="1524000" y="1753983"/>
            <a:ext cx="9144000" cy="6247014"/>
          </a:xfrm>
          <a:prstGeom prst="rect">
            <a:avLst/>
          </a:prstGeom>
          <a:noFill/>
          <a:ln>
            <a:noFill/>
          </a:ln>
        </p:spPr>
      </p:pic>
      <p:sp>
        <p:nvSpPr>
          <p:cNvPr id="519" name="Shape 519"/>
          <p:cNvSpPr txBox="1"/>
          <p:nvPr/>
        </p:nvSpPr>
        <p:spPr>
          <a:xfrm>
            <a:off x="5006837" y="1229183"/>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Calibri"/>
                <a:ea typeface="Calibri"/>
                <a:cs typeface="Calibri"/>
                <a:sym typeface="Calibri"/>
              </a:rPr>
              <a:t>0000 UTC May 2</a:t>
            </a:r>
          </a:p>
        </p:txBody>
      </p:sp>
      <p:sp>
        <p:nvSpPr>
          <p:cNvPr id="520" name="Shape 520"/>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Convergence line in domain 4 in 4 domains-simulation</a:t>
            </a:r>
          </a:p>
        </p:txBody>
      </p:sp>
      <p:grpSp>
        <p:nvGrpSpPr>
          <p:cNvPr id="521" name="Shape 521"/>
          <p:cNvGrpSpPr/>
          <p:nvPr/>
        </p:nvGrpSpPr>
        <p:grpSpPr>
          <a:xfrm>
            <a:off x="551777" y="3545279"/>
            <a:ext cx="3267304" cy="2560418"/>
            <a:chOff x="714491" y="3923606"/>
            <a:chExt cx="3267304" cy="2560418"/>
          </a:xfrm>
        </p:grpSpPr>
        <p:cxnSp>
          <p:nvCxnSpPr>
            <p:cNvPr id="522" name="Shape 522"/>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523" name="Shape 523"/>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524" name="Shape 524"/>
            <p:cNvSpPr txBox="1"/>
            <p:nvPr/>
          </p:nvSpPr>
          <p:spPr>
            <a:xfrm>
              <a:off x="2584691" y="6176248"/>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187 km</a:t>
              </a:r>
            </a:p>
          </p:txBody>
        </p:sp>
        <p:sp>
          <p:nvSpPr>
            <p:cNvPr id="525" name="Shape 525"/>
            <p:cNvSpPr txBox="1"/>
            <p:nvPr/>
          </p:nvSpPr>
          <p:spPr>
            <a:xfrm>
              <a:off x="714491" y="4571896"/>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148 km</a:t>
              </a:r>
            </a:p>
          </p:txBody>
        </p:sp>
      </p:grpSp>
      <p:grpSp>
        <p:nvGrpSpPr>
          <p:cNvPr id="526" name="Shape 526"/>
          <p:cNvGrpSpPr/>
          <p:nvPr/>
        </p:nvGrpSpPr>
        <p:grpSpPr>
          <a:xfrm>
            <a:off x="1755172" y="1730834"/>
            <a:ext cx="7812774" cy="2059763"/>
            <a:chOff x="1805050" y="1348450"/>
            <a:chExt cx="7812774" cy="2059763"/>
          </a:xfrm>
        </p:grpSpPr>
        <p:sp>
          <p:nvSpPr>
            <p:cNvPr id="527" name="Shape 527"/>
            <p:cNvSpPr txBox="1"/>
            <p:nvPr/>
          </p:nvSpPr>
          <p:spPr>
            <a:xfrm>
              <a:off x="408416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(f) 200-m</a:t>
              </a:r>
            </a:p>
          </p:txBody>
        </p:sp>
        <p:sp>
          <p:nvSpPr>
            <p:cNvPr id="528" name="Shape 528"/>
            <p:cNvSpPr txBox="1"/>
            <p:nvPr/>
          </p:nvSpPr>
          <p:spPr>
            <a:xfrm>
              <a:off x="180505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(e) 400-m</a:t>
              </a:r>
            </a:p>
          </p:txBody>
        </p:sp>
        <p:sp>
          <p:nvSpPr>
            <p:cNvPr id="529" name="Shape 529"/>
            <p:cNvSpPr txBox="1"/>
            <p:nvPr/>
          </p:nvSpPr>
          <p:spPr>
            <a:xfrm>
              <a:off x="6350110"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(c) 800-m</a:t>
              </a:r>
            </a:p>
          </p:txBody>
        </p:sp>
        <p:sp>
          <p:nvSpPr>
            <p:cNvPr id="530" name="Shape 530"/>
            <p:cNvSpPr txBox="1"/>
            <p:nvPr/>
          </p:nvSpPr>
          <p:spPr>
            <a:xfrm>
              <a:off x="40633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(b) 1000-m</a:t>
              </a:r>
            </a:p>
          </p:txBody>
        </p:sp>
        <p:sp>
          <p:nvSpPr>
            <p:cNvPr id="531" name="Shape 531"/>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(a) 1200-m</a:t>
              </a:r>
            </a:p>
          </p:txBody>
        </p:sp>
        <p:sp>
          <p:nvSpPr>
            <p:cNvPr id="532" name="Shape 532"/>
            <p:cNvSpPr txBox="1"/>
            <p:nvPr/>
          </p:nvSpPr>
          <p:spPr>
            <a:xfrm>
              <a:off x="8640142"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533" name="Shape 533"/>
            <p:cNvSpPr txBox="1"/>
            <p:nvPr/>
          </p:nvSpPr>
          <p:spPr>
            <a:xfrm>
              <a:off x="6363269"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(g) 50-m</a:t>
              </a:r>
            </a:p>
          </p:txBody>
        </p:sp>
      </p:grpSp>
      <p:sp>
        <p:nvSpPr>
          <p:cNvPr id="534" name="Shape 534"/>
          <p:cNvSpPr txBox="1"/>
          <p:nvPr/>
        </p:nvSpPr>
        <p:spPr>
          <a:xfrm>
            <a:off x="226963" y="595062"/>
            <a:ext cx="178253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YSU</a:t>
            </a:r>
          </a:p>
        </p:txBody>
      </p:sp>
      <p:sp>
        <p:nvSpPr>
          <p:cNvPr id="535" name="Shape 535"/>
          <p:cNvSpPr txBox="1"/>
          <p:nvPr/>
        </p:nvSpPr>
        <p:spPr>
          <a:xfrm>
            <a:off x="1762300" y="5375514"/>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convergence</a:t>
            </a:r>
          </a:p>
        </p:txBody>
      </p:sp>
      <p:sp>
        <p:nvSpPr>
          <p:cNvPr id="536" name="Shape 536"/>
          <p:cNvSpPr txBox="1"/>
          <p:nvPr/>
        </p:nvSpPr>
        <p:spPr>
          <a:xfrm>
            <a:off x="9501443" y="5355967"/>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4B931828-125F-4044-B372-17FA2F864390}"/>
              </a:ext>
            </a:extLst>
          </p:cNvPr>
          <p:cNvSpPr>
            <a:spLocks noGrp="1"/>
          </p:cNvSpPr>
          <p:nvPr>
            <p:ph type="sldNum" sz="quarter" idx="12"/>
          </p:nvPr>
        </p:nvSpPr>
        <p:spPr/>
        <p:txBody>
          <a:bodyPr/>
          <a:lstStyle/>
          <a:p>
            <a:fld id="{A9082F5A-400B-4631-9635-336EF9EDEB9D}" type="slidenum">
              <a:rPr lang="en-US" smtClean="0"/>
              <a:t>39</a:t>
            </a:fld>
            <a:endParaRPr lang="en-US"/>
          </a:p>
        </p:txBody>
      </p:sp>
    </p:spTree>
    <p:extLst>
      <p:ext uri="{BB962C8B-B14F-4D97-AF65-F5344CB8AC3E}">
        <p14:creationId xmlns:p14="http://schemas.microsoft.com/office/powerpoint/2010/main" val="671116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52A346-1994-4E4C-89E7-584CA2A3CA49}"/>
              </a:ext>
            </a:extLst>
          </p:cNvPr>
          <p:cNvSpPr>
            <a:spLocks noGrp="1"/>
          </p:cNvSpPr>
          <p:nvPr>
            <p:ph type="sldNum" sz="quarter" idx="12"/>
          </p:nvPr>
        </p:nvSpPr>
        <p:spPr/>
        <p:txBody>
          <a:bodyPr/>
          <a:lstStyle/>
          <a:p>
            <a:fld id="{A9082F5A-400B-4631-9635-336EF9EDEB9D}" type="slidenum">
              <a:rPr lang="en-US" smtClean="0"/>
              <a:t>4</a:t>
            </a:fld>
            <a:endParaRPr lang="en-US"/>
          </a:p>
        </p:txBody>
      </p:sp>
      <p:sp>
        <p:nvSpPr>
          <p:cNvPr id="6" name="TextBox 5">
            <a:extLst>
              <a:ext uri="{FF2B5EF4-FFF2-40B4-BE49-F238E27FC236}">
                <a16:creationId xmlns:a16="http://schemas.microsoft.com/office/drawing/2014/main" id="{105A8C46-A071-4215-B79F-CA529E669758}"/>
              </a:ext>
            </a:extLst>
          </p:cNvPr>
          <p:cNvSpPr txBox="1"/>
          <p:nvPr/>
        </p:nvSpPr>
        <p:spPr>
          <a:xfrm>
            <a:off x="425532" y="734361"/>
            <a:ext cx="5664875" cy="5109091"/>
          </a:xfrm>
          <a:prstGeom prst="rect">
            <a:avLst/>
          </a:prstGeom>
          <a:noFill/>
        </p:spPr>
        <p:txBody>
          <a:bodyPr wrap="square" rtlCol="0">
            <a:spAutoFit/>
          </a:bodyPr>
          <a:lstStyle/>
          <a:p>
            <a:r>
              <a:rPr lang="en-US" sz="2800" u="sng" dirty="0"/>
              <a:t>Introduction</a:t>
            </a:r>
          </a:p>
          <a:p>
            <a:endParaRPr lang="en-US" dirty="0"/>
          </a:p>
          <a:p>
            <a:r>
              <a:rPr lang="en-US" sz="2000" dirty="0"/>
              <a:t>Atmospheric boundary layer rolls are frequently observed within convective boundary layers (CBLs), over a warmer surface. </a:t>
            </a:r>
          </a:p>
          <a:p>
            <a:endParaRPr lang="en-US" sz="2000" dirty="0"/>
          </a:p>
          <a:p>
            <a:r>
              <a:rPr lang="en-US" sz="2000" dirty="0"/>
              <a:t>Previous field campaigns (Mourad and Walter, 1996, and </a:t>
            </a:r>
            <a:r>
              <a:rPr lang="en-US" sz="2000" dirty="0" err="1"/>
              <a:t>Verlinde</a:t>
            </a:r>
            <a:r>
              <a:rPr lang="en-US" sz="2000" dirty="0"/>
              <a:t> et al., 2007) observed the boundary-layer roll clouds in various locations in the Arctic.</a:t>
            </a:r>
          </a:p>
          <a:p>
            <a:endParaRPr lang="en-US" sz="2000" dirty="0"/>
          </a:p>
          <a:p>
            <a:r>
              <a:rPr lang="en-US" sz="2000" dirty="0"/>
              <a:t>Numerical simulations of convective boundary layer rolls are summarized in reviews by </a:t>
            </a:r>
            <a:r>
              <a:rPr lang="en-US" sz="2000" dirty="0" err="1"/>
              <a:t>Küttner</a:t>
            </a:r>
            <a:r>
              <a:rPr lang="en-US" sz="2000" dirty="0"/>
              <a:t> (1971), </a:t>
            </a:r>
            <a:r>
              <a:rPr lang="en-US" sz="2000" dirty="0" err="1"/>
              <a:t>Etling</a:t>
            </a:r>
            <a:r>
              <a:rPr lang="en-US" sz="2000" dirty="0"/>
              <a:t> and Brown (1993), Atkinson and Zhang (1996), and Young et al.,(2002). However, the aspect ratio of the rolls can vary a lot and the reasons of that remain unclear.</a:t>
            </a:r>
          </a:p>
        </p:txBody>
      </p:sp>
      <p:pic>
        <p:nvPicPr>
          <p:cNvPr id="2" name="Picture 1">
            <a:extLst>
              <a:ext uri="{FF2B5EF4-FFF2-40B4-BE49-F238E27FC236}">
                <a16:creationId xmlns:a16="http://schemas.microsoft.com/office/drawing/2014/main" id="{62857C33-1FA7-4E29-94D7-3F9BE214D80F}"/>
              </a:ext>
            </a:extLst>
          </p:cNvPr>
          <p:cNvPicPr>
            <a:picLocks noChangeAspect="1"/>
          </p:cNvPicPr>
          <p:nvPr/>
        </p:nvPicPr>
        <p:blipFill rotWithShape="1">
          <a:blip r:embed="rId2"/>
          <a:srcRect l="49286" t="23365" r="9571" b="12508"/>
          <a:stretch/>
        </p:blipFill>
        <p:spPr>
          <a:xfrm>
            <a:off x="6409508" y="1210730"/>
            <a:ext cx="5016137" cy="4397830"/>
          </a:xfrm>
          <a:prstGeom prst="rect">
            <a:avLst/>
          </a:prstGeom>
        </p:spPr>
      </p:pic>
      <p:sp>
        <p:nvSpPr>
          <p:cNvPr id="5" name="TextBox 4">
            <a:extLst>
              <a:ext uri="{FF2B5EF4-FFF2-40B4-BE49-F238E27FC236}">
                <a16:creationId xmlns:a16="http://schemas.microsoft.com/office/drawing/2014/main" id="{5418E31C-89C5-4514-ACC4-4E5F1F3C530A}"/>
              </a:ext>
            </a:extLst>
          </p:cNvPr>
          <p:cNvSpPr txBox="1"/>
          <p:nvPr/>
        </p:nvSpPr>
        <p:spPr>
          <a:xfrm>
            <a:off x="9096135" y="5284005"/>
            <a:ext cx="1755352" cy="307777"/>
          </a:xfrm>
          <a:prstGeom prst="rect">
            <a:avLst/>
          </a:prstGeom>
          <a:noFill/>
        </p:spPr>
        <p:txBody>
          <a:bodyPr wrap="none" rtlCol="0">
            <a:spAutoFit/>
          </a:bodyPr>
          <a:lstStyle/>
          <a:p>
            <a:r>
              <a:rPr lang="en-US" sz="1400" dirty="0"/>
              <a:t>(</a:t>
            </a:r>
            <a:r>
              <a:rPr lang="en-US" altLang="zh-TW" sz="1400" dirty="0" err="1"/>
              <a:t>Verlinde</a:t>
            </a:r>
            <a:r>
              <a:rPr lang="en-US" sz="1400" dirty="0"/>
              <a:t> et al</a:t>
            </a:r>
            <a:r>
              <a:rPr lang="en-US" sz="1400"/>
              <a:t>., 2007)</a:t>
            </a:r>
            <a:endParaRPr lang="en-US" sz="1400" dirty="0"/>
          </a:p>
        </p:txBody>
      </p:sp>
    </p:spTree>
    <p:extLst>
      <p:ext uri="{BB962C8B-B14F-4D97-AF65-F5344CB8AC3E}">
        <p14:creationId xmlns:p14="http://schemas.microsoft.com/office/powerpoint/2010/main" val="1565923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Shape 707"/>
          <p:cNvPicPr preferRelativeResize="0"/>
          <p:nvPr/>
        </p:nvPicPr>
        <p:blipFill rotWithShape="1">
          <a:blip r:embed="rId3">
            <a:alphaModFix/>
          </a:blip>
          <a:srcRect t="31318"/>
          <a:stretch/>
        </p:blipFill>
        <p:spPr>
          <a:xfrm>
            <a:off x="1524000" y="1720733"/>
            <a:ext cx="9144000" cy="6280265"/>
          </a:xfrm>
          <a:prstGeom prst="rect">
            <a:avLst/>
          </a:prstGeom>
          <a:noFill/>
          <a:ln>
            <a:noFill/>
          </a:ln>
        </p:spPr>
      </p:pic>
      <p:sp>
        <p:nvSpPr>
          <p:cNvPr id="708" name="Shape 708"/>
          <p:cNvSpPr txBox="1"/>
          <p:nvPr/>
        </p:nvSpPr>
        <p:spPr>
          <a:xfrm>
            <a:off x="5006837" y="1229183"/>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Calibri"/>
                <a:ea typeface="Calibri"/>
                <a:cs typeface="Calibri"/>
                <a:sym typeface="Calibri"/>
              </a:rPr>
              <a:t>0000 UTC May 2</a:t>
            </a:r>
          </a:p>
        </p:txBody>
      </p:sp>
      <p:sp>
        <p:nvSpPr>
          <p:cNvPr id="709" name="Shape 709"/>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Convergence line in domain 4 in 4 domains-simulation</a:t>
            </a:r>
          </a:p>
        </p:txBody>
      </p:sp>
      <p:grpSp>
        <p:nvGrpSpPr>
          <p:cNvPr id="710" name="Shape 710"/>
          <p:cNvGrpSpPr/>
          <p:nvPr/>
        </p:nvGrpSpPr>
        <p:grpSpPr>
          <a:xfrm>
            <a:off x="551777" y="3545279"/>
            <a:ext cx="3267304" cy="2560418"/>
            <a:chOff x="714491" y="3923606"/>
            <a:chExt cx="3267304" cy="2560418"/>
          </a:xfrm>
        </p:grpSpPr>
        <p:cxnSp>
          <p:nvCxnSpPr>
            <p:cNvPr id="711" name="Shape 711"/>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712" name="Shape 712"/>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713" name="Shape 713"/>
            <p:cNvSpPr txBox="1"/>
            <p:nvPr/>
          </p:nvSpPr>
          <p:spPr>
            <a:xfrm>
              <a:off x="2584691" y="6176248"/>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187 km</a:t>
              </a:r>
            </a:p>
          </p:txBody>
        </p:sp>
        <p:sp>
          <p:nvSpPr>
            <p:cNvPr id="714" name="Shape 714"/>
            <p:cNvSpPr txBox="1"/>
            <p:nvPr/>
          </p:nvSpPr>
          <p:spPr>
            <a:xfrm>
              <a:off x="714491" y="4571896"/>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148 km</a:t>
              </a:r>
            </a:p>
          </p:txBody>
        </p:sp>
      </p:grpSp>
      <p:grpSp>
        <p:nvGrpSpPr>
          <p:cNvPr id="715" name="Shape 715"/>
          <p:cNvGrpSpPr/>
          <p:nvPr/>
        </p:nvGrpSpPr>
        <p:grpSpPr>
          <a:xfrm>
            <a:off x="1755172" y="1730834"/>
            <a:ext cx="7812774" cy="2059763"/>
            <a:chOff x="1805050" y="1348450"/>
            <a:chExt cx="7812774" cy="2059763"/>
          </a:xfrm>
        </p:grpSpPr>
        <p:sp>
          <p:nvSpPr>
            <p:cNvPr id="716" name="Shape 716"/>
            <p:cNvSpPr txBox="1"/>
            <p:nvPr/>
          </p:nvSpPr>
          <p:spPr>
            <a:xfrm>
              <a:off x="408416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(f) 200-m</a:t>
              </a:r>
            </a:p>
          </p:txBody>
        </p:sp>
        <p:sp>
          <p:nvSpPr>
            <p:cNvPr id="717" name="Shape 717"/>
            <p:cNvSpPr txBox="1"/>
            <p:nvPr/>
          </p:nvSpPr>
          <p:spPr>
            <a:xfrm>
              <a:off x="180505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(e) 400-m</a:t>
              </a:r>
            </a:p>
          </p:txBody>
        </p:sp>
        <p:sp>
          <p:nvSpPr>
            <p:cNvPr id="718" name="Shape 718"/>
            <p:cNvSpPr txBox="1"/>
            <p:nvPr/>
          </p:nvSpPr>
          <p:spPr>
            <a:xfrm>
              <a:off x="6350110"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(c) 800-m</a:t>
              </a:r>
            </a:p>
          </p:txBody>
        </p:sp>
        <p:sp>
          <p:nvSpPr>
            <p:cNvPr id="719" name="Shape 719"/>
            <p:cNvSpPr txBox="1"/>
            <p:nvPr/>
          </p:nvSpPr>
          <p:spPr>
            <a:xfrm>
              <a:off x="40633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(b) 1000-m</a:t>
              </a:r>
            </a:p>
          </p:txBody>
        </p:sp>
        <p:sp>
          <p:nvSpPr>
            <p:cNvPr id="720" name="Shape 720"/>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(a) 1200-m</a:t>
              </a:r>
            </a:p>
          </p:txBody>
        </p:sp>
        <p:sp>
          <p:nvSpPr>
            <p:cNvPr id="721" name="Shape 721"/>
            <p:cNvSpPr txBox="1"/>
            <p:nvPr/>
          </p:nvSpPr>
          <p:spPr>
            <a:xfrm>
              <a:off x="8640142"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722" name="Shape 722"/>
            <p:cNvSpPr txBox="1"/>
            <p:nvPr/>
          </p:nvSpPr>
          <p:spPr>
            <a:xfrm>
              <a:off x="6363269"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(g) 50-m</a:t>
              </a:r>
            </a:p>
          </p:txBody>
        </p:sp>
      </p:grpSp>
      <p:sp>
        <p:nvSpPr>
          <p:cNvPr id="723" name="Shape 723"/>
          <p:cNvSpPr txBox="1"/>
          <p:nvPr/>
        </p:nvSpPr>
        <p:spPr>
          <a:xfrm>
            <a:off x="226963" y="595062"/>
            <a:ext cx="178946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MYJ</a:t>
            </a:r>
          </a:p>
        </p:txBody>
      </p:sp>
      <p:sp>
        <p:nvSpPr>
          <p:cNvPr id="724" name="Shape 724"/>
          <p:cNvSpPr txBox="1"/>
          <p:nvPr/>
        </p:nvSpPr>
        <p:spPr>
          <a:xfrm>
            <a:off x="1762300" y="5375514"/>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convergence</a:t>
            </a:r>
          </a:p>
        </p:txBody>
      </p:sp>
      <p:sp>
        <p:nvSpPr>
          <p:cNvPr id="725" name="Shape 725"/>
          <p:cNvSpPr txBox="1"/>
          <p:nvPr/>
        </p:nvSpPr>
        <p:spPr>
          <a:xfrm>
            <a:off x="9501443" y="5355967"/>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2996251D-7CAE-4B15-A3C3-23462E0EF233}"/>
              </a:ext>
            </a:extLst>
          </p:cNvPr>
          <p:cNvSpPr>
            <a:spLocks noGrp="1"/>
          </p:cNvSpPr>
          <p:nvPr>
            <p:ph type="sldNum" sz="quarter" idx="12"/>
          </p:nvPr>
        </p:nvSpPr>
        <p:spPr/>
        <p:txBody>
          <a:bodyPr/>
          <a:lstStyle/>
          <a:p>
            <a:fld id="{A9082F5A-400B-4631-9635-336EF9EDEB9D}" type="slidenum">
              <a:rPr lang="en-US" smtClean="0"/>
              <a:t>40</a:t>
            </a:fld>
            <a:endParaRPr lang="en-US"/>
          </a:p>
        </p:txBody>
      </p:sp>
    </p:spTree>
    <p:extLst>
      <p:ext uri="{BB962C8B-B14F-4D97-AF65-F5344CB8AC3E}">
        <p14:creationId xmlns:p14="http://schemas.microsoft.com/office/powerpoint/2010/main" val="383437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Shape 896"/>
          <p:cNvPicPr preferRelativeResize="0"/>
          <p:nvPr/>
        </p:nvPicPr>
        <p:blipFill rotWithShape="1">
          <a:blip r:embed="rId3">
            <a:alphaModFix/>
          </a:blip>
          <a:srcRect t="31318"/>
          <a:stretch/>
        </p:blipFill>
        <p:spPr>
          <a:xfrm>
            <a:off x="1524000" y="1720733"/>
            <a:ext cx="9144000" cy="6280265"/>
          </a:xfrm>
          <a:prstGeom prst="rect">
            <a:avLst/>
          </a:prstGeom>
          <a:noFill/>
          <a:ln>
            <a:noFill/>
          </a:ln>
        </p:spPr>
      </p:pic>
      <p:sp>
        <p:nvSpPr>
          <p:cNvPr id="897" name="Shape 897"/>
          <p:cNvSpPr txBox="1"/>
          <p:nvPr/>
        </p:nvSpPr>
        <p:spPr>
          <a:xfrm>
            <a:off x="5006837" y="1229183"/>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Calibri"/>
                <a:ea typeface="Calibri"/>
                <a:cs typeface="Calibri"/>
                <a:sym typeface="Calibri"/>
              </a:rPr>
              <a:t>0000 UTC May 2</a:t>
            </a:r>
          </a:p>
        </p:txBody>
      </p:sp>
      <p:sp>
        <p:nvSpPr>
          <p:cNvPr id="898" name="Shape 898"/>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Convergence line in domain 4 in 4 domains-simulation</a:t>
            </a:r>
          </a:p>
        </p:txBody>
      </p:sp>
      <p:grpSp>
        <p:nvGrpSpPr>
          <p:cNvPr id="899" name="Shape 899"/>
          <p:cNvGrpSpPr/>
          <p:nvPr/>
        </p:nvGrpSpPr>
        <p:grpSpPr>
          <a:xfrm>
            <a:off x="551777" y="3545279"/>
            <a:ext cx="3267304" cy="2560418"/>
            <a:chOff x="714491" y="3923606"/>
            <a:chExt cx="3267304" cy="2560418"/>
          </a:xfrm>
        </p:grpSpPr>
        <p:cxnSp>
          <p:nvCxnSpPr>
            <p:cNvPr id="900" name="Shape 900"/>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901" name="Shape 901"/>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902" name="Shape 902"/>
            <p:cNvSpPr txBox="1"/>
            <p:nvPr/>
          </p:nvSpPr>
          <p:spPr>
            <a:xfrm>
              <a:off x="2584691" y="6176248"/>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187 km</a:t>
              </a:r>
            </a:p>
          </p:txBody>
        </p:sp>
        <p:sp>
          <p:nvSpPr>
            <p:cNvPr id="903" name="Shape 903"/>
            <p:cNvSpPr txBox="1"/>
            <p:nvPr/>
          </p:nvSpPr>
          <p:spPr>
            <a:xfrm>
              <a:off x="714491" y="4571896"/>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148 km</a:t>
              </a:r>
            </a:p>
          </p:txBody>
        </p:sp>
      </p:grpSp>
      <p:grpSp>
        <p:nvGrpSpPr>
          <p:cNvPr id="904" name="Shape 904"/>
          <p:cNvGrpSpPr/>
          <p:nvPr/>
        </p:nvGrpSpPr>
        <p:grpSpPr>
          <a:xfrm>
            <a:off x="1755172" y="1730834"/>
            <a:ext cx="7812774" cy="2059763"/>
            <a:chOff x="1805050" y="1348450"/>
            <a:chExt cx="7812774" cy="2059763"/>
          </a:xfrm>
        </p:grpSpPr>
        <p:sp>
          <p:nvSpPr>
            <p:cNvPr id="905" name="Shape 905"/>
            <p:cNvSpPr txBox="1"/>
            <p:nvPr/>
          </p:nvSpPr>
          <p:spPr>
            <a:xfrm>
              <a:off x="408416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(f) 200-m</a:t>
              </a:r>
            </a:p>
          </p:txBody>
        </p:sp>
        <p:sp>
          <p:nvSpPr>
            <p:cNvPr id="906" name="Shape 906"/>
            <p:cNvSpPr txBox="1"/>
            <p:nvPr/>
          </p:nvSpPr>
          <p:spPr>
            <a:xfrm>
              <a:off x="180505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(e) 400-m</a:t>
              </a:r>
            </a:p>
          </p:txBody>
        </p:sp>
        <p:sp>
          <p:nvSpPr>
            <p:cNvPr id="907" name="Shape 907"/>
            <p:cNvSpPr txBox="1"/>
            <p:nvPr/>
          </p:nvSpPr>
          <p:spPr>
            <a:xfrm>
              <a:off x="6350110"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(c) 800-m</a:t>
              </a:r>
            </a:p>
          </p:txBody>
        </p:sp>
        <p:sp>
          <p:nvSpPr>
            <p:cNvPr id="908" name="Shape 908"/>
            <p:cNvSpPr txBox="1"/>
            <p:nvPr/>
          </p:nvSpPr>
          <p:spPr>
            <a:xfrm>
              <a:off x="40633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(b) 1000-m</a:t>
              </a:r>
            </a:p>
          </p:txBody>
        </p:sp>
        <p:sp>
          <p:nvSpPr>
            <p:cNvPr id="909" name="Shape 909"/>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(a) 1200-m</a:t>
              </a:r>
            </a:p>
          </p:txBody>
        </p:sp>
        <p:sp>
          <p:nvSpPr>
            <p:cNvPr id="910" name="Shape 910"/>
            <p:cNvSpPr txBox="1"/>
            <p:nvPr/>
          </p:nvSpPr>
          <p:spPr>
            <a:xfrm>
              <a:off x="8640142"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911" name="Shape 911"/>
            <p:cNvSpPr txBox="1"/>
            <p:nvPr/>
          </p:nvSpPr>
          <p:spPr>
            <a:xfrm>
              <a:off x="6363269"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(g) 50-m</a:t>
              </a:r>
            </a:p>
          </p:txBody>
        </p:sp>
      </p:grpSp>
      <p:sp>
        <p:nvSpPr>
          <p:cNvPr id="912" name="Shape 912"/>
          <p:cNvSpPr txBox="1"/>
          <p:nvPr/>
        </p:nvSpPr>
        <p:spPr>
          <a:xfrm>
            <a:off x="226963" y="595062"/>
            <a:ext cx="194155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QNSE</a:t>
            </a:r>
          </a:p>
        </p:txBody>
      </p:sp>
      <p:sp>
        <p:nvSpPr>
          <p:cNvPr id="913" name="Shape 913"/>
          <p:cNvSpPr txBox="1"/>
          <p:nvPr/>
        </p:nvSpPr>
        <p:spPr>
          <a:xfrm>
            <a:off x="1762300" y="5375514"/>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convergence</a:t>
            </a:r>
          </a:p>
        </p:txBody>
      </p:sp>
      <p:sp>
        <p:nvSpPr>
          <p:cNvPr id="914" name="Shape 914"/>
          <p:cNvSpPr txBox="1"/>
          <p:nvPr/>
        </p:nvSpPr>
        <p:spPr>
          <a:xfrm>
            <a:off x="9501443" y="5355967"/>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B458DCAC-CD3C-4177-8693-472D7A70553D}"/>
              </a:ext>
            </a:extLst>
          </p:cNvPr>
          <p:cNvSpPr>
            <a:spLocks noGrp="1"/>
          </p:cNvSpPr>
          <p:nvPr>
            <p:ph type="sldNum" sz="quarter" idx="12"/>
          </p:nvPr>
        </p:nvSpPr>
        <p:spPr/>
        <p:txBody>
          <a:bodyPr/>
          <a:lstStyle/>
          <a:p>
            <a:fld id="{A9082F5A-400B-4631-9635-336EF9EDEB9D}" type="slidenum">
              <a:rPr lang="en-US" smtClean="0"/>
              <a:t>41</a:t>
            </a:fld>
            <a:endParaRPr lang="en-US"/>
          </a:p>
        </p:txBody>
      </p:sp>
    </p:spTree>
    <p:extLst>
      <p:ext uri="{BB962C8B-B14F-4D97-AF65-F5344CB8AC3E}">
        <p14:creationId xmlns:p14="http://schemas.microsoft.com/office/powerpoint/2010/main" val="923807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Shape 1085"/>
          <p:cNvPicPr preferRelativeResize="0"/>
          <p:nvPr/>
        </p:nvPicPr>
        <p:blipFill rotWithShape="1">
          <a:blip r:embed="rId3">
            <a:alphaModFix/>
          </a:blip>
          <a:srcRect t="31500"/>
          <a:stretch/>
        </p:blipFill>
        <p:spPr>
          <a:xfrm>
            <a:off x="1524000" y="1737359"/>
            <a:ext cx="9144000" cy="6263639"/>
          </a:xfrm>
          <a:prstGeom prst="rect">
            <a:avLst/>
          </a:prstGeom>
          <a:noFill/>
          <a:ln>
            <a:noFill/>
          </a:ln>
        </p:spPr>
      </p:pic>
      <p:sp>
        <p:nvSpPr>
          <p:cNvPr id="1086" name="Shape 1086"/>
          <p:cNvSpPr txBox="1"/>
          <p:nvPr/>
        </p:nvSpPr>
        <p:spPr>
          <a:xfrm>
            <a:off x="5006837" y="1229183"/>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dk1"/>
                </a:solidFill>
                <a:latin typeface="Calibri"/>
                <a:ea typeface="Calibri"/>
                <a:cs typeface="Calibri"/>
                <a:sym typeface="Calibri"/>
              </a:rPr>
              <a:t>0000 UTC May 2</a:t>
            </a:r>
          </a:p>
        </p:txBody>
      </p:sp>
      <p:sp>
        <p:nvSpPr>
          <p:cNvPr id="1087" name="Shape 1087"/>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Convergence line in domain 4 in 4 domains-simulation</a:t>
            </a:r>
          </a:p>
        </p:txBody>
      </p:sp>
      <p:grpSp>
        <p:nvGrpSpPr>
          <p:cNvPr id="1088" name="Shape 1088"/>
          <p:cNvGrpSpPr/>
          <p:nvPr/>
        </p:nvGrpSpPr>
        <p:grpSpPr>
          <a:xfrm>
            <a:off x="551777" y="3545279"/>
            <a:ext cx="3267304" cy="2560418"/>
            <a:chOff x="714491" y="3923606"/>
            <a:chExt cx="3267304" cy="2560418"/>
          </a:xfrm>
        </p:grpSpPr>
        <p:cxnSp>
          <p:nvCxnSpPr>
            <p:cNvPr id="1089" name="Shape 1089"/>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1090" name="Shape 1090"/>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1091" name="Shape 1091"/>
            <p:cNvSpPr txBox="1"/>
            <p:nvPr/>
          </p:nvSpPr>
          <p:spPr>
            <a:xfrm>
              <a:off x="2584691" y="6176248"/>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187 km</a:t>
              </a:r>
            </a:p>
          </p:txBody>
        </p:sp>
        <p:sp>
          <p:nvSpPr>
            <p:cNvPr id="1092" name="Shape 1092"/>
            <p:cNvSpPr txBox="1"/>
            <p:nvPr/>
          </p:nvSpPr>
          <p:spPr>
            <a:xfrm>
              <a:off x="714491" y="4571896"/>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148 km</a:t>
              </a:r>
            </a:p>
          </p:txBody>
        </p:sp>
      </p:grpSp>
      <p:grpSp>
        <p:nvGrpSpPr>
          <p:cNvPr id="1093" name="Shape 1093"/>
          <p:cNvGrpSpPr/>
          <p:nvPr/>
        </p:nvGrpSpPr>
        <p:grpSpPr>
          <a:xfrm>
            <a:off x="1755172" y="1730834"/>
            <a:ext cx="7812774" cy="2059763"/>
            <a:chOff x="1805050" y="1348450"/>
            <a:chExt cx="7812774" cy="2059763"/>
          </a:xfrm>
        </p:grpSpPr>
        <p:sp>
          <p:nvSpPr>
            <p:cNvPr id="1094" name="Shape 1094"/>
            <p:cNvSpPr txBox="1"/>
            <p:nvPr/>
          </p:nvSpPr>
          <p:spPr>
            <a:xfrm>
              <a:off x="408416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(f) 200-m</a:t>
              </a:r>
            </a:p>
          </p:txBody>
        </p:sp>
        <p:sp>
          <p:nvSpPr>
            <p:cNvPr id="1095" name="Shape 1095"/>
            <p:cNvSpPr txBox="1"/>
            <p:nvPr/>
          </p:nvSpPr>
          <p:spPr>
            <a:xfrm>
              <a:off x="1805050"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(e) 400-m</a:t>
              </a:r>
            </a:p>
          </p:txBody>
        </p:sp>
        <p:sp>
          <p:nvSpPr>
            <p:cNvPr id="1096" name="Shape 1096"/>
            <p:cNvSpPr txBox="1"/>
            <p:nvPr/>
          </p:nvSpPr>
          <p:spPr>
            <a:xfrm>
              <a:off x="6350110"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(c) 800-m</a:t>
              </a:r>
            </a:p>
          </p:txBody>
        </p:sp>
        <p:sp>
          <p:nvSpPr>
            <p:cNvPr id="1097" name="Shape 1097"/>
            <p:cNvSpPr txBox="1"/>
            <p:nvPr/>
          </p:nvSpPr>
          <p:spPr>
            <a:xfrm>
              <a:off x="40633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(b) 1000-m</a:t>
              </a:r>
            </a:p>
          </p:txBody>
        </p:sp>
        <p:sp>
          <p:nvSpPr>
            <p:cNvPr id="1098" name="Shape 1098"/>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(a) 1200-m</a:t>
              </a:r>
            </a:p>
          </p:txBody>
        </p:sp>
        <p:sp>
          <p:nvSpPr>
            <p:cNvPr id="1099" name="Shape 1099"/>
            <p:cNvSpPr txBox="1"/>
            <p:nvPr/>
          </p:nvSpPr>
          <p:spPr>
            <a:xfrm>
              <a:off x="8640142"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1100" name="Shape 1100"/>
            <p:cNvSpPr txBox="1"/>
            <p:nvPr/>
          </p:nvSpPr>
          <p:spPr>
            <a:xfrm>
              <a:off x="6363269" y="3100336"/>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(g) 50-m</a:t>
              </a:r>
            </a:p>
          </p:txBody>
        </p:sp>
      </p:grpSp>
      <p:sp>
        <p:nvSpPr>
          <p:cNvPr id="1101" name="Shape 1101"/>
          <p:cNvSpPr txBox="1"/>
          <p:nvPr/>
        </p:nvSpPr>
        <p:spPr>
          <a:xfrm>
            <a:off x="226963" y="595062"/>
            <a:ext cx="22751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MYNN2</a:t>
            </a:r>
          </a:p>
        </p:txBody>
      </p:sp>
      <p:sp>
        <p:nvSpPr>
          <p:cNvPr id="1102" name="Shape 1102"/>
          <p:cNvSpPr txBox="1"/>
          <p:nvPr/>
        </p:nvSpPr>
        <p:spPr>
          <a:xfrm>
            <a:off x="1762300" y="5375514"/>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convergence</a:t>
            </a:r>
          </a:p>
        </p:txBody>
      </p:sp>
      <p:sp>
        <p:nvSpPr>
          <p:cNvPr id="1103" name="Shape 1103"/>
          <p:cNvSpPr txBox="1"/>
          <p:nvPr/>
        </p:nvSpPr>
        <p:spPr>
          <a:xfrm>
            <a:off x="9501443" y="5355967"/>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93610221-6F01-4752-BC1B-39A0B0756206}"/>
              </a:ext>
            </a:extLst>
          </p:cNvPr>
          <p:cNvSpPr>
            <a:spLocks noGrp="1"/>
          </p:cNvSpPr>
          <p:nvPr>
            <p:ph type="sldNum" sz="quarter" idx="12"/>
          </p:nvPr>
        </p:nvSpPr>
        <p:spPr/>
        <p:txBody>
          <a:bodyPr/>
          <a:lstStyle/>
          <a:p>
            <a:fld id="{A9082F5A-400B-4631-9635-336EF9EDEB9D}" type="slidenum">
              <a:rPr lang="en-US" smtClean="0"/>
              <a:t>42</a:t>
            </a:fld>
            <a:endParaRPr lang="en-US"/>
          </a:p>
        </p:txBody>
      </p:sp>
    </p:spTree>
    <p:extLst>
      <p:ext uri="{BB962C8B-B14F-4D97-AF65-F5344CB8AC3E}">
        <p14:creationId xmlns:p14="http://schemas.microsoft.com/office/powerpoint/2010/main" val="1257080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21" name="Picture 20">
            <a:extLst>
              <a:ext uri="{FF2B5EF4-FFF2-40B4-BE49-F238E27FC236}">
                <a16:creationId xmlns:a16="http://schemas.microsoft.com/office/drawing/2014/main" id="{67364FEC-EC0F-4DD4-B681-F5A7D2913E89}"/>
              </a:ext>
            </a:extLst>
          </p:cNvPr>
          <p:cNvPicPr>
            <a:picLocks noChangeAspect="1"/>
          </p:cNvPicPr>
          <p:nvPr/>
        </p:nvPicPr>
        <p:blipFill rotWithShape="1">
          <a:blip r:embed="rId3">
            <a:extLst>
              <a:ext uri="{28A0092B-C50C-407E-A947-70E740481C1C}">
                <a14:useLocalDpi xmlns:a14="http://schemas.microsoft.com/office/drawing/2010/main" val="0"/>
              </a:ext>
            </a:extLst>
          </a:blip>
          <a:srcRect t="26112"/>
          <a:stretch/>
        </p:blipFill>
        <p:spPr>
          <a:xfrm>
            <a:off x="1524000" y="1244692"/>
            <a:ext cx="9144000" cy="6756307"/>
          </a:xfrm>
          <a:prstGeom prst="rect">
            <a:avLst/>
          </a:prstGeom>
        </p:spPr>
      </p:pic>
      <p:sp>
        <p:nvSpPr>
          <p:cNvPr id="519" name="Shape 519"/>
          <p:cNvSpPr txBox="1"/>
          <p:nvPr/>
        </p:nvSpPr>
        <p:spPr>
          <a:xfrm>
            <a:off x="5006837" y="893515"/>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sp>
        <p:nvSpPr>
          <p:cNvPr id="520" name="Shape 520"/>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Convergence line in domain 3 in 4 domains-simulation</a:t>
            </a:r>
          </a:p>
        </p:txBody>
      </p:sp>
      <p:grpSp>
        <p:nvGrpSpPr>
          <p:cNvPr id="521" name="Shape 521"/>
          <p:cNvGrpSpPr/>
          <p:nvPr/>
        </p:nvGrpSpPr>
        <p:grpSpPr>
          <a:xfrm>
            <a:off x="347241" y="3541853"/>
            <a:ext cx="3391382" cy="2947164"/>
            <a:chOff x="507383" y="3923606"/>
            <a:chExt cx="3474412" cy="2523135"/>
          </a:xfrm>
        </p:grpSpPr>
        <p:cxnSp>
          <p:nvCxnSpPr>
            <p:cNvPr id="522" name="Shape 522"/>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523" name="Shape 523"/>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524" name="Shape 524"/>
            <p:cNvSpPr txBox="1"/>
            <p:nvPr/>
          </p:nvSpPr>
          <p:spPr>
            <a:xfrm>
              <a:off x="2584690" y="6176249"/>
              <a:ext cx="922781" cy="2704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sp>
          <p:nvSpPr>
            <p:cNvPr id="525" name="Shape 525"/>
            <p:cNvSpPr txBox="1"/>
            <p:nvPr/>
          </p:nvSpPr>
          <p:spPr>
            <a:xfrm>
              <a:off x="507383" y="4567714"/>
              <a:ext cx="930383" cy="3119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grpSp>
      <p:grpSp>
        <p:nvGrpSpPr>
          <p:cNvPr id="526" name="Shape 526"/>
          <p:cNvGrpSpPr/>
          <p:nvPr/>
        </p:nvGrpSpPr>
        <p:grpSpPr>
          <a:xfrm>
            <a:off x="1755172" y="1244693"/>
            <a:ext cx="7870649" cy="2498387"/>
            <a:chOff x="1805050" y="1348450"/>
            <a:chExt cx="7870649" cy="2498387"/>
          </a:xfrm>
        </p:grpSpPr>
        <p:sp>
          <p:nvSpPr>
            <p:cNvPr id="527" name="Shape 527"/>
            <p:cNvSpPr txBox="1"/>
            <p:nvPr/>
          </p:nvSpPr>
          <p:spPr>
            <a:xfrm>
              <a:off x="4109678"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(f) 200-m</a:t>
              </a:r>
            </a:p>
          </p:txBody>
        </p:sp>
        <p:sp>
          <p:nvSpPr>
            <p:cNvPr id="528" name="Shape 528"/>
            <p:cNvSpPr txBox="1"/>
            <p:nvPr/>
          </p:nvSpPr>
          <p:spPr>
            <a:xfrm>
              <a:off x="1866780"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(e) 400-m</a:t>
              </a:r>
            </a:p>
          </p:txBody>
        </p:sp>
        <p:sp>
          <p:nvSpPr>
            <p:cNvPr id="529" name="Shape 529"/>
            <p:cNvSpPr txBox="1"/>
            <p:nvPr/>
          </p:nvSpPr>
          <p:spPr>
            <a:xfrm>
              <a:off x="6407985"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(c) 800-m</a:t>
              </a:r>
            </a:p>
          </p:txBody>
        </p:sp>
        <p:sp>
          <p:nvSpPr>
            <p:cNvPr id="530" name="Shape 530"/>
            <p:cNvSpPr txBox="1"/>
            <p:nvPr/>
          </p:nvSpPr>
          <p:spPr>
            <a:xfrm>
              <a:off x="41096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(b) 1000-m</a:t>
              </a:r>
            </a:p>
          </p:txBody>
        </p:sp>
        <p:sp>
          <p:nvSpPr>
            <p:cNvPr id="531" name="Shape 531"/>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(a) 1200-m</a:t>
              </a:r>
            </a:p>
          </p:txBody>
        </p:sp>
        <p:sp>
          <p:nvSpPr>
            <p:cNvPr id="532" name="Shape 532"/>
            <p:cNvSpPr txBox="1"/>
            <p:nvPr/>
          </p:nvSpPr>
          <p:spPr>
            <a:xfrm>
              <a:off x="8698017"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533" name="Shape 533"/>
            <p:cNvSpPr txBox="1"/>
            <p:nvPr/>
          </p:nvSpPr>
          <p:spPr>
            <a:xfrm>
              <a:off x="6407985"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(g) 50-m</a:t>
              </a:r>
            </a:p>
          </p:txBody>
        </p:sp>
      </p:grpSp>
      <p:sp>
        <p:nvSpPr>
          <p:cNvPr id="534" name="Shape 534"/>
          <p:cNvSpPr txBox="1"/>
          <p:nvPr/>
        </p:nvSpPr>
        <p:spPr>
          <a:xfrm>
            <a:off x="226963" y="595062"/>
            <a:ext cx="178253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YSU</a:t>
            </a:r>
          </a:p>
        </p:txBody>
      </p:sp>
      <p:sp>
        <p:nvSpPr>
          <p:cNvPr id="535" name="Shape 535"/>
          <p:cNvSpPr txBox="1"/>
          <p:nvPr/>
        </p:nvSpPr>
        <p:spPr>
          <a:xfrm>
            <a:off x="1627850"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536" name="Shape 536"/>
          <p:cNvSpPr txBox="1"/>
          <p:nvPr/>
        </p:nvSpPr>
        <p:spPr>
          <a:xfrm>
            <a:off x="9625821"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8C45EDE4-87A8-455C-91DF-8C83FA2BD5A8}"/>
              </a:ext>
            </a:extLst>
          </p:cNvPr>
          <p:cNvSpPr>
            <a:spLocks noGrp="1"/>
          </p:cNvSpPr>
          <p:nvPr>
            <p:ph type="sldNum" sz="quarter" idx="12"/>
          </p:nvPr>
        </p:nvSpPr>
        <p:spPr/>
        <p:txBody>
          <a:bodyPr/>
          <a:lstStyle/>
          <a:p>
            <a:fld id="{A9082F5A-400B-4631-9635-336EF9EDEB9D}" type="slidenum">
              <a:rPr lang="en-US" smtClean="0"/>
              <a:t>43</a:t>
            </a:fld>
            <a:endParaRPr lang="en-US"/>
          </a:p>
        </p:txBody>
      </p:sp>
    </p:spTree>
    <p:extLst>
      <p:ext uri="{BB962C8B-B14F-4D97-AF65-F5344CB8AC3E}">
        <p14:creationId xmlns:p14="http://schemas.microsoft.com/office/powerpoint/2010/main" val="4181093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3" name="Picture 2">
            <a:extLst>
              <a:ext uri="{FF2B5EF4-FFF2-40B4-BE49-F238E27FC236}">
                <a16:creationId xmlns:a16="http://schemas.microsoft.com/office/drawing/2014/main" id="{34E33EBA-C6A3-4071-AA85-8A5EE008FB74}"/>
              </a:ext>
            </a:extLst>
          </p:cNvPr>
          <p:cNvPicPr>
            <a:picLocks noChangeAspect="1"/>
          </p:cNvPicPr>
          <p:nvPr/>
        </p:nvPicPr>
        <p:blipFill rotWithShape="1">
          <a:blip r:embed="rId3">
            <a:extLst>
              <a:ext uri="{28A0092B-C50C-407E-A947-70E740481C1C}">
                <a14:useLocalDpi xmlns:a14="http://schemas.microsoft.com/office/drawing/2010/main" val="0"/>
              </a:ext>
            </a:extLst>
          </a:blip>
          <a:srcRect t="26112"/>
          <a:stretch/>
        </p:blipFill>
        <p:spPr>
          <a:xfrm>
            <a:off x="1524000" y="1244692"/>
            <a:ext cx="9144000" cy="6756307"/>
          </a:xfrm>
          <a:prstGeom prst="rect">
            <a:avLst/>
          </a:prstGeom>
        </p:spPr>
      </p:pic>
      <p:sp>
        <p:nvSpPr>
          <p:cNvPr id="709" name="Shape 709"/>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Convergence line in domain 3 in 4 domains-simulation</a:t>
            </a:r>
          </a:p>
        </p:txBody>
      </p:sp>
      <p:sp>
        <p:nvSpPr>
          <p:cNvPr id="723" name="Shape 723"/>
          <p:cNvSpPr txBox="1"/>
          <p:nvPr/>
        </p:nvSpPr>
        <p:spPr>
          <a:xfrm>
            <a:off x="226963" y="595062"/>
            <a:ext cx="178946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MYJ</a:t>
            </a:r>
          </a:p>
        </p:txBody>
      </p:sp>
      <p:sp>
        <p:nvSpPr>
          <p:cNvPr id="23" name="Shape 519">
            <a:extLst>
              <a:ext uri="{FF2B5EF4-FFF2-40B4-BE49-F238E27FC236}">
                <a16:creationId xmlns:a16="http://schemas.microsoft.com/office/drawing/2014/main" id="{B9F2151D-271B-4C24-82A6-2FFC09BBEFB3}"/>
              </a:ext>
            </a:extLst>
          </p:cNvPr>
          <p:cNvSpPr txBox="1"/>
          <p:nvPr/>
        </p:nvSpPr>
        <p:spPr>
          <a:xfrm>
            <a:off x="5006837" y="893515"/>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grpSp>
        <p:nvGrpSpPr>
          <p:cNvPr id="24" name="Shape 521">
            <a:extLst>
              <a:ext uri="{FF2B5EF4-FFF2-40B4-BE49-F238E27FC236}">
                <a16:creationId xmlns:a16="http://schemas.microsoft.com/office/drawing/2014/main" id="{473F7976-43F2-4C36-BF61-323E55893FD6}"/>
              </a:ext>
            </a:extLst>
          </p:cNvPr>
          <p:cNvGrpSpPr/>
          <p:nvPr/>
        </p:nvGrpSpPr>
        <p:grpSpPr>
          <a:xfrm>
            <a:off x="347241" y="3541853"/>
            <a:ext cx="3391382" cy="2947164"/>
            <a:chOff x="507383" y="3923606"/>
            <a:chExt cx="3474412" cy="2523135"/>
          </a:xfrm>
        </p:grpSpPr>
        <p:cxnSp>
          <p:nvCxnSpPr>
            <p:cNvPr id="25" name="Shape 522">
              <a:extLst>
                <a:ext uri="{FF2B5EF4-FFF2-40B4-BE49-F238E27FC236}">
                  <a16:creationId xmlns:a16="http://schemas.microsoft.com/office/drawing/2014/main" id="{47D037F3-3C85-40CD-AE73-2EF61A045152}"/>
                </a:ext>
              </a:extLst>
            </p:cNvPr>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26" name="Shape 523">
              <a:extLst>
                <a:ext uri="{FF2B5EF4-FFF2-40B4-BE49-F238E27FC236}">
                  <a16:creationId xmlns:a16="http://schemas.microsoft.com/office/drawing/2014/main" id="{0E41BE2C-B956-42DD-BFA4-539D2598970E}"/>
                </a:ext>
              </a:extLst>
            </p:cNvPr>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27" name="Shape 524">
              <a:extLst>
                <a:ext uri="{FF2B5EF4-FFF2-40B4-BE49-F238E27FC236}">
                  <a16:creationId xmlns:a16="http://schemas.microsoft.com/office/drawing/2014/main" id="{2CB7CF3C-CDB6-4032-9081-28469E55543E}"/>
                </a:ext>
              </a:extLst>
            </p:cNvPr>
            <p:cNvSpPr txBox="1"/>
            <p:nvPr/>
          </p:nvSpPr>
          <p:spPr>
            <a:xfrm>
              <a:off x="2584690" y="6176249"/>
              <a:ext cx="922781" cy="2704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sp>
          <p:nvSpPr>
            <p:cNvPr id="28" name="Shape 525">
              <a:extLst>
                <a:ext uri="{FF2B5EF4-FFF2-40B4-BE49-F238E27FC236}">
                  <a16:creationId xmlns:a16="http://schemas.microsoft.com/office/drawing/2014/main" id="{03644044-3CEA-4D41-BAE2-01581EB2C088}"/>
                </a:ext>
              </a:extLst>
            </p:cNvPr>
            <p:cNvSpPr txBox="1"/>
            <p:nvPr/>
          </p:nvSpPr>
          <p:spPr>
            <a:xfrm>
              <a:off x="507383" y="4567714"/>
              <a:ext cx="930383" cy="3119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grpSp>
      <p:grpSp>
        <p:nvGrpSpPr>
          <p:cNvPr id="29" name="Shape 526">
            <a:extLst>
              <a:ext uri="{FF2B5EF4-FFF2-40B4-BE49-F238E27FC236}">
                <a16:creationId xmlns:a16="http://schemas.microsoft.com/office/drawing/2014/main" id="{D6CEAB03-0F9D-482D-AF79-D053C9A4D435}"/>
              </a:ext>
            </a:extLst>
          </p:cNvPr>
          <p:cNvGrpSpPr/>
          <p:nvPr/>
        </p:nvGrpSpPr>
        <p:grpSpPr>
          <a:xfrm>
            <a:off x="1755172" y="1244693"/>
            <a:ext cx="7870649" cy="2498387"/>
            <a:chOff x="1805050" y="1348450"/>
            <a:chExt cx="7870649" cy="2498387"/>
          </a:xfrm>
        </p:grpSpPr>
        <p:sp>
          <p:nvSpPr>
            <p:cNvPr id="30" name="Shape 527">
              <a:extLst>
                <a:ext uri="{FF2B5EF4-FFF2-40B4-BE49-F238E27FC236}">
                  <a16:creationId xmlns:a16="http://schemas.microsoft.com/office/drawing/2014/main" id="{74EE536E-9A24-46AA-8ADA-E89472C0C812}"/>
                </a:ext>
              </a:extLst>
            </p:cNvPr>
            <p:cNvSpPr txBox="1"/>
            <p:nvPr/>
          </p:nvSpPr>
          <p:spPr>
            <a:xfrm>
              <a:off x="4109678"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(f) 200-m</a:t>
              </a:r>
            </a:p>
          </p:txBody>
        </p:sp>
        <p:sp>
          <p:nvSpPr>
            <p:cNvPr id="31" name="Shape 528">
              <a:extLst>
                <a:ext uri="{FF2B5EF4-FFF2-40B4-BE49-F238E27FC236}">
                  <a16:creationId xmlns:a16="http://schemas.microsoft.com/office/drawing/2014/main" id="{CAE5BC1B-DA0F-43A5-83ED-D1F7BF412CF6}"/>
                </a:ext>
              </a:extLst>
            </p:cNvPr>
            <p:cNvSpPr txBox="1"/>
            <p:nvPr/>
          </p:nvSpPr>
          <p:spPr>
            <a:xfrm>
              <a:off x="1866780"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(e) 400-m</a:t>
              </a:r>
            </a:p>
          </p:txBody>
        </p:sp>
        <p:sp>
          <p:nvSpPr>
            <p:cNvPr id="32" name="Shape 529">
              <a:extLst>
                <a:ext uri="{FF2B5EF4-FFF2-40B4-BE49-F238E27FC236}">
                  <a16:creationId xmlns:a16="http://schemas.microsoft.com/office/drawing/2014/main" id="{5365639F-79F6-47B8-9593-32D1E6EA11D0}"/>
                </a:ext>
              </a:extLst>
            </p:cNvPr>
            <p:cNvSpPr txBox="1"/>
            <p:nvPr/>
          </p:nvSpPr>
          <p:spPr>
            <a:xfrm>
              <a:off x="6407985"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(c) 800-m</a:t>
              </a:r>
            </a:p>
          </p:txBody>
        </p:sp>
        <p:sp>
          <p:nvSpPr>
            <p:cNvPr id="33" name="Shape 530">
              <a:extLst>
                <a:ext uri="{FF2B5EF4-FFF2-40B4-BE49-F238E27FC236}">
                  <a16:creationId xmlns:a16="http://schemas.microsoft.com/office/drawing/2014/main" id="{90F70C31-9089-441A-91E9-5B7386915402}"/>
                </a:ext>
              </a:extLst>
            </p:cNvPr>
            <p:cNvSpPr txBox="1"/>
            <p:nvPr/>
          </p:nvSpPr>
          <p:spPr>
            <a:xfrm>
              <a:off x="41096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(b) 1000-m</a:t>
              </a:r>
            </a:p>
          </p:txBody>
        </p:sp>
        <p:sp>
          <p:nvSpPr>
            <p:cNvPr id="34" name="Shape 531">
              <a:extLst>
                <a:ext uri="{FF2B5EF4-FFF2-40B4-BE49-F238E27FC236}">
                  <a16:creationId xmlns:a16="http://schemas.microsoft.com/office/drawing/2014/main" id="{13D8D64F-935A-4099-8B76-D4E8EADD2ACD}"/>
                </a:ext>
              </a:extLst>
            </p:cNvPr>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(a) 1200-m</a:t>
              </a:r>
            </a:p>
          </p:txBody>
        </p:sp>
        <p:sp>
          <p:nvSpPr>
            <p:cNvPr id="35" name="Shape 532">
              <a:extLst>
                <a:ext uri="{FF2B5EF4-FFF2-40B4-BE49-F238E27FC236}">
                  <a16:creationId xmlns:a16="http://schemas.microsoft.com/office/drawing/2014/main" id="{7697C4ED-D61D-4387-B6FA-72A355EC95B0}"/>
                </a:ext>
              </a:extLst>
            </p:cNvPr>
            <p:cNvSpPr txBox="1"/>
            <p:nvPr/>
          </p:nvSpPr>
          <p:spPr>
            <a:xfrm>
              <a:off x="8698017"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36" name="Shape 533">
              <a:extLst>
                <a:ext uri="{FF2B5EF4-FFF2-40B4-BE49-F238E27FC236}">
                  <a16:creationId xmlns:a16="http://schemas.microsoft.com/office/drawing/2014/main" id="{9DEBD2B4-F8E1-47C8-9307-700DA1661B8A}"/>
                </a:ext>
              </a:extLst>
            </p:cNvPr>
            <p:cNvSpPr txBox="1"/>
            <p:nvPr/>
          </p:nvSpPr>
          <p:spPr>
            <a:xfrm>
              <a:off x="6407985"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(g) 50-m</a:t>
              </a:r>
            </a:p>
          </p:txBody>
        </p:sp>
      </p:grpSp>
      <p:sp>
        <p:nvSpPr>
          <p:cNvPr id="37" name="Shape 535">
            <a:extLst>
              <a:ext uri="{FF2B5EF4-FFF2-40B4-BE49-F238E27FC236}">
                <a16:creationId xmlns:a16="http://schemas.microsoft.com/office/drawing/2014/main" id="{D5E0DEC1-73D4-4489-A287-25BAEB8BF3B8}"/>
              </a:ext>
            </a:extLst>
          </p:cNvPr>
          <p:cNvSpPr txBox="1"/>
          <p:nvPr/>
        </p:nvSpPr>
        <p:spPr>
          <a:xfrm>
            <a:off x="1627850"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38" name="Shape 536">
            <a:extLst>
              <a:ext uri="{FF2B5EF4-FFF2-40B4-BE49-F238E27FC236}">
                <a16:creationId xmlns:a16="http://schemas.microsoft.com/office/drawing/2014/main" id="{85F8C8E5-495B-4EB3-9DE6-F5A2E4534FF1}"/>
              </a:ext>
            </a:extLst>
          </p:cNvPr>
          <p:cNvSpPr txBox="1"/>
          <p:nvPr/>
        </p:nvSpPr>
        <p:spPr>
          <a:xfrm>
            <a:off x="9625821"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5F089502-E07C-4DBB-A899-6713E464B87E}"/>
              </a:ext>
            </a:extLst>
          </p:cNvPr>
          <p:cNvSpPr>
            <a:spLocks noGrp="1"/>
          </p:cNvSpPr>
          <p:nvPr>
            <p:ph type="sldNum" sz="quarter" idx="12"/>
          </p:nvPr>
        </p:nvSpPr>
        <p:spPr/>
        <p:txBody>
          <a:bodyPr/>
          <a:lstStyle/>
          <a:p>
            <a:fld id="{A9082F5A-400B-4631-9635-336EF9EDEB9D}" type="slidenum">
              <a:rPr lang="en-US" smtClean="0"/>
              <a:t>44</a:t>
            </a:fld>
            <a:endParaRPr lang="en-US"/>
          </a:p>
        </p:txBody>
      </p:sp>
    </p:spTree>
    <p:extLst>
      <p:ext uri="{BB962C8B-B14F-4D97-AF65-F5344CB8AC3E}">
        <p14:creationId xmlns:p14="http://schemas.microsoft.com/office/powerpoint/2010/main" val="3482326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3" name="Picture 2">
            <a:extLst>
              <a:ext uri="{FF2B5EF4-FFF2-40B4-BE49-F238E27FC236}">
                <a16:creationId xmlns:a16="http://schemas.microsoft.com/office/drawing/2014/main" id="{BCD5975A-C7C4-42B0-8C82-123B18921210}"/>
              </a:ext>
            </a:extLst>
          </p:cNvPr>
          <p:cNvPicPr>
            <a:picLocks noChangeAspect="1"/>
          </p:cNvPicPr>
          <p:nvPr/>
        </p:nvPicPr>
        <p:blipFill rotWithShape="1">
          <a:blip r:embed="rId3">
            <a:extLst>
              <a:ext uri="{28A0092B-C50C-407E-A947-70E740481C1C}">
                <a14:useLocalDpi xmlns:a14="http://schemas.microsoft.com/office/drawing/2010/main" val="0"/>
              </a:ext>
            </a:extLst>
          </a:blip>
          <a:srcRect t="26888"/>
          <a:stretch/>
        </p:blipFill>
        <p:spPr>
          <a:xfrm>
            <a:off x="1524000" y="1315572"/>
            <a:ext cx="9144000" cy="6685428"/>
          </a:xfrm>
          <a:prstGeom prst="rect">
            <a:avLst/>
          </a:prstGeom>
        </p:spPr>
      </p:pic>
      <p:sp>
        <p:nvSpPr>
          <p:cNvPr id="898" name="Shape 898"/>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Convergence line in domain 3 in 4 domains-simulation</a:t>
            </a:r>
          </a:p>
        </p:txBody>
      </p:sp>
      <p:sp>
        <p:nvSpPr>
          <p:cNvPr id="912" name="Shape 912"/>
          <p:cNvSpPr txBox="1"/>
          <p:nvPr/>
        </p:nvSpPr>
        <p:spPr>
          <a:xfrm>
            <a:off x="226963" y="595062"/>
            <a:ext cx="194155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QNSE</a:t>
            </a:r>
          </a:p>
        </p:txBody>
      </p:sp>
      <p:sp>
        <p:nvSpPr>
          <p:cNvPr id="25" name="Shape 519">
            <a:extLst>
              <a:ext uri="{FF2B5EF4-FFF2-40B4-BE49-F238E27FC236}">
                <a16:creationId xmlns:a16="http://schemas.microsoft.com/office/drawing/2014/main" id="{48BB0ED3-B651-4824-BDEB-7A4F8428B3E7}"/>
              </a:ext>
            </a:extLst>
          </p:cNvPr>
          <p:cNvSpPr txBox="1"/>
          <p:nvPr/>
        </p:nvSpPr>
        <p:spPr>
          <a:xfrm>
            <a:off x="5006837" y="893515"/>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grpSp>
        <p:nvGrpSpPr>
          <p:cNvPr id="26" name="Shape 521">
            <a:extLst>
              <a:ext uri="{FF2B5EF4-FFF2-40B4-BE49-F238E27FC236}">
                <a16:creationId xmlns:a16="http://schemas.microsoft.com/office/drawing/2014/main" id="{37500648-9412-424D-8D0B-27B0BA18C167}"/>
              </a:ext>
            </a:extLst>
          </p:cNvPr>
          <p:cNvGrpSpPr/>
          <p:nvPr/>
        </p:nvGrpSpPr>
        <p:grpSpPr>
          <a:xfrm>
            <a:off x="347241" y="3541853"/>
            <a:ext cx="3391382" cy="2947164"/>
            <a:chOff x="507383" y="3923606"/>
            <a:chExt cx="3474412" cy="2523135"/>
          </a:xfrm>
        </p:grpSpPr>
        <p:cxnSp>
          <p:nvCxnSpPr>
            <p:cNvPr id="27" name="Shape 522">
              <a:extLst>
                <a:ext uri="{FF2B5EF4-FFF2-40B4-BE49-F238E27FC236}">
                  <a16:creationId xmlns:a16="http://schemas.microsoft.com/office/drawing/2014/main" id="{EDFA83C5-5108-4B5C-9710-09C7654D078E}"/>
                </a:ext>
              </a:extLst>
            </p:cNvPr>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28" name="Shape 523">
              <a:extLst>
                <a:ext uri="{FF2B5EF4-FFF2-40B4-BE49-F238E27FC236}">
                  <a16:creationId xmlns:a16="http://schemas.microsoft.com/office/drawing/2014/main" id="{DECD263D-41A4-418E-99FA-629B2CF7B85A}"/>
                </a:ext>
              </a:extLst>
            </p:cNvPr>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29" name="Shape 524">
              <a:extLst>
                <a:ext uri="{FF2B5EF4-FFF2-40B4-BE49-F238E27FC236}">
                  <a16:creationId xmlns:a16="http://schemas.microsoft.com/office/drawing/2014/main" id="{0DF25600-A70F-4394-97DB-C32438149117}"/>
                </a:ext>
              </a:extLst>
            </p:cNvPr>
            <p:cNvSpPr txBox="1"/>
            <p:nvPr/>
          </p:nvSpPr>
          <p:spPr>
            <a:xfrm>
              <a:off x="2584690" y="6176249"/>
              <a:ext cx="922781" cy="2704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sp>
          <p:nvSpPr>
            <p:cNvPr id="30" name="Shape 525">
              <a:extLst>
                <a:ext uri="{FF2B5EF4-FFF2-40B4-BE49-F238E27FC236}">
                  <a16:creationId xmlns:a16="http://schemas.microsoft.com/office/drawing/2014/main" id="{6251F086-F8D1-4301-9081-1586EA911058}"/>
                </a:ext>
              </a:extLst>
            </p:cNvPr>
            <p:cNvSpPr txBox="1"/>
            <p:nvPr/>
          </p:nvSpPr>
          <p:spPr>
            <a:xfrm>
              <a:off x="507383" y="4567714"/>
              <a:ext cx="930383" cy="3119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grpSp>
      <p:grpSp>
        <p:nvGrpSpPr>
          <p:cNvPr id="31" name="Shape 526">
            <a:extLst>
              <a:ext uri="{FF2B5EF4-FFF2-40B4-BE49-F238E27FC236}">
                <a16:creationId xmlns:a16="http://schemas.microsoft.com/office/drawing/2014/main" id="{B00AFF85-565A-4A5B-A04F-DD3DA557601E}"/>
              </a:ext>
            </a:extLst>
          </p:cNvPr>
          <p:cNvGrpSpPr/>
          <p:nvPr/>
        </p:nvGrpSpPr>
        <p:grpSpPr>
          <a:xfrm>
            <a:off x="1755172" y="1244693"/>
            <a:ext cx="7870649" cy="2498387"/>
            <a:chOff x="1805050" y="1348450"/>
            <a:chExt cx="7870649" cy="2498387"/>
          </a:xfrm>
        </p:grpSpPr>
        <p:sp>
          <p:nvSpPr>
            <p:cNvPr id="32" name="Shape 527">
              <a:extLst>
                <a:ext uri="{FF2B5EF4-FFF2-40B4-BE49-F238E27FC236}">
                  <a16:creationId xmlns:a16="http://schemas.microsoft.com/office/drawing/2014/main" id="{4159688C-3364-4F39-A000-66F355E1582A}"/>
                </a:ext>
              </a:extLst>
            </p:cNvPr>
            <p:cNvSpPr txBox="1"/>
            <p:nvPr/>
          </p:nvSpPr>
          <p:spPr>
            <a:xfrm>
              <a:off x="4109678"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(f) 200-m</a:t>
              </a:r>
            </a:p>
          </p:txBody>
        </p:sp>
        <p:sp>
          <p:nvSpPr>
            <p:cNvPr id="33" name="Shape 528">
              <a:extLst>
                <a:ext uri="{FF2B5EF4-FFF2-40B4-BE49-F238E27FC236}">
                  <a16:creationId xmlns:a16="http://schemas.microsoft.com/office/drawing/2014/main" id="{C5764C8D-E78C-4416-9186-14BD9B9636B5}"/>
                </a:ext>
              </a:extLst>
            </p:cNvPr>
            <p:cNvSpPr txBox="1"/>
            <p:nvPr/>
          </p:nvSpPr>
          <p:spPr>
            <a:xfrm>
              <a:off x="1866780"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(e) 400-m</a:t>
              </a:r>
            </a:p>
          </p:txBody>
        </p:sp>
        <p:sp>
          <p:nvSpPr>
            <p:cNvPr id="34" name="Shape 529">
              <a:extLst>
                <a:ext uri="{FF2B5EF4-FFF2-40B4-BE49-F238E27FC236}">
                  <a16:creationId xmlns:a16="http://schemas.microsoft.com/office/drawing/2014/main" id="{60635272-878A-42EE-8118-70DA037D9B92}"/>
                </a:ext>
              </a:extLst>
            </p:cNvPr>
            <p:cNvSpPr txBox="1"/>
            <p:nvPr/>
          </p:nvSpPr>
          <p:spPr>
            <a:xfrm>
              <a:off x="6407985"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(c) 800-m</a:t>
              </a:r>
            </a:p>
          </p:txBody>
        </p:sp>
        <p:sp>
          <p:nvSpPr>
            <p:cNvPr id="35" name="Shape 530">
              <a:extLst>
                <a:ext uri="{FF2B5EF4-FFF2-40B4-BE49-F238E27FC236}">
                  <a16:creationId xmlns:a16="http://schemas.microsoft.com/office/drawing/2014/main" id="{3FFBEEB3-762A-40C0-BB40-DBC5A344FE43}"/>
                </a:ext>
              </a:extLst>
            </p:cNvPr>
            <p:cNvSpPr txBox="1"/>
            <p:nvPr/>
          </p:nvSpPr>
          <p:spPr>
            <a:xfrm>
              <a:off x="41096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(b) 1000-m</a:t>
              </a:r>
            </a:p>
          </p:txBody>
        </p:sp>
        <p:sp>
          <p:nvSpPr>
            <p:cNvPr id="36" name="Shape 531">
              <a:extLst>
                <a:ext uri="{FF2B5EF4-FFF2-40B4-BE49-F238E27FC236}">
                  <a16:creationId xmlns:a16="http://schemas.microsoft.com/office/drawing/2014/main" id="{99B77A5D-9023-42B0-AE75-DFAEAB2611B0}"/>
                </a:ext>
              </a:extLst>
            </p:cNvPr>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(a) 1200-m</a:t>
              </a:r>
            </a:p>
          </p:txBody>
        </p:sp>
        <p:sp>
          <p:nvSpPr>
            <p:cNvPr id="37" name="Shape 532">
              <a:extLst>
                <a:ext uri="{FF2B5EF4-FFF2-40B4-BE49-F238E27FC236}">
                  <a16:creationId xmlns:a16="http://schemas.microsoft.com/office/drawing/2014/main" id="{819176CB-0681-420E-BDEA-1312AADFF968}"/>
                </a:ext>
              </a:extLst>
            </p:cNvPr>
            <p:cNvSpPr txBox="1"/>
            <p:nvPr/>
          </p:nvSpPr>
          <p:spPr>
            <a:xfrm>
              <a:off x="8698017"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38" name="Shape 533">
              <a:extLst>
                <a:ext uri="{FF2B5EF4-FFF2-40B4-BE49-F238E27FC236}">
                  <a16:creationId xmlns:a16="http://schemas.microsoft.com/office/drawing/2014/main" id="{AF8B378E-46E4-416C-A88B-4B0F1D4872CE}"/>
                </a:ext>
              </a:extLst>
            </p:cNvPr>
            <p:cNvSpPr txBox="1"/>
            <p:nvPr/>
          </p:nvSpPr>
          <p:spPr>
            <a:xfrm>
              <a:off x="6407985"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(g) 50-m</a:t>
              </a:r>
            </a:p>
          </p:txBody>
        </p:sp>
      </p:grpSp>
      <p:sp>
        <p:nvSpPr>
          <p:cNvPr id="39" name="Shape 535">
            <a:extLst>
              <a:ext uri="{FF2B5EF4-FFF2-40B4-BE49-F238E27FC236}">
                <a16:creationId xmlns:a16="http://schemas.microsoft.com/office/drawing/2014/main" id="{050F8B87-A1AB-47E2-9447-0B28C95D2A70}"/>
              </a:ext>
            </a:extLst>
          </p:cNvPr>
          <p:cNvSpPr txBox="1"/>
          <p:nvPr/>
        </p:nvSpPr>
        <p:spPr>
          <a:xfrm>
            <a:off x="1627850"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40" name="Shape 536">
            <a:extLst>
              <a:ext uri="{FF2B5EF4-FFF2-40B4-BE49-F238E27FC236}">
                <a16:creationId xmlns:a16="http://schemas.microsoft.com/office/drawing/2014/main" id="{90C91953-DE5A-4F67-B598-1838170136FD}"/>
              </a:ext>
            </a:extLst>
          </p:cNvPr>
          <p:cNvSpPr txBox="1"/>
          <p:nvPr/>
        </p:nvSpPr>
        <p:spPr>
          <a:xfrm>
            <a:off x="9625821"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9F8DC5FA-4C8E-49BA-8A1A-88FEFB25DA1F}"/>
              </a:ext>
            </a:extLst>
          </p:cNvPr>
          <p:cNvSpPr>
            <a:spLocks noGrp="1"/>
          </p:cNvSpPr>
          <p:nvPr>
            <p:ph type="sldNum" sz="quarter" idx="12"/>
          </p:nvPr>
        </p:nvSpPr>
        <p:spPr/>
        <p:txBody>
          <a:bodyPr/>
          <a:lstStyle/>
          <a:p>
            <a:fld id="{A9082F5A-400B-4631-9635-336EF9EDEB9D}" type="slidenum">
              <a:rPr lang="en-US" smtClean="0"/>
              <a:t>45</a:t>
            </a:fld>
            <a:endParaRPr lang="en-US"/>
          </a:p>
        </p:txBody>
      </p:sp>
    </p:spTree>
    <p:extLst>
      <p:ext uri="{BB962C8B-B14F-4D97-AF65-F5344CB8AC3E}">
        <p14:creationId xmlns:p14="http://schemas.microsoft.com/office/powerpoint/2010/main" val="664613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6" name="Picture 5">
            <a:extLst>
              <a:ext uri="{FF2B5EF4-FFF2-40B4-BE49-F238E27FC236}">
                <a16:creationId xmlns:a16="http://schemas.microsoft.com/office/drawing/2014/main" id="{3A9DA56B-E586-411D-B72E-36560EECE12C}"/>
              </a:ext>
            </a:extLst>
          </p:cNvPr>
          <p:cNvPicPr>
            <a:picLocks noChangeAspect="1"/>
          </p:cNvPicPr>
          <p:nvPr/>
        </p:nvPicPr>
        <p:blipFill rotWithShape="1">
          <a:blip r:embed="rId3">
            <a:extLst>
              <a:ext uri="{28A0092B-C50C-407E-A947-70E740481C1C}">
                <a14:useLocalDpi xmlns:a14="http://schemas.microsoft.com/office/drawing/2010/main" val="0"/>
              </a:ext>
            </a:extLst>
          </a:blip>
          <a:srcRect t="26112"/>
          <a:stretch/>
        </p:blipFill>
        <p:spPr>
          <a:xfrm>
            <a:off x="1524000" y="1244692"/>
            <a:ext cx="9144000" cy="6756307"/>
          </a:xfrm>
          <a:prstGeom prst="rect">
            <a:avLst/>
          </a:prstGeom>
        </p:spPr>
      </p:pic>
      <p:sp>
        <p:nvSpPr>
          <p:cNvPr id="1087" name="Shape 1087"/>
          <p:cNvSpPr txBox="1"/>
          <p:nvPr/>
        </p:nvSpPr>
        <p:spPr>
          <a:xfrm>
            <a:off x="193711" y="127201"/>
            <a:ext cx="52352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dk1"/>
                </a:solidFill>
                <a:latin typeface="Calibri"/>
                <a:ea typeface="Calibri"/>
                <a:cs typeface="Calibri"/>
                <a:sym typeface="Calibri"/>
              </a:rPr>
              <a:t>Convergence line in domain 3 in 4 domains-simulation</a:t>
            </a:r>
          </a:p>
        </p:txBody>
      </p:sp>
      <p:sp>
        <p:nvSpPr>
          <p:cNvPr id="1101" name="Shape 1101"/>
          <p:cNvSpPr txBox="1"/>
          <p:nvPr/>
        </p:nvSpPr>
        <p:spPr>
          <a:xfrm>
            <a:off x="226963" y="595062"/>
            <a:ext cx="22751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7030A0"/>
                </a:solidFill>
                <a:latin typeface="Calibri"/>
                <a:ea typeface="Calibri"/>
                <a:cs typeface="Calibri"/>
                <a:sym typeface="Calibri"/>
              </a:rPr>
              <a:t>PBL scheme: MYNN2</a:t>
            </a:r>
          </a:p>
        </p:txBody>
      </p:sp>
      <p:sp>
        <p:nvSpPr>
          <p:cNvPr id="23" name="Shape 519">
            <a:extLst>
              <a:ext uri="{FF2B5EF4-FFF2-40B4-BE49-F238E27FC236}">
                <a16:creationId xmlns:a16="http://schemas.microsoft.com/office/drawing/2014/main" id="{B4C22F1F-F423-4746-85F7-F4B1DF6F2887}"/>
              </a:ext>
            </a:extLst>
          </p:cNvPr>
          <p:cNvSpPr txBox="1"/>
          <p:nvPr/>
        </p:nvSpPr>
        <p:spPr>
          <a:xfrm>
            <a:off x="5006837" y="893515"/>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grpSp>
        <p:nvGrpSpPr>
          <p:cNvPr id="24" name="Shape 521">
            <a:extLst>
              <a:ext uri="{FF2B5EF4-FFF2-40B4-BE49-F238E27FC236}">
                <a16:creationId xmlns:a16="http://schemas.microsoft.com/office/drawing/2014/main" id="{97EA04CB-2199-43DC-979E-5FB0E0F78BF5}"/>
              </a:ext>
            </a:extLst>
          </p:cNvPr>
          <p:cNvGrpSpPr/>
          <p:nvPr/>
        </p:nvGrpSpPr>
        <p:grpSpPr>
          <a:xfrm>
            <a:off x="347241" y="3541853"/>
            <a:ext cx="3391382" cy="2947164"/>
            <a:chOff x="507383" y="3923606"/>
            <a:chExt cx="3474412" cy="2523135"/>
          </a:xfrm>
        </p:grpSpPr>
        <p:cxnSp>
          <p:nvCxnSpPr>
            <p:cNvPr id="25" name="Shape 522">
              <a:extLst>
                <a:ext uri="{FF2B5EF4-FFF2-40B4-BE49-F238E27FC236}">
                  <a16:creationId xmlns:a16="http://schemas.microsoft.com/office/drawing/2014/main" id="{07DD6DB6-82C5-4E48-9F98-58B7035F83B6}"/>
                </a:ext>
              </a:extLst>
            </p:cNvPr>
            <p:cNvCxnSpPr/>
            <p:nvPr/>
          </p:nvCxnSpPr>
          <p:spPr>
            <a:xfrm>
              <a:off x="1979616" y="6159367"/>
              <a:ext cx="2002179" cy="0"/>
            </a:xfrm>
            <a:prstGeom prst="straightConnector1">
              <a:avLst/>
            </a:prstGeom>
            <a:noFill/>
            <a:ln w="12700" cap="flat" cmpd="sng">
              <a:solidFill>
                <a:schemeClr val="accent5"/>
              </a:solidFill>
              <a:prstDash val="solid"/>
              <a:miter/>
              <a:headEnd type="triangle" w="lg" len="lg"/>
              <a:tailEnd type="triangle" w="lg" len="lg"/>
            </a:ln>
          </p:spPr>
        </p:cxnSp>
        <p:cxnSp>
          <p:nvCxnSpPr>
            <p:cNvPr id="26" name="Shape 523">
              <a:extLst>
                <a:ext uri="{FF2B5EF4-FFF2-40B4-BE49-F238E27FC236}">
                  <a16:creationId xmlns:a16="http://schemas.microsoft.com/office/drawing/2014/main" id="{32FF3C7A-0812-4B10-9442-B2BE2D0E4458}"/>
                </a:ext>
              </a:extLst>
            </p:cNvPr>
            <p:cNvCxnSpPr/>
            <p:nvPr/>
          </p:nvCxnSpPr>
          <p:spPr>
            <a:xfrm rot="10800000">
              <a:off x="1486566" y="3923606"/>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27" name="Shape 524">
              <a:extLst>
                <a:ext uri="{FF2B5EF4-FFF2-40B4-BE49-F238E27FC236}">
                  <a16:creationId xmlns:a16="http://schemas.microsoft.com/office/drawing/2014/main" id="{0271098A-10FC-404D-A04A-A600D8202C18}"/>
                </a:ext>
              </a:extLst>
            </p:cNvPr>
            <p:cNvSpPr txBox="1"/>
            <p:nvPr/>
          </p:nvSpPr>
          <p:spPr>
            <a:xfrm>
              <a:off x="2584690" y="6176249"/>
              <a:ext cx="922781" cy="2704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sp>
          <p:nvSpPr>
            <p:cNvPr id="28" name="Shape 525">
              <a:extLst>
                <a:ext uri="{FF2B5EF4-FFF2-40B4-BE49-F238E27FC236}">
                  <a16:creationId xmlns:a16="http://schemas.microsoft.com/office/drawing/2014/main" id="{A938A7A5-2623-4117-9570-48BA7182BCAB}"/>
                </a:ext>
              </a:extLst>
            </p:cNvPr>
            <p:cNvSpPr txBox="1"/>
            <p:nvPr/>
          </p:nvSpPr>
          <p:spPr>
            <a:xfrm>
              <a:off x="507383" y="4567714"/>
              <a:ext cx="930383" cy="3119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grpSp>
      <p:grpSp>
        <p:nvGrpSpPr>
          <p:cNvPr id="29" name="Shape 526">
            <a:extLst>
              <a:ext uri="{FF2B5EF4-FFF2-40B4-BE49-F238E27FC236}">
                <a16:creationId xmlns:a16="http://schemas.microsoft.com/office/drawing/2014/main" id="{FAB887FF-3138-45DE-9E9C-D3F7D4BDE904}"/>
              </a:ext>
            </a:extLst>
          </p:cNvPr>
          <p:cNvGrpSpPr/>
          <p:nvPr/>
        </p:nvGrpSpPr>
        <p:grpSpPr>
          <a:xfrm>
            <a:off x="1755172" y="1244693"/>
            <a:ext cx="7870649" cy="2498387"/>
            <a:chOff x="1805050" y="1348450"/>
            <a:chExt cx="7870649" cy="2498387"/>
          </a:xfrm>
        </p:grpSpPr>
        <p:sp>
          <p:nvSpPr>
            <p:cNvPr id="30" name="Shape 527">
              <a:extLst>
                <a:ext uri="{FF2B5EF4-FFF2-40B4-BE49-F238E27FC236}">
                  <a16:creationId xmlns:a16="http://schemas.microsoft.com/office/drawing/2014/main" id="{34185249-A5E6-4B7C-87DD-9CD6A3B651FD}"/>
                </a:ext>
              </a:extLst>
            </p:cNvPr>
            <p:cNvSpPr txBox="1"/>
            <p:nvPr/>
          </p:nvSpPr>
          <p:spPr>
            <a:xfrm>
              <a:off x="4109678"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(f) 200-m</a:t>
              </a:r>
            </a:p>
          </p:txBody>
        </p:sp>
        <p:sp>
          <p:nvSpPr>
            <p:cNvPr id="31" name="Shape 528">
              <a:extLst>
                <a:ext uri="{FF2B5EF4-FFF2-40B4-BE49-F238E27FC236}">
                  <a16:creationId xmlns:a16="http://schemas.microsoft.com/office/drawing/2014/main" id="{4080B63C-7951-4198-A8B4-6BF3175471A8}"/>
                </a:ext>
              </a:extLst>
            </p:cNvPr>
            <p:cNvSpPr txBox="1"/>
            <p:nvPr/>
          </p:nvSpPr>
          <p:spPr>
            <a:xfrm>
              <a:off x="1866780"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(e) 400-m</a:t>
              </a:r>
            </a:p>
          </p:txBody>
        </p:sp>
        <p:sp>
          <p:nvSpPr>
            <p:cNvPr id="32" name="Shape 529">
              <a:extLst>
                <a:ext uri="{FF2B5EF4-FFF2-40B4-BE49-F238E27FC236}">
                  <a16:creationId xmlns:a16="http://schemas.microsoft.com/office/drawing/2014/main" id="{3A92747C-B7B4-463E-BECA-8E010DDA49BA}"/>
                </a:ext>
              </a:extLst>
            </p:cNvPr>
            <p:cNvSpPr txBox="1"/>
            <p:nvPr/>
          </p:nvSpPr>
          <p:spPr>
            <a:xfrm>
              <a:off x="6407985" y="1348450"/>
              <a:ext cx="916891" cy="33902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(c) 800-m</a:t>
              </a:r>
            </a:p>
          </p:txBody>
        </p:sp>
        <p:sp>
          <p:nvSpPr>
            <p:cNvPr id="33" name="Shape 530">
              <a:extLst>
                <a:ext uri="{FF2B5EF4-FFF2-40B4-BE49-F238E27FC236}">
                  <a16:creationId xmlns:a16="http://schemas.microsoft.com/office/drawing/2014/main" id="{CA72C8F4-DCCC-4C94-BAF2-6805D0E3CF4F}"/>
                </a:ext>
              </a:extLst>
            </p:cNvPr>
            <p:cNvSpPr txBox="1"/>
            <p:nvPr/>
          </p:nvSpPr>
          <p:spPr>
            <a:xfrm>
              <a:off x="4109678" y="1348451"/>
              <a:ext cx="1185240"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(b) 1000-m</a:t>
              </a:r>
            </a:p>
          </p:txBody>
        </p:sp>
        <p:sp>
          <p:nvSpPr>
            <p:cNvPr id="34" name="Shape 531">
              <a:extLst>
                <a:ext uri="{FF2B5EF4-FFF2-40B4-BE49-F238E27FC236}">
                  <a16:creationId xmlns:a16="http://schemas.microsoft.com/office/drawing/2014/main" id="{7DA156CD-1D1F-4321-B8CC-D29577F5D93F}"/>
                </a:ext>
              </a:extLst>
            </p:cNvPr>
            <p:cNvSpPr txBox="1"/>
            <p:nvPr/>
          </p:nvSpPr>
          <p:spPr>
            <a:xfrm>
              <a:off x="1805050" y="1348451"/>
              <a:ext cx="1121028" cy="263301"/>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(a) 1200-m</a:t>
              </a:r>
            </a:p>
          </p:txBody>
        </p:sp>
        <p:sp>
          <p:nvSpPr>
            <p:cNvPr id="35" name="Shape 532">
              <a:extLst>
                <a:ext uri="{FF2B5EF4-FFF2-40B4-BE49-F238E27FC236}">
                  <a16:creationId xmlns:a16="http://schemas.microsoft.com/office/drawing/2014/main" id="{89308C4E-DC5B-4EC6-A560-7718EDD518C0}"/>
                </a:ext>
              </a:extLst>
            </p:cNvPr>
            <p:cNvSpPr txBox="1"/>
            <p:nvPr/>
          </p:nvSpPr>
          <p:spPr>
            <a:xfrm>
              <a:off x="8698017" y="1348451"/>
              <a:ext cx="977682" cy="33902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a:solidFill>
                    <a:schemeClr val="dk1"/>
                  </a:solidFill>
                  <a:latin typeface="Calibri"/>
                  <a:ea typeface="Calibri"/>
                  <a:cs typeface="Calibri"/>
                  <a:sym typeface="Calibri"/>
                </a:rPr>
                <a:t>(d) 600-m</a:t>
              </a:r>
            </a:p>
          </p:txBody>
        </p:sp>
        <p:sp>
          <p:nvSpPr>
            <p:cNvPr id="36" name="Shape 533">
              <a:extLst>
                <a:ext uri="{FF2B5EF4-FFF2-40B4-BE49-F238E27FC236}">
                  <a16:creationId xmlns:a16="http://schemas.microsoft.com/office/drawing/2014/main" id="{2AF46832-828A-49FE-BBE8-644C43AD77FB}"/>
                </a:ext>
              </a:extLst>
            </p:cNvPr>
            <p:cNvSpPr txBox="1"/>
            <p:nvPr/>
          </p:nvSpPr>
          <p:spPr>
            <a:xfrm>
              <a:off x="6407985" y="3538959"/>
              <a:ext cx="938149" cy="30787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dirty="0">
                  <a:solidFill>
                    <a:schemeClr val="dk1"/>
                  </a:solidFill>
                  <a:latin typeface="Calibri"/>
                  <a:ea typeface="Calibri"/>
                  <a:cs typeface="Calibri"/>
                  <a:sym typeface="Calibri"/>
                </a:rPr>
                <a:t>(g) 50-m</a:t>
              </a:r>
            </a:p>
          </p:txBody>
        </p:sp>
      </p:grpSp>
      <p:sp>
        <p:nvSpPr>
          <p:cNvPr id="37" name="Shape 535">
            <a:extLst>
              <a:ext uri="{FF2B5EF4-FFF2-40B4-BE49-F238E27FC236}">
                <a16:creationId xmlns:a16="http://schemas.microsoft.com/office/drawing/2014/main" id="{F8D24B2A-C028-43D4-99A4-B6499B768BB6}"/>
              </a:ext>
            </a:extLst>
          </p:cNvPr>
          <p:cNvSpPr txBox="1"/>
          <p:nvPr/>
        </p:nvSpPr>
        <p:spPr>
          <a:xfrm>
            <a:off x="1627850"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38" name="Shape 536">
            <a:extLst>
              <a:ext uri="{FF2B5EF4-FFF2-40B4-BE49-F238E27FC236}">
                <a16:creationId xmlns:a16="http://schemas.microsoft.com/office/drawing/2014/main" id="{ABE5B94B-86E9-493B-BAE9-ADDD967815FA}"/>
              </a:ext>
            </a:extLst>
          </p:cNvPr>
          <p:cNvSpPr txBox="1"/>
          <p:nvPr/>
        </p:nvSpPr>
        <p:spPr>
          <a:xfrm>
            <a:off x="9625821" y="5666936"/>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divergence</a:t>
            </a:r>
          </a:p>
        </p:txBody>
      </p:sp>
      <p:sp>
        <p:nvSpPr>
          <p:cNvPr id="2" name="Slide Number Placeholder 1">
            <a:extLst>
              <a:ext uri="{FF2B5EF4-FFF2-40B4-BE49-F238E27FC236}">
                <a16:creationId xmlns:a16="http://schemas.microsoft.com/office/drawing/2014/main" id="{02AC07B5-04A9-4AB0-9B6F-B37ABF065BB3}"/>
              </a:ext>
            </a:extLst>
          </p:cNvPr>
          <p:cNvSpPr>
            <a:spLocks noGrp="1"/>
          </p:cNvSpPr>
          <p:nvPr>
            <p:ph type="sldNum" sz="quarter" idx="12"/>
          </p:nvPr>
        </p:nvSpPr>
        <p:spPr/>
        <p:txBody>
          <a:bodyPr/>
          <a:lstStyle/>
          <a:p>
            <a:fld id="{A9082F5A-400B-4631-9635-336EF9EDEB9D}" type="slidenum">
              <a:rPr lang="en-US" smtClean="0"/>
              <a:t>46</a:t>
            </a:fld>
            <a:endParaRPr lang="en-US"/>
          </a:p>
        </p:txBody>
      </p:sp>
    </p:spTree>
    <p:extLst>
      <p:ext uri="{BB962C8B-B14F-4D97-AF65-F5344CB8AC3E}">
        <p14:creationId xmlns:p14="http://schemas.microsoft.com/office/powerpoint/2010/main" val="2440836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FFF36F-6807-492D-A9F1-F2810B64F87D}"/>
              </a:ext>
            </a:extLst>
          </p:cNvPr>
          <p:cNvSpPr txBox="1"/>
          <p:nvPr/>
        </p:nvSpPr>
        <p:spPr>
          <a:xfrm>
            <a:off x="755898" y="4228606"/>
            <a:ext cx="10201310" cy="2000548"/>
          </a:xfrm>
          <a:prstGeom prst="rect">
            <a:avLst/>
          </a:prstGeom>
          <a:noFill/>
        </p:spPr>
        <p:txBody>
          <a:bodyPr wrap="square" rtlCol="0">
            <a:spAutoFit/>
          </a:bodyPr>
          <a:lstStyle/>
          <a:p>
            <a:r>
              <a:rPr lang="en-US" sz="2800" u="sng" dirty="0"/>
              <a:t>Objective</a:t>
            </a:r>
          </a:p>
          <a:p>
            <a:endParaRPr lang="en-US" sz="2400" dirty="0"/>
          </a:p>
          <a:p>
            <a:r>
              <a:rPr lang="en-US" sz="2400" dirty="0"/>
              <a:t>How do different PBL schemes in the WRF model simulate convection rolls in our case study?</a:t>
            </a:r>
          </a:p>
          <a:p>
            <a:endParaRPr lang="en-US" sz="2400" dirty="0"/>
          </a:p>
        </p:txBody>
      </p:sp>
      <p:sp>
        <p:nvSpPr>
          <p:cNvPr id="2" name="Slide Number Placeholder 1">
            <a:extLst>
              <a:ext uri="{FF2B5EF4-FFF2-40B4-BE49-F238E27FC236}">
                <a16:creationId xmlns:a16="http://schemas.microsoft.com/office/drawing/2014/main" id="{3E36788E-DC5A-438F-9F71-A282BC5389E7}"/>
              </a:ext>
            </a:extLst>
          </p:cNvPr>
          <p:cNvSpPr>
            <a:spLocks noGrp="1"/>
          </p:cNvSpPr>
          <p:nvPr>
            <p:ph type="sldNum" sz="quarter" idx="12"/>
          </p:nvPr>
        </p:nvSpPr>
        <p:spPr/>
        <p:txBody>
          <a:bodyPr/>
          <a:lstStyle/>
          <a:p>
            <a:fld id="{A9082F5A-400B-4631-9635-336EF9EDEB9D}" type="slidenum">
              <a:rPr lang="en-US" smtClean="0"/>
              <a:t>5</a:t>
            </a:fld>
            <a:endParaRPr lang="en-US"/>
          </a:p>
        </p:txBody>
      </p:sp>
      <p:sp>
        <p:nvSpPr>
          <p:cNvPr id="8" name="TextBox 7">
            <a:extLst>
              <a:ext uri="{FF2B5EF4-FFF2-40B4-BE49-F238E27FC236}">
                <a16:creationId xmlns:a16="http://schemas.microsoft.com/office/drawing/2014/main" id="{27BE35E5-0302-4FB5-95CB-48A5FAB5C72E}"/>
              </a:ext>
            </a:extLst>
          </p:cNvPr>
          <p:cNvSpPr txBox="1"/>
          <p:nvPr/>
        </p:nvSpPr>
        <p:spPr>
          <a:xfrm>
            <a:off x="622655" y="415044"/>
            <a:ext cx="10467796" cy="830997"/>
          </a:xfrm>
          <a:prstGeom prst="rect">
            <a:avLst/>
          </a:prstGeom>
          <a:noFill/>
        </p:spPr>
        <p:txBody>
          <a:bodyPr wrap="square" rtlCol="0">
            <a:spAutoFit/>
          </a:bodyPr>
          <a:lstStyle/>
          <a:p>
            <a:r>
              <a:rPr lang="en-US" sz="2400" u="sng" dirty="0"/>
              <a:t>Previous experiments:</a:t>
            </a:r>
          </a:p>
          <a:p>
            <a:r>
              <a:rPr lang="en-US" sz="2400" dirty="0"/>
              <a:t>We found the line-shaped convergence in the WRF simulation </a:t>
            </a:r>
            <a:r>
              <a:rPr lang="en-US" sz="1600" dirty="0"/>
              <a:t>(1-km grid-spacing).</a:t>
            </a:r>
            <a:endParaRPr lang="en-US" sz="2400" dirty="0"/>
          </a:p>
        </p:txBody>
      </p:sp>
      <p:grpSp>
        <p:nvGrpSpPr>
          <p:cNvPr id="3" name="Group 2">
            <a:extLst>
              <a:ext uri="{FF2B5EF4-FFF2-40B4-BE49-F238E27FC236}">
                <a16:creationId xmlns:a16="http://schemas.microsoft.com/office/drawing/2014/main" id="{5F9D9B2E-4035-4FFC-8AE1-C357A863657C}"/>
              </a:ext>
            </a:extLst>
          </p:cNvPr>
          <p:cNvGrpSpPr/>
          <p:nvPr/>
        </p:nvGrpSpPr>
        <p:grpSpPr>
          <a:xfrm>
            <a:off x="1728943" y="1448587"/>
            <a:ext cx="3336897" cy="2225136"/>
            <a:chOff x="4228863" y="1462641"/>
            <a:chExt cx="3336897" cy="2225136"/>
          </a:xfrm>
        </p:grpSpPr>
        <p:grpSp>
          <p:nvGrpSpPr>
            <p:cNvPr id="5" name="Shape 120">
              <a:extLst>
                <a:ext uri="{FF2B5EF4-FFF2-40B4-BE49-F238E27FC236}">
                  <a16:creationId xmlns:a16="http://schemas.microsoft.com/office/drawing/2014/main" id="{BBD903F4-65AB-427B-ADCE-5B928B79962E}"/>
                </a:ext>
              </a:extLst>
            </p:cNvPr>
            <p:cNvGrpSpPr/>
            <p:nvPr/>
          </p:nvGrpSpPr>
          <p:grpSpPr>
            <a:xfrm>
              <a:off x="4228863" y="1462641"/>
              <a:ext cx="3336897" cy="2097786"/>
              <a:chOff x="6105525" y="3310814"/>
              <a:chExt cx="2663014" cy="1674140"/>
            </a:xfrm>
          </p:grpSpPr>
          <p:pic>
            <p:nvPicPr>
              <p:cNvPr id="6" name="Shape 121">
                <a:extLst>
                  <a:ext uri="{FF2B5EF4-FFF2-40B4-BE49-F238E27FC236}">
                    <a16:creationId xmlns:a16="http://schemas.microsoft.com/office/drawing/2014/main" id="{1E0E30B1-3D5E-4E42-BC1E-2F6462FA0F89}"/>
                  </a:ext>
                </a:extLst>
              </p:cNvPr>
              <p:cNvPicPr preferRelativeResize="0"/>
              <p:nvPr/>
            </p:nvPicPr>
            <p:blipFill rotWithShape="1">
              <a:blip r:embed="rId2">
                <a:alphaModFix/>
              </a:blip>
              <a:srcRect l="50447" t="51042" r="24452" b="33178"/>
              <a:stretch/>
            </p:blipFill>
            <p:spPr>
              <a:xfrm>
                <a:off x="6105525" y="3310814"/>
                <a:ext cx="2663014" cy="1674140"/>
              </a:xfrm>
              <a:prstGeom prst="rect">
                <a:avLst/>
              </a:prstGeom>
              <a:noFill/>
              <a:ln>
                <a:noFill/>
              </a:ln>
            </p:spPr>
          </p:pic>
          <p:sp>
            <p:nvSpPr>
              <p:cNvPr id="7" name="Shape 122">
                <a:extLst>
                  <a:ext uri="{FF2B5EF4-FFF2-40B4-BE49-F238E27FC236}">
                    <a16:creationId xmlns:a16="http://schemas.microsoft.com/office/drawing/2014/main" id="{A0A384A5-7360-4E12-9E4E-8401CAA692CA}"/>
                  </a:ext>
                </a:extLst>
              </p:cNvPr>
              <p:cNvSpPr txBox="1"/>
              <p:nvPr/>
            </p:nvSpPr>
            <p:spPr>
              <a:xfrm>
                <a:off x="6354962" y="3310814"/>
                <a:ext cx="1119477" cy="3650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b="1" i="0" u="none" strike="noStrike" cap="none">
                    <a:solidFill>
                      <a:schemeClr val="dk1"/>
                    </a:solidFill>
                    <a:latin typeface="Calibri"/>
                    <a:ea typeface="Calibri"/>
                    <a:cs typeface="Calibri"/>
                    <a:sym typeface="Calibri"/>
                  </a:rPr>
                  <a:t>(g) 50-m</a:t>
                </a:r>
              </a:p>
            </p:txBody>
          </p:sp>
        </p:grpSp>
        <p:pic>
          <p:nvPicPr>
            <p:cNvPr id="10" name="圖片 1">
              <a:extLst>
                <a:ext uri="{FF2B5EF4-FFF2-40B4-BE49-F238E27FC236}">
                  <a16:creationId xmlns:a16="http://schemas.microsoft.com/office/drawing/2014/main" id="{0F57B6E0-532B-4446-AE66-AA7531E3E838}"/>
                </a:ext>
              </a:extLst>
            </p:cNvPr>
            <p:cNvPicPr>
              <a:picLocks noChangeAspect="1"/>
            </p:cNvPicPr>
            <p:nvPr/>
          </p:nvPicPr>
          <p:blipFill rotWithShape="1">
            <a:blip r:embed="rId3">
              <a:extLst>
                <a:ext uri="{28A0092B-C50C-407E-A947-70E740481C1C}">
                  <a14:useLocalDpi xmlns:a14="http://schemas.microsoft.com/office/drawing/2010/main" val="0"/>
                </a:ext>
              </a:extLst>
            </a:blip>
            <a:srcRect l="12095" t="70328" r="12095" b="26638"/>
            <a:stretch/>
          </p:blipFill>
          <p:spPr>
            <a:xfrm>
              <a:off x="5053400" y="3610746"/>
              <a:ext cx="1924409" cy="77031"/>
            </a:xfrm>
            <a:prstGeom prst="rect">
              <a:avLst/>
            </a:prstGeom>
          </p:spPr>
        </p:pic>
      </p:grpSp>
      <p:pic>
        <p:nvPicPr>
          <p:cNvPr id="13" name="Picture 12">
            <a:extLst>
              <a:ext uri="{FF2B5EF4-FFF2-40B4-BE49-F238E27FC236}">
                <a16:creationId xmlns:a16="http://schemas.microsoft.com/office/drawing/2014/main" id="{4FF56D39-67C7-4017-BBBD-7DDE59AD92FB}"/>
              </a:ext>
            </a:extLst>
          </p:cNvPr>
          <p:cNvPicPr>
            <a:picLocks noChangeAspect="1"/>
          </p:cNvPicPr>
          <p:nvPr/>
        </p:nvPicPr>
        <p:blipFill rotWithShape="1">
          <a:blip r:embed="rId4">
            <a:clrChange>
              <a:clrFrom>
                <a:srgbClr val="FFFFFF"/>
              </a:clrFrom>
              <a:clrTo>
                <a:srgbClr val="FFFFFF">
                  <a:alpha val="0"/>
                </a:srgbClr>
              </a:clrTo>
            </a:clrChange>
          </a:blip>
          <a:srcRect l="23403" t="23086" r="24514" b="3579"/>
          <a:stretch/>
        </p:blipFill>
        <p:spPr>
          <a:xfrm>
            <a:off x="6067749" y="1204374"/>
            <a:ext cx="3426216" cy="2713563"/>
          </a:xfrm>
          <a:prstGeom prst="rect">
            <a:avLst/>
          </a:prstGeom>
        </p:spPr>
      </p:pic>
      <p:sp>
        <p:nvSpPr>
          <p:cNvPr id="14" name="TextBox 13">
            <a:extLst>
              <a:ext uri="{FF2B5EF4-FFF2-40B4-BE49-F238E27FC236}">
                <a16:creationId xmlns:a16="http://schemas.microsoft.com/office/drawing/2014/main" id="{43B21302-F890-467F-9340-6AF3EE80F6A5}"/>
              </a:ext>
            </a:extLst>
          </p:cNvPr>
          <p:cNvSpPr txBox="1"/>
          <p:nvPr/>
        </p:nvSpPr>
        <p:spPr>
          <a:xfrm>
            <a:off x="9493965" y="3640938"/>
            <a:ext cx="1723485" cy="276999"/>
          </a:xfrm>
          <a:prstGeom prst="rect">
            <a:avLst/>
          </a:prstGeom>
          <a:noFill/>
        </p:spPr>
        <p:txBody>
          <a:bodyPr wrap="none" rtlCol="0">
            <a:spAutoFit/>
          </a:bodyPr>
          <a:lstStyle/>
          <a:p>
            <a:r>
              <a:rPr lang="en-US" sz="1200" dirty="0"/>
              <a:t>(</a:t>
            </a:r>
            <a:r>
              <a:rPr lang="en-US" sz="1200" dirty="0" err="1"/>
              <a:t>Etling</a:t>
            </a:r>
            <a:r>
              <a:rPr lang="en-US" sz="1200" dirty="0"/>
              <a:t> and Brown, 1993)</a:t>
            </a:r>
          </a:p>
        </p:txBody>
      </p:sp>
    </p:spTree>
    <p:extLst>
      <p:ext uri="{BB962C8B-B14F-4D97-AF65-F5344CB8AC3E}">
        <p14:creationId xmlns:p14="http://schemas.microsoft.com/office/powerpoint/2010/main" val="3309858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p:nvPr/>
        </p:nvSpPr>
        <p:spPr>
          <a:xfrm>
            <a:off x="400815" y="251531"/>
            <a:ext cx="7009562" cy="669771"/>
          </a:xfrm>
          <a:prstGeom prst="rect">
            <a:avLst/>
          </a:prstGeom>
          <a:noFill/>
          <a:ln>
            <a:noFill/>
          </a:ln>
        </p:spPr>
        <p:txBody>
          <a:bodyPr lIns="69650" tIns="69650" rIns="69650" bIns="6965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u="sng" dirty="0">
                <a:solidFill>
                  <a:srgbClr val="000000"/>
                </a:solidFill>
                <a:latin typeface="Calibri"/>
                <a:ea typeface="Calibri"/>
                <a:cs typeface="Calibri"/>
                <a:sym typeface="Calibri"/>
              </a:rPr>
              <a:t>Sensitivity test to PBL schemes</a:t>
            </a:r>
          </a:p>
        </p:txBody>
      </p:sp>
      <p:sp>
        <p:nvSpPr>
          <p:cNvPr id="325" name="Shape 32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a:t>
            </a:fld>
            <a:endParaRPr lang="en-US" sz="1200" b="0" i="0" u="none" strike="noStrike" cap="none">
              <a:solidFill>
                <a:srgbClr val="888888"/>
              </a:solidFill>
              <a:latin typeface="Calibri"/>
              <a:ea typeface="Calibri"/>
              <a:cs typeface="Calibri"/>
              <a:sym typeface="Calibri"/>
            </a:endParaRPr>
          </a:p>
        </p:txBody>
      </p:sp>
      <p:grpSp>
        <p:nvGrpSpPr>
          <p:cNvPr id="326" name="Shape 326"/>
          <p:cNvGrpSpPr/>
          <p:nvPr/>
        </p:nvGrpSpPr>
        <p:grpSpPr>
          <a:xfrm>
            <a:off x="175650" y="1199426"/>
            <a:ext cx="5022002" cy="4594221"/>
            <a:chOff x="6117989" y="47729"/>
            <a:chExt cx="5022002" cy="4594221"/>
          </a:xfrm>
        </p:grpSpPr>
        <p:pic>
          <p:nvPicPr>
            <p:cNvPr id="327" name="Shape 327"/>
            <p:cNvPicPr preferRelativeResize="0"/>
            <p:nvPr/>
          </p:nvPicPr>
          <p:blipFill rotWithShape="1">
            <a:blip r:embed="rId3">
              <a:alphaModFix/>
            </a:blip>
            <a:srcRect t="9403"/>
            <a:stretch/>
          </p:blipFill>
          <p:spPr>
            <a:xfrm>
              <a:off x="6117989" y="92161"/>
              <a:ext cx="5022002" cy="4549788"/>
            </a:xfrm>
            <a:prstGeom prst="rect">
              <a:avLst/>
            </a:prstGeom>
            <a:noFill/>
            <a:ln>
              <a:noFill/>
            </a:ln>
          </p:spPr>
        </p:pic>
        <p:sp>
          <p:nvSpPr>
            <p:cNvPr id="328" name="Shape 328"/>
            <p:cNvSpPr txBox="1"/>
            <p:nvPr/>
          </p:nvSpPr>
          <p:spPr>
            <a:xfrm>
              <a:off x="6684457" y="47729"/>
              <a:ext cx="491697" cy="409470"/>
            </a:xfrm>
            <a:prstGeom prst="rect">
              <a:avLst/>
            </a:prstGeom>
            <a:noFill/>
            <a:ln>
              <a:noFill/>
            </a:ln>
          </p:spPr>
          <p:txBody>
            <a:bodyPr lIns="91425" tIns="91425" rIns="91425" bIns="91425" anchor="t" anchorCtr="0">
              <a:noAutofit/>
            </a:bodyPr>
            <a:lstStyle/>
            <a:p>
              <a:pPr marL="0" marR="0" lvl="0" indent="0" algn="l" rtl="0">
                <a:spcBef>
                  <a:spcPts val="0"/>
                </a:spcBef>
                <a:buClr>
                  <a:srgbClr val="FFFFFF"/>
                </a:buClr>
                <a:buSzPct val="25000"/>
                <a:buFont typeface="Calibri"/>
                <a:buNone/>
              </a:pPr>
              <a:r>
                <a:rPr lang="en-US" sz="900" b="1">
                  <a:solidFill>
                    <a:srgbClr val="FFFFFF"/>
                  </a:solidFill>
                  <a:latin typeface="Calibri"/>
                  <a:ea typeface="Calibri"/>
                  <a:cs typeface="Calibri"/>
                  <a:sym typeface="Calibri"/>
                </a:rPr>
                <a:t>d01</a:t>
              </a:r>
            </a:p>
          </p:txBody>
        </p:sp>
      </p:grpSp>
      <p:sp>
        <p:nvSpPr>
          <p:cNvPr id="329" name="Shape 329"/>
          <p:cNvSpPr txBox="1"/>
          <p:nvPr/>
        </p:nvSpPr>
        <p:spPr>
          <a:xfrm>
            <a:off x="555045" y="6005278"/>
            <a:ext cx="3115313" cy="434623"/>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400" dirty="0">
                <a:solidFill>
                  <a:schemeClr val="dk1"/>
                </a:solidFill>
                <a:latin typeface="Calibri"/>
                <a:ea typeface="Calibri"/>
                <a:cs typeface="Calibri"/>
                <a:sym typeface="Calibri"/>
              </a:rPr>
              <a:t> Vertical resolution below 2km is 33 m</a:t>
            </a:r>
          </a:p>
        </p:txBody>
      </p:sp>
      <p:grpSp>
        <p:nvGrpSpPr>
          <p:cNvPr id="2" name="Group 1">
            <a:extLst>
              <a:ext uri="{FF2B5EF4-FFF2-40B4-BE49-F238E27FC236}">
                <a16:creationId xmlns:a16="http://schemas.microsoft.com/office/drawing/2014/main" id="{031C0C8F-37E2-4D74-839C-8242819BDD5B}"/>
              </a:ext>
            </a:extLst>
          </p:cNvPr>
          <p:cNvGrpSpPr/>
          <p:nvPr/>
        </p:nvGrpSpPr>
        <p:grpSpPr>
          <a:xfrm>
            <a:off x="5764120" y="1199426"/>
            <a:ext cx="5426141" cy="1743287"/>
            <a:chOff x="6379566" y="1368797"/>
            <a:chExt cx="5426141" cy="1743287"/>
          </a:xfrm>
        </p:grpSpPr>
        <p:sp>
          <p:nvSpPr>
            <p:cNvPr id="324" name="Shape 324"/>
            <p:cNvSpPr txBox="1"/>
            <p:nvPr/>
          </p:nvSpPr>
          <p:spPr>
            <a:xfrm>
              <a:off x="6379566" y="1368797"/>
              <a:ext cx="5426141" cy="1214930"/>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buSzPct val="25000"/>
                <a:buNone/>
              </a:pPr>
              <a:r>
                <a:rPr lang="en-US" sz="2000" dirty="0">
                  <a:solidFill>
                    <a:schemeClr val="accent1"/>
                  </a:solidFill>
                  <a:latin typeface="Calibri"/>
                  <a:ea typeface="Calibri"/>
                  <a:cs typeface="Calibri"/>
                  <a:sym typeface="Calibri"/>
                </a:rPr>
                <a:t>Time:</a:t>
              </a:r>
            </a:p>
            <a:p>
              <a:pPr marL="0" marR="0" lvl="0" indent="0" algn="l" rtl="0">
                <a:lnSpc>
                  <a:spcPct val="150000"/>
                </a:lnSpc>
                <a:spcBef>
                  <a:spcPts val="0"/>
                </a:spcBef>
                <a:buNone/>
              </a:pPr>
              <a:endParaRPr sz="2000" dirty="0">
                <a:solidFill>
                  <a:schemeClr val="accent1"/>
                </a:solidFill>
                <a:latin typeface="Calibri"/>
                <a:ea typeface="Calibri"/>
                <a:cs typeface="Calibri"/>
                <a:sym typeface="Calibri"/>
              </a:endParaRPr>
            </a:p>
            <a:p>
              <a:pPr marL="0" marR="0" lvl="0" indent="0" algn="l" rtl="0">
                <a:lnSpc>
                  <a:spcPct val="150000"/>
                </a:lnSpc>
                <a:spcBef>
                  <a:spcPts val="0"/>
                </a:spcBef>
                <a:buNone/>
              </a:pPr>
              <a:endParaRPr sz="2000" dirty="0">
                <a:solidFill>
                  <a:schemeClr val="accent1"/>
                </a:solidFill>
                <a:latin typeface="Calibri"/>
                <a:ea typeface="Calibri"/>
                <a:cs typeface="Calibri"/>
                <a:sym typeface="Calibri"/>
              </a:endParaRPr>
            </a:p>
          </p:txBody>
        </p:sp>
        <p:grpSp>
          <p:nvGrpSpPr>
            <p:cNvPr id="330" name="Shape 330"/>
            <p:cNvGrpSpPr/>
            <p:nvPr/>
          </p:nvGrpSpPr>
          <p:grpSpPr>
            <a:xfrm>
              <a:off x="6379566" y="1843821"/>
              <a:ext cx="5422147" cy="1268263"/>
              <a:chOff x="5179353" y="763527"/>
              <a:chExt cx="6593208" cy="1542179"/>
            </a:xfrm>
          </p:grpSpPr>
          <p:sp>
            <p:nvSpPr>
              <p:cNvPr id="331" name="Shape 331"/>
              <p:cNvSpPr/>
              <p:nvPr/>
            </p:nvSpPr>
            <p:spPr>
              <a:xfrm>
                <a:off x="5179353" y="1667926"/>
                <a:ext cx="2001811" cy="583534"/>
              </a:xfrm>
              <a:prstGeom prst="rect">
                <a:avLst/>
              </a:prstGeom>
              <a:noFill/>
              <a:ln>
                <a:noFill/>
              </a:ln>
            </p:spPr>
            <p:txBody>
              <a:bodyPr lIns="90000" tIns="45000" rIns="90000" bIns="45000" anchor="t" anchorCtr="0">
                <a:noAutofit/>
              </a:bodyPr>
              <a:lstStyle/>
              <a:p>
                <a:pPr marL="0" marR="0" lvl="0" indent="0" algn="ctr" rtl="0">
                  <a:spcBef>
                    <a:spcPts val="0"/>
                  </a:spcBef>
                  <a:spcAft>
                    <a:spcPts val="0"/>
                  </a:spcAft>
                  <a:buClr>
                    <a:srgbClr val="000000"/>
                  </a:buClr>
                  <a:buSzPct val="25000"/>
                  <a:buFont typeface="Noto Sans Symbols"/>
                  <a:buNone/>
                </a:pPr>
                <a:r>
                  <a:rPr lang="en-US" sz="1600" dirty="0">
                    <a:solidFill>
                      <a:srgbClr val="000000"/>
                    </a:solidFill>
                    <a:latin typeface="Arial"/>
                    <a:ea typeface="Arial"/>
                    <a:cs typeface="Arial"/>
                    <a:sym typeface="Arial"/>
                  </a:rPr>
                  <a:t>05/01</a:t>
                </a:r>
              </a:p>
              <a:p>
                <a:pPr marL="0" marR="0" lvl="0" indent="0" algn="ctr" rtl="0">
                  <a:spcBef>
                    <a:spcPts val="0"/>
                  </a:spcBef>
                  <a:buClr>
                    <a:srgbClr val="000000"/>
                  </a:buClr>
                  <a:buSzPct val="25000"/>
                  <a:buFont typeface="Noto Sans Symbols"/>
                  <a:buNone/>
                </a:pPr>
                <a:r>
                  <a:rPr lang="en-US" sz="1600" dirty="0">
                    <a:solidFill>
                      <a:srgbClr val="000000"/>
                    </a:solidFill>
                    <a:latin typeface="Arial"/>
                    <a:ea typeface="Arial"/>
                    <a:cs typeface="Arial"/>
                    <a:sym typeface="Arial"/>
                  </a:rPr>
                  <a:t>1800UTC</a:t>
                </a:r>
              </a:p>
            </p:txBody>
          </p:sp>
          <p:sp>
            <p:nvSpPr>
              <p:cNvPr id="332" name="Shape 332"/>
              <p:cNvSpPr/>
              <p:nvPr/>
            </p:nvSpPr>
            <p:spPr>
              <a:xfrm>
                <a:off x="10438029" y="1717785"/>
                <a:ext cx="1334532" cy="587921"/>
              </a:xfrm>
              <a:prstGeom prst="rect">
                <a:avLst/>
              </a:prstGeom>
              <a:noFill/>
              <a:ln>
                <a:noFill/>
              </a:ln>
            </p:spPr>
            <p:txBody>
              <a:bodyPr lIns="90000" tIns="45000" rIns="90000" bIns="45000" anchor="t" anchorCtr="0">
                <a:noAutofit/>
              </a:bodyPr>
              <a:lstStyle/>
              <a:p>
                <a:pPr marL="0" marR="0" lvl="0" indent="0" algn="ctr" rtl="0">
                  <a:spcBef>
                    <a:spcPts val="0"/>
                  </a:spcBef>
                  <a:spcAft>
                    <a:spcPts val="0"/>
                  </a:spcAft>
                  <a:buClr>
                    <a:srgbClr val="000000"/>
                  </a:buClr>
                  <a:buSzPct val="25000"/>
                  <a:buFont typeface="Noto Sans Symbols"/>
                  <a:buNone/>
                </a:pPr>
                <a:r>
                  <a:rPr lang="en-US" sz="1600" dirty="0">
                    <a:solidFill>
                      <a:srgbClr val="000000"/>
                    </a:solidFill>
                    <a:latin typeface="Arial"/>
                    <a:ea typeface="Arial"/>
                    <a:cs typeface="Arial"/>
                    <a:sym typeface="Arial"/>
                  </a:rPr>
                  <a:t>05/02</a:t>
                </a:r>
              </a:p>
              <a:p>
                <a:pPr marL="0" marR="0" lvl="0" indent="0" algn="ctr" rtl="0">
                  <a:spcBef>
                    <a:spcPts val="0"/>
                  </a:spcBef>
                  <a:buClr>
                    <a:srgbClr val="000000"/>
                  </a:buClr>
                  <a:buSzPct val="25000"/>
                  <a:buFont typeface="Noto Sans Symbols"/>
                  <a:buNone/>
                </a:pPr>
                <a:r>
                  <a:rPr lang="en-US" sz="1600" dirty="0">
                    <a:solidFill>
                      <a:srgbClr val="000000"/>
                    </a:solidFill>
                    <a:latin typeface="Arial"/>
                    <a:ea typeface="Arial"/>
                    <a:cs typeface="Arial"/>
                    <a:sym typeface="Arial"/>
                  </a:rPr>
                  <a:t>0000UTC</a:t>
                </a:r>
              </a:p>
            </p:txBody>
          </p:sp>
          <p:cxnSp>
            <p:nvCxnSpPr>
              <p:cNvPr id="333" name="Shape 333"/>
              <p:cNvCxnSpPr/>
              <p:nvPr/>
            </p:nvCxnSpPr>
            <p:spPr>
              <a:xfrm>
                <a:off x="5894419" y="1507054"/>
                <a:ext cx="5630473" cy="1462"/>
              </a:xfrm>
              <a:prstGeom prst="bentConnector3">
                <a:avLst>
                  <a:gd name="adj1" fmla="val 43478"/>
                </a:avLst>
              </a:prstGeom>
              <a:noFill/>
              <a:ln w="38150" cap="flat" cmpd="sng">
                <a:solidFill>
                  <a:srgbClr val="FFC000"/>
                </a:solidFill>
                <a:prstDash val="solid"/>
                <a:round/>
                <a:headEnd type="none" w="med" len="med"/>
                <a:tailEnd type="stealth" w="lg" len="lg"/>
              </a:ln>
            </p:spPr>
          </p:cxnSp>
          <p:cxnSp>
            <p:nvCxnSpPr>
              <p:cNvPr id="334" name="Shape 334"/>
              <p:cNvCxnSpPr/>
              <p:nvPr/>
            </p:nvCxnSpPr>
            <p:spPr>
              <a:xfrm>
                <a:off x="6105782" y="1334480"/>
                <a:ext cx="0" cy="321748"/>
              </a:xfrm>
              <a:prstGeom prst="straightConnector1">
                <a:avLst/>
              </a:prstGeom>
              <a:noFill/>
              <a:ln w="25550" cap="flat" cmpd="sng">
                <a:solidFill>
                  <a:srgbClr val="FF0000"/>
                </a:solidFill>
                <a:prstDash val="solid"/>
                <a:round/>
                <a:headEnd type="none" w="med" len="med"/>
                <a:tailEnd type="none" w="med" len="med"/>
              </a:ln>
            </p:spPr>
          </p:cxnSp>
          <p:cxnSp>
            <p:nvCxnSpPr>
              <p:cNvPr id="335" name="Shape 335"/>
              <p:cNvCxnSpPr/>
              <p:nvPr/>
            </p:nvCxnSpPr>
            <p:spPr>
              <a:xfrm>
                <a:off x="11105295" y="1347642"/>
                <a:ext cx="0" cy="321748"/>
              </a:xfrm>
              <a:prstGeom prst="straightConnector1">
                <a:avLst/>
              </a:prstGeom>
              <a:noFill/>
              <a:ln w="25550" cap="flat" cmpd="sng">
                <a:solidFill>
                  <a:srgbClr val="FF0000"/>
                </a:solidFill>
                <a:prstDash val="solid"/>
                <a:round/>
                <a:headEnd type="none" w="med" len="med"/>
                <a:tailEnd type="none" w="med" len="med"/>
              </a:ln>
            </p:spPr>
          </p:cxnSp>
          <p:sp>
            <p:nvSpPr>
              <p:cNvPr id="336" name="Shape 336"/>
              <p:cNvSpPr/>
              <p:nvPr/>
            </p:nvSpPr>
            <p:spPr>
              <a:xfrm>
                <a:off x="5264346" y="763527"/>
                <a:ext cx="1704611" cy="306322"/>
              </a:xfrm>
              <a:prstGeom prst="rect">
                <a:avLst/>
              </a:prstGeom>
              <a:noFill/>
              <a:ln>
                <a:noFill/>
              </a:ln>
            </p:spPr>
            <p:txBody>
              <a:bodyPr lIns="90000" tIns="45000" rIns="90000" bIns="45000" anchor="t" anchorCtr="0">
                <a:noAutofit/>
              </a:bodyPr>
              <a:lstStyle/>
              <a:p>
                <a:pPr marL="0" marR="0" lvl="0" indent="0" algn="ctr" rtl="0">
                  <a:spcBef>
                    <a:spcPts val="0"/>
                  </a:spcBef>
                  <a:buClr>
                    <a:srgbClr val="FF0000"/>
                  </a:buClr>
                  <a:buSzPct val="25000"/>
                  <a:buFont typeface="Noto Sans Symbols"/>
                  <a:buNone/>
                </a:pPr>
                <a:r>
                  <a:rPr lang="en-US" sz="1400">
                    <a:solidFill>
                      <a:srgbClr val="FF0000"/>
                    </a:solidFill>
                    <a:latin typeface="Arial"/>
                    <a:ea typeface="Arial"/>
                    <a:cs typeface="Arial"/>
                    <a:sym typeface="Arial"/>
                  </a:rPr>
                  <a:t>Simulations started</a:t>
                </a:r>
              </a:p>
            </p:txBody>
          </p:sp>
        </p:grpSp>
      </p:grpSp>
      <p:sp>
        <p:nvSpPr>
          <p:cNvPr id="337" name="Shape 337"/>
          <p:cNvSpPr txBox="1"/>
          <p:nvPr/>
        </p:nvSpPr>
        <p:spPr>
          <a:xfrm>
            <a:off x="789583" y="4279431"/>
            <a:ext cx="2479449" cy="1158082"/>
          </a:xfrm>
          <a:prstGeom prst="rect">
            <a:avLst/>
          </a:prstGeom>
          <a:noFill/>
          <a:ln>
            <a:noFill/>
          </a:ln>
        </p:spPr>
        <p:txBody>
          <a:bodyPr lIns="91425" tIns="91425" rIns="91425" bIns="91425" anchor="ctr" anchorCtr="0">
            <a:noAutofit/>
          </a:bodyPr>
          <a:lstStyle/>
          <a:p>
            <a:pPr marL="0" marR="0" lvl="0" indent="0" algn="l" rtl="0">
              <a:lnSpc>
                <a:spcPct val="144000"/>
              </a:lnSpc>
              <a:spcBef>
                <a:spcPts val="0"/>
              </a:spcBef>
              <a:spcAft>
                <a:spcPts val="0"/>
              </a:spcAft>
              <a:buClr>
                <a:schemeClr val="dk1"/>
              </a:buClr>
              <a:buSzPct val="25000"/>
              <a:buFont typeface="Calibri"/>
              <a:buNone/>
            </a:pPr>
            <a:r>
              <a:rPr lang="en-US" sz="1400" dirty="0">
                <a:solidFill>
                  <a:schemeClr val="dk1"/>
                </a:solidFill>
                <a:latin typeface="Calibri"/>
                <a:ea typeface="Calibri"/>
                <a:cs typeface="Calibri"/>
                <a:sym typeface="Calibri"/>
              </a:rPr>
              <a:t>d01 : 65 × 65 × 130 (27km)</a:t>
            </a:r>
          </a:p>
          <a:p>
            <a:pPr marL="0" marR="0" lvl="0" indent="0" algn="l" rtl="0">
              <a:lnSpc>
                <a:spcPct val="144000"/>
              </a:lnSpc>
              <a:spcBef>
                <a:spcPts val="0"/>
              </a:spcBef>
              <a:spcAft>
                <a:spcPts val="0"/>
              </a:spcAft>
              <a:buClr>
                <a:schemeClr val="dk1"/>
              </a:buClr>
              <a:buSzPct val="25000"/>
              <a:buFont typeface="Calibri"/>
              <a:buNone/>
            </a:pPr>
            <a:r>
              <a:rPr lang="en-US" sz="1400" dirty="0">
                <a:solidFill>
                  <a:schemeClr val="dk1"/>
                </a:solidFill>
                <a:latin typeface="Calibri"/>
                <a:ea typeface="Calibri"/>
                <a:cs typeface="Calibri"/>
                <a:sym typeface="Calibri"/>
              </a:rPr>
              <a:t>d02 : 94 × 94 × 130 (9km)</a:t>
            </a:r>
          </a:p>
          <a:p>
            <a:pPr marL="0" marR="0" lvl="0" indent="0" algn="l" rtl="0">
              <a:lnSpc>
                <a:spcPct val="144000"/>
              </a:lnSpc>
              <a:spcBef>
                <a:spcPts val="0"/>
              </a:spcBef>
              <a:spcAft>
                <a:spcPts val="0"/>
              </a:spcAft>
              <a:buClr>
                <a:schemeClr val="dk1"/>
              </a:buClr>
              <a:buSzPct val="25000"/>
              <a:buFont typeface="Calibri"/>
              <a:buNone/>
            </a:pPr>
            <a:r>
              <a:rPr lang="en-US" sz="1400" dirty="0">
                <a:solidFill>
                  <a:schemeClr val="dk1"/>
                </a:solidFill>
                <a:latin typeface="Calibri"/>
                <a:ea typeface="Calibri"/>
                <a:cs typeface="Calibri"/>
                <a:sym typeface="Calibri"/>
              </a:rPr>
              <a:t>d03 : 148 × 148 ×130 (3km)</a:t>
            </a:r>
          </a:p>
          <a:p>
            <a:pPr marL="0" marR="0" lvl="0" indent="0" algn="l" rtl="0">
              <a:lnSpc>
                <a:spcPct val="144000"/>
              </a:lnSpc>
              <a:spcBef>
                <a:spcPts val="0"/>
              </a:spcBef>
              <a:buClr>
                <a:schemeClr val="dk1"/>
              </a:buClr>
              <a:buSzPct val="25000"/>
              <a:buFont typeface="Calibri"/>
              <a:buNone/>
            </a:pPr>
            <a:r>
              <a:rPr lang="en-US" sz="1400" dirty="0">
                <a:solidFill>
                  <a:schemeClr val="dk1"/>
                </a:solidFill>
                <a:latin typeface="Calibri"/>
                <a:ea typeface="Calibri"/>
                <a:cs typeface="Calibri"/>
                <a:sym typeface="Calibri"/>
              </a:rPr>
              <a:t>d04 : 187 × 148 ×130 (1km)</a:t>
            </a:r>
          </a:p>
        </p:txBody>
      </p:sp>
      <p:graphicFrame>
        <p:nvGraphicFramePr>
          <p:cNvPr id="18" name="Shape 130">
            <a:extLst>
              <a:ext uri="{FF2B5EF4-FFF2-40B4-BE49-F238E27FC236}">
                <a16:creationId xmlns:a16="http://schemas.microsoft.com/office/drawing/2014/main" id="{001414AD-1851-461D-B522-A8DB9FD8A723}"/>
              </a:ext>
            </a:extLst>
          </p:cNvPr>
          <p:cNvGraphicFramePr/>
          <p:nvPr>
            <p:extLst>
              <p:ext uri="{D42A27DB-BD31-4B8C-83A1-F6EECF244321}">
                <p14:modId xmlns:p14="http://schemas.microsoft.com/office/powerpoint/2010/main" val="3536025268"/>
              </p:ext>
            </p:extLst>
          </p:nvPr>
        </p:nvGraphicFramePr>
        <p:xfrm>
          <a:off x="5889677" y="3734627"/>
          <a:ext cx="5555411" cy="1301452"/>
        </p:xfrm>
        <a:graphic>
          <a:graphicData uri="http://schemas.openxmlformats.org/drawingml/2006/table">
            <a:tbl>
              <a:tblPr>
                <a:noFill/>
              </a:tblPr>
              <a:tblGrid>
                <a:gridCol w="2213690">
                  <a:extLst>
                    <a:ext uri="{9D8B030D-6E8A-4147-A177-3AD203B41FA5}">
                      <a16:colId xmlns:a16="http://schemas.microsoft.com/office/drawing/2014/main" val="20000"/>
                    </a:ext>
                  </a:extLst>
                </a:gridCol>
                <a:gridCol w="3341721">
                  <a:extLst>
                    <a:ext uri="{9D8B030D-6E8A-4147-A177-3AD203B41FA5}">
                      <a16:colId xmlns:a16="http://schemas.microsoft.com/office/drawing/2014/main" val="20001"/>
                    </a:ext>
                  </a:extLst>
                </a:gridCol>
              </a:tblGrid>
              <a:tr h="329606">
                <a:tc gridSpan="2">
                  <a:txBody>
                    <a:bodyPr/>
                    <a:lstStyle/>
                    <a:p>
                      <a:pPr lvl="0" algn="l" rtl="0">
                        <a:lnSpc>
                          <a:spcPct val="120000"/>
                        </a:lnSpc>
                        <a:spcBef>
                          <a:spcPts val="0"/>
                        </a:spcBef>
                        <a:buNone/>
                      </a:pPr>
                      <a:r>
                        <a:rPr lang="en-US" sz="2000" dirty="0">
                          <a:solidFill>
                            <a:schemeClr val="accent1"/>
                          </a:solidFill>
                          <a:latin typeface="Calibri" panose="020F0502020204030204" pitchFamily="34" charset="0"/>
                        </a:rPr>
                        <a:t>Physics Options in WRF </a:t>
                      </a:r>
                    </a:p>
                  </a:txBody>
                  <a:tcPr marL="64800" marR="64800" marT="43200" marB="4320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p>
                  </a:txBody>
                  <a:tcPr/>
                </a:tc>
                <a:extLst>
                  <a:ext uri="{0D108BD9-81ED-4DB2-BD59-A6C34878D82A}">
                    <a16:rowId xmlns:a16="http://schemas.microsoft.com/office/drawing/2014/main" val="10000"/>
                  </a:ext>
                </a:extLst>
              </a:tr>
              <a:tr h="433708">
                <a:tc>
                  <a:txBody>
                    <a:bodyPr/>
                    <a:lstStyle/>
                    <a:p>
                      <a:pPr marL="0" marR="0" lvl="0" indent="0" algn="l" rtl="0">
                        <a:lnSpc>
                          <a:spcPct val="120000"/>
                        </a:lnSpc>
                        <a:spcBef>
                          <a:spcPts val="0"/>
                        </a:spcBef>
                        <a:spcAft>
                          <a:spcPts val="0"/>
                        </a:spcAft>
                        <a:buClr>
                          <a:srgbClr val="000000"/>
                        </a:buClr>
                        <a:buSzPct val="25000"/>
                        <a:buFont typeface="Arial"/>
                        <a:buNone/>
                      </a:pPr>
                      <a:r>
                        <a:rPr lang="en-US" sz="1800" u="none" strike="noStrike" cap="none" baseline="0" dirty="0">
                          <a:latin typeface="+mn-lt"/>
                          <a:rtl val="0"/>
                        </a:rPr>
                        <a:t>Surface layer scheme:</a:t>
                      </a:r>
                    </a:p>
                  </a:txBody>
                  <a:tcPr marL="25650" marR="2565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SzPct val="25000"/>
                        <a:buNone/>
                      </a:pPr>
                      <a:r>
                        <a:rPr lang="en-US" sz="1800" u="none" strike="noStrike" cap="none" dirty="0">
                          <a:solidFill>
                            <a:schemeClr val="tx1"/>
                          </a:solidFill>
                          <a:latin typeface="+mn-lt"/>
                          <a:sym typeface="Calibri"/>
                        </a:rPr>
                        <a:t>Depending on the PBL scheme</a:t>
                      </a:r>
                      <a:endParaRPr lang="en-US" sz="1800" b="1" u="none" strike="noStrike" cap="none" dirty="0">
                        <a:solidFill>
                          <a:schemeClr val="tx1"/>
                        </a:solidFill>
                        <a:latin typeface="+mn-lt"/>
                        <a:ea typeface="Calibri"/>
                        <a:cs typeface="Calibri"/>
                        <a:sym typeface="Calibri"/>
                      </a:endParaRPr>
                    </a:p>
                  </a:txBody>
                  <a:tcPr marL="25650" marR="2565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0300">
                <a:tc>
                  <a:txBody>
                    <a:bodyPr/>
                    <a:lstStyle/>
                    <a:p>
                      <a:pPr marL="0" marR="0" lvl="0" indent="0" algn="l" rtl="0">
                        <a:lnSpc>
                          <a:spcPct val="120000"/>
                        </a:lnSpc>
                        <a:spcBef>
                          <a:spcPts val="0"/>
                        </a:spcBef>
                        <a:spcAft>
                          <a:spcPts val="0"/>
                        </a:spcAft>
                        <a:buClr>
                          <a:srgbClr val="000000"/>
                        </a:buClr>
                        <a:buSzPct val="25000"/>
                        <a:buFont typeface="Arial"/>
                        <a:buNone/>
                      </a:pPr>
                      <a:r>
                        <a:rPr lang="en-US" sz="1800" u="none" strike="noStrike" cap="none" baseline="0" dirty="0">
                          <a:latin typeface="+mn-lt"/>
                          <a:rtl val="0"/>
                        </a:rPr>
                        <a:t>PBL Schemes:</a:t>
                      </a:r>
                    </a:p>
                  </a:txBody>
                  <a:tcPr marL="64800" marR="64800" marT="43200" marB="4320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20000"/>
                        </a:lnSpc>
                        <a:spcBef>
                          <a:spcPts val="0"/>
                        </a:spcBef>
                        <a:spcAft>
                          <a:spcPts val="0"/>
                        </a:spcAft>
                        <a:buClr>
                          <a:srgbClr val="000000"/>
                        </a:buClr>
                        <a:buSzPct val="25000"/>
                        <a:buFont typeface="Arial"/>
                        <a:buNone/>
                      </a:pPr>
                      <a:r>
                        <a:rPr lang="en-US" sz="1800" u="none" strike="noStrike" cap="none" baseline="0" dirty="0">
                          <a:solidFill>
                            <a:srgbClr val="FF0000"/>
                          </a:solidFill>
                          <a:latin typeface="+mn-lt"/>
                          <a:rtl val="0"/>
                        </a:rPr>
                        <a:t>YSU, MYJ, QNSE, and MYNN2</a:t>
                      </a:r>
                    </a:p>
                  </a:txBody>
                  <a:tcPr marL="64800" marR="64800" marT="43200" marB="4320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3542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E5A8C15C-5A3D-449D-B444-1245001ED674}"/>
              </a:ext>
            </a:extLst>
          </p:cNvPr>
          <p:cNvSpPr txBox="1"/>
          <p:nvPr/>
        </p:nvSpPr>
        <p:spPr>
          <a:xfrm>
            <a:off x="9081283" y="6037781"/>
            <a:ext cx="2671693" cy="369332"/>
          </a:xfrm>
          <a:prstGeom prst="rect">
            <a:avLst/>
          </a:prstGeom>
          <a:noFill/>
        </p:spPr>
        <p:txBody>
          <a:bodyPr wrap="none" rtlCol="0">
            <a:spAutoFit/>
          </a:bodyPr>
          <a:lstStyle/>
          <a:p>
            <a:r>
              <a:rPr lang="en-US" dirty="0"/>
              <a:t>(Adapted from Stull, 1991)</a:t>
            </a:r>
          </a:p>
        </p:txBody>
      </p:sp>
      <p:sp>
        <p:nvSpPr>
          <p:cNvPr id="2" name="Slide Number Placeholder 1">
            <a:extLst>
              <a:ext uri="{FF2B5EF4-FFF2-40B4-BE49-F238E27FC236}">
                <a16:creationId xmlns:a16="http://schemas.microsoft.com/office/drawing/2014/main" id="{B7E32E49-E139-447B-8CE2-52B5658A5D95}"/>
              </a:ext>
            </a:extLst>
          </p:cNvPr>
          <p:cNvSpPr>
            <a:spLocks noGrp="1"/>
          </p:cNvSpPr>
          <p:nvPr>
            <p:ph type="sldNum" sz="quarter" idx="12"/>
          </p:nvPr>
        </p:nvSpPr>
        <p:spPr/>
        <p:txBody>
          <a:bodyPr/>
          <a:lstStyle/>
          <a:p>
            <a:fld id="{A9082F5A-400B-4631-9635-336EF9EDEB9D}" type="slidenum">
              <a:rPr lang="en-US" smtClean="0"/>
              <a:t>7</a:t>
            </a:fld>
            <a:endParaRPr lang="en-US" dirty="0"/>
          </a:p>
        </p:txBody>
      </p:sp>
      <p:grpSp>
        <p:nvGrpSpPr>
          <p:cNvPr id="18" name="Group 17">
            <a:extLst>
              <a:ext uri="{FF2B5EF4-FFF2-40B4-BE49-F238E27FC236}">
                <a16:creationId xmlns:a16="http://schemas.microsoft.com/office/drawing/2014/main" id="{1693F462-427D-4663-9633-2EC98EAB77F4}"/>
              </a:ext>
            </a:extLst>
          </p:cNvPr>
          <p:cNvGrpSpPr/>
          <p:nvPr/>
        </p:nvGrpSpPr>
        <p:grpSpPr>
          <a:xfrm>
            <a:off x="322137" y="487982"/>
            <a:ext cx="11430839" cy="5794098"/>
            <a:chOff x="380860" y="385768"/>
            <a:chExt cx="11430839" cy="5794098"/>
          </a:xfrm>
        </p:grpSpPr>
        <p:grpSp>
          <p:nvGrpSpPr>
            <p:cNvPr id="53" name="Group 52">
              <a:extLst>
                <a:ext uri="{FF2B5EF4-FFF2-40B4-BE49-F238E27FC236}">
                  <a16:creationId xmlns:a16="http://schemas.microsoft.com/office/drawing/2014/main" id="{B90B2ED4-44D5-41F3-BB9A-8EB4C98C6423}"/>
                </a:ext>
              </a:extLst>
            </p:cNvPr>
            <p:cNvGrpSpPr/>
            <p:nvPr/>
          </p:nvGrpSpPr>
          <p:grpSpPr>
            <a:xfrm>
              <a:off x="1353005" y="1047184"/>
              <a:ext cx="1765988" cy="4663812"/>
              <a:chOff x="2185851" y="957944"/>
              <a:chExt cx="1915886" cy="5059680"/>
            </a:xfrm>
          </p:grpSpPr>
          <p:sp>
            <p:nvSpPr>
              <p:cNvPr id="15" name="Freeform: Shape 14">
                <a:extLst>
                  <a:ext uri="{FF2B5EF4-FFF2-40B4-BE49-F238E27FC236}">
                    <a16:creationId xmlns:a16="http://schemas.microsoft.com/office/drawing/2014/main" id="{9D984216-6FBF-4B34-AB58-05943C85BB5A}"/>
                  </a:ext>
                </a:extLst>
              </p:cNvPr>
              <p:cNvSpPr/>
              <p:nvPr/>
            </p:nvSpPr>
            <p:spPr>
              <a:xfrm>
                <a:off x="2185851" y="957944"/>
                <a:ext cx="1915886" cy="5059680"/>
              </a:xfrm>
              <a:custGeom>
                <a:avLst/>
                <a:gdLst>
                  <a:gd name="connsiteX0" fmla="*/ 753895 w 1999221"/>
                  <a:gd name="connsiteY0" fmla="*/ 5059680 h 5059680"/>
                  <a:gd name="connsiteX1" fmla="*/ 1049986 w 1999221"/>
                  <a:gd name="connsiteY1" fmla="*/ 4781005 h 5059680"/>
                  <a:gd name="connsiteX2" fmla="*/ 153003 w 1999221"/>
                  <a:gd name="connsiteY2" fmla="*/ 4162697 h 5059680"/>
                  <a:gd name="connsiteX3" fmla="*/ 135586 w 1999221"/>
                  <a:gd name="connsiteY3" fmla="*/ 1767840 h 5059680"/>
                  <a:gd name="connsiteX4" fmla="*/ 1502832 w 1999221"/>
                  <a:gd name="connsiteY4" fmla="*/ 1001485 h 5059680"/>
                  <a:gd name="connsiteX5" fmla="*/ 1999221 w 1999221"/>
                  <a:gd name="connsiteY5" fmla="*/ 0 h 50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9221" h="5059680">
                    <a:moveTo>
                      <a:pt x="753895" y="5059680"/>
                    </a:moveTo>
                    <a:cubicBezTo>
                      <a:pt x="952015" y="4995091"/>
                      <a:pt x="1150135" y="4930502"/>
                      <a:pt x="1049986" y="4781005"/>
                    </a:cubicBezTo>
                    <a:cubicBezTo>
                      <a:pt x="949837" y="4631508"/>
                      <a:pt x="305403" y="4664891"/>
                      <a:pt x="153003" y="4162697"/>
                    </a:cubicBezTo>
                    <a:cubicBezTo>
                      <a:pt x="603" y="3660503"/>
                      <a:pt x="-89385" y="2294709"/>
                      <a:pt x="135586" y="1767840"/>
                    </a:cubicBezTo>
                    <a:cubicBezTo>
                      <a:pt x="360557" y="1240971"/>
                      <a:pt x="1192226" y="1296125"/>
                      <a:pt x="1502832" y="1001485"/>
                    </a:cubicBezTo>
                    <a:cubicBezTo>
                      <a:pt x="1813438" y="706845"/>
                      <a:pt x="1906329" y="353422"/>
                      <a:pt x="1999221"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BE940FF9-6C10-4E76-AB88-441C7072B492}"/>
                  </a:ext>
                </a:extLst>
              </p:cNvPr>
              <p:cNvCxnSpPr>
                <a:cxnSpLocks/>
              </p:cNvCxnSpPr>
              <p:nvPr/>
            </p:nvCxnSpPr>
            <p:spPr>
              <a:xfrm flipV="1">
                <a:off x="3213463" y="2225040"/>
                <a:ext cx="0" cy="3452950"/>
              </a:xfrm>
              <a:prstGeom prst="straightConnector1">
                <a:avLst/>
              </a:prstGeom>
              <a:ln w="19050">
                <a:solidFill>
                  <a:schemeClr val="bg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DA762D4-6016-49E7-A699-7E902D98BC11}"/>
                </a:ext>
              </a:extLst>
            </p:cNvPr>
            <p:cNvGrpSpPr/>
            <p:nvPr/>
          </p:nvGrpSpPr>
          <p:grpSpPr>
            <a:xfrm>
              <a:off x="4063467" y="871254"/>
              <a:ext cx="4210220" cy="4870857"/>
              <a:chOff x="4063467" y="871254"/>
              <a:chExt cx="4210220" cy="4870857"/>
            </a:xfrm>
          </p:grpSpPr>
          <p:sp>
            <p:nvSpPr>
              <p:cNvPr id="16" name="TextBox 15">
                <a:extLst>
                  <a:ext uri="{FF2B5EF4-FFF2-40B4-BE49-F238E27FC236}">
                    <a16:creationId xmlns:a16="http://schemas.microsoft.com/office/drawing/2014/main" id="{0857236E-661B-47A7-8F51-393240CCEE33}"/>
                  </a:ext>
                </a:extLst>
              </p:cNvPr>
              <p:cNvSpPr txBox="1"/>
              <p:nvPr/>
            </p:nvSpPr>
            <p:spPr>
              <a:xfrm>
                <a:off x="4063467" y="871254"/>
                <a:ext cx="1181221" cy="400110"/>
              </a:xfrm>
              <a:prstGeom prst="rect">
                <a:avLst/>
              </a:prstGeom>
              <a:noFill/>
            </p:spPr>
            <p:txBody>
              <a:bodyPr wrap="none" rtlCol="0">
                <a:spAutoFit/>
              </a:bodyPr>
              <a:lstStyle/>
              <a:p>
                <a:r>
                  <a:rPr lang="en-US" sz="2000" dirty="0">
                    <a:solidFill>
                      <a:srgbClr val="00B0F0"/>
                    </a:solidFill>
                  </a:rPr>
                  <a:t>Non-local</a:t>
                </a:r>
              </a:p>
            </p:txBody>
          </p:sp>
          <p:sp>
            <p:nvSpPr>
              <p:cNvPr id="17" name="TextBox 16">
                <a:extLst>
                  <a:ext uri="{FF2B5EF4-FFF2-40B4-BE49-F238E27FC236}">
                    <a16:creationId xmlns:a16="http://schemas.microsoft.com/office/drawing/2014/main" id="{30694A1C-164B-4576-B9B7-166A9B866095}"/>
                  </a:ext>
                </a:extLst>
              </p:cNvPr>
              <p:cNvSpPr txBox="1"/>
              <p:nvPr/>
            </p:nvSpPr>
            <p:spPr>
              <a:xfrm>
                <a:off x="6420152" y="871254"/>
                <a:ext cx="716350" cy="400110"/>
              </a:xfrm>
              <a:prstGeom prst="rect">
                <a:avLst/>
              </a:prstGeom>
              <a:noFill/>
            </p:spPr>
            <p:txBody>
              <a:bodyPr wrap="none" rtlCol="0">
                <a:spAutoFit/>
              </a:bodyPr>
              <a:lstStyle/>
              <a:p>
                <a:r>
                  <a:rPr lang="en-US" sz="2000" dirty="0">
                    <a:solidFill>
                      <a:srgbClr val="00B0F0"/>
                    </a:solidFill>
                  </a:rPr>
                  <a:t>Local</a:t>
                </a:r>
              </a:p>
            </p:txBody>
          </p:sp>
          <p:grpSp>
            <p:nvGrpSpPr>
              <p:cNvPr id="51" name="Group 50">
                <a:extLst>
                  <a:ext uri="{FF2B5EF4-FFF2-40B4-BE49-F238E27FC236}">
                    <a16:creationId xmlns:a16="http://schemas.microsoft.com/office/drawing/2014/main" id="{570175E3-A74E-4A6E-AA28-070D0B1646FB}"/>
                  </a:ext>
                </a:extLst>
              </p:cNvPr>
              <p:cNvGrpSpPr/>
              <p:nvPr/>
            </p:nvGrpSpPr>
            <p:grpSpPr>
              <a:xfrm>
                <a:off x="4278156" y="1432489"/>
                <a:ext cx="3995531" cy="4309622"/>
                <a:chOff x="6469621" y="1375954"/>
                <a:chExt cx="4334675" cy="4675426"/>
              </a:xfrm>
            </p:grpSpPr>
            <p:grpSp>
              <p:nvGrpSpPr>
                <p:cNvPr id="24" name="Group 23">
                  <a:extLst>
                    <a:ext uri="{FF2B5EF4-FFF2-40B4-BE49-F238E27FC236}">
                      <a16:creationId xmlns:a16="http://schemas.microsoft.com/office/drawing/2014/main" id="{FDB6E5E2-173A-4388-8E66-F20027327E8D}"/>
                    </a:ext>
                  </a:extLst>
                </p:cNvPr>
                <p:cNvGrpSpPr/>
                <p:nvPr/>
              </p:nvGrpSpPr>
              <p:grpSpPr>
                <a:xfrm>
                  <a:off x="8794819" y="3317960"/>
                  <a:ext cx="723670" cy="2429697"/>
                  <a:chOff x="3378067" y="3317960"/>
                  <a:chExt cx="723670" cy="2429697"/>
                </a:xfrm>
              </p:grpSpPr>
              <p:cxnSp>
                <p:nvCxnSpPr>
                  <p:cNvPr id="19" name="Straight Connector 18">
                    <a:extLst>
                      <a:ext uri="{FF2B5EF4-FFF2-40B4-BE49-F238E27FC236}">
                        <a16:creationId xmlns:a16="http://schemas.microsoft.com/office/drawing/2014/main" id="{4D4BC827-E26B-4E85-99D4-35C546CBF4FF}"/>
                      </a:ext>
                    </a:extLst>
                  </p:cNvPr>
                  <p:cNvCxnSpPr>
                    <a:cxnSpLocks/>
                  </p:cNvCxnSpPr>
                  <p:nvPr/>
                </p:nvCxnSpPr>
                <p:spPr>
                  <a:xfrm>
                    <a:off x="3386775" y="5747657"/>
                    <a:ext cx="71496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BF43BB-77AF-4A9A-B43F-A5B479627856}"/>
                      </a:ext>
                    </a:extLst>
                  </p:cNvPr>
                  <p:cNvCxnSpPr>
                    <a:cxnSpLocks/>
                  </p:cNvCxnSpPr>
                  <p:nvPr/>
                </p:nvCxnSpPr>
                <p:spPr>
                  <a:xfrm>
                    <a:off x="3378067" y="4297679"/>
                    <a:ext cx="71496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8C7F56-5EC6-4071-AEA4-BC4B385D0587}"/>
                      </a:ext>
                    </a:extLst>
                  </p:cNvPr>
                  <p:cNvCxnSpPr>
                    <a:cxnSpLocks/>
                  </p:cNvCxnSpPr>
                  <p:nvPr/>
                </p:nvCxnSpPr>
                <p:spPr>
                  <a:xfrm>
                    <a:off x="3386775" y="3317960"/>
                    <a:ext cx="71496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61603F61-BE50-4A9E-BFB1-D389E7631E64}"/>
                    </a:ext>
                  </a:extLst>
                </p:cNvPr>
                <p:cNvCxnSpPr>
                  <a:cxnSpLocks/>
                </p:cNvCxnSpPr>
                <p:nvPr/>
              </p:nvCxnSpPr>
              <p:spPr>
                <a:xfrm>
                  <a:off x="6469621" y="2198913"/>
                  <a:ext cx="71496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F987CF2-8082-4473-9023-B323B6C32791}"/>
                    </a:ext>
                  </a:extLst>
                </p:cNvPr>
                <p:cNvCxnSpPr/>
                <p:nvPr/>
              </p:nvCxnSpPr>
              <p:spPr>
                <a:xfrm>
                  <a:off x="6827102" y="2198913"/>
                  <a:ext cx="0" cy="3818711"/>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152E4CD-677D-4429-BA40-052816D3D42B}"/>
                    </a:ext>
                  </a:extLst>
                </p:cNvPr>
                <p:cNvCxnSpPr>
                  <a:cxnSpLocks/>
                </p:cNvCxnSpPr>
                <p:nvPr/>
              </p:nvCxnSpPr>
              <p:spPr>
                <a:xfrm>
                  <a:off x="9181952" y="5747657"/>
                  <a:ext cx="0" cy="269967"/>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22F22FA-168E-4C3C-B4DB-17BE381A877D}"/>
                    </a:ext>
                  </a:extLst>
                </p:cNvPr>
                <p:cNvCxnSpPr>
                  <a:cxnSpLocks/>
                </p:cNvCxnSpPr>
                <p:nvPr/>
              </p:nvCxnSpPr>
              <p:spPr>
                <a:xfrm>
                  <a:off x="9181952" y="4297679"/>
                  <a:ext cx="0" cy="1449978"/>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22E831-D48E-4880-BE07-4D4CCB252AC8}"/>
                    </a:ext>
                  </a:extLst>
                </p:cNvPr>
                <p:cNvCxnSpPr>
                  <a:cxnSpLocks/>
                </p:cNvCxnSpPr>
                <p:nvPr/>
              </p:nvCxnSpPr>
              <p:spPr>
                <a:xfrm>
                  <a:off x="9181952" y="3317960"/>
                  <a:ext cx="0" cy="979719"/>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3DD7BA5-FDEC-438D-8CBA-BA182DD09DB1}"/>
                    </a:ext>
                  </a:extLst>
                </p:cNvPr>
                <p:cNvCxnSpPr/>
                <p:nvPr/>
              </p:nvCxnSpPr>
              <p:spPr>
                <a:xfrm flipV="1">
                  <a:off x="6827102" y="1375954"/>
                  <a:ext cx="0" cy="822959"/>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0446E68-3FFB-409D-B637-16ECFA770243}"/>
                    </a:ext>
                  </a:extLst>
                </p:cNvPr>
                <p:cNvCxnSpPr>
                  <a:cxnSpLocks/>
                </p:cNvCxnSpPr>
                <p:nvPr/>
              </p:nvCxnSpPr>
              <p:spPr>
                <a:xfrm flipV="1">
                  <a:off x="9181952" y="1375954"/>
                  <a:ext cx="0" cy="1942006"/>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AAD7C1A-AAEE-4F76-9131-2818CEFA2C2E}"/>
                    </a:ext>
                  </a:extLst>
                </p:cNvPr>
                <p:cNvSpPr txBox="1"/>
                <p:nvPr/>
              </p:nvSpPr>
              <p:spPr>
                <a:xfrm>
                  <a:off x="7067962" y="1666334"/>
                  <a:ext cx="699935" cy="338554"/>
                </a:xfrm>
                <a:prstGeom prst="rect">
                  <a:avLst/>
                </a:prstGeom>
                <a:noFill/>
              </p:spPr>
              <p:txBody>
                <a:bodyPr wrap="none" rtlCol="0">
                  <a:spAutoFit/>
                </a:bodyPr>
                <a:lstStyle/>
                <a:p>
                  <a:r>
                    <a:rPr lang="en-US" sz="1600" dirty="0">
                      <a:solidFill>
                        <a:schemeClr val="tx1">
                          <a:lumMod val="65000"/>
                          <a:lumOff val="35000"/>
                        </a:schemeClr>
                      </a:solidFill>
                    </a:rPr>
                    <a:t>Stable</a:t>
                  </a:r>
                </a:p>
              </p:txBody>
            </p:sp>
            <p:sp>
              <p:nvSpPr>
                <p:cNvPr id="42" name="TextBox 41">
                  <a:extLst>
                    <a:ext uri="{FF2B5EF4-FFF2-40B4-BE49-F238E27FC236}">
                      <a16:creationId xmlns:a16="http://schemas.microsoft.com/office/drawing/2014/main" id="{D535A4CF-6B25-43D1-8226-761D26F5BABF}"/>
                    </a:ext>
                  </a:extLst>
                </p:cNvPr>
                <p:cNvSpPr txBox="1"/>
                <p:nvPr/>
              </p:nvSpPr>
              <p:spPr>
                <a:xfrm>
                  <a:off x="7067865" y="3940627"/>
                  <a:ext cx="922047" cy="338554"/>
                </a:xfrm>
                <a:prstGeom prst="rect">
                  <a:avLst/>
                </a:prstGeom>
                <a:noFill/>
              </p:spPr>
              <p:txBody>
                <a:bodyPr wrap="none" rtlCol="0">
                  <a:spAutoFit/>
                </a:bodyPr>
                <a:lstStyle/>
                <a:p>
                  <a:r>
                    <a:rPr lang="en-US" sz="1600" dirty="0">
                      <a:solidFill>
                        <a:schemeClr val="tx1">
                          <a:lumMod val="65000"/>
                          <a:lumOff val="35000"/>
                        </a:schemeClr>
                      </a:solidFill>
                    </a:rPr>
                    <a:t>Unstable</a:t>
                  </a:r>
                </a:p>
              </p:txBody>
            </p:sp>
            <p:sp>
              <p:nvSpPr>
                <p:cNvPr id="43" name="TextBox 42">
                  <a:extLst>
                    <a:ext uri="{FF2B5EF4-FFF2-40B4-BE49-F238E27FC236}">
                      <a16:creationId xmlns:a16="http://schemas.microsoft.com/office/drawing/2014/main" id="{667A58C6-4A62-474B-B8D4-03B7C7C2C77A}"/>
                    </a:ext>
                  </a:extLst>
                </p:cNvPr>
                <p:cNvSpPr txBox="1"/>
                <p:nvPr/>
              </p:nvSpPr>
              <p:spPr>
                <a:xfrm>
                  <a:off x="9569085" y="5712826"/>
                  <a:ext cx="699935" cy="338554"/>
                </a:xfrm>
                <a:prstGeom prst="rect">
                  <a:avLst/>
                </a:prstGeom>
                <a:noFill/>
              </p:spPr>
              <p:txBody>
                <a:bodyPr wrap="none" rtlCol="0">
                  <a:spAutoFit/>
                </a:bodyPr>
                <a:lstStyle/>
                <a:p>
                  <a:r>
                    <a:rPr lang="en-US" sz="1600" dirty="0">
                      <a:solidFill>
                        <a:schemeClr val="tx1">
                          <a:lumMod val="65000"/>
                          <a:lumOff val="35000"/>
                        </a:schemeClr>
                      </a:solidFill>
                    </a:rPr>
                    <a:t>Stable</a:t>
                  </a:r>
                </a:p>
              </p:txBody>
            </p:sp>
            <p:sp>
              <p:nvSpPr>
                <p:cNvPr id="44" name="TextBox 43">
                  <a:extLst>
                    <a:ext uri="{FF2B5EF4-FFF2-40B4-BE49-F238E27FC236}">
                      <a16:creationId xmlns:a16="http://schemas.microsoft.com/office/drawing/2014/main" id="{E9CA8F70-2893-47AF-85DE-AF08FDE17993}"/>
                    </a:ext>
                  </a:extLst>
                </p:cNvPr>
                <p:cNvSpPr txBox="1"/>
                <p:nvPr/>
              </p:nvSpPr>
              <p:spPr>
                <a:xfrm>
                  <a:off x="9569086" y="4786954"/>
                  <a:ext cx="922047" cy="338554"/>
                </a:xfrm>
                <a:prstGeom prst="rect">
                  <a:avLst/>
                </a:prstGeom>
                <a:noFill/>
              </p:spPr>
              <p:txBody>
                <a:bodyPr wrap="none" rtlCol="0">
                  <a:spAutoFit/>
                </a:bodyPr>
                <a:lstStyle/>
                <a:p>
                  <a:r>
                    <a:rPr lang="en-US" sz="1600" dirty="0">
                      <a:solidFill>
                        <a:schemeClr val="tx1">
                          <a:lumMod val="65000"/>
                          <a:lumOff val="35000"/>
                        </a:schemeClr>
                      </a:solidFill>
                    </a:rPr>
                    <a:t>Unstable</a:t>
                  </a:r>
                </a:p>
              </p:txBody>
            </p:sp>
            <p:sp>
              <p:nvSpPr>
                <p:cNvPr id="46" name="TextBox 45">
                  <a:extLst>
                    <a:ext uri="{FF2B5EF4-FFF2-40B4-BE49-F238E27FC236}">
                      <a16:creationId xmlns:a16="http://schemas.microsoft.com/office/drawing/2014/main" id="{8A558B45-B290-4F73-BF6B-24C16DC4C3B2}"/>
                    </a:ext>
                  </a:extLst>
                </p:cNvPr>
                <p:cNvSpPr txBox="1"/>
                <p:nvPr/>
              </p:nvSpPr>
              <p:spPr>
                <a:xfrm>
                  <a:off x="9569086" y="2225040"/>
                  <a:ext cx="699935" cy="338554"/>
                </a:xfrm>
                <a:prstGeom prst="rect">
                  <a:avLst/>
                </a:prstGeom>
                <a:noFill/>
              </p:spPr>
              <p:txBody>
                <a:bodyPr wrap="none" rtlCol="0">
                  <a:spAutoFit/>
                </a:bodyPr>
                <a:lstStyle/>
                <a:p>
                  <a:r>
                    <a:rPr lang="en-US" sz="1600" dirty="0">
                      <a:solidFill>
                        <a:schemeClr val="tx1">
                          <a:lumMod val="65000"/>
                          <a:lumOff val="35000"/>
                        </a:schemeClr>
                      </a:solidFill>
                    </a:rPr>
                    <a:t>Stable</a:t>
                  </a:r>
                </a:p>
              </p:txBody>
            </p:sp>
            <p:sp>
              <p:nvSpPr>
                <p:cNvPr id="49" name="TextBox 48">
                  <a:extLst>
                    <a:ext uri="{FF2B5EF4-FFF2-40B4-BE49-F238E27FC236}">
                      <a16:creationId xmlns:a16="http://schemas.microsoft.com/office/drawing/2014/main" id="{EF2E1F9B-DCAA-4BD8-ACFD-4A26FD2655A5}"/>
                    </a:ext>
                  </a:extLst>
                </p:cNvPr>
                <p:cNvSpPr txBox="1"/>
                <p:nvPr/>
              </p:nvSpPr>
              <p:spPr>
                <a:xfrm>
                  <a:off x="9569086" y="3649673"/>
                  <a:ext cx="1235210" cy="338554"/>
                </a:xfrm>
                <a:prstGeom prst="rect">
                  <a:avLst/>
                </a:prstGeom>
                <a:noFill/>
              </p:spPr>
              <p:txBody>
                <a:bodyPr wrap="none" rtlCol="0">
                  <a:spAutoFit/>
                </a:bodyPr>
                <a:lstStyle/>
                <a:p>
                  <a:r>
                    <a:rPr lang="en-US" sz="1600" dirty="0">
                      <a:solidFill>
                        <a:schemeClr val="tx1">
                          <a:lumMod val="65000"/>
                          <a:lumOff val="35000"/>
                        </a:schemeClr>
                      </a:solidFill>
                    </a:rPr>
                    <a:t>Near neutral</a:t>
                  </a:r>
                </a:p>
              </p:txBody>
            </p:sp>
          </p:grpSp>
        </p:grpSp>
        <p:grpSp>
          <p:nvGrpSpPr>
            <p:cNvPr id="52" name="Group 51">
              <a:extLst>
                <a:ext uri="{FF2B5EF4-FFF2-40B4-BE49-F238E27FC236}">
                  <a16:creationId xmlns:a16="http://schemas.microsoft.com/office/drawing/2014/main" id="{274BC96B-34C7-4B58-8634-35F04BA2114E}"/>
                </a:ext>
              </a:extLst>
            </p:cNvPr>
            <p:cNvGrpSpPr/>
            <p:nvPr/>
          </p:nvGrpSpPr>
          <p:grpSpPr>
            <a:xfrm>
              <a:off x="380860" y="967763"/>
              <a:ext cx="11430839" cy="5212103"/>
              <a:chOff x="1131190" y="871782"/>
              <a:chExt cx="12401097" cy="5654510"/>
            </a:xfrm>
          </p:grpSpPr>
          <p:cxnSp>
            <p:nvCxnSpPr>
              <p:cNvPr id="5" name="Straight Arrow Connector 4">
                <a:extLst>
                  <a:ext uri="{FF2B5EF4-FFF2-40B4-BE49-F238E27FC236}">
                    <a16:creationId xmlns:a16="http://schemas.microsoft.com/office/drawing/2014/main" id="{CB34FBE6-9BA2-420F-B7F7-D9650D9F82F7}"/>
                  </a:ext>
                </a:extLst>
              </p:cNvPr>
              <p:cNvCxnSpPr>
                <a:cxnSpLocks/>
              </p:cNvCxnSpPr>
              <p:nvPr/>
            </p:nvCxnSpPr>
            <p:spPr>
              <a:xfrm>
                <a:off x="1663336" y="6035040"/>
                <a:ext cx="1186895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3012416-3F0E-4915-AF07-68973F8E7ED4}"/>
                  </a:ext>
                </a:extLst>
              </p:cNvPr>
              <p:cNvCxnSpPr>
                <a:cxnSpLocks/>
              </p:cNvCxnSpPr>
              <p:nvPr/>
            </p:nvCxnSpPr>
            <p:spPr>
              <a:xfrm flipV="1">
                <a:off x="1663336" y="966651"/>
                <a:ext cx="0" cy="50858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14690C9-E307-4B61-ACF4-10B6C368E7C5}"/>
                  </a:ext>
                </a:extLst>
              </p:cNvPr>
              <p:cNvSpPr txBox="1"/>
              <p:nvPr/>
            </p:nvSpPr>
            <p:spPr>
              <a:xfrm rot="16200000">
                <a:off x="914400" y="1088572"/>
                <a:ext cx="802912" cy="369332"/>
              </a:xfrm>
              <a:prstGeom prst="rect">
                <a:avLst/>
              </a:prstGeom>
              <a:noFill/>
            </p:spPr>
            <p:txBody>
              <a:bodyPr wrap="none" rtlCol="0">
                <a:spAutoFit/>
              </a:bodyPr>
              <a:lstStyle/>
              <a:p>
                <a:r>
                  <a:rPr lang="en-US" dirty="0">
                    <a:solidFill>
                      <a:schemeClr val="accent1">
                        <a:lumMod val="50000"/>
                      </a:schemeClr>
                    </a:solidFill>
                  </a:rPr>
                  <a:t>Height</a:t>
                </a:r>
              </a:p>
            </p:txBody>
          </p:sp>
          <p:sp>
            <p:nvSpPr>
              <p:cNvPr id="10" name="TextBox 9">
                <a:extLst>
                  <a:ext uri="{FF2B5EF4-FFF2-40B4-BE49-F238E27FC236}">
                    <a16:creationId xmlns:a16="http://schemas.microsoft.com/office/drawing/2014/main" id="{8B0D1008-E032-44D3-A7FF-1CBD4CB4854E}"/>
                  </a:ext>
                </a:extLst>
              </p:cNvPr>
              <p:cNvSpPr txBox="1"/>
              <p:nvPr/>
            </p:nvSpPr>
            <p:spPr>
              <a:xfrm>
                <a:off x="1902823" y="6156960"/>
                <a:ext cx="2950488" cy="369332"/>
              </a:xfrm>
              <a:prstGeom prst="rect">
                <a:avLst/>
              </a:prstGeom>
              <a:noFill/>
            </p:spPr>
            <p:txBody>
              <a:bodyPr wrap="none" rtlCol="0">
                <a:spAutoFit/>
              </a:bodyPr>
              <a:lstStyle/>
              <a:p>
                <a:r>
                  <a:rPr lang="en-US" dirty="0">
                    <a:solidFill>
                      <a:schemeClr val="accent1">
                        <a:lumMod val="50000"/>
                      </a:schemeClr>
                    </a:solidFill>
                  </a:rPr>
                  <a:t>Virtual potential temperature</a:t>
                </a:r>
              </a:p>
            </p:txBody>
          </p:sp>
          <p:sp>
            <p:nvSpPr>
              <p:cNvPr id="50" name="TextBox 49">
                <a:extLst>
                  <a:ext uri="{FF2B5EF4-FFF2-40B4-BE49-F238E27FC236}">
                    <a16:creationId xmlns:a16="http://schemas.microsoft.com/office/drawing/2014/main" id="{19D9C123-8CF9-4060-B74B-C86859558D3A}"/>
                  </a:ext>
                </a:extLst>
              </p:cNvPr>
              <p:cNvSpPr txBox="1"/>
              <p:nvPr/>
            </p:nvSpPr>
            <p:spPr>
              <a:xfrm>
                <a:off x="6638826" y="6137757"/>
                <a:ext cx="936860" cy="369332"/>
              </a:xfrm>
              <a:prstGeom prst="rect">
                <a:avLst/>
              </a:prstGeom>
              <a:noFill/>
            </p:spPr>
            <p:txBody>
              <a:bodyPr wrap="none" rtlCol="0">
                <a:spAutoFit/>
              </a:bodyPr>
              <a:lstStyle/>
              <a:p>
                <a:r>
                  <a:rPr lang="en-US" dirty="0">
                    <a:solidFill>
                      <a:schemeClr val="accent1">
                        <a:lumMod val="50000"/>
                      </a:schemeClr>
                    </a:solidFill>
                  </a:rPr>
                  <a:t>Stability</a:t>
                </a:r>
              </a:p>
            </p:txBody>
          </p:sp>
        </p:grpSp>
        <p:grpSp>
          <p:nvGrpSpPr>
            <p:cNvPr id="14" name="Group 13">
              <a:extLst>
                <a:ext uri="{FF2B5EF4-FFF2-40B4-BE49-F238E27FC236}">
                  <a16:creationId xmlns:a16="http://schemas.microsoft.com/office/drawing/2014/main" id="{8EC5F502-C299-446E-82A9-4D870500EF01}"/>
                </a:ext>
              </a:extLst>
            </p:cNvPr>
            <p:cNvGrpSpPr/>
            <p:nvPr/>
          </p:nvGrpSpPr>
          <p:grpSpPr>
            <a:xfrm>
              <a:off x="8424562" y="385768"/>
              <a:ext cx="3115276" cy="5343913"/>
              <a:chOff x="8424562" y="385768"/>
              <a:chExt cx="3115276" cy="5343913"/>
            </a:xfrm>
          </p:grpSpPr>
          <p:sp>
            <p:nvSpPr>
              <p:cNvPr id="8" name="Freeform: Shape 7">
                <a:extLst>
                  <a:ext uri="{FF2B5EF4-FFF2-40B4-BE49-F238E27FC236}">
                    <a16:creationId xmlns:a16="http://schemas.microsoft.com/office/drawing/2014/main" id="{55B60437-7510-4D13-8F15-EA7F05DEB527}"/>
                  </a:ext>
                </a:extLst>
              </p:cNvPr>
              <p:cNvSpPr/>
              <p:nvPr/>
            </p:nvSpPr>
            <p:spPr>
              <a:xfrm>
                <a:off x="9701379" y="1015068"/>
                <a:ext cx="1062107" cy="4714613"/>
              </a:xfrm>
              <a:custGeom>
                <a:avLst/>
                <a:gdLst>
                  <a:gd name="connsiteX0" fmla="*/ 239575 w 1062107"/>
                  <a:gd name="connsiteY0" fmla="*/ 4714613 h 4714613"/>
                  <a:gd name="connsiteX1" fmla="*/ 1061696 w 1062107"/>
                  <a:gd name="connsiteY1" fmla="*/ 3372374 h 4714613"/>
                  <a:gd name="connsiteX2" fmla="*/ 147296 w 1062107"/>
                  <a:gd name="connsiteY2" fmla="*/ 1912690 h 4714613"/>
                  <a:gd name="connsiteX3" fmla="*/ 13072 w 1062107"/>
                  <a:gd name="connsiteY3" fmla="*/ 0 h 4714613"/>
                </a:gdLst>
                <a:ahLst/>
                <a:cxnLst>
                  <a:cxn ang="0">
                    <a:pos x="connsiteX0" y="connsiteY0"/>
                  </a:cxn>
                  <a:cxn ang="0">
                    <a:pos x="connsiteX1" y="connsiteY1"/>
                  </a:cxn>
                  <a:cxn ang="0">
                    <a:pos x="connsiteX2" y="connsiteY2"/>
                  </a:cxn>
                  <a:cxn ang="0">
                    <a:pos x="connsiteX3" y="connsiteY3"/>
                  </a:cxn>
                </a:cxnLst>
                <a:rect l="l" t="t" r="r" b="b"/>
                <a:pathLst>
                  <a:path w="1062107" h="4714613">
                    <a:moveTo>
                      <a:pt x="239575" y="4714613"/>
                    </a:moveTo>
                    <a:cubicBezTo>
                      <a:pt x="658325" y="4276987"/>
                      <a:pt x="1077076" y="3839361"/>
                      <a:pt x="1061696" y="3372374"/>
                    </a:cubicBezTo>
                    <a:cubicBezTo>
                      <a:pt x="1046316" y="2905387"/>
                      <a:pt x="322067" y="2474752"/>
                      <a:pt x="147296" y="1912690"/>
                    </a:cubicBezTo>
                    <a:cubicBezTo>
                      <a:pt x="-27475" y="1350628"/>
                      <a:pt x="-7202" y="675314"/>
                      <a:pt x="1307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630E196-6E49-41CD-95F3-3A6E5ADCA519}"/>
                  </a:ext>
                </a:extLst>
              </p:cNvPr>
              <p:cNvSpPr txBox="1"/>
              <p:nvPr/>
            </p:nvSpPr>
            <p:spPr>
              <a:xfrm>
                <a:off x="10237684" y="3653283"/>
                <a:ext cx="818799" cy="923330"/>
              </a:xfrm>
              <a:prstGeom prst="rect">
                <a:avLst/>
              </a:prstGeom>
              <a:solidFill>
                <a:schemeClr val="bg1"/>
              </a:solidFill>
            </p:spPr>
            <p:txBody>
              <a:bodyPr wrap="square" rtlCol="0">
                <a:spAutoFit/>
              </a:bodyPr>
              <a:lstStyle/>
              <a:p>
                <a:pPr algn="ctr"/>
                <a:r>
                  <a:rPr lang="en-US" sz="5400" dirty="0">
                    <a:solidFill>
                      <a:srgbClr val="FF0000"/>
                    </a:solidFill>
                  </a:rPr>
                  <a:t>?</a:t>
                </a:r>
              </a:p>
            </p:txBody>
          </p:sp>
          <p:sp>
            <p:nvSpPr>
              <p:cNvPr id="12" name="Rectangle 11">
                <a:extLst>
                  <a:ext uri="{FF2B5EF4-FFF2-40B4-BE49-F238E27FC236}">
                    <a16:creationId xmlns:a16="http://schemas.microsoft.com/office/drawing/2014/main" id="{CB6DA447-8033-482B-944D-0C9A76BCDFCD}"/>
                  </a:ext>
                </a:extLst>
              </p:cNvPr>
              <p:cNvSpPr/>
              <p:nvPr/>
            </p:nvSpPr>
            <p:spPr>
              <a:xfrm>
                <a:off x="8424562" y="385768"/>
                <a:ext cx="3115276" cy="369332"/>
              </a:xfrm>
              <a:prstGeom prst="rect">
                <a:avLst/>
              </a:prstGeom>
            </p:spPr>
            <p:txBody>
              <a:bodyPr wrap="none">
                <a:spAutoFit/>
              </a:bodyPr>
              <a:lstStyle/>
              <a:p>
                <a:r>
                  <a:rPr lang="en-US" dirty="0">
                    <a:solidFill>
                      <a:srgbClr val="FF0000"/>
                    </a:solidFill>
                  </a:rPr>
                  <a:t>Eddy exchange coefficients K(z)</a:t>
                </a:r>
              </a:p>
            </p:txBody>
          </p:sp>
        </p:grpSp>
      </p:grpSp>
      <p:sp>
        <p:nvSpPr>
          <p:cNvPr id="20" name="TextBox 19">
            <a:extLst>
              <a:ext uri="{FF2B5EF4-FFF2-40B4-BE49-F238E27FC236}">
                <a16:creationId xmlns:a16="http://schemas.microsoft.com/office/drawing/2014/main" id="{9A020191-A04F-456C-A83E-3B9419AB001E}"/>
              </a:ext>
            </a:extLst>
          </p:cNvPr>
          <p:cNvSpPr txBox="1"/>
          <p:nvPr/>
        </p:nvSpPr>
        <p:spPr>
          <a:xfrm>
            <a:off x="4274831" y="340614"/>
            <a:ext cx="548227" cy="369332"/>
          </a:xfrm>
          <a:prstGeom prst="rect">
            <a:avLst/>
          </a:prstGeom>
          <a:noFill/>
          <a:ln>
            <a:solidFill>
              <a:srgbClr val="7030A0"/>
            </a:solidFill>
          </a:ln>
        </p:spPr>
        <p:txBody>
          <a:bodyPr wrap="none" rtlCol="0">
            <a:spAutoFit/>
          </a:bodyPr>
          <a:lstStyle/>
          <a:p>
            <a:r>
              <a:rPr lang="en-US" dirty="0">
                <a:solidFill>
                  <a:srgbClr val="FF0000"/>
                </a:solidFill>
              </a:rPr>
              <a:t>YSU</a:t>
            </a:r>
          </a:p>
        </p:txBody>
      </p:sp>
      <p:sp>
        <p:nvSpPr>
          <p:cNvPr id="45" name="TextBox 44">
            <a:extLst>
              <a:ext uri="{FF2B5EF4-FFF2-40B4-BE49-F238E27FC236}">
                <a16:creationId xmlns:a16="http://schemas.microsoft.com/office/drawing/2014/main" id="{FDE07112-7900-4E01-BA50-09E814C85AB3}"/>
              </a:ext>
            </a:extLst>
          </p:cNvPr>
          <p:cNvSpPr txBox="1"/>
          <p:nvPr/>
        </p:nvSpPr>
        <p:spPr>
          <a:xfrm>
            <a:off x="6237607" y="57496"/>
            <a:ext cx="909223" cy="923330"/>
          </a:xfrm>
          <a:prstGeom prst="rect">
            <a:avLst/>
          </a:prstGeom>
          <a:noFill/>
          <a:ln>
            <a:solidFill>
              <a:srgbClr val="7030A0"/>
            </a:solidFill>
          </a:ln>
        </p:spPr>
        <p:txBody>
          <a:bodyPr wrap="none" rtlCol="0">
            <a:spAutoFit/>
          </a:bodyPr>
          <a:lstStyle/>
          <a:p>
            <a:pPr algn="ctr"/>
            <a:r>
              <a:rPr lang="en-US" dirty="0">
                <a:solidFill>
                  <a:srgbClr val="FF0000"/>
                </a:solidFill>
              </a:rPr>
              <a:t>MYJ</a:t>
            </a:r>
          </a:p>
          <a:p>
            <a:pPr algn="ctr"/>
            <a:r>
              <a:rPr lang="en-US" dirty="0">
                <a:solidFill>
                  <a:srgbClr val="FF0000"/>
                </a:solidFill>
              </a:rPr>
              <a:t>QNSE</a:t>
            </a:r>
          </a:p>
          <a:p>
            <a:pPr algn="ctr"/>
            <a:r>
              <a:rPr lang="en-US" dirty="0">
                <a:solidFill>
                  <a:srgbClr val="FF0000"/>
                </a:solidFill>
              </a:rPr>
              <a:t>MYNN2</a:t>
            </a:r>
          </a:p>
        </p:txBody>
      </p:sp>
    </p:spTree>
    <p:extLst>
      <p:ext uri="{BB962C8B-B14F-4D97-AF65-F5344CB8AC3E}">
        <p14:creationId xmlns:p14="http://schemas.microsoft.com/office/powerpoint/2010/main" val="5763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Shape 1085"/>
          <p:cNvPicPr preferRelativeResize="0"/>
          <p:nvPr/>
        </p:nvPicPr>
        <p:blipFill rotWithShape="1">
          <a:blip r:embed="rId3">
            <a:alphaModFix/>
          </a:blip>
          <a:srcRect l="50122" t="50659" r="23639" b="29813"/>
          <a:stretch/>
        </p:blipFill>
        <p:spPr>
          <a:xfrm>
            <a:off x="8815213" y="4121272"/>
            <a:ext cx="2704433" cy="2012686"/>
          </a:xfrm>
          <a:prstGeom prst="rect">
            <a:avLst/>
          </a:prstGeom>
          <a:noFill/>
          <a:ln>
            <a:noFill/>
          </a:ln>
        </p:spPr>
      </p:pic>
      <p:sp>
        <p:nvSpPr>
          <p:cNvPr id="1086" name="Shape 1086"/>
          <p:cNvSpPr txBox="1"/>
          <p:nvPr/>
        </p:nvSpPr>
        <p:spPr>
          <a:xfrm>
            <a:off x="5185871" y="712066"/>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sp>
        <p:nvSpPr>
          <p:cNvPr id="1087" name="Shape 1087"/>
          <p:cNvSpPr txBox="1"/>
          <p:nvPr/>
        </p:nvSpPr>
        <p:spPr>
          <a:xfrm>
            <a:off x="193710" y="127201"/>
            <a:ext cx="751337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u="sng" dirty="0">
                <a:solidFill>
                  <a:schemeClr val="dk1"/>
                </a:solidFill>
                <a:latin typeface="Calibri"/>
                <a:ea typeface="Calibri"/>
                <a:cs typeface="Calibri"/>
                <a:sym typeface="Calibri"/>
              </a:rPr>
              <a:t>Convergence lines in domain 3 and 4 </a:t>
            </a:r>
          </a:p>
        </p:txBody>
      </p:sp>
      <p:sp>
        <p:nvSpPr>
          <p:cNvPr id="1101" name="Shape 1101"/>
          <p:cNvSpPr txBox="1"/>
          <p:nvPr/>
        </p:nvSpPr>
        <p:spPr>
          <a:xfrm>
            <a:off x="226963" y="595061"/>
            <a:ext cx="2275166" cy="63412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solidFill>
                  <a:srgbClr val="7030A0"/>
                </a:solidFill>
                <a:latin typeface="Calibri"/>
                <a:ea typeface="Calibri"/>
                <a:cs typeface="Calibri"/>
                <a:sym typeface="Calibri"/>
              </a:rPr>
              <a:t>Height@50m</a:t>
            </a:r>
            <a:endParaRPr lang="en-US" sz="1800" dirty="0">
              <a:solidFill>
                <a:srgbClr val="7030A0"/>
              </a:solidFill>
              <a:latin typeface="Calibri"/>
              <a:ea typeface="Calibri"/>
              <a:cs typeface="Calibri"/>
              <a:sym typeface="Calibri"/>
            </a:endParaRPr>
          </a:p>
        </p:txBody>
      </p:sp>
      <p:pic>
        <p:nvPicPr>
          <p:cNvPr id="23" name="Shape 518">
            <a:extLst>
              <a:ext uri="{FF2B5EF4-FFF2-40B4-BE49-F238E27FC236}">
                <a16:creationId xmlns:a16="http://schemas.microsoft.com/office/drawing/2014/main" id="{2BC4084B-832E-4D98-B3D1-6F6DEC95E2F9}"/>
              </a:ext>
            </a:extLst>
          </p:cNvPr>
          <p:cNvPicPr preferRelativeResize="0"/>
          <p:nvPr/>
        </p:nvPicPr>
        <p:blipFill rotWithShape="1">
          <a:blip r:embed="rId4">
            <a:alphaModFix/>
          </a:blip>
          <a:srcRect l="49939" t="50390" r="24557" b="29977"/>
          <a:stretch/>
        </p:blipFill>
        <p:spPr>
          <a:xfrm>
            <a:off x="871834" y="4149927"/>
            <a:ext cx="2592497" cy="1995662"/>
          </a:xfrm>
          <a:prstGeom prst="rect">
            <a:avLst/>
          </a:prstGeom>
          <a:noFill/>
          <a:ln>
            <a:noFill/>
          </a:ln>
        </p:spPr>
      </p:pic>
      <p:pic>
        <p:nvPicPr>
          <p:cNvPr id="30" name="Picture 29">
            <a:extLst>
              <a:ext uri="{FF2B5EF4-FFF2-40B4-BE49-F238E27FC236}">
                <a16:creationId xmlns:a16="http://schemas.microsoft.com/office/drawing/2014/main" id="{57639FC7-B3CA-495E-B011-DA41EF6B2449}"/>
              </a:ext>
            </a:extLst>
          </p:cNvPr>
          <p:cNvPicPr>
            <a:picLocks noChangeAspect="1"/>
          </p:cNvPicPr>
          <p:nvPr/>
        </p:nvPicPr>
        <p:blipFill rotWithShape="1">
          <a:blip r:embed="rId5">
            <a:extLst>
              <a:ext uri="{28A0092B-C50C-407E-A947-70E740481C1C}">
                <a14:useLocalDpi xmlns:a14="http://schemas.microsoft.com/office/drawing/2010/main" val="0"/>
              </a:ext>
            </a:extLst>
          </a:blip>
          <a:srcRect l="49937" t="50390" r="24589" b="25573"/>
          <a:stretch/>
        </p:blipFill>
        <p:spPr>
          <a:xfrm>
            <a:off x="856657" y="1405175"/>
            <a:ext cx="2589744" cy="2443577"/>
          </a:xfrm>
          <a:prstGeom prst="rect">
            <a:avLst/>
          </a:prstGeom>
        </p:spPr>
      </p:pic>
      <p:pic>
        <p:nvPicPr>
          <p:cNvPr id="32" name="Picture 31">
            <a:extLst>
              <a:ext uri="{FF2B5EF4-FFF2-40B4-BE49-F238E27FC236}">
                <a16:creationId xmlns:a16="http://schemas.microsoft.com/office/drawing/2014/main" id="{BD4435B8-2C5A-481D-88B0-5189B142B917}"/>
              </a:ext>
            </a:extLst>
          </p:cNvPr>
          <p:cNvPicPr>
            <a:picLocks noChangeAspect="1"/>
          </p:cNvPicPr>
          <p:nvPr/>
        </p:nvPicPr>
        <p:blipFill rotWithShape="1">
          <a:blip r:embed="rId6">
            <a:extLst>
              <a:ext uri="{28A0092B-C50C-407E-A947-70E740481C1C}">
                <a14:useLocalDpi xmlns:a14="http://schemas.microsoft.com/office/drawing/2010/main" val="0"/>
              </a:ext>
            </a:extLst>
          </a:blip>
          <a:srcRect l="49937" t="50298" r="24589" b="25665"/>
          <a:stretch/>
        </p:blipFill>
        <p:spPr>
          <a:xfrm>
            <a:off x="3482340" y="1377642"/>
            <a:ext cx="2589744" cy="2443577"/>
          </a:xfrm>
          <a:prstGeom prst="rect">
            <a:avLst/>
          </a:prstGeom>
        </p:spPr>
      </p:pic>
      <p:pic>
        <p:nvPicPr>
          <p:cNvPr id="33" name="Picture 32">
            <a:extLst>
              <a:ext uri="{FF2B5EF4-FFF2-40B4-BE49-F238E27FC236}">
                <a16:creationId xmlns:a16="http://schemas.microsoft.com/office/drawing/2014/main" id="{A5E86259-A4BA-4BF0-88E7-028FBBBF74CD}"/>
              </a:ext>
            </a:extLst>
          </p:cNvPr>
          <p:cNvPicPr>
            <a:picLocks noChangeAspect="1"/>
          </p:cNvPicPr>
          <p:nvPr/>
        </p:nvPicPr>
        <p:blipFill rotWithShape="1">
          <a:blip r:embed="rId7">
            <a:extLst>
              <a:ext uri="{28A0092B-C50C-407E-A947-70E740481C1C}">
                <a14:useLocalDpi xmlns:a14="http://schemas.microsoft.com/office/drawing/2010/main" val="0"/>
              </a:ext>
            </a:extLst>
          </a:blip>
          <a:srcRect l="49939" t="50206" r="23968" b="25666"/>
          <a:stretch/>
        </p:blipFill>
        <p:spPr>
          <a:xfrm>
            <a:off x="6127053" y="1369242"/>
            <a:ext cx="2669139" cy="2468214"/>
          </a:xfrm>
          <a:prstGeom prst="rect">
            <a:avLst/>
          </a:prstGeom>
        </p:spPr>
      </p:pic>
      <p:pic>
        <p:nvPicPr>
          <p:cNvPr id="34" name="Picture 33">
            <a:extLst>
              <a:ext uri="{FF2B5EF4-FFF2-40B4-BE49-F238E27FC236}">
                <a16:creationId xmlns:a16="http://schemas.microsoft.com/office/drawing/2014/main" id="{9AD734FC-856B-4014-AE7C-1D45119287C3}"/>
              </a:ext>
            </a:extLst>
          </p:cNvPr>
          <p:cNvPicPr>
            <a:picLocks noChangeAspect="1"/>
          </p:cNvPicPr>
          <p:nvPr/>
        </p:nvPicPr>
        <p:blipFill rotWithShape="1">
          <a:blip r:embed="rId8">
            <a:extLst>
              <a:ext uri="{28A0092B-C50C-407E-A947-70E740481C1C}">
                <a14:useLocalDpi xmlns:a14="http://schemas.microsoft.com/office/drawing/2010/main" val="0"/>
              </a:ext>
            </a:extLst>
          </a:blip>
          <a:srcRect l="50030" t="50298" r="24522" b="25665"/>
          <a:stretch/>
        </p:blipFill>
        <p:spPr>
          <a:xfrm>
            <a:off x="8812221" y="1377642"/>
            <a:ext cx="2595928" cy="2451967"/>
          </a:xfrm>
          <a:prstGeom prst="rect">
            <a:avLst/>
          </a:prstGeom>
        </p:spPr>
      </p:pic>
      <p:pic>
        <p:nvPicPr>
          <p:cNvPr id="15" name="Picture 14">
            <a:extLst>
              <a:ext uri="{FF2B5EF4-FFF2-40B4-BE49-F238E27FC236}">
                <a16:creationId xmlns:a16="http://schemas.microsoft.com/office/drawing/2014/main" id="{623CF608-539F-469C-B951-87F723C7D783}"/>
              </a:ext>
            </a:extLst>
          </p:cNvPr>
          <p:cNvPicPr>
            <a:picLocks noChangeAspect="1"/>
          </p:cNvPicPr>
          <p:nvPr/>
        </p:nvPicPr>
        <p:blipFill rotWithShape="1">
          <a:blip r:embed="rId9">
            <a:extLst>
              <a:ext uri="{28A0092B-C50C-407E-A947-70E740481C1C}">
                <a14:useLocalDpi xmlns:a14="http://schemas.microsoft.com/office/drawing/2010/main" val="0"/>
              </a:ext>
            </a:extLst>
          </a:blip>
          <a:srcRect l="50071" t="50762" r="24786" b="29714"/>
          <a:stretch/>
        </p:blipFill>
        <p:spPr>
          <a:xfrm>
            <a:off x="3503632" y="4167681"/>
            <a:ext cx="2547160" cy="1977908"/>
          </a:xfrm>
          <a:prstGeom prst="rect">
            <a:avLst/>
          </a:prstGeom>
        </p:spPr>
      </p:pic>
      <p:pic>
        <p:nvPicPr>
          <p:cNvPr id="9" name="Picture 8">
            <a:extLst>
              <a:ext uri="{FF2B5EF4-FFF2-40B4-BE49-F238E27FC236}">
                <a16:creationId xmlns:a16="http://schemas.microsoft.com/office/drawing/2014/main" id="{72234BF4-C593-44BB-BF25-8202E8067DE6}"/>
              </a:ext>
            </a:extLst>
          </p:cNvPr>
          <p:cNvPicPr>
            <a:picLocks noChangeAspect="1"/>
          </p:cNvPicPr>
          <p:nvPr/>
        </p:nvPicPr>
        <p:blipFill rotWithShape="1">
          <a:blip r:embed="rId10">
            <a:extLst>
              <a:ext uri="{28A0092B-C50C-407E-A947-70E740481C1C}">
                <a14:useLocalDpi xmlns:a14="http://schemas.microsoft.com/office/drawing/2010/main" val="0"/>
              </a:ext>
            </a:extLst>
          </a:blip>
          <a:srcRect l="50071" t="50762" r="24432" b="30011"/>
          <a:stretch/>
        </p:blipFill>
        <p:spPr>
          <a:xfrm>
            <a:off x="6153855" y="4153724"/>
            <a:ext cx="2625999" cy="1980234"/>
          </a:xfrm>
          <a:prstGeom prst="rect">
            <a:avLst/>
          </a:prstGeom>
        </p:spPr>
      </p:pic>
      <p:grpSp>
        <p:nvGrpSpPr>
          <p:cNvPr id="24" name="Shape 498">
            <a:extLst>
              <a:ext uri="{FF2B5EF4-FFF2-40B4-BE49-F238E27FC236}">
                <a16:creationId xmlns:a16="http://schemas.microsoft.com/office/drawing/2014/main" id="{60865CC4-B827-4659-8CFC-559E5F7D78EA}"/>
              </a:ext>
            </a:extLst>
          </p:cNvPr>
          <p:cNvGrpSpPr/>
          <p:nvPr/>
        </p:nvGrpSpPr>
        <p:grpSpPr>
          <a:xfrm>
            <a:off x="-45244" y="4203868"/>
            <a:ext cx="3445813" cy="2424345"/>
            <a:chOff x="775454" y="4298069"/>
            <a:chExt cx="3206341" cy="2185956"/>
          </a:xfrm>
        </p:grpSpPr>
        <p:cxnSp>
          <p:nvCxnSpPr>
            <p:cNvPr id="25" name="Shape 499">
              <a:extLst>
                <a:ext uri="{FF2B5EF4-FFF2-40B4-BE49-F238E27FC236}">
                  <a16:creationId xmlns:a16="http://schemas.microsoft.com/office/drawing/2014/main" id="{CB8A2BEC-F69E-4C41-989E-DC75AF3219FD}"/>
                </a:ext>
              </a:extLst>
            </p:cNvPr>
            <p:cNvCxnSpPr>
              <a:cxnSpLocks/>
            </p:cNvCxnSpPr>
            <p:nvPr/>
          </p:nvCxnSpPr>
          <p:spPr>
            <a:xfrm>
              <a:off x="1864457" y="6159367"/>
              <a:ext cx="2117338" cy="0"/>
            </a:xfrm>
            <a:prstGeom prst="straightConnector1">
              <a:avLst/>
            </a:prstGeom>
            <a:noFill/>
            <a:ln w="12700" cap="flat" cmpd="sng">
              <a:solidFill>
                <a:schemeClr val="accent5"/>
              </a:solidFill>
              <a:prstDash val="solid"/>
              <a:miter/>
              <a:headEnd type="triangle" w="lg" len="lg"/>
              <a:tailEnd type="triangle" w="lg" len="lg"/>
            </a:ln>
          </p:spPr>
        </p:cxnSp>
        <p:cxnSp>
          <p:nvCxnSpPr>
            <p:cNvPr id="26" name="Shape 500">
              <a:extLst>
                <a:ext uri="{FF2B5EF4-FFF2-40B4-BE49-F238E27FC236}">
                  <a16:creationId xmlns:a16="http://schemas.microsoft.com/office/drawing/2014/main" id="{14783BA0-97D1-4BE2-AFB9-0973C58668B6}"/>
                </a:ext>
              </a:extLst>
            </p:cNvPr>
            <p:cNvCxnSpPr/>
            <p:nvPr/>
          </p:nvCxnSpPr>
          <p:spPr>
            <a:xfrm rot="10800000">
              <a:off x="1547529" y="4298069"/>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27" name="Shape 501">
              <a:extLst>
                <a:ext uri="{FF2B5EF4-FFF2-40B4-BE49-F238E27FC236}">
                  <a16:creationId xmlns:a16="http://schemas.microsoft.com/office/drawing/2014/main" id="{164BF3BB-4876-4C9C-B48E-DC4F0503A626}"/>
                </a:ext>
              </a:extLst>
            </p:cNvPr>
            <p:cNvSpPr txBox="1"/>
            <p:nvPr/>
          </p:nvSpPr>
          <p:spPr>
            <a:xfrm>
              <a:off x="2584691" y="6176248"/>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2F5496"/>
                  </a:solidFill>
                  <a:latin typeface="Calibri"/>
                  <a:ea typeface="Calibri"/>
                  <a:cs typeface="Calibri"/>
                  <a:sym typeface="Calibri"/>
                </a:rPr>
                <a:t>187 km</a:t>
              </a:r>
            </a:p>
          </p:txBody>
        </p:sp>
        <p:sp>
          <p:nvSpPr>
            <p:cNvPr id="28" name="Shape 502">
              <a:extLst>
                <a:ext uri="{FF2B5EF4-FFF2-40B4-BE49-F238E27FC236}">
                  <a16:creationId xmlns:a16="http://schemas.microsoft.com/office/drawing/2014/main" id="{A6C9973F-2AF2-4842-BEB5-60D79E362124}"/>
                </a:ext>
              </a:extLst>
            </p:cNvPr>
            <p:cNvSpPr txBox="1"/>
            <p:nvPr/>
          </p:nvSpPr>
          <p:spPr>
            <a:xfrm>
              <a:off x="775454" y="4946359"/>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148 km</a:t>
              </a:r>
            </a:p>
          </p:txBody>
        </p:sp>
      </p:grpSp>
      <p:grpSp>
        <p:nvGrpSpPr>
          <p:cNvPr id="29" name="Shape 498">
            <a:extLst>
              <a:ext uri="{FF2B5EF4-FFF2-40B4-BE49-F238E27FC236}">
                <a16:creationId xmlns:a16="http://schemas.microsoft.com/office/drawing/2014/main" id="{68323032-B20D-4314-9CED-72B4ED18B11F}"/>
              </a:ext>
            </a:extLst>
          </p:cNvPr>
          <p:cNvGrpSpPr/>
          <p:nvPr/>
        </p:nvGrpSpPr>
        <p:grpSpPr>
          <a:xfrm>
            <a:off x="-14176" y="1435401"/>
            <a:ext cx="3384488" cy="2807213"/>
            <a:chOff x="835164" y="4298069"/>
            <a:chExt cx="3146631" cy="2039639"/>
          </a:xfrm>
        </p:grpSpPr>
        <p:cxnSp>
          <p:nvCxnSpPr>
            <p:cNvPr id="31" name="Shape 499">
              <a:extLst>
                <a:ext uri="{FF2B5EF4-FFF2-40B4-BE49-F238E27FC236}">
                  <a16:creationId xmlns:a16="http://schemas.microsoft.com/office/drawing/2014/main" id="{A1466EBD-585E-4AC4-BD8D-4916F4A49AEB}"/>
                </a:ext>
              </a:extLst>
            </p:cNvPr>
            <p:cNvCxnSpPr>
              <a:cxnSpLocks/>
            </p:cNvCxnSpPr>
            <p:nvPr/>
          </p:nvCxnSpPr>
          <p:spPr>
            <a:xfrm>
              <a:off x="1894367" y="6013051"/>
              <a:ext cx="2087428" cy="0"/>
            </a:xfrm>
            <a:prstGeom prst="straightConnector1">
              <a:avLst/>
            </a:prstGeom>
            <a:noFill/>
            <a:ln w="12700" cap="flat" cmpd="sng">
              <a:solidFill>
                <a:schemeClr val="accent5"/>
              </a:solidFill>
              <a:prstDash val="solid"/>
              <a:miter/>
              <a:headEnd type="triangle" w="lg" len="lg"/>
              <a:tailEnd type="triangle" w="lg" len="lg"/>
            </a:ln>
          </p:spPr>
        </p:cxnSp>
        <p:cxnSp>
          <p:nvCxnSpPr>
            <p:cNvPr id="35" name="Shape 500">
              <a:extLst>
                <a:ext uri="{FF2B5EF4-FFF2-40B4-BE49-F238E27FC236}">
                  <a16:creationId xmlns:a16="http://schemas.microsoft.com/office/drawing/2014/main" id="{E5AA8A13-AB18-4459-B8F5-63DF3DAFD927}"/>
                </a:ext>
              </a:extLst>
            </p:cNvPr>
            <p:cNvCxnSpPr/>
            <p:nvPr/>
          </p:nvCxnSpPr>
          <p:spPr>
            <a:xfrm rot="10800000">
              <a:off x="1564589" y="4298069"/>
              <a:ext cx="0" cy="1604357"/>
            </a:xfrm>
            <a:prstGeom prst="straightConnector1">
              <a:avLst/>
            </a:prstGeom>
            <a:noFill/>
            <a:ln w="12700" cap="flat" cmpd="sng">
              <a:solidFill>
                <a:schemeClr val="accent5"/>
              </a:solidFill>
              <a:prstDash val="solid"/>
              <a:miter/>
              <a:headEnd type="triangle" w="lg" len="lg"/>
              <a:tailEnd type="triangle" w="lg" len="lg"/>
            </a:ln>
          </p:spPr>
        </p:cxnSp>
        <p:sp>
          <p:nvSpPr>
            <p:cNvPr id="36" name="Shape 501">
              <a:extLst>
                <a:ext uri="{FF2B5EF4-FFF2-40B4-BE49-F238E27FC236}">
                  <a16:creationId xmlns:a16="http://schemas.microsoft.com/office/drawing/2014/main" id="{52621F35-7671-4C37-9982-04BD9331D554}"/>
                </a:ext>
              </a:extLst>
            </p:cNvPr>
            <p:cNvSpPr txBox="1"/>
            <p:nvPr/>
          </p:nvSpPr>
          <p:spPr>
            <a:xfrm>
              <a:off x="2584691" y="6029931"/>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sp>
          <p:nvSpPr>
            <p:cNvPr id="37" name="Shape 502">
              <a:extLst>
                <a:ext uri="{FF2B5EF4-FFF2-40B4-BE49-F238E27FC236}">
                  <a16:creationId xmlns:a16="http://schemas.microsoft.com/office/drawing/2014/main" id="{7831B8D4-0939-45F9-A515-6696579A2AC3}"/>
                </a:ext>
              </a:extLst>
            </p:cNvPr>
            <p:cNvSpPr txBox="1"/>
            <p:nvPr/>
          </p:nvSpPr>
          <p:spPr>
            <a:xfrm>
              <a:off x="835164" y="4946359"/>
              <a:ext cx="723275"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rgbClr val="2F5496"/>
                  </a:solidFill>
                  <a:latin typeface="Calibri"/>
                  <a:ea typeface="Calibri"/>
                  <a:cs typeface="Calibri"/>
                  <a:sym typeface="Calibri"/>
                </a:rPr>
                <a:t>444 km</a:t>
              </a:r>
            </a:p>
          </p:txBody>
        </p:sp>
      </p:grpSp>
      <p:sp>
        <p:nvSpPr>
          <p:cNvPr id="38" name="TextBox 37">
            <a:extLst>
              <a:ext uri="{FF2B5EF4-FFF2-40B4-BE49-F238E27FC236}">
                <a16:creationId xmlns:a16="http://schemas.microsoft.com/office/drawing/2014/main" id="{A2D1B9A5-E4B7-45FE-90D1-D23CEF856B9B}"/>
              </a:ext>
            </a:extLst>
          </p:cNvPr>
          <p:cNvSpPr txBox="1"/>
          <p:nvPr/>
        </p:nvSpPr>
        <p:spPr>
          <a:xfrm>
            <a:off x="1125093" y="1396858"/>
            <a:ext cx="670376" cy="369332"/>
          </a:xfrm>
          <a:prstGeom prst="rect">
            <a:avLst/>
          </a:prstGeom>
          <a:noFill/>
        </p:spPr>
        <p:txBody>
          <a:bodyPr wrap="none" rtlCol="0">
            <a:spAutoFit/>
          </a:bodyPr>
          <a:lstStyle/>
          <a:p>
            <a:r>
              <a:rPr lang="en-US" b="1" dirty="0"/>
              <a:t>3-km</a:t>
            </a:r>
          </a:p>
        </p:txBody>
      </p:sp>
      <p:sp>
        <p:nvSpPr>
          <p:cNvPr id="39" name="TextBox 38">
            <a:extLst>
              <a:ext uri="{FF2B5EF4-FFF2-40B4-BE49-F238E27FC236}">
                <a16:creationId xmlns:a16="http://schemas.microsoft.com/office/drawing/2014/main" id="{0545EDF0-2F8C-423D-BBD7-1652E68E4E8F}"/>
              </a:ext>
            </a:extLst>
          </p:cNvPr>
          <p:cNvSpPr txBox="1"/>
          <p:nvPr/>
        </p:nvSpPr>
        <p:spPr>
          <a:xfrm>
            <a:off x="1127384" y="4224921"/>
            <a:ext cx="670376" cy="369332"/>
          </a:xfrm>
          <a:prstGeom prst="rect">
            <a:avLst/>
          </a:prstGeom>
          <a:noFill/>
        </p:spPr>
        <p:txBody>
          <a:bodyPr wrap="none" rtlCol="0">
            <a:spAutoFit/>
          </a:bodyPr>
          <a:lstStyle/>
          <a:p>
            <a:r>
              <a:rPr lang="en-US" b="1" dirty="0"/>
              <a:t>1-km</a:t>
            </a:r>
          </a:p>
        </p:txBody>
      </p:sp>
      <p:sp>
        <p:nvSpPr>
          <p:cNvPr id="44" name="TextBox 43">
            <a:extLst>
              <a:ext uri="{FF2B5EF4-FFF2-40B4-BE49-F238E27FC236}">
                <a16:creationId xmlns:a16="http://schemas.microsoft.com/office/drawing/2014/main" id="{2818F987-DE8E-4896-B3B3-ECB05B3047D5}"/>
              </a:ext>
            </a:extLst>
          </p:cNvPr>
          <p:cNvSpPr txBox="1"/>
          <p:nvPr/>
        </p:nvSpPr>
        <p:spPr>
          <a:xfrm>
            <a:off x="9753356" y="1005064"/>
            <a:ext cx="713657" cy="307777"/>
          </a:xfrm>
          <a:prstGeom prst="rect">
            <a:avLst/>
          </a:prstGeom>
          <a:noFill/>
        </p:spPr>
        <p:txBody>
          <a:bodyPr wrap="none" rtlCol="0">
            <a:spAutoFit/>
          </a:bodyPr>
          <a:lstStyle/>
          <a:p>
            <a:r>
              <a:rPr lang="en-US" dirty="0"/>
              <a:t>MY</a:t>
            </a:r>
            <a:r>
              <a:rPr lang="en-US" altLang="zh-TW" dirty="0"/>
              <a:t>NN</a:t>
            </a:r>
            <a:endParaRPr lang="en-US" dirty="0"/>
          </a:p>
        </p:txBody>
      </p:sp>
      <p:sp>
        <p:nvSpPr>
          <p:cNvPr id="45" name="TextBox 44">
            <a:extLst>
              <a:ext uri="{FF2B5EF4-FFF2-40B4-BE49-F238E27FC236}">
                <a16:creationId xmlns:a16="http://schemas.microsoft.com/office/drawing/2014/main" id="{A6A16424-699B-4606-965D-F6C9E73C698B}"/>
              </a:ext>
            </a:extLst>
          </p:cNvPr>
          <p:cNvSpPr txBox="1"/>
          <p:nvPr/>
        </p:nvSpPr>
        <p:spPr>
          <a:xfrm>
            <a:off x="7122456" y="1005065"/>
            <a:ext cx="694421" cy="307777"/>
          </a:xfrm>
          <a:prstGeom prst="rect">
            <a:avLst/>
          </a:prstGeom>
          <a:noFill/>
        </p:spPr>
        <p:txBody>
          <a:bodyPr wrap="none" rtlCol="0">
            <a:spAutoFit/>
          </a:bodyPr>
          <a:lstStyle/>
          <a:p>
            <a:r>
              <a:rPr lang="en-US" dirty="0"/>
              <a:t>QNSE</a:t>
            </a:r>
          </a:p>
        </p:txBody>
      </p:sp>
      <p:sp>
        <p:nvSpPr>
          <p:cNvPr id="46" name="TextBox 45">
            <a:extLst>
              <a:ext uri="{FF2B5EF4-FFF2-40B4-BE49-F238E27FC236}">
                <a16:creationId xmlns:a16="http://schemas.microsoft.com/office/drawing/2014/main" id="{69D49DA7-988E-49FE-877F-6E3B2AA70AF7}"/>
              </a:ext>
            </a:extLst>
          </p:cNvPr>
          <p:cNvSpPr txBox="1"/>
          <p:nvPr/>
        </p:nvSpPr>
        <p:spPr>
          <a:xfrm>
            <a:off x="4642132" y="1006082"/>
            <a:ext cx="543739" cy="307777"/>
          </a:xfrm>
          <a:prstGeom prst="rect">
            <a:avLst/>
          </a:prstGeom>
          <a:noFill/>
        </p:spPr>
        <p:txBody>
          <a:bodyPr wrap="none" rtlCol="0">
            <a:spAutoFit/>
          </a:bodyPr>
          <a:lstStyle/>
          <a:p>
            <a:r>
              <a:rPr lang="en-US" dirty="0"/>
              <a:t>MYJ</a:t>
            </a:r>
          </a:p>
        </p:txBody>
      </p:sp>
      <p:sp>
        <p:nvSpPr>
          <p:cNvPr id="47" name="TextBox 46">
            <a:extLst>
              <a:ext uri="{FF2B5EF4-FFF2-40B4-BE49-F238E27FC236}">
                <a16:creationId xmlns:a16="http://schemas.microsoft.com/office/drawing/2014/main" id="{2361E3E0-9295-41A2-A3AC-FF6B7F6A5FD1}"/>
              </a:ext>
            </a:extLst>
          </p:cNvPr>
          <p:cNvSpPr txBox="1"/>
          <p:nvPr/>
        </p:nvSpPr>
        <p:spPr>
          <a:xfrm>
            <a:off x="2054489" y="1005064"/>
            <a:ext cx="554960" cy="307777"/>
          </a:xfrm>
          <a:prstGeom prst="rect">
            <a:avLst/>
          </a:prstGeom>
          <a:noFill/>
        </p:spPr>
        <p:txBody>
          <a:bodyPr wrap="none" rtlCol="0">
            <a:spAutoFit/>
          </a:bodyPr>
          <a:lstStyle/>
          <a:p>
            <a:r>
              <a:rPr lang="en-US" dirty="0"/>
              <a:t>YSU</a:t>
            </a:r>
          </a:p>
        </p:txBody>
      </p:sp>
      <p:grpSp>
        <p:nvGrpSpPr>
          <p:cNvPr id="11" name="Group 10">
            <a:extLst>
              <a:ext uri="{FF2B5EF4-FFF2-40B4-BE49-F238E27FC236}">
                <a16:creationId xmlns:a16="http://schemas.microsoft.com/office/drawing/2014/main" id="{32AB2373-A88B-458D-84BD-14FD9FCFD2D0}"/>
              </a:ext>
            </a:extLst>
          </p:cNvPr>
          <p:cNvGrpSpPr/>
          <p:nvPr/>
        </p:nvGrpSpPr>
        <p:grpSpPr>
          <a:xfrm>
            <a:off x="3210379" y="6343975"/>
            <a:ext cx="9633390" cy="332907"/>
            <a:chOff x="3085874" y="6321621"/>
            <a:chExt cx="9633390" cy="332907"/>
          </a:xfrm>
        </p:grpSpPr>
        <p:pic>
          <p:nvPicPr>
            <p:cNvPr id="48" name="圖片 1">
              <a:extLst>
                <a:ext uri="{FF2B5EF4-FFF2-40B4-BE49-F238E27FC236}">
                  <a16:creationId xmlns:a16="http://schemas.microsoft.com/office/drawing/2014/main" id="{3E50D79B-2B20-4CE0-B8C6-3128D08F0DEC}"/>
                </a:ext>
              </a:extLst>
            </p:cNvPr>
            <p:cNvPicPr>
              <a:picLocks noChangeAspect="1"/>
            </p:cNvPicPr>
            <p:nvPr/>
          </p:nvPicPr>
          <p:blipFill rotWithShape="1">
            <a:blip r:embed="rId11">
              <a:extLst>
                <a:ext uri="{28A0092B-C50C-407E-A947-70E740481C1C}">
                  <a14:useLocalDpi xmlns:a14="http://schemas.microsoft.com/office/drawing/2010/main" val="0"/>
                </a:ext>
              </a:extLst>
            </a:blip>
            <a:srcRect l="12095" t="70328" r="12095" b="26638"/>
            <a:stretch/>
          </p:blipFill>
          <p:spPr>
            <a:xfrm>
              <a:off x="4058194" y="6371237"/>
              <a:ext cx="6932023" cy="277477"/>
            </a:xfrm>
            <a:prstGeom prst="rect">
              <a:avLst/>
            </a:prstGeom>
          </p:spPr>
        </p:pic>
        <p:sp>
          <p:nvSpPr>
            <p:cNvPr id="49" name="Shape 399">
              <a:extLst>
                <a:ext uri="{FF2B5EF4-FFF2-40B4-BE49-F238E27FC236}">
                  <a16:creationId xmlns:a16="http://schemas.microsoft.com/office/drawing/2014/main" id="{4060E423-A569-4EA0-9435-9EE45752AD1C}"/>
                </a:ext>
              </a:extLst>
            </p:cNvPr>
            <p:cNvSpPr txBox="1"/>
            <p:nvPr/>
          </p:nvSpPr>
          <p:spPr>
            <a:xfrm>
              <a:off x="3085874" y="6377530"/>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convergence</a:t>
              </a:r>
            </a:p>
          </p:txBody>
        </p:sp>
        <p:sp>
          <p:nvSpPr>
            <p:cNvPr id="50" name="Shape 400">
              <a:extLst>
                <a:ext uri="{FF2B5EF4-FFF2-40B4-BE49-F238E27FC236}">
                  <a16:creationId xmlns:a16="http://schemas.microsoft.com/office/drawing/2014/main" id="{21CD1808-12A0-4AED-B302-1B7FD36CE912}"/>
                </a:ext>
              </a:extLst>
            </p:cNvPr>
            <p:cNvSpPr txBox="1"/>
            <p:nvPr/>
          </p:nvSpPr>
          <p:spPr>
            <a:xfrm>
              <a:off x="10990217" y="6321621"/>
              <a:ext cx="172904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divergence</a:t>
              </a:r>
            </a:p>
          </p:txBody>
        </p:sp>
      </p:grpSp>
      <p:sp>
        <p:nvSpPr>
          <p:cNvPr id="2" name="Slide Number Placeholder 1">
            <a:extLst>
              <a:ext uri="{FF2B5EF4-FFF2-40B4-BE49-F238E27FC236}">
                <a16:creationId xmlns:a16="http://schemas.microsoft.com/office/drawing/2014/main" id="{BCF76E67-9488-4B43-BBC4-962C3824DBDD}"/>
              </a:ext>
            </a:extLst>
          </p:cNvPr>
          <p:cNvSpPr>
            <a:spLocks noGrp="1"/>
          </p:cNvSpPr>
          <p:nvPr>
            <p:ph type="sldNum" sz="quarter" idx="12"/>
          </p:nvPr>
        </p:nvSpPr>
        <p:spPr/>
        <p:txBody>
          <a:bodyPr/>
          <a:lstStyle/>
          <a:p>
            <a:fld id="{A9082F5A-400B-4631-9635-336EF9EDEB9D}" type="slidenum">
              <a:rPr lang="en-US" smtClean="0"/>
              <a:t>8</a:t>
            </a:fld>
            <a:endParaRPr lang="en-US"/>
          </a:p>
        </p:txBody>
      </p:sp>
    </p:spTree>
    <p:extLst>
      <p:ext uri="{BB962C8B-B14F-4D97-AF65-F5344CB8AC3E}">
        <p14:creationId xmlns:p14="http://schemas.microsoft.com/office/powerpoint/2010/main" val="282903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BBBFF1D-80C8-4E0B-90C6-888F1091A2C4}"/>
              </a:ext>
            </a:extLst>
          </p:cNvPr>
          <p:cNvPicPr>
            <a:picLocks noChangeAspect="1"/>
          </p:cNvPicPr>
          <p:nvPr/>
        </p:nvPicPr>
        <p:blipFill rotWithShape="1">
          <a:blip r:embed="rId2">
            <a:extLst>
              <a:ext uri="{28A0092B-C50C-407E-A947-70E740481C1C}">
                <a14:useLocalDpi xmlns:a14="http://schemas.microsoft.com/office/drawing/2010/main" val="0"/>
              </a:ext>
            </a:extLst>
          </a:blip>
          <a:srcRect t="9050"/>
          <a:stretch/>
        </p:blipFill>
        <p:spPr>
          <a:xfrm>
            <a:off x="2302353" y="620650"/>
            <a:ext cx="6858000" cy="6237350"/>
          </a:xfrm>
          <a:prstGeom prst="rect">
            <a:avLst/>
          </a:prstGeom>
        </p:spPr>
      </p:pic>
      <p:sp>
        <p:nvSpPr>
          <p:cNvPr id="4" name="Slide Number Placeholder 3">
            <a:extLst>
              <a:ext uri="{FF2B5EF4-FFF2-40B4-BE49-F238E27FC236}">
                <a16:creationId xmlns:a16="http://schemas.microsoft.com/office/drawing/2014/main" id="{D9FF4726-1A30-43FE-B4FC-1A1EF4DA6968}"/>
              </a:ext>
            </a:extLst>
          </p:cNvPr>
          <p:cNvSpPr>
            <a:spLocks noGrp="1"/>
          </p:cNvSpPr>
          <p:nvPr>
            <p:ph type="sldNum" sz="quarter" idx="12"/>
          </p:nvPr>
        </p:nvSpPr>
        <p:spPr/>
        <p:txBody>
          <a:bodyPr/>
          <a:lstStyle/>
          <a:p>
            <a:fld id="{A9082F5A-400B-4631-9635-336EF9EDEB9D}" type="slidenum">
              <a:rPr lang="en-US" smtClean="0"/>
              <a:t>9</a:t>
            </a:fld>
            <a:endParaRPr lang="en-US"/>
          </a:p>
        </p:txBody>
      </p:sp>
      <p:sp>
        <p:nvSpPr>
          <p:cNvPr id="12" name="矩形 35">
            <a:extLst>
              <a:ext uri="{FF2B5EF4-FFF2-40B4-BE49-F238E27FC236}">
                <a16:creationId xmlns:a16="http://schemas.microsoft.com/office/drawing/2014/main" id="{B01B6235-F05F-4F05-BAE2-783AAB3E73A1}"/>
              </a:ext>
            </a:extLst>
          </p:cNvPr>
          <p:cNvSpPr/>
          <p:nvPr/>
        </p:nvSpPr>
        <p:spPr>
          <a:xfrm>
            <a:off x="3653575" y="330610"/>
            <a:ext cx="1804559" cy="29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rPr>
              <a:t>Buoyant production</a:t>
            </a:r>
            <a:endParaRPr lang="zh-TW" altLang="en-US" sz="1400" dirty="0">
              <a:solidFill>
                <a:schemeClr val="tx1"/>
              </a:solidFill>
            </a:endParaRPr>
          </a:p>
        </p:txBody>
      </p:sp>
      <p:sp>
        <p:nvSpPr>
          <p:cNvPr id="13" name="矩形 35">
            <a:extLst>
              <a:ext uri="{FF2B5EF4-FFF2-40B4-BE49-F238E27FC236}">
                <a16:creationId xmlns:a16="http://schemas.microsoft.com/office/drawing/2014/main" id="{56CE73C2-F65F-432F-8E9A-73C258F99BDC}"/>
              </a:ext>
            </a:extLst>
          </p:cNvPr>
          <p:cNvSpPr/>
          <p:nvPr/>
        </p:nvSpPr>
        <p:spPr>
          <a:xfrm>
            <a:off x="6809356" y="330610"/>
            <a:ext cx="1804559" cy="29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rPr>
              <a:t>Shear production</a:t>
            </a:r>
            <a:endParaRPr lang="zh-TW" altLang="en-US" sz="1400" dirty="0">
              <a:solidFill>
                <a:schemeClr val="tx1"/>
              </a:solidFill>
            </a:endParaRPr>
          </a:p>
        </p:txBody>
      </p:sp>
      <p:sp>
        <p:nvSpPr>
          <p:cNvPr id="19" name="矩形 35">
            <a:extLst>
              <a:ext uri="{FF2B5EF4-FFF2-40B4-BE49-F238E27FC236}">
                <a16:creationId xmlns:a16="http://schemas.microsoft.com/office/drawing/2014/main" id="{672E5CFE-9995-4E71-B7BB-CE0A12AFEAAE}"/>
              </a:ext>
            </a:extLst>
          </p:cNvPr>
          <p:cNvSpPr/>
          <p:nvPr/>
        </p:nvSpPr>
        <p:spPr>
          <a:xfrm>
            <a:off x="3603607" y="3554937"/>
            <a:ext cx="1804559" cy="29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rPr>
              <a:t>Potential temperature</a:t>
            </a:r>
            <a:endParaRPr lang="zh-TW" altLang="en-US" sz="1400" dirty="0">
              <a:solidFill>
                <a:schemeClr val="tx1"/>
              </a:solidFill>
            </a:endParaRPr>
          </a:p>
        </p:txBody>
      </p:sp>
      <p:sp>
        <p:nvSpPr>
          <p:cNvPr id="20" name="矩形 35">
            <a:extLst>
              <a:ext uri="{FF2B5EF4-FFF2-40B4-BE49-F238E27FC236}">
                <a16:creationId xmlns:a16="http://schemas.microsoft.com/office/drawing/2014/main" id="{BB217A18-7134-474B-A48E-70A67DC91999}"/>
              </a:ext>
            </a:extLst>
          </p:cNvPr>
          <p:cNvSpPr/>
          <p:nvPr/>
        </p:nvSpPr>
        <p:spPr>
          <a:xfrm>
            <a:off x="6709419" y="3554937"/>
            <a:ext cx="1804559" cy="29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rPr>
              <a:t>Wind profile</a:t>
            </a:r>
            <a:endParaRPr lang="zh-TW" altLang="en-US" sz="1400" dirty="0">
              <a:solidFill>
                <a:schemeClr val="tx1"/>
              </a:solidFill>
            </a:endParaRPr>
          </a:p>
        </p:txBody>
      </p:sp>
      <p:sp>
        <p:nvSpPr>
          <p:cNvPr id="27" name="Shape 1086">
            <a:extLst>
              <a:ext uri="{FF2B5EF4-FFF2-40B4-BE49-F238E27FC236}">
                <a16:creationId xmlns:a16="http://schemas.microsoft.com/office/drawing/2014/main" id="{0CD65603-FFB7-4626-B21A-4853F147260F}"/>
              </a:ext>
            </a:extLst>
          </p:cNvPr>
          <p:cNvSpPr txBox="1"/>
          <p:nvPr/>
        </p:nvSpPr>
        <p:spPr>
          <a:xfrm>
            <a:off x="5165761" y="0"/>
            <a:ext cx="193596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0000 UTC May 2</a:t>
            </a:r>
          </a:p>
        </p:txBody>
      </p:sp>
      <p:grpSp>
        <p:nvGrpSpPr>
          <p:cNvPr id="39" name="Group 38">
            <a:extLst>
              <a:ext uri="{FF2B5EF4-FFF2-40B4-BE49-F238E27FC236}">
                <a16:creationId xmlns:a16="http://schemas.microsoft.com/office/drawing/2014/main" id="{8ED01AB1-6387-4DC6-AC8A-5B3033D2B1D0}"/>
              </a:ext>
            </a:extLst>
          </p:cNvPr>
          <p:cNvGrpSpPr/>
          <p:nvPr/>
        </p:nvGrpSpPr>
        <p:grpSpPr>
          <a:xfrm>
            <a:off x="9298920" y="620650"/>
            <a:ext cx="1074088" cy="1172217"/>
            <a:chOff x="10141885" y="254335"/>
            <a:chExt cx="1074088" cy="1172217"/>
          </a:xfrm>
        </p:grpSpPr>
        <p:sp>
          <p:nvSpPr>
            <p:cNvPr id="31" name="TextBox 30">
              <a:extLst>
                <a:ext uri="{FF2B5EF4-FFF2-40B4-BE49-F238E27FC236}">
                  <a16:creationId xmlns:a16="http://schemas.microsoft.com/office/drawing/2014/main" id="{7BDA16DB-327D-4844-90D5-6FCAD81CF90A}"/>
                </a:ext>
              </a:extLst>
            </p:cNvPr>
            <p:cNvSpPr txBox="1"/>
            <p:nvPr/>
          </p:nvSpPr>
          <p:spPr>
            <a:xfrm>
              <a:off x="10445805" y="254335"/>
              <a:ext cx="548227" cy="369332"/>
            </a:xfrm>
            <a:prstGeom prst="rect">
              <a:avLst/>
            </a:prstGeom>
            <a:noFill/>
          </p:spPr>
          <p:txBody>
            <a:bodyPr wrap="none" rtlCol="0">
              <a:spAutoFit/>
            </a:bodyPr>
            <a:lstStyle/>
            <a:p>
              <a:r>
                <a:rPr lang="en-US" dirty="0"/>
                <a:t>YSU</a:t>
              </a:r>
            </a:p>
          </p:txBody>
        </p:sp>
        <p:sp>
          <p:nvSpPr>
            <p:cNvPr id="32" name="TextBox 31">
              <a:extLst>
                <a:ext uri="{FF2B5EF4-FFF2-40B4-BE49-F238E27FC236}">
                  <a16:creationId xmlns:a16="http://schemas.microsoft.com/office/drawing/2014/main" id="{EF2E4980-26D1-4C14-8BA5-D1304A17210F}"/>
                </a:ext>
              </a:extLst>
            </p:cNvPr>
            <p:cNvSpPr txBox="1"/>
            <p:nvPr/>
          </p:nvSpPr>
          <p:spPr>
            <a:xfrm>
              <a:off x="10423768" y="530668"/>
              <a:ext cx="555152" cy="369332"/>
            </a:xfrm>
            <a:prstGeom prst="rect">
              <a:avLst/>
            </a:prstGeom>
            <a:noFill/>
          </p:spPr>
          <p:txBody>
            <a:bodyPr wrap="none" rtlCol="0">
              <a:spAutoFit/>
            </a:bodyPr>
            <a:lstStyle/>
            <a:p>
              <a:r>
                <a:rPr lang="en-US" dirty="0"/>
                <a:t>MYJ</a:t>
              </a:r>
            </a:p>
          </p:txBody>
        </p:sp>
        <p:cxnSp>
          <p:nvCxnSpPr>
            <p:cNvPr id="33" name="Straight Connector 32">
              <a:extLst>
                <a:ext uri="{FF2B5EF4-FFF2-40B4-BE49-F238E27FC236}">
                  <a16:creationId xmlns:a16="http://schemas.microsoft.com/office/drawing/2014/main" id="{ADA2C086-C089-45B5-9C92-6F8ABE7A5F44}"/>
                </a:ext>
              </a:extLst>
            </p:cNvPr>
            <p:cNvCxnSpPr>
              <a:cxnSpLocks/>
            </p:cNvCxnSpPr>
            <p:nvPr/>
          </p:nvCxnSpPr>
          <p:spPr>
            <a:xfrm>
              <a:off x="10141885" y="430723"/>
              <a:ext cx="249382" cy="0"/>
            </a:xfrm>
            <a:prstGeom prst="line">
              <a:avLst/>
            </a:prstGeom>
            <a:ln w="28575">
              <a:solidFill>
                <a:srgbClr val="FF6600"/>
              </a:solidFill>
              <a:prstDash val="soli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4C3E8B7-F0CC-4823-8A47-3CF0DD7DA3EA}"/>
                </a:ext>
              </a:extLst>
            </p:cNvPr>
            <p:cNvCxnSpPr>
              <a:cxnSpLocks/>
            </p:cNvCxnSpPr>
            <p:nvPr/>
          </p:nvCxnSpPr>
          <p:spPr>
            <a:xfrm>
              <a:off x="10141885" y="715334"/>
              <a:ext cx="249382" cy="0"/>
            </a:xfrm>
            <a:prstGeom prst="line">
              <a:avLst/>
            </a:prstGeom>
            <a:ln w="28575">
              <a:solidFill>
                <a:srgbClr val="0000FF"/>
              </a:solidFill>
              <a:prstDash val="solid"/>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3E2E060-CDEC-4E4D-97A7-B5BF567EA8E0}"/>
                </a:ext>
              </a:extLst>
            </p:cNvPr>
            <p:cNvCxnSpPr>
              <a:cxnSpLocks/>
            </p:cNvCxnSpPr>
            <p:nvPr/>
          </p:nvCxnSpPr>
          <p:spPr>
            <a:xfrm>
              <a:off x="10141885" y="1009447"/>
              <a:ext cx="249382" cy="0"/>
            </a:xfrm>
            <a:prstGeom prst="line">
              <a:avLst/>
            </a:prstGeom>
            <a:ln w="28575">
              <a:solidFill>
                <a:srgbClr val="00FF00"/>
              </a:solidFill>
              <a:prstDash val="solid"/>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D69681A1-6B7B-4010-9A1B-56F347F0991E}"/>
                </a:ext>
              </a:extLst>
            </p:cNvPr>
            <p:cNvSpPr txBox="1"/>
            <p:nvPr/>
          </p:nvSpPr>
          <p:spPr>
            <a:xfrm>
              <a:off x="10423768" y="799842"/>
              <a:ext cx="707245" cy="369332"/>
            </a:xfrm>
            <a:prstGeom prst="rect">
              <a:avLst/>
            </a:prstGeom>
            <a:noFill/>
          </p:spPr>
          <p:txBody>
            <a:bodyPr wrap="none" rtlCol="0">
              <a:spAutoFit/>
            </a:bodyPr>
            <a:lstStyle/>
            <a:p>
              <a:r>
                <a:rPr lang="en-US" dirty="0"/>
                <a:t>QNSE</a:t>
              </a:r>
            </a:p>
          </p:txBody>
        </p:sp>
        <p:cxnSp>
          <p:nvCxnSpPr>
            <p:cNvPr id="37" name="Straight Connector 36">
              <a:extLst>
                <a:ext uri="{FF2B5EF4-FFF2-40B4-BE49-F238E27FC236}">
                  <a16:creationId xmlns:a16="http://schemas.microsoft.com/office/drawing/2014/main" id="{3636D8D1-599D-4E7B-AD7E-80A1935D8388}"/>
                </a:ext>
              </a:extLst>
            </p:cNvPr>
            <p:cNvCxnSpPr>
              <a:cxnSpLocks/>
            </p:cNvCxnSpPr>
            <p:nvPr/>
          </p:nvCxnSpPr>
          <p:spPr>
            <a:xfrm>
              <a:off x="10141885" y="1266825"/>
              <a:ext cx="249382" cy="0"/>
            </a:xfrm>
            <a:prstGeom prst="line">
              <a:avLst/>
            </a:prstGeom>
            <a:ln w="28575">
              <a:solidFill>
                <a:srgbClr val="9900CC"/>
              </a:solidFill>
              <a:prstDash val="solid"/>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1D9874C2-B5FB-48E3-8787-7621E69856A0}"/>
                </a:ext>
              </a:extLst>
            </p:cNvPr>
            <p:cNvSpPr txBox="1"/>
            <p:nvPr/>
          </p:nvSpPr>
          <p:spPr>
            <a:xfrm>
              <a:off x="10423768" y="1057220"/>
              <a:ext cx="792205" cy="369332"/>
            </a:xfrm>
            <a:prstGeom prst="rect">
              <a:avLst/>
            </a:prstGeom>
            <a:noFill/>
          </p:spPr>
          <p:txBody>
            <a:bodyPr wrap="none" rtlCol="0">
              <a:spAutoFit/>
            </a:bodyPr>
            <a:lstStyle/>
            <a:p>
              <a:r>
                <a:rPr lang="en-US" dirty="0"/>
                <a:t>MYNN</a:t>
              </a:r>
            </a:p>
          </p:txBody>
        </p:sp>
      </p:grpSp>
      <p:grpSp>
        <p:nvGrpSpPr>
          <p:cNvPr id="44" name="Group 43">
            <a:extLst>
              <a:ext uri="{FF2B5EF4-FFF2-40B4-BE49-F238E27FC236}">
                <a16:creationId xmlns:a16="http://schemas.microsoft.com/office/drawing/2014/main" id="{070CC0A1-8356-410E-900E-B4D9C47063E7}"/>
              </a:ext>
            </a:extLst>
          </p:cNvPr>
          <p:cNvGrpSpPr/>
          <p:nvPr/>
        </p:nvGrpSpPr>
        <p:grpSpPr>
          <a:xfrm>
            <a:off x="4887061" y="5726417"/>
            <a:ext cx="763789" cy="629933"/>
            <a:chOff x="5524624" y="5299146"/>
            <a:chExt cx="763789" cy="629933"/>
          </a:xfrm>
        </p:grpSpPr>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30C604-A90A-4FE0-93CE-F718A5E0D10D}"/>
                    </a:ext>
                  </a:extLst>
                </p:cNvPr>
                <p:cNvSpPr txBox="1"/>
                <p:nvPr/>
              </p:nvSpPr>
              <p:spPr>
                <a:xfrm>
                  <a:off x="5828544" y="5299146"/>
                  <a:ext cx="4598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𝑒</m:t>
                            </m:r>
                          </m:sub>
                        </m:sSub>
                      </m:oMath>
                    </m:oMathPara>
                  </a14:m>
                  <a:endParaRPr lang="en-US" dirty="0"/>
                </a:p>
              </p:txBody>
            </p:sp>
          </mc:Choice>
          <mc:Fallback xmlns="">
            <p:sp>
              <p:nvSpPr>
                <p:cNvPr id="40" name="TextBox 39">
                  <a:extLst>
                    <a:ext uri="{FF2B5EF4-FFF2-40B4-BE49-F238E27FC236}">
                      <a16:creationId xmlns:a16="http://schemas.microsoft.com/office/drawing/2014/main" id="{3930C604-A90A-4FE0-93CE-F718A5E0D10D}"/>
                    </a:ext>
                  </a:extLst>
                </p:cNvPr>
                <p:cNvSpPr txBox="1">
                  <a:spLocks noRot="1" noChangeAspect="1" noMove="1" noResize="1" noEditPoints="1" noAdjustHandles="1" noChangeArrowheads="1" noChangeShapeType="1" noTextEdit="1"/>
                </p:cNvSpPr>
                <p:nvPr/>
              </p:nvSpPr>
              <p:spPr>
                <a:xfrm>
                  <a:off x="5828544" y="5299146"/>
                  <a:ext cx="459869" cy="369332"/>
                </a:xfrm>
                <a:prstGeom prst="rect">
                  <a:avLst/>
                </a:prstGeom>
                <a:blipFill>
                  <a:blip r:embed="rId3"/>
                  <a:stretch>
                    <a:fillRect/>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4E39F9AB-02FA-4D24-94BF-4D943C5EA266}"/>
                </a:ext>
              </a:extLst>
            </p:cNvPr>
            <p:cNvCxnSpPr>
              <a:cxnSpLocks/>
            </p:cNvCxnSpPr>
            <p:nvPr/>
          </p:nvCxnSpPr>
          <p:spPr>
            <a:xfrm>
              <a:off x="5524624" y="547553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B9FDD890-067E-4F9E-BDDB-C0722B85C1AF}"/>
                </a:ext>
              </a:extLst>
            </p:cNvPr>
            <p:cNvCxnSpPr>
              <a:cxnSpLocks/>
            </p:cNvCxnSpPr>
            <p:nvPr/>
          </p:nvCxnSpPr>
          <p:spPr>
            <a:xfrm>
              <a:off x="5524624" y="5769352"/>
              <a:ext cx="249382" cy="0"/>
            </a:xfrm>
            <a:prstGeom prst="line">
              <a:avLst/>
            </a:prstGeom>
            <a:ln w="19050">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668258B-3ECB-4342-8EA6-30BB8578FF94}"/>
                    </a:ext>
                  </a:extLst>
                </p:cNvPr>
                <p:cNvSpPr txBox="1"/>
                <p:nvPr/>
              </p:nvSpPr>
              <p:spPr>
                <a:xfrm>
                  <a:off x="5797798" y="5559747"/>
                  <a:ext cx="4623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43" name="TextBox 42">
                  <a:extLst>
                    <a:ext uri="{FF2B5EF4-FFF2-40B4-BE49-F238E27FC236}">
                      <a16:creationId xmlns:a16="http://schemas.microsoft.com/office/drawing/2014/main" id="{F668258B-3ECB-4342-8EA6-30BB8578FF94}"/>
                    </a:ext>
                  </a:extLst>
                </p:cNvPr>
                <p:cNvSpPr txBox="1">
                  <a:spLocks noRot="1" noChangeAspect="1" noMove="1" noResize="1" noEditPoints="1" noAdjustHandles="1" noChangeArrowheads="1" noChangeShapeType="1" noTextEdit="1"/>
                </p:cNvSpPr>
                <p:nvPr/>
              </p:nvSpPr>
              <p:spPr>
                <a:xfrm>
                  <a:off x="5797798" y="5559747"/>
                  <a:ext cx="462306" cy="369332"/>
                </a:xfrm>
                <a:prstGeom prst="rect">
                  <a:avLst/>
                </a:prstGeom>
                <a:blipFill>
                  <a:blip r:embed="rId4"/>
                  <a:stretch>
                    <a:fillRect/>
                  </a:stretch>
                </a:blipFill>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D59DA004-EEC6-4514-B9F8-9D775F314DDE}"/>
              </a:ext>
            </a:extLst>
          </p:cNvPr>
          <p:cNvGrpSpPr/>
          <p:nvPr/>
        </p:nvGrpSpPr>
        <p:grpSpPr>
          <a:xfrm>
            <a:off x="6523454" y="5726417"/>
            <a:ext cx="599815" cy="629933"/>
            <a:chOff x="5524624" y="5299146"/>
            <a:chExt cx="599815" cy="629933"/>
          </a:xfrm>
        </p:grpSpPr>
        <p:sp>
          <p:nvSpPr>
            <p:cNvPr id="46" name="TextBox 45">
              <a:extLst>
                <a:ext uri="{FF2B5EF4-FFF2-40B4-BE49-F238E27FC236}">
                  <a16:creationId xmlns:a16="http://schemas.microsoft.com/office/drawing/2014/main" id="{5D11E77A-8EAA-4784-93CE-59E7CC8972C8}"/>
                </a:ext>
              </a:extLst>
            </p:cNvPr>
            <p:cNvSpPr txBox="1"/>
            <p:nvPr/>
          </p:nvSpPr>
          <p:spPr>
            <a:xfrm>
              <a:off x="5792297" y="5299146"/>
              <a:ext cx="332142" cy="369332"/>
            </a:xfrm>
            <a:prstGeom prst="rect">
              <a:avLst/>
            </a:prstGeom>
            <a:noFill/>
          </p:spPr>
          <p:txBody>
            <a:bodyPr wrap="none" rtlCol="0">
              <a:spAutoFit/>
            </a:bodyPr>
            <a:lstStyle/>
            <a:p>
              <a:r>
                <a:rPr lang="en-US" dirty="0"/>
                <a:t>U</a:t>
              </a:r>
            </a:p>
          </p:txBody>
        </p:sp>
        <p:cxnSp>
          <p:nvCxnSpPr>
            <p:cNvPr id="47" name="Straight Connector 46">
              <a:extLst>
                <a:ext uri="{FF2B5EF4-FFF2-40B4-BE49-F238E27FC236}">
                  <a16:creationId xmlns:a16="http://schemas.microsoft.com/office/drawing/2014/main" id="{90126A25-F6EF-496D-B11B-BDCBFE260938}"/>
                </a:ext>
              </a:extLst>
            </p:cNvPr>
            <p:cNvCxnSpPr>
              <a:cxnSpLocks/>
            </p:cNvCxnSpPr>
            <p:nvPr/>
          </p:nvCxnSpPr>
          <p:spPr>
            <a:xfrm>
              <a:off x="5524624" y="5475534"/>
              <a:ext cx="24938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341A77F-951D-438B-B1C9-63C8E34A169A}"/>
                </a:ext>
              </a:extLst>
            </p:cNvPr>
            <p:cNvCxnSpPr>
              <a:cxnSpLocks/>
            </p:cNvCxnSpPr>
            <p:nvPr/>
          </p:nvCxnSpPr>
          <p:spPr>
            <a:xfrm>
              <a:off x="5524624" y="5769352"/>
              <a:ext cx="249382" cy="0"/>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96BB6A15-218B-4B92-9B1B-049A01D45CC8}"/>
                </a:ext>
              </a:extLst>
            </p:cNvPr>
            <p:cNvSpPr txBox="1"/>
            <p:nvPr/>
          </p:nvSpPr>
          <p:spPr>
            <a:xfrm>
              <a:off x="5797798" y="5559747"/>
              <a:ext cx="316112" cy="369332"/>
            </a:xfrm>
            <a:prstGeom prst="rect">
              <a:avLst/>
            </a:prstGeom>
            <a:noFill/>
          </p:spPr>
          <p:txBody>
            <a:bodyPr wrap="none" rtlCol="0">
              <a:spAutoFit/>
            </a:bodyPr>
            <a:lstStyle/>
            <a:p>
              <a:r>
                <a:rPr lang="en-US" dirty="0"/>
                <a:t>V</a:t>
              </a:r>
            </a:p>
          </p:txBody>
        </p:sp>
      </p:grpSp>
    </p:spTree>
    <p:extLst>
      <p:ext uri="{BB962C8B-B14F-4D97-AF65-F5344CB8AC3E}">
        <p14:creationId xmlns:p14="http://schemas.microsoft.com/office/powerpoint/2010/main" val="81236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3904</TotalTime>
  <Words>2408</Words>
  <Application>Microsoft Office PowerPoint</Application>
  <PresentationFormat>Widescreen</PresentationFormat>
  <Paragraphs>661</Paragraphs>
  <Slides>46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Noto Sans Symbols</vt:lpstr>
      <vt:lpstr>新細明體</vt:lpstr>
      <vt:lpstr>Arial</vt:lpstr>
      <vt:lpstr>Calibri</vt:lpstr>
      <vt:lpstr>Calibri Light</vt:lpstr>
      <vt:lpstr>Cambria Math</vt:lpstr>
      <vt:lpstr>Office Theme</vt:lpstr>
      <vt:lpstr>Sensitivity test of simulated Arctic roll cloud to planetary boundary layer schemes in the WRF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vs. Nonlocal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amywen</dc:creator>
  <cp:lastModifiedBy>amywen</cp:lastModifiedBy>
  <cp:revision>113</cp:revision>
  <dcterms:created xsi:type="dcterms:W3CDTF">2017-07-19T21:55:01Z</dcterms:created>
  <dcterms:modified xsi:type="dcterms:W3CDTF">2017-08-18T21:12:52Z</dcterms:modified>
</cp:coreProperties>
</file>