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71" r:id="rId2"/>
    <p:sldId id="291" r:id="rId3"/>
    <p:sldId id="293" r:id="rId4"/>
    <p:sldId id="294" r:id="rId5"/>
    <p:sldId id="295" r:id="rId6"/>
    <p:sldId id="288" r:id="rId7"/>
    <p:sldId id="296" r:id="rId8"/>
    <p:sldId id="292" r:id="rId9"/>
    <p:sldId id="297" r:id="rId10"/>
  </p:sldIdLst>
  <p:sldSz cx="9144000" cy="6858000" type="screen4x3"/>
  <p:notesSz cx="6948488" cy="10007600"/>
  <p:defaultTextStyle>
    <a:defPPr>
      <a:defRPr lang="en-US"/>
    </a:defPPr>
    <a:lvl1pPr algn="l" defTabSz="449263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Comic Sans MS" pitchFamily="66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Comic Sans MS" pitchFamily="66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Comic Sans MS" pitchFamily="66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Comic Sans MS" pitchFamily="66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Comic Sans MS" pitchFamily="66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i="1" kern="1200">
        <a:solidFill>
          <a:schemeClr val="bg1"/>
        </a:solidFill>
        <a:latin typeface="Comic Sans MS" pitchFamily="66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i="1" kern="1200">
        <a:solidFill>
          <a:schemeClr val="bg1"/>
        </a:solidFill>
        <a:latin typeface="Comic Sans MS" pitchFamily="66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i="1" kern="1200">
        <a:solidFill>
          <a:schemeClr val="bg1"/>
        </a:solidFill>
        <a:latin typeface="Comic Sans MS" pitchFamily="66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i="1" kern="1200">
        <a:solidFill>
          <a:schemeClr val="bg1"/>
        </a:solidFill>
        <a:latin typeface="Comic Sans MS" pitchFamily="66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142DAC"/>
    <a:srgbClr val="435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8125" autoAdjust="0"/>
  </p:normalViewPr>
  <p:slideViewPr>
    <p:cSldViewPr snapToGrid="0">
      <p:cViewPr varScale="1">
        <p:scale>
          <a:sx n="52" d="100"/>
          <a:sy n="52" d="100"/>
        </p:scale>
        <p:origin x="-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48488" cy="10007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en-US" alt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948488" cy="10007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en-US" alt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948488" cy="10007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en-US" alt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948488" cy="10007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en-US" alt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300990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en-US" alt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35413" y="0"/>
            <a:ext cx="300990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en-US" altLang="en-US"/>
          </a:p>
        </p:txBody>
      </p:sp>
      <p:sp>
        <p:nvSpPr>
          <p:cNvPr id="205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71550" y="750888"/>
            <a:ext cx="4997450" cy="37465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95325" y="4752975"/>
            <a:ext cx="5549900" cy="449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600" rIns="96840" bIns="486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9504363"/>
            <a:ext cx="3009900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en-US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935413" y="9504363"/>
            <a:ext cx="3003550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600" rIns="96840" bIns="486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ABFC607-55C8-47DA-9C74-E6964F498A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4005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3138" y="750888"/>
            <a:ext cx="4994275" cy="3746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region stores more snow and ice than anywhere else in the world outside the polar regions, giving its name: ’The Third Pole‘. The Third Pole contains the world’s highest mountains, including all 14 peaks above 8,000 </a:t>
            </a:r>
            <a:r>
              <a:rPr lang="en-US" dirty="0" err="1" smtClean="0"/>
              <a:t>metres</a:t>
            </a:r>
            <a:r>
              <a:rPr lang="en-US" dirty="0" smtClean="0"/>
              <a:t>, is the source of 10 major rivers, and forms a formidable global ecological buffer.</a:t>
            </a:r>
          </a:p>
          <a:p>
            <a:endParaRPr lang="en-US" dirty="0" smtClean="0"/>
          </a:p>
          <a:p>
            <a:r>
              <a:rPr lang="en-US" dirty="0" smtClean="0"/>
              <a:t>The mountain resources provide a wide range of ecosystem services and the basis for the livelihoods to the 210 million people living in the region, as well as indirectly to the 1.3 billion people -- one fifth of the worlds’ population -- living in the downstream river basins. More than 3 billion people benefit from the food and energy produced in these river basins that have their origin in the mountains.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BFC607-55C8-47DA-9C74-E6964F498AA9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641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3138" y="750888"/>
            <a:ext cx="4994275" cy="3746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BFC607-55C8-47DA-9C74-E6964F498AA9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074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9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92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2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10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07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47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hyperlink" Target="http://rcg.gvc.gu.se/" TargetMode="Externa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84138"/>
            <a:ext cx="63055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95325" y="6626225"/>
            <a:ext cx="7694613" cy="42863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rgbClr val="FF6633"/>
              </a:gs>
              <a:gs pos="100000">
                <a:srgbClr val="CC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en-US" altLang="en-U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21400" y="6621463"/>
            <a:ext cx="1849438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333333"/>
              </a:buClr>
              <a:buSzPct val="100000"/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00" b="1" dirty="0">
                <a:solidFill>
                  <a:srgbClr val="333333"/>
                </a:solidFill>
                <a:latin typeface="Verdana" pitchFamily="32" charset="0"/>
                <a:ea typeface="+mn-ea"/>
                <a:cs typeface="Lucida Sans Unicode" charset="0"/>
              </a:rPr>
              <a:t>Regional Climate Group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513763" y="6715125"/>
            <a:ext cx="630237" cy="13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Verdana" pitchFamily="34" charset="0"/>
              <a:buNone/>
            </a:pPr>
            <a:fld id="{E2B67C56-76A5-4A1F-8B29-60D2297312B5}" type="slidenum">
              <a:rPr lang="en-GB" altLang="en-US" sz="900">
                <a:solidFill>
                  <a:srgbClr val="000000"/>
                </a:solidFill>
                <a:latin typeface="Verdana" pitchFamily="34" charset="0"/>
              </a:rPr>
              <a:pPr algn="r" eaLnBrk="1" hangingPunct="1">
                <a:buClr>
                  <a:srgbClr val="000000"/>
                </a:buClr>
                <a:buSzPct val="100000"/>
                <a:buFont typeface="Verdana" pitchFamily="34" charset="0"/>
                <a:buNone/>
              </a:pPr>
              <a:t>‹#›</a:t>
            </a:fld>
            <a:endParaRPr lang="en-GB" altLang="en-US" sz="9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227763"/>
            <a:ext cx="42005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3" name="Picture 12" descr="RCG-logo-PPT.png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088063"/>
            <a:ext cx="1425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099202">
            <a:off x="8366125" y="6486525"/>
            <a:ext cx="738188" cy="936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lvl1pPr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sv-SE" altLang="en-US" sz="600" b="1" i="0">
                <a:solidFill>
                  <a:schemeClr val="tx1"/>
                </a:solidFill>
                <a:latin typeface="Arial" charset="0"/>
              </a:rPr>
              <a:t>http://rcg.gvc.gu.se</a:t>
            </a:r>
            <a:endParaRPr lang="en-US" altLang="en-US" sz="6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5575" y="6335713"/>
            <a:ext cx="2482850" cy="3063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sv-SE" altLang="en-US" sz="1400">
                <a:solidFill>
                  <a:schemeClr val="tx1"/>
                </a:solidFill>
                <a:latin typeface="Calibri" pitchFamily="34" charset="0"/>
              </a:rPr>
              <a:t>Department of Earth Sciences</a:t>
            </a:r>
            <a:endParaRPr lang="en-US" altLang="en-US" sz="14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Calibri" pitchFamily="34" charset="0"/>
          <a:ea typeface="Lucida Sans Unicode" pitchFamily="34" charset="0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Calibri" pitchFamily="34" charset="0"/>
          <a:ea typeface="Lucida Sans Unicode" pitchFamily="34" charset="0"/>
          <a:cs typeface="Lucida Sans Unicode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Calibri" pitchFamily="34" charset="0"/>
          <a:ea typeface="Lucida Sans Unicode" pitchFamily="34" charset="0"/>
          <a:cs typeface="Lucida Sans Unicode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Calibri" pitchFamily="34" charset="0"/>
          <a:ea typeface="Lucida Sans Unicode" pitchFamily="34" charset="0"/>
          <a:cs typeface="Lucida Sans Unicode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Calibri" pitchFamily="34" charset="0"/>
          <a:ea typeface="Lucida Sans Unicode" pitchFamily="34" charset="0"/>
          <a:cs typeface="Lucida Sans Unicode" charset="0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Arial" charset="0"/>
          <a:cs typeface="Lucida Sans Unicode" charset="0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Arial" charset="0"/>
          <a:cs typeface="Lucida Sans Unicode" charset="0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Arial" charset="0"/>
          <a:cs typeface="Lucida Sans Unicode" charset="0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Arial" charset="0"/>
          <a:cs typeface="Lucida Sans Unicode" charset="0"/>
        </a:defRPr>
      </a:lvl9pPr>
    </p:titleStyle>
    <p:bodyStyle>
      <a:lvl1pPr marL="336550" indent="-33655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Calibri" pitchFamily="34" charset="0"/>
          <a:ea typeface="Lucida Sans Unicode" pitchFamily="34" charset="0"/>
          <a:cs typeface="+mn-cs"/>
        </a:defRPr>
      </a:lvl1pPr>
      <a:lvl2pPr marL="736600" indent="-2794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Calibri" pitchFamily="34" charset="0"/>
          <a:ea typeface="Lucida Sans Unicode" pitchFamily="34" charset="0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Calibri" pitchFamily="34" charset="0"/>
          <a:ea typeface="Lucida Sans Unicode" pitchFamily="34" charset="0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Calibri" pitchFamily="34" charset="0"/>
          <a:ea typeface="Lucida Sans Unicode" pitchFamily="34" charset="0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Calibri" pitchFamily="34" charset="0"/>
          <a:ea typeface="Lucida Sans Unicode" pitchFamily="34" charset="0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9797" y="900547"/>
            <a:ext cx="8302429" cy="3380509"/>
          </a:xfrm>
        </p:spPr>
        <p:txBody>
          <a:bodyPr/>
          <a:lstStyle/>
          <a:p>
            <a:r>
              <a:rPr lang="en-US" dirty="0"/>
              <a:t>East Asia regional reanalysis with a focus on Tibet </a:t>
            </a:r>
            <a:r>
              <a:rPr lang="en-US" dirty="0" smtClean="0"/>
              <a:t>Plateau</a:t>
            </a:r>
            <a:br>
              <a:rPr lang="en-US" dirty="0" smtClean="0"/>
            </a:br>
            <a:r>
              <a:rPr lang="en-US" sz="2800" dirty="0" smtClean="0"/>
              <a:t>-A joint </a:t>
            </a:r>
            <a:r>
              <a:rPr lang="en-US" sz="2800" dirty="0"/>
              <a:t>project between University of Gothenburg (Sweden) and Penn State University </a:t>
            </a:r>
            <a:r>
              <a:rPr lang="en-US" sz="2800" dirty="0" smtClean="0"/>
              <a:t>(</a:t>
            </a:r>
            <a:r>
              <a:rPr lang="en-US" sz="2800" dirty="0"/>
              <a:t>United States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0440" y="4431748"/>
            <a:ext cx="7254138" cy="151186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Tinghai Ou, </a:t>
            </a:r>
            <a:r>
              <a:rPr lang="en-US" sz="2400" dirty="0" err="1" smtClean="0">
                <a:solidFill>
                  <a:schemeClr val="tx1"/>
                </a:solidFill>
              </a:rPr>
              <a:t>Xingchao</a:t>
            </a:r>
            <a:r>
              <a:rPr lang="en-US" sz="2400" dirty="0" smtClean="0">
                <a:solidFill>
                  <a:schemeClr val="tx1"/>
                </a:solidFill>
              </a:rPr>
              <a:t> Chen, </a:t>
            </a:r>
            <a:r>
              <a:rPr lang="en-US" sz="2400" dirty="0" err="1" smtClean="0">
                <a:solidFill>
                  <a:schemeClr val="tx1"/>
                </a:solidFill>
              </a:rPr>
              <a:t>Fuqing</a:t>
            </a:r>
            <a:r>
              <a:rPr lang="en-US" sz="2400" dirty="0" smtClean="0">
                <a:solidFill>
                  <a:schemeClr val="tx1"/>
                </a:solidFill>
              </a:rPr>
              <a:t> Zhang, </a:t>
            </a:r>
            <a:r>
              <a:rPr lang="en-US" sz="2400" dirty="0" err="1" smtClean="0">
                <a:solidFill>
                  <a:schemeClr val="tx1"/>
                </a:solidFill>
              </a:rPr>
              <a:t>Deliang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Chen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University of Gothenburg, Sweden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Penn State University, United States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9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038" y="254000"/>
            <a:ext cx="90217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accent2"/>
                </a:solidFill>
                <a:latin typeface="Calibri"/>
                <a:ea typeface="+mn-ea"/>
                <a:cs typeface="+mn-cs"/>
              </a:rPr>
              <a:t>10 major rivers in Asia are originated from the Tibet Plateau 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>
            <a:fillRect/>
          </a:stretch>
        </p:blipFill>
        <p:spPr bwMode="auto">
          <a:xfrm>
            <a:off x="46038" y="1208088"/>
            <a:ext cx="921385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057400" y="2622550"/>
            <a:ext cx="163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>
                <a:solidFill>
                  <a:schemeClr val="bg1"/>
                </a:solidFill>
              </a:rPr>
              <a:t>Indus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3200400" y="3695700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>
                <a:solidFill>
                  <a:schemeClr val="bg1"/>
                </a:solidFill>
              </a:rPr>
              <a:t>Ganges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9701" name="TextBox 10"/>
          <p:cNvSpPr txBox="1">
            <a:spLocks noChangeArrowheads="1"/>
          </p:cNvSpPr>
          <p:nvPr/>
        </p:nvSpPr>
        <p:spPr bwMode="auto">
          <a:xfrm>
            <a:off x="6324600" y="315912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>
                <a:solidFill>
                  <a:schemeClr val="bg1"/>
                </a:solidFill>
              </a:rPr>
              <a:t>Yangtze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6630988" y="2152650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>
                <a:solidFill>
                  <a:schemeClr val="bg1"/>
                </a:solidFill>
              </a:rPr>
              <a:t>Yellow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9703" name="TextBox 12"/>
          <p:cNvSpPr txBox="1">
            <a:spLocks noChangeArrowheads="1"/>
          </p:cNvSpPr>
          <p:nvPr/>
        </p:nvSpPr>
        <p:spPr bwMode="auto">
          <a:xfrm>
            <a:off x="5943600" y="48768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>
                <a:solidFill>
                  <a:schemeClr val="bg1"/>
                </a:solidFill>
              </a:rPr>
              <a:t>Mekong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5181600" y="449897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solidFill>
                  <a:schemeClr val="bg1"/>
                </a:solidFill>
              </a:rPr>
              <a:t>Salween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9705" name="TextBox 14"/>
          <p:cNvSpPr txBox="1">
            <a:spLocks noChangeArrowheads="1"/>
          </p:cNvSpPr>
          <p:nvPr/>
        </p:nvSpPr>
        <p:spPr bwMode="auto">
          <a:xfrm>
            <a:off x="4613275" y="4064000"/>
            <a:ext cx="137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 err="1">
                <a:solidFill>
                  <a:schemeClr val="bg1"/>
                </a:solidFill>
              </a:rPr>
              <a:t>Irrawady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9706" name="Rectangle 5"/>
          <p:cNvSpPr>
            <a:spLocks noChangeArrowheads="1"/>
          </p:cNvSpPr>
          <p:nvPr/>
        </p:nvSpPr>
        <p:spPr bwMode="auto">
          <a:xfrm>
            <a:off x="4037013" y="3244850"/>
            <a:ext cx="151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Brahmaputra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07" name="TextBox 16"/>
          <p:cNvSpPr txBox="1">
            <a:spLocks noChangeArrowheads="1"/>
          </p:cNvSpPr>
          <p:nvPr/>
        </p:nvSpPr>
        <p:spPr bwMode="auto">
          <a:xfrm>
            <a:off x="2871788" y="2162175"/>
            <a:ext cx="1395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>
                <a:solidFill>
                  <a:schemeClr val="bg1"/>
                </a:solidFill>
              </a:rPr>
              <a:t>Tarim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1066800" y="2336800"/>
            <a:ext cx="1395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>
                <a:solidFill>
                  <a:schemeClr val="bg1"/>
                </a:solidFill>
              </a:rPr>
              <a:t>Amu Darya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8768" y="2676769"/>
            <a:ext cx="2207847" cy="468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latin typeface="Times"/>
                <a:cs typeface="Times"/>
              </a:rPr>
              <a:t>The Third Pole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7385" y="2071077"/>
            <a:ext cx="2833077" cy="3939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0" dirty="0">
                <a:solidFill>
                  <a:srgbClr val="FF0000"/>
                </a:solidFill>
                <a:latin typeface="Times"/>
                <a:cs typeface="Times"/>
              </a:rPr>
              <a:t>210 million people living in the </a:t>
            </a:r>
            <a:r>
              <a:rPr lang="en-US" sz="2000" i="0" dirty="0" smtClean="0">
                <a:solidFill>
                  <a:srgbClr val="FF0000"/>
                </a:solidFill>
                <a:latin typeface="Times"/>
                <a:cs typeface="Times"/>
              </a:rPr>
              <a:t>region</a:t>
            </a:r>
          </a:p>
          <a:p>
            <a:pPr>
              <a:spcBef>
                <a:spcPts val="600"/>
              </a:spcBef>
            </a:pPr>
            <a:r>
              <a:rPr lang="en-US" sz="2000" i="0" dirty="0" smtClean="0">
                <a:solidFill>
                  <a:srgbClr val="FF0000"/>
                </a:solidFill>
                <a:latin typeface="Times"/>
                <a:cs typeface="Times"/>
              </a:rPr>
              <a:t>1.3 </a:t>
            </a:r>
            <a:r>
              <a:rPr lang="en-US" sz="2000" i="0" dirty="0">
                <a:solidFill>
                  <a:srgbClr val="FF0000"/>
                </a:solidFill>
                <a:latin typeface="Times"/>
                <a:cs typeface="Times"/>
              </a:rPr>
              <a:t>billion </a:t>
            </a:r>
            <a:r>
              <a:rPr lang="en-US" sz="2000" i="0" dirty="0" smtClean="0">
                <a:solidFill>
                  <a:srgbClr val="FF0000"/>
                </a:solidFill>
                <a:latin typeface="Times"/>
                <a:cs typeface="Times"/>
              </a:rPr>
              <a:t>people (1/5 worlds</a:t>
            </a:r>
            <a:r>
              <a:rPr lang="en-US" sz="2000" i="0" dirty="0">
                <a:solidFill>
                  <a:srgbClr val="FF0000"/>
                </a:solidFill>
                <a:latin typeface="Times"/>
                <a:cs typeface="Times"/>
              </a:rPr>
              <a:t>’ population) living in the downstream river </a:t>
            </a:r>
            <a:r>
              <a:rPr lang="en-US" sz="2000" i="0" dirty="0" smtClean="0">
                <a:solidFill>
                  <a:srgbClr val="FF0000"/>
                </a:solidFill>
                <a:latin typeface="Times"/>
                <a:cs typeface="Times"/>
              </a:rPr>
              <a:t>basins</a:t>
            </a:r>
          </a:p>
          <a:p>
            <a:pPr>
              <a:spcBef>
                <a:spcPts val="600"/>
              </a:spcBef>
            </a:pPr>
            <a:r>
              <a:rPr lang="en-US" sz="2000" i="0" dirty="0" smtClean="0">
                <a:solidFill>
                  <a:srgbClr val="FF0000"/>
                </a:solidFill>
                <a:latin typeface="Times"/>
                <a:cs typeface="Times"/>
              </a:rPr>
              <a:t>More </a:t>
            </a:r>
            <a:r>
              <a:rPr lang="en-US" sz="2000" i="0" dirty="0">
                <a:solidFill>
                  <a:srgbClr val="FF0000"/>
                </a:solidFill>
                <a:latin typeface="Times"/>
                <a:cs typeface="Times"/>
              </a:rPr>
              <a:t>than 3 billion people benefit from the food and energy produced in these river basins that have their origin in the </a:t>
            </a:r>
            <a:r>
              <a:rPr lang="en-US" sz="2000" i="0" dirty="0" smtClean="0">
                <a:solidFill>
                  <a:srgbClr val="FF0000"/>
                </a:solidFill>
                <a:latin typeface="Times"/>
                <a:cs typeface="Times"/>
              </a:rPr>
              <a:t>mountains </a:t>
            </a:r>
            <a:endParaRPr lang="en-US" sz="2000" i="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413" y="1396337"/>
            <a:ext cx="32824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rgbClr val="FF0000"/>
                </a:solidFill>
                <a:latin typeface="Times"/>
                <a:cs typeface="Times"/>
              </a:rPr>
              <a:t>Water resource and security is a great concern in this region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014" y="3726343"/>
            <a:ext cx="39098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solidFill>
                  <a:srgbClr val="FF0000"/>
                </a:solidFill>
                <a:latin typeface="Times"/>
                <a:cs typeface="Times"/>
              </a:rPr>
              <a:t>Stores </a:t>
            </a:r>
            <a:r>
              <a:rPr lang="en-US" sz="2000" i="0" dirty="0">
                <a:solidFill>
                  <a:srgbClr val="FF0000"/>
                </a:solidFill>
                <a:latin typeface="Times"/>
                <a:cs typeface="Times"/>
              </a:rPr>
              <a:t>more snow and ice than anywhere else in the world outside the polar regions</a:t>
            </a:r>
          </a:p>
        </p:txBody>
      </p:sp>
    </p:spTree>
    <p:extLst>
      <p:ext uri="{BB962C8B-B14F-4D97-AF65-F5344CB8AC3E}">
        <p14:creationId xmlns:p14="http://schemas.microsoft.com/office/powerpoint/2010/main" val="337139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7200"/>
            <a:ext cx="8934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29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BE8BF9A-334F-472E-8B70-71D300A88B18" descr="F8C06D25-462E-4BFF-8F6C-8D455013B0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838200"/>
            <a:ext cx="893127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64564" y="5696591"/>
            <a:ext cx="86512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 err="1">
                <a:latin typeface="Times"/>
                <a:cs typeface="Times"/>
              </a:rPr>
              <a:t>Bao</a:t>
            </a:r>
            <a:r>
              <a:rPr lang="en-US" sz="1800" i="0" dirty="0">
                <a:latin typeface="Times"/>
                <a:cs typeface="Times"/>
              </a:rPr>
              <a:t>, X., and F. Zhang, 2013: Evaluation of NCEP–CFSR, NCEP–NCAR, ERA-Interim, and ERA-40 reanalysis datasets against independent sounding observations over the Tibetan Plateau. </a:t>
            </a:r>
            <a:r>
              <a:rPr lang="en-US" sz="1800" b="1" i="0" dirty="0" smtClean="0">
                <a:latin typeface="Times"/>
                <a:cs typeface="Times"/>
              </a:rPr>
              <a:t>J. Climate</a:t>
            </a:r>
            <a:r>
              <a:rPr lang="en-US" sz="1800" i="0" dirty="0" smtClean="0">
                <a:latin typeface="Times"/>
                <a:cs typeface="Times"/>
              </a:rPr>
              <a:t>, </a:t>
            </a:r>
            <a:r>
              <a:rPr lang="en-US" sz="1800" i="0" dirty="0">
                <a:latin typeface="Times"/>
                <a:cs typeface="Times"/>
              </a:rPr>
              <a:t>26, 206–</a:t>
            </a:r>
            <a:r>
              <a:rPr lang="en-US" sz="1800" i="0" dirty="0" smtClean="0">
                <a:latin typeface="Times"/>
                <a:cs typeface="Times"/>
              </a:rPr>
              <a:t>214.</a:t>
            </a:r>
            <a:endParaRPr lang="en-US" sz="1800" i="0" dirty="0">
              <a:latin typeface="Times"/>
              <a:cs typeface="Times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57200" y="212834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800" i="0" dirty="0"/>
              <a:t>  </a:t>
            </a:r>
            <a:r>
              <a:rPr lang="sv-SE" sz="2800" i="0" dirty="0" smtClean="0"/>
              <a:t>     U(m/s)       V (m/s)</a:t>
            </a:r>
            <a:r>
              <a:rPr lang="sv-SE" sz="2800" i="0" dirty="0"/>
              <a:t>	</a:t>
            </a:r>
            <a:r>
              <a:rPr lang="sv-SE" sz="2800" i="0" dirty="0" smtClean="0"/>
              <a:t>      T(</a:t>
            </a:r>
            <a:r>
              <a:rPr lang="sv-SE" sz="2800" i="0" baseline="30000" dirty="0" err="1" smtClean="0"/>
              <a:t>o</a:t>
            </a:r>
            <a:r>
              <a:rPr lang="sv-SE" sz="2800" i="0" dirty="0" err="1" smtClean="0"/>
              <a:t>C</a:t>
            </a:r>
            <a:r>
              <a:rPr lang="sv-SE" sz="2800" i="0" dirty="0" smtClean="0"/>
              <a:t>)</a:t>
            </a:r>
            <a:r>
              <a:rPr lang="sv-SE" sz="2800" i="0" dirty="0"/>
              <a:t>		   </a:t>
            </a:r>
            <a:r>
              <a:rPr lang="sv-SE" sz="2800" i="0" dirty="0" smtClean="0"/>
              <a:t> RH(%)</a:t>
            </a:r>
            <a:endParaRPr lang="en-US" sz="2800" i="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8528447" y="940853"/>
            <a:ext cx="61555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800" dirty="0"/>
              <a:t>Bias		    </a:t>
            </a:r>
            <a:r>
              <a:rPr lang="sv-SE" sz="2800" dirty="0" smtClean="0"/>
              <a:t>    RMSE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411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sv-SE" sz="3200" b="1">
                <a:solidFill>
                  <a:schemeClr val="accent2"/>
                </a:solidFill>
                <a:latin typeface="Calibri" charset="0"/>
                <a:ea typeface="MS PGothic" charset="0"/>
              </a:rPr>
              <a:t>Added value by downscaling with WRF </a:t>
            </a:r>
            <a:br>
              <a:rPr lang="sv-SE" sz="3200" b="1">
                <a:solidFill>
                  <a:schemeClr val="accent2"/>
                </a:solidFill>
                <a:latin typeface="Calibri" charset="0"/>
                <a:ea typeface="MS PGothic" charset="0"/>
              </a:rPr>
            </a:br>
            <a:r>
              <a:rPr lang="sv-SE" sz="3200" b="1">
                <a:solidFill>
                  <a:schemeClr val="accent2"/>
                </a:solidFill>
                <a:latin typeface="Calibri" charset="0"/>
                <a:ea typeface="MS PGothic" charset="0"/>
              </a:rPr>
              <a:t>(30 km resolution), means for 1979-2011  </a:t>
            </a:r>
            <a:endParaRPr lang="en-US" sz="3200" b="1">
              <a:solidFill>
                <a:schemeClr val="accent2"/>
              </a:solidFill>
              <a:latin typeface="Calibri" charset="0"/>
              <a:ea typeface="MS PGothic" charset="0"/>
            </a:endParaRP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28BBA7-8F76-EB48-961F-22CD2C779C52}" type="slidenum"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pPr eaLnBrk="1" hangingPunct="1"/>
              <a:t>5</a:t>
            </a:fld>
            <a:endParaRPr lang="en-US" altLang="zh-CN" sz="1200">
              <a:solidFill>
                <a:srgbClr val="898989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597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950"/>
            <a:ext cx="4529138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791200"/>
            <a:ext cx="8662987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4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121" b="20121"/>
          <a:stretch>
            <a:fillRect/>
          </a:stretch>
        </p:blipFill>
        <p:spPr>
          <a:xfrm>
            <a:off x="3929319" y="3544733"/>
            <a:ext cx="5214681" cy="2866062"/>
          </a:xfrm>
        </p:spPr>
      </p:pic>
      <p:sp>
        <p:nvSpPr>
          <p:cNvPr id="6" name="TextBox 5"/>
          <p:cNvSpPr txBox="1"/>
          <p:nvPr/>
        </p:nvSpPr>
        <p:spPr>
          <a:xfrm>
            <a:off x="4285944" y="6084245"/>
            <a:ext cx="96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 smtClean="0">
                <a:solidFill>
                  <a:srgbClr val="FF0000"/>
                </a:solidFill>
              </a:rPr>
              <a:t>30km</a:t>
            </a:r>
            <a:endParaRPr lang="en-US" sz="2400" b="1" i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4936" y="4834636"/>
            <a:ext cx="96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</a:rPr>
              <a:t>1</a:t>
            </a:r>
            <a:r>
              <a:rPr lang="en-US" sz="2400" b="1" i="0" dirty="0" smtClean="0">
                <a:solidFill>
                  <a:srgbClr val="FF0000"/>
                </a:solidFill>
              </a:rPr>
              <a:t>0km</a:t>
            </a:r>
            <a:endParaRPr lang="en-US" sz="2400" b="1" i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888" y="476163"/>
            <a:ext cx="66245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>
                <a:solidFill>
                  <a:srgbClr val="0000FF"/>
                </a:solidFill>
                <a:latin typeface="Times"/>
                <a:cs typeface="Times"/>
              </a:rPr>
              <a:t>The High Asia Refined analysis (HAR)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0" y="1273129"/>
            <a:ext cx="849488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i="0" dirty="0">
                <a:solidFill>
                  <a:srgbClr val="0000FF"/>
                </a:solidFill>
                <a:latin typeface="Times"/>
                <a:cs typeface="Times"/>
              </a:rPr>
              <a:t>Weather Research and Forecasting (WRF) model (V 3.3.1)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i="0" dirty="0">
                <a:solidFill>
                  <a:srgbClr val="0000FF"/>
                </a:solidFill>
                <a:latin typeface="Times"/>
                <a:cs typeface="Times"/>
              </a:rPr>
              <a:t>Forcing data: Final Analysis data from GFS + SST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i="0" dirty="0">
                <a:solidFill>
                  <a:srgbClr val="0000FF"/>
                </a:solidFill>
                <a:latin typeface="Times"/>
                <a:cs typeface="Times"/>
              </a:rPr>
              <a:t>Daily </a:t>
            </a:r>
            <a:r>
              <a:rPr lang="en-US" sz="2400" i="0" dirty="0" err="1">
                <a:solidFill>
                  <a:srgbClr val="0000FF"/>
                </a:solidFill>
                <a:latin typeface="Times"/>
                <a:cs typeface="Times"/>
              </a:rPr>
              <a:t>reinitialisation</a:t>
            </a:r>
            <a:r>
              <a:rPr lang="en-US" sz="2400" i="0" dirty="0">
                <a:solidFill>
                  <a:srgbClr val="0000FF"/>
                </a:solidFill>
                <a:latin typeface="Times"/>
                <a:cs typeface="Times"/>
              </a:rPr>
              <a:t> strategy (36 </a:t>
            </a:r>
            <a:r>
              <a:rPr lang="en-US" sz="2400" i="0" dirty="0" err="1">
                <a:solidFill>
                  <a:srgbClr val="0000FF"/>
                </a:solidFill>
                <a:latin typeface="Times"/>
                <a:cs typeface="Times"/>
              </a:rPr>
              <a:t>hrs</a:t>
            </a:r>
            <a:r>
              <a:rPr lang="en-US" sz="2400" i="0" dirty="0">
                <a:solidFill>
                  <a:srgbClr val="0000FF"/>
                </a:solidFill>
                <a:latin typeface="Times"/>
                <a:cs typeface="Times"/>
              </a:rPr>
              <a:t> simulations: 12 </a:t>
            </a:r>
            <a:r>
              <a:rPr lang="en-US" sz="2400" i="0" dirty="0" err="1">
                <a:solidFill>
                  <a:srgbClr val="0000FF"/>
                </a:solidFill>
                <a:latin typeface="Times"/>
                <a:cs typeface="Times"/>
              </a:rPr>
              <a:t>hrs</a:t>
            </a:r>
            <a:r>
              <a:rPr lang="en-US" sz="2400" i="0" dirty="0">
                <a:solidFill>
                  <a:srgbClr val="0000FF"/>
                </a:solidFill>
                <a:latin typeface="Times"/>
                <a:cs typeface="Times"/>
              </a:rPr>
              <a:t> spin-up discarded, remaining 24 </a:t>
            </a:r>
            <a:r>
              <a:rPr lang="en-US" sz="2400" i="0" dirty="0" err="1">
                <a:solidFill>
                  <a:srgbClr val="0000FF"/>
                </a:solidFill>
                <a:latin typeface="Times"/>
                <a:cs typeface="Times"/>
              </a:rPr>
              <a:t>hrs</a:t>
            </a:r>
            <a:r>
              <a:rPr lang="en-US" sz="2400" i="0" dirty="0">
                <a:solidFill>
                  <a:srgbClr val="0000FF"/>
                </a:solidFill>
                <a:latin typeface="Times"/>
                <a:cs typeface="Times"/>
              </a:rPr>
              <a:t> provide 1 day of the time series)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i="0" dirty="0">
                <a:solidFill>
                  <a:srgbClr val="0000FF"/>
                </a:solidFill>
                <a:latin typeface="Times"/>
                <a:cs typeface="Times"/>
              </a:rPr>
              <a:t>2001-2014, hourly, 30km &amp; 10km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1651" y="4020891"/>
            <a:ext cx="3730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Times"/>
                <a:cs typeface="Times"/>
              </a:rPr>
              <a:t>Limitation:</a:t>
            </a:r>
          </a:p>
          <a:p>
            <a:pPr marL="342900" indent="-342900">
              <a:buFont typeface="Arial"/>
              <a:buChar char="•"/>
            </a:pPr>
            <a:r>
              <a:rPr lang="en-US" sz="2400" i="0" dirty="0" smtClean="0">
                <a:solidFill>
                  <a:srgbClr val="FF0000"/>
                </a:solidFill>
                <a:latin typeface="Times"/>
                <a:cs typeface="Times"/>
              </a:rPr>
              <a:t>Not reanalysis</a:t>
            </a:r>
          </a:p>
          <a:p>
            <a:pPr marL="342900" indent="-342900">
              <a:buFont typeface="Arial"/>
              <a:buChar char="•"/>
            </a:pPr>
            <a:r>
              <a:rPr lang="en-US" sz="2400" i="0" dirty="0" smtClean="0">
                <a:solidFill>
                  <a:srgbClr val="FF0000"/>
                </a:solidFill>
                <a:latin typeface="Times"/>
                <a:cs typeface="Times"/>
              </a:rPr>
              <a:t>The </a:t>
            </a:r>
            <a:r>
              <a:rPr lang="en-US" sz="2400" i="0" dirty="0">
                <a:solidFill>
                  <a:srgbClr val="FF0000"/>
                </a:solidFill>
                <a:latin typeface="Times"/>
                <a:cs typeface="Times"/>
              </a:rPr>
              <a:t>data </a:t>
            </a:r>
            <a:r>
              <a:rPr lang="en-US" sz="2400" i="0" dirty="0" smtClean="0">
                <a:solidFill>
                  <a:srgbClr val="FF0000"/>
                </a:solidFill>
                <a:latin typeface="Times"/>
                <a:cs typeface="Times"/>
              </a:rPr>
              <a:t>is not </a:t>
            </a:r>
            <a:r>
              <a:rPr lang="en-US" sz="2400" i="0" dirty="0">
                <a:solidFill>
                  <a:srgbClr val="FF0000"/>
                </a:solidFill>
                <a:latin typeface="Times"/>
                <a:cs typeface="Times"/>
              </a:rPr>
              <a:t>suitable for trend analyses (GFS </a:t>
            </a:r>
            <a:r>
              <a:rPr lang="en-US" sz="2400" i="0" dirty="0" smtClean="0">
                <a:solidFill>
                  <a:srgbClr val="FF0000"/>
                </a:solidFill>
                <a:latin typeface="Times"/>
                <a:cs typeface="Times"/>
              </a:rPr>
              <a:t>data</a:t>
            </a:r>
            <a:r>
              <a:rPr lang="en-US" sz="2400" i="0" dirty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lang="en-US" sz="2400" i="0" dirty="0" smtClean="0">
                <a:solidFill>
                  <a:srgbClr val="FF0000"/>
                </a:solidFill>
                <a:latin typeface="Times"/>
                <a:cs typeface="Times"/>
              </a:rPr>
              <a:t>is </a:t>
            </a:r>
            <a:r>
              <a:rPr lang="en-US" sz="2400" i="0" dirty="0">
                <a:solidFill>
                  <a:srgbClr val="FF0000"/>
                </a:solidFill>
                <a:latin typeface="Times"/>
                <a:cs typeface="Times"/>
              </a:rPr>
              <a:t>not strictly homogeneous) </a:t>
            </a:r>
          </a:p>
          <a:p>
            <a:endParaRPr lang="en-US" sz="2400" i="0" dirty="0">
              <a:solidFill>
                <a:srgbClr val="FF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8210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rgbClr val="0000FF"/>
                </a:solidFill>
              </a:rPr>
              <a:t>To generate a high-resolution regional reanalysis </a:t>
            </a:r>
            <a:r>
              <a:rPr lang="en-US" sz="3000" dirty="0" smtClean="0">
                <a:solidFill>
                  <a:srgbClr val="0000FF"/>
                </a:solidFill>
              </a:rPr>
              <a:t>over East Asia with a focus on </a:t>
            </a:r>
            <a:r>
              <a:rPr lang="en-US" sz="3000" dirty="0" smtClean="0">
                <a:solidFill>
                  <a:srgbClr val="0000FF"/>
                </a:solidFill>
              </a:rPr>
              <a:t>the Tibet </a:t>
            </a:r>
            <a:r>
              <a:rPr lang="en-US" sz="3000" dirty="0" smtClean="0">
                <a:solidFill>
                  <a:srgbClr val="0000FF"/>
                </a:solidFill>
              </a:rPr>
              <a:t>Plateau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4" name="Picture 2" descr="C:\Users\xoutic\Box Sync\WRF\WRF do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28" y="2800682"/>
            <a:ext cx="6271702" cy="391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7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405"/>
            <a:ext cx="8223250" cy="10224392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Model: WRF 3.7.1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Initial and boundary: ERA5</a:t>
            </a:r>
          </a:p>
          <a:p>
            <a:pPr lvl="1"/>
            <a:r>
              <a:rPr lang="en-US" sz="2200" dirty="0">
                <a:solidFill>
                  <a:srgbClr val="0000FF"/>
                </a:solidFill>
              </a:rPr>
              <a:t>ERA5: Fifth generation of ECMWF atmospheric </a:t>
            </a:r>
            <a:r>
              <a:rPr lang="en-US" sz="2200" dirty="0" err="1">
                <a:solidFill>
                  <a:srgbClr val="0000FF"/>
                </a:solidFill>
              </a:rPr>
              <a:t>reanalyses</a:t>
            </a:r>
            <a:r>
              <a:rPr lang="en-US" sz="2200" dirty="0">
                <a:solidFill>
                  <a:srgbClr val="0000FF"/>
                </a:solidFill>
              </a:rPr>
              <a:t> of the global climate. Global 30km, with 137 hybrid sigma/pressure (model) levels in the vertical (up to 0.01 </a:t>
            </a:r>
            <a:r>
              <a:rPr lang="en-US" sz="2200" dirty="0" err="1">
                <a:solidFill>
                  <a:srgbClr val="0000FF"/>
                </a:solidFill>
              </a:rPr>
              <a:t>hPa</a:t>
            </a:r>
            <a:r>
              <a:rPr lang="en-US" sz="2200" dirty="0">
                <a:solidFill>
                  <a:srgbClr val="0000FF"/>
                </a:solidFill>
              </a:rPr>
              <a:t>), interpolated to 37 pressure, hourly (3 hourly reanalysis will be used</a:t>
            </a:r>
            <a:r>
              <a:rPr lang="en-US" sz="2200" dirty="0" smtClean="0">
                <a:solidFill>
                  <a:srgbClr val="0000FF"/>
                </a:solidFill>
              </a:rPr>
              <a:t>)</a:t>
            </a:r>
            <a:endParaRPr lang="en-US" sz="22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Cover </a:t>
            </a:r>
            <a:r>
              <a:rPr lang="en-US" sz="2400" dirty="0" smtClean="0">
                <a:solidFill>
                  <a:srgbClr val="0000FF"/>
                </a:solidFill>
              </a:rPr>
              <a:t>period: 1979 </a:t>
            </a:r>
            <a:r>
              <a:rPr lang="mr-IN" sz="2400" dirty="0" smtClean="0">
                <a:solidFill>
                  <a:srgbClr val="0000FF"/>
                </a:solidFill>
              </a:rPr>
              <a:t>–</a:t>
            </a:r>
            <a:r>
              <a:rPr lang="en-US" sz="2400" dirty="0" smtClean="0">
                <a:solidFill>
                  <a:srgbClr val="0000FF"/>
                </a:solidFill>
              </a:rPr>
              <a:t> present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Resolution: 9km (may adding a focus region with 3km)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Two steps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Analysis </a:t>
            </a:r>
            <a:r>
              <a:rPr lang="en-US" sz="2400" dirty="0">
                <a:solidFill>
                  <a:srgbClr val="0000FF"/>
                </a:solidFill>
              </a:rPr>
              <a:t>nudging to </a:t>
            </a:r>
            <a:r>
              <a:rPr lang="en-US" sz="2400" dirty="0" smtClean="0">
                <a:solidFill>
                  <a:srgbClr val="0000FF"/>
                </a:solidFill>
              </a:rPr>
              <a:t>ERA5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(Version 0)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Reanalysis </a:t>
            </a:r>
            <a:r>
              <a:rPr lang="en-US" sz="2400" dirty="0" smtClean="0">
                <a:solidFill>
                  <a:srgbClr val="0000FF"/>
                </a:solidFill>
              </a:rPr>
              <a:t>(Version 1)</a:t>
            </a:r>
          </a:p>
          <a:p>
            <a:pPr lvl="2"/>
            <a:r>
              <a:rPr lang="en-US" sz="2200" b="1" dirty="0">
                <a:solidFill>
                  <a:srgbClr val="FF0000"/>
                </a:solidFill>
                <a:ea typeface="MS PGothic" charset="0"/>
                <a:cs typeface="MS PGothic" charset="0"/>
              </a:rPr>
              <a:t>E3DVar/3DenVar </a:t>
            </a:r>
            <a:r>
              <a:rPr lang="en-US" sz="2200" dirty="0">
                <a:solidFill>
                  <a:srgbClr val="FF0000"/>
                </a:solidFill>
                <a:ea typeface="MS PGothic" charset="0"/>
                <a:cs typeface="MS PGothic" charset="0"/>
              </a:rPr>
              <a:t>(hybrid/coupling of </a:t>
            </a:r>
            <a:r>
              <a:rPr lang="en-US" sz="2200" dirty="0" err="1">
                <a:solidFill>
                  <a:srgbClr val="FF0000"/>
                </a:solidFill>
                <a:ea typeface="MS PGothic" charset="0"/>
                <a:cs typeface="MS PGothic" charset="0"/>
              </a:rPr>
              <a:t>EnKF</a:t>
            </a:r>
            <a:r>
              <a:rPr lang="en-US" sz="2200" dirty="0">
                <a:solidFill>
                  <a:srgbClr val="FF0000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ea typeface="MS PGothic" charset="0"/>
                <a:cs typeface="MS PGothic" charset="0"/>
              </a:rPr>
              <a:t>&amp; 3DVar)</a:t>
            </a:r>
            <a:r>
              <a:rPr lang="en-US" sz="2200" dirty="0">
                <a:solidFill>
                  <a:srgbClr val="FF0000"/>
                </a:solidFill>
                <a:ea typeface="MS PGothic" charset="0"/>
                <a:cs typeface="MS PGothic" charset="0"/>
              </a:rPr>
              <a:t> (Zhang et al. 2013</a:t>
            </a:r>
            <a:r>
              <a:rPr lang="en-US" sz="2200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)</a:t>
            </a:r>
            <a:endParaRPr lang="en-US" sz="2200" dirty="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7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8963"/>
            <a:ext cx="8223250" cy="1433512"/>
          </a:xfrm>
        </p:spPr>
        <p:txBody>
          <a:bodyPr/>
          <a:lstStyle/>
          <a:p>
            <a:r>
              <a:rPr lang="en-US" dirty="0" smtClean="0"/>
              <a:t>Current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817"/>
            <a:ext cx="8223250" cy="5648632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Eun-Gyeong</a:t>
            </a:r>
            <a:r>
              <a:rPr lang="en-US" dirty="0" smtClean="0">
                <a:solidFill>
                  <a:schemeClr val="tx1"/>
                </a:solidFill>
              </a:rPr>
              <a:t> Yang has already done some testing of </a:t>
            </a:r>
            <a:r>
              <a:rPr lang="en-US" dirty="0" err="1" smtClean="0">
                <a:solidFill>
                  <a:schemeClr val="tx1"/>
                </a:solidFill>
              </a:rPr>
              <a:t>EnKF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 am testing the analysis nudging to ERA5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9km, 60 level up to 1hp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Spectral nudging (3 </a:t>
            </a:r>
            <a:r>
              <a:rPr lang="en-US" dirty="0" err="1" smtClean="0">
                <a:solidFill>
                  <a:schemeClr val="tx1"/>
                </a:solidFill>
              </a:rPr>
              <a:t>hr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X ~1900km, Y ~2200km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U/V, T, </a:t>
            </a:r>
            <a:r>
              <a:rPr lang="en-US" dirty="0" err="1" smtClean="0">
                <a:solidFill>
                  <a:schemeClr val="tx1"/>
                </a:solidFill>
              </a:rPr>
              <a:t>Φ</a:t>
            </a:r>
            <a:r>
              <a:rPr lang="en-US" dirty="0" smtClean="0">
                <a:solidFill>
                  <a:schemeClr val="tx1"/>
                </a:solidFill>
              </a:rPr>
              <a:t>, No Q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udging coefficient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0.0003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>
                <a:solidFill>
                  <a:schemeClr val="tx1"/>
                </a:solidFill>
              </a:rPr>
              <a:t>nudging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PBL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 nudging below level 5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Limit nudging from above level 5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392" y="2528357"/>
            <a:ext cx="3030866" cy="422980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8709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CG-template-2008112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mic Sans MS" pitchFamily="64" charset="0"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mic Sans MS" pitchFamily="64" charset="0"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RCG-template-20081125</Template>
  <TotalTime>1113</TotalTime>
  <Words>632</Words>
  <Application>Microsoft Macintosh PowerPoint</Application>
  <PresentationFormat>On-screen Show (4:3)</PresentationFormat>
  <Paragraphs>68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RCG-template-20081125</vt:lpstr>
      <vt:lpstr>East Asia regional reanalysis with a focus on Tibet Plateau -A joint project between University of Gothenburg (Sweden) and Penn State University (United States)</vt:lpstr>
      <vt:lpstr>PowerPoint Presentation</vt:lpstr>
      <vt:lpstr>PowerPoint Presentation</vt:lpstr>
      <vt:lpstr>PowerPoint Presentation</vt:lpstr>
      <vt:lpstr>Added value by downscaling with WRF  (30 km resolution), means for 1979-2011  </vt:lpstr>
      <vt:lpstr>PowerPoint Presentation</vt:lpstr>
      <vt:lpstr>Aim</vt:lpstr>
      <vt:lpstr>Project plan</vt:lpstr>
      <vt:lpstr>Current stage</vt:lpstr>
    </vt:vector>
  </TitlesOfParts>
  <Company>Gothenburg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Tinghai Ou</dc:creator>
  <cp:lastModifiedBy>Tinghai Ou</cp:lastModifiedBy>
  <cp:revision>286</cp:revision>
  <dcterms:created xsi:type="dcterms:W3CDTF">2016-04-12T07:13:03Z</dcterms:created>
  <dcterms:modified xsi:type="dcterms:W3CDTF">2017-08-17T14:41:27Z</dcterms:modified>
</cp:coreProperties>
</file>