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7" r:id="rId3"/>
    <p:sldId id="258" r:id="rId4"/>
    <p:sldId id="275" r:id="rId5"/>
    <p:sldId id="264" r:id="rId6"/>
    <p:sldId id="265" r:id="rId7"/>
    <p:sldId id="266" r:id="rId8"/>
    <p:sldId id="269" r:id="rId9"/>
    <p:sldId id="270" r:id="rId10"/>
    <p:sldId id="277" r:id="rId11"/>
    <p:sldId id="278" r:id="rId12"/>
    <p:sldId id="273" r:id="rId13"/>
    <p:sldId id="274" r:id="rId14"/>
    <p:sldId id="280" r:id="rId15"/>
    <p:sldId id="281" r:id="rId16"/>
    <p:sldId id="282" r:id="rId17"/>
    <p:sldId id="283" r:id="rId18"/>
    <p:sldId id="279" r:id="rId19"/>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460" autoAdjust="0"/>
  </p:normalViewPr>
  <p:slideViewPr>
    <p:cSldViewPr>
      <p:cViewPr varScale="1">
        <p:scale>
          <a:sx n="48" d="100"/>
          <a:sy n="48" d="100"/>
        </p:scale>
        <p:origin x="-772" y="-7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8CB4C7B-4AA0-4EA8-8FAD-B587AFC3035E}" type="datetimeFigureOut">
              <a:rPr lang="zh-CN" altLang="en-US" smtClean="0"/>
              <a:t>2017/8/17</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0C4694-F1BB-4045-8692-2772C5220ADC}" type="slidenum">
              <a:rPr lang="zh-CN" altLang="en-US" smtClean="0"/>
              <a:t>‹#›</a:t>
            </a:fld>
            <a:endParaRPr lang="zh-CN" altLang="en-US"/>
          </a:p>
        </p:txBody>
      </p:sp>
    </p:spTree>
    <p:extLst>
      <p:ext uri="{BB962C8B-B14F-4D97-AF65-F5344CB8AC3E}">
        <p14:creationId xmlns:p14="http://schemas.microsoft.com/office/powerpoint/2010/main" val="20872101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90C4694-F1BB-4045-8692-2772C5220ADC}" type="slidenum">
              <a:rPr lang="zh-CN" altLang="en-US" smtClean="0"/>
              <a:t>2</a:t>
            </a:fld>
            <a:endParaRPr lang="zh-CN" altLang="en-US"/>
          </a:p>
        </p:txBody>
      </p:sp>
    </p:spTree>
    <p:extLst>
      <p:ext uri="{BB962C8B-B14F-4D97-AF65-F5344CB8AC3E}">
        <p14:creationId xmlns:p14="http://schemas.microsoft.com/office/powerpoint/2010/main" val="32866527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endParaRPr lang="zh-CN" altLang="en-US" dirty="0"/>
              </a:p>
            </p:txBody>
          </p:sp>
        </mc:Choice>
        <mc:Fallback xmlns="">
          <p:sp>
            <p:nvSpPr>
              <p:cNvPr id="3" name="备注占位符 2"/>
              <p:cNvSpPr>
                <a:spLocks noGrp="1"/>
              </p:cNvSpPr>
              <p:nvPr>
                <p:ph type="body" idx="1"/>
              </p:nvPr>
            </p:nvSpPr>
            <p:spPr/>
            <p:txBody>
              <a:bodyPr/>
              <a:lstStyle/>
              <a:p>
                <a:r>
                  <a:rPr lang="en-US" altLang="zh-CN" dirty="0" smtClean="0"/>
                  <a:t>We diagnosed the </a:t>
                </a:r>
                <a:r>
                  <a:rPr lang="en-US" altLang="zh-CN" baseline="0" dirty="0" smtClean="0"/>
                  <a:t>mass transport in different scales by using the isentropic analysis. The isentropic analysis is a methodology by averaging the vertical mass flux at a constant value of the equivalent potential temperature at each constant height. Here, </a:t>
                </a:r>
                <a:r>
                  <a:rPr lang="zh-CN" altLang="en-US" sz="1200" b="1" i="0" dirty="0">
                    <a:latin typeface="Cambria Math"/>
                    <a:ea typeface="Cambria Math"/>
                  </a:rPr>
                  <a:t>𝜽</a:t>
                </a:r>
                <a:r>
                  <a:rPr lang="en-US" altLang="zh-CN" sz="1200" b="1" i="0" dirty="0" smtClean="0">
                    <a:latin typeface="Cambria Math"/>
                    <a:ea typeface="Cambria Math"/>
                  </a:rPr>
                  <a:t>_</a:t>
                </a:r>
                <a:r>
                  <a:rPr lang="en-US" altLang="zh-CN" sz="1200" b="1" i="0" dirty="0">
                    <a:latin typeface="Cambria Math"/>
                    <a:ea typeface="Cambria Math"/>
                  </a:rPr>
                  <a:t>𝒆</a:t>
                </a:r>
                <a:r>
                  <a:rPr lang="zh-CN" altLang="en-US" dirty="0" smtClean="0"/>
                  <a:t> </a:t>
                </a:r>
                <a:r>
                  <a:rPr lang="en-US" altLang="zh-CN" dirty="0" smtClean="0"/>
                  <a:t>is</a:t>
                </a:r>
                <a:r>
                  <a:rPr lang="en-US" altLang="zh-CN" baseline="0" dirty="0" smtClean="0"/>
                  <a:t> the equivalent potential temperature, P is the time period over which the averaging is performed. Lx and Ly is the horizontal extent of the compute region.</a:t>
                </a:r>
                <a:r>
                  <a:rPr lang="zh-CN" altLang="en-US" sz="1200" b="1" i="0" dirty="0" smtClean="0">
                    <a:latin typeface="Cambria Math"/>
                    <a:ea typeface="Cambria Math"/>
                  </a:rPr>
                  <a:t>𝜹</a:t>
                </a:r>
                <a:r>
                  <a:rPr lang="en-US" altLang="zh-CN" baseline="0" dirty="0" smtClean="0"/>
                  <a:t> is a Dirac delta function. In practice, the first equation amounts to sorting the air parcels in terms of their equivalent potential temperature and to summing the vertical mass flux at each level in finite </a:t>
                </a:r>
                <a:r>
                  <a:rPr lang="zh-CN" altLang="en-US" sz="1200" b="1" i="0" dirty="0">
                    <a:latin typeface="Cambria Math"/>
                    <a:ea typeface="Cambria Math"/>
                  </a:rPr>
                  <a:t>𝜽</a:t>
                </a:r>
                <a:r>
                  <a:rPr lang="en-US" altLang="zh-CN" sz="1200" b="1" i="0" dirty="0" smtClean="0">
                    <a:latin typeface="Cambria Math"/>
                    <a:ea typeface="Cambria Math"/>
                  </a:rPr>
                  <a:t>_</a:t>
                </a:r>
                <a:r>
                  <a:rPr lang="en-US" altLang="zh-CN" sz="1200" b="1" i="0" dirty="0">
                    <a:latin typeface="Cambria Math"/>
                    <a:ea typeface="Cambria Math"/>
                  </a:rPr>
                  <a:t>𝒆</a:t>
                </a:r>
                <a:r>
                  <a:rPr lang="zh-CN" altLang="en-US" dirty="0" smtClean="0"/>
                  <a:t> </a:t>
                </a:r>
                <a:r>
                  <a:rPr lang="en-US" altLang="zh-CN" dirty="0" smtClean="0"/>
                  <a:t>bins.</a:t>
                </a:r>
                <a:r>
                  <a:rPr lang="en-US" altLang="zh-CN" baseline="0" dirty="0" smtClean="0"/>
                  <a:t> In this way, we can compute an isentropic mass transport that filters out reversible oscillatory motions such as gravity waves (because </a:t>
                </a:r>
                <a:r>
                  <a:rPr lang="en-US" altLang="zh-CN" sz="1200" b="0" i="0" u="none" strike="noStrike" kern="1200" baseline="0" dirty="0" smtClean="0">
                    <a:solidFill>
                      <a:schemeClr val="tx1"/>
                    </a:solidFill>
                    <a:latin typeface="+mn-lt"/>
                    <a:ea typeface="+mn-ea"/>
                    <a:cs typeface="+mn-cs"/>
                  </a:rPr>
                  <a:t>in the linear theory, the vertical velocity field of a gravity wave is out of phase with the equivalent potential temperature perturbation</a:t>
                </a:r>
                <a:r>
                  <a:rPr lang="en-US" altLang="zh-CN" baseline="0" dirty="0" smtClean="0"/>
                  <a:t>). </a:t>
                </a:r>
              </a:p>
              <a:p>
                <a:endParaRPr lang="en-US" altLang="zh-CN" baseline="0" dirty="0" smtClean="0"/>
              </a:p>
              <a:p>
                <a:r>
                  <a:rPr lang="en-US" altLang="zh-CN" baseline="0" dirty="0" smtClean="0"/>
                  <a:t>This figure shows the isentropic distribution of vertical mass flux in a idealized radiative-convective equilibrium simulation. The solid black line shows the profiler of mean equivalent potential temperature. The ascent of warm</a:t>
                </a:r>
                <a:r>
                  <a:rPr lang="en-US" altLang="zh-CN" baseline="0" smtClean="0"/>
                  <a:t>, moist air in the </a:t>
                </a:r>
                <a:endParaRPr lang="en-US" altLang="zh-CN" baseline="0" dirty="0" smtClean="0"/>
              </a:p>
              <a:p>
                <a:endParaRPr lang="en-US" altLang="zh-CN" baseline="0" dirty="0" smtClean="0"/>
              </a:p>
              <a:p>
                <a:endParaRPr lang="zh-CN" altLang="en-US" dirty="0"/>
              </a:p>
            </p:txBody>
          </p:sp>
        </mc:Fallback>
      </mc:AlternateContent>
      <p:sp>
        <p:nvSpPr>
          <p:cNvPr id="4" name="灯片编号占位符 3"/>
          <p:cNvSpPr>
            <a:spLocks noGrp="1"/>
          </p:cNvSpPr>
          <p:nvPr>
            <p:ph type="sldNum" sz="quarter" idx="10"/>
          </p:nvPr>
        </p:nvSpPr>
        <p:spPr/>
        <p:txBody>
          <a:bodyPr/>
          <a:lstStyle/>
          <a:p>
            <a:fld id="{0D81ACD1-DB9B-4086-9EAB-EA8257BC157A}" type="slidenum">
              <a:rPr lang="zh-CN" altLang="en-US" smtClean="0"/>
              <a:t>3</a:t>
            </a:fld>
            <a:endParaRPr lang="zh-CN" altLang="en-US"/>
          </a:p>
        </p:txBody>
      </p:sp>
    </p:spTree>
    <p:extLst>
      <p:ext uri="{BB962C8B-B14F-4D97-AF65-F5344CB8AC3E}">
        <p14:creationId xmlns:p14="http://schemas.microsoft.com/office/powerpoint/2010/main" val="3492249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endParaRPr lang="zh-CN" altLang="en-US" dirty="0"/>
              </a:p>
            </p:txBody>
          </p:sp>
        </mc:Choice>
        <mc:Fallback xmlns="">
          <p:sp>
            <p:nvSpPr>
              <p:cNvPr id="3" name="备注占位符 2"/>
              <p:cNvSpPr>
                <a:spLocks noGrp="1"/>
              </p:cNvSpPr>
              <p:nvPr>
                <p:ph type="body" idx="1"/>
              </p:nvPr>
            </p:nvSpPr>
            <p:spPr/>
            <p:txBody>
              <a:bodyPr/>
              <a:lstStyle/>
              <a:p>
                <a:r>
                  <a:rPr lang="en-US" altLang="zh-CN" sz="1200" kern="1200" dirty="0" smtClean="0">
                    <a:solidFill>
                      <a:schemeClr val="tx1"/>
                    </a:solidFill>
                    <a:effectLst/>
                    <a:latin typeface="+mn-lt"/>
                    <a:ea typeface="+mn-ea"/>
                    <a:cs typeface="+mn-cs"/>
                  </a:rPr>
                  <a:t>The solid black line is the horizontal-mean profile of equivalent potential temperature. </a:t>
                </a:r>
              </a:p>
              <a:p>
                <a:endParaRPr lang="en-US"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Because air parcels with low </a:t>
                </a:r>
                <a:r>
                  <a:rPr lang="en-US" altLang="zh-CN" sz="1200" i="0" kern="1200">
                    <a:solidFill>
                      <a:schemeClr val="tx1"/>
                    </a:solidFill>
                    <a:effectLst/>
                    <a:latin typeface="+mn-lt"/>
                    <a:ea typeface="+mn-ea"/>
                    <a:cs typeface="+mn-cs"/>
                  </a:rPr>
                  <a:t>θ</a:t>
                </a:r>
                <a:r>
                  <a:rPr lang="zh-CN" altLang="zh-CN" sz="1200" i="0" kern="1200">
                    <a:solidFill>
                      <a:schemeClr val="tx1"/>
                    </a:solidFill>
                    <a:effectLst/>
                    <a:latin typeface="+mn-lt"/>
                    <a:ea typeface="+mn-ea"/>
                    <a:cs typeface="+mn-cs"/>
                  </a:rPr>
                  <a:t>_</a:t>
                </a:r>
                <a:r>
                  <a:rPr lang="en-US" altLang="zh-CN" sz="1200" i="0" kern="1200">
                    <a:solidFill>
                      <a:schemeClr val="tx1"/>
                    </a:solidFill>
                    <a:effectLst/>
                    <a:latin typeface="+mn-lt"/>
                    <a:ea typeface="+mn-ea"/>
                    <a:cs typeface="+mn-cs"/>
                  </a:rPr>
                  <a:t>e</a:t>
                </a:r>
                <a:r>
                  <a:rPr lang="en-US" altLang="zh-CN" sz="1200" kern="1200" dirty="0">
                    <a:solidFill>
                      <a:schemeClr val="tx1"/>
                    </a:solidFill>
                    <a:effectLst/>
                    <a:latin typeface="+mn-lt"/>
                    <a:ea typeface="+mn-ea"/>
                    <a:cs typeface="+mn-cs"/>
                  </a:rPr>
                  <a:t> are on average subsiding in convection, given the definition of </a:t>
                </a:r>
                <a:r>
                  <a:rPr lang="en-US" altLang="zh-CN" sz="1200" kern="1200" dirty="0" smtClean="0">
                    <a:solidFill>
                      <a:schemeClr val="tx1"/>
                    </a:solidFill>
                    <a:effectLst/>
                    <a:latin typeface="+mn-lt"/>
                    <a:ea typeface="+mn-ea"/>
                    <a:cs typeface="+mn-cs"/>
                  </a:rPr>
                  <a:t>equation, </a:t>
                </a:r>
                <a:r>
                  <a:rPr lang="en-US" altLang="zh-CN" sz="1200" kern="1200" dirty="0">
                    <a:solidFill>
                      <a:schemeClr val="tx1"/>
                    </a:solidFill>
                    <a:effectLst/>
                    <a:latin typeface="+mn-lt"/>
                    <a:ea typeface="+mn-ea"/>
                    <a:cs typeface="+mn-cs"/>
                  </a:rPr>
                  <a:t>the convective-scale streamfunction at each given height are first decreasing with</a:t>
                </a:r>
                <a:r>
                  <a:rPr lang="en-US" altLang="zh-CN" sz="1200" i="0" kern="1200">
                    <a:solidFill>
                      <a:schemeClr val="tx1"/>
                    </a:solidFill>
                    <a:effectLst/>
                    <a:latin typeface="+mn-lt"/>
                    <a:ea typeface="+mn-ea"/>
                    <a:cs typeface="+mn-cs"/>
                  </a:rPr>
                  <a:t> θ</a:t>
                </a:r>
                <a:r>
                  <a:rPr lang="zh-CN" altLang="zh-CN" sz="1200" i="0" kern="1200">
                    <a:solidFill>
                      <a:schemeClr val="tx1"/>
                    </a:solidFill>
                    <a:effectLst/>
                    <a:latin typeface="+mn-lt"/>
                    <a:ea typeface="+mn-ea"/>
                    <a:cs typeface="+mn-cs"/>
                  </a:rPr>
                  <a:t>_</a:t>
                </a:r>
                <a:r>
                  <a:rPr lang="en-US" altLang="zh-CN" sz="1200" i="0" kern="1200">
                    <a:solidFill>
                      <a:schemeClr val="tx1"/>
                    </a:solidFill>
                    <a:effectLst/>
                    <a:latin typeface="+mn-lt"/>
                    <a:ea typeface="+mn-ea"/>
                    <a:cs typeface="+mn-cs"/>
                  </a:rPr>
                  <a:t>e</a:t>
                </a:r>
                <a:r>
                  <a:rPr lang="en-US" altLang="zh-CN" sz="1200" kern="1200" dirty="0">
                    <a:solidFill>
                      <a:schemeClr val="tx1"/>
                    </a:solidFill>
                    <a:effectLst/>
                    <a:latin typeface="+mn-lt"/>
                    <a:ea typeface="+mn-ea"/>
                    <a:cs typeface="+mn-cs"/>
                  </a:rPr>
                  <a:t>. The vertical mass flux changes from negative to positive when the streamfunction reaches its minimum value at each level. The streamfunction is negative throughout the troposphere, indicating that the rising air parcels have higher </a:t>
                </a:r>
                <a:r>
                  <a:rPr lang="en-US" altLang="zh-CN" sz="1200" i="0" kern="1200">
                    <a:solidFill>
                      <a:schemeClr val="tx1"/>
                    </a:solidFill>
                    <a:effectLst/>
                    <a:latin typeface="+mn-lt"/>
                    <a:ea typeface="+mn-ea"/>
                    <a:cs typeface="+mn-cs"/>
                  </a:rPr>
                  <a:t>θ</a:t>
                </a:r>
                <a:r>
                  <a:rPr lang="zh-CN" altLang="zh-CN" sz="1200" i="0" kern="1200">
                    <a:solidFill>
                      <a:schemeClr val="tx1"/>
                    </a:solidFill>
                    <a:effectLst/>
                    <a:latin typeface="+mn-lt"/>
                    <a:ea typeface="+mn-ea"/>
                    <a:cs typeface="+mn-cs"/>
                  </a:rPr>
                  <a:t>_</a:t>
                </a:r>
                <a:r>
                  <a:rPr lang="en-US" altLang="zh-CN" sz="1200" i="0" kern="1200">
                    <a:solidFill>
                      <a:schemeClr val="tx1"/>
                    </a:solidFill>
                    <a:effectLst/>
                    <a:latin typeface="+mn-lt"/>
                    <a:ea typeface="+mn-ea"/>
                    <a:cs typeface="+mn-cs"/>
                  </a:rPr>
                  <a:t>e</a:t>
                </a:r>
                <a:r>
                  <a:rPr lang="en-US" altLang="zh-CN" sz="1200" kern="1200" dirty="0">
                    <a:solidFill>
                      <a:schemeClr val="tx1"/>
                    </a:solidFill>
                    <a:effectLst/>
                    <a:latin typeface="+mn-lt"/>
                    <a:ea typeface="+mn-ea"/>
                    <a:cs typeface="+mn-cs"/>
                  </a:rPr>
                  <a:t> than the subsiding air parcels on average which leads to a net upward transport of</a:t>
                </a:r>
                <a:r>
                  <a:rPr lang="zh-CN" altLang="zh-CN" sz="1200" i="0" kern="1200">
                    <a:solidFill>
                      <a:schemeClr val="tx1"/>
                    </a:solidFill>
                    <a:effectLst/>
                    <a:latin typeface="+mn-lt"/>
                    <a:ea typeface="+mn-ea"/>
                    <a:cs typeface="+mn-cs"/>
                  </a:rPr>
                  <a:t>〖</a:t>
                </a:r>
                <a:r>
                  <a:rPr lang="en-US" altLang="zh-CN" sz="1200" i="0" kern="1200">
                    <a:solidFill>
                      <a:schemeClr val="tx1"/>
                    </a:solidFill>
                    <a:effectLst/>
                    <a:latin typeface="+mn-lt"/>
                    <a:ea typeface="+mn-ea"/>
                    <a:cs typeface="+mn-cs"/>
                  </a:rPr>
                  <a:t> θ</a:t>
                </a:r>
                <a:r>
                  <a:rPr lang="zh-CN" altLang="zh-CN" sz="1200" i="0" kern="1200">
                    <a:solidFill>
                      <a:schemeClr val="tx1"/>
                    </a:solidFill>
                    <a:effectLst/>
                    <a:latin typeface="+mn-lt"/>
                    <a:ea typeface="+mn-ea"/>
                    <a:cs typeface="+mn-cs"/>
                  </a:rPr>
                  <a:t>〗_</a:t>
                </a:r>
                <a:r>
                  <a:rPr lang="en-US" altLang="zh-CN" sz="1200" i="0" kern="1200">
                    <a:solidFill>
                      <a:schemeClr val="tx1"/>
                    </a:solidFill>
                    <a:effectLst/>
                    <a:latin typeface="+mn-lt"/>
                    <a:ea typeface="+mn-ea"/>
                    <a:cs typeface="+mn-cs"/>
                  </a:rPr>
                  <a:t>e</a:t>
                </a:r>
                <a:r>
                  <a:rPr lang="en-US" altLang="zh-CN" sz="1200" kern="1200" dirty="0">
                    <a:solidFill>
                      <a:schemeClr val="tx1"/>
                    </a:solidFill>
                    <a:effectLst/>
                    <a:latin typeface="+mn-lt"/>
                    <a:ea typeface="+mn-ea"/>
                    <a:cs typeface="+mn-cs"/>
                  </a:rPr>
                  <a:t> for the summed convective-scale circulation</a:t>
                </a:r>
                <a:r>
                  <a:rPr lang="en-US" altLang="zh-CN" sz="1200" kern="1200" dirty="0" smtClean="0">
                    <a:solidFill>
                      <a:schemeClr val="tx1"/>
                    </a:solidFill>
                    <a:effectLst/>
                    <a:latin typeface="+mn-lt"/>
                    <a:ea typeface="+mn-ea"/>
                    <a:cs typeface="+mn-cs"/>
                  </a:rPr>
                  <a:t>.</a:t>
                </a:r>
              </a:p>
              <a:p>
                <a:endParaRPr lang="en-US"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the entrainment of drier air in the updrafts</a:t>
                </a:r>
                <a:r>
                  <a:rPr lang="en-US" altLang="zh-CN" sz="1200" kern="1200" baseline="0" dirty="0" smtClean="0">
                    <a:solidFill>
                      <a:schemeClr val="tx1"/>
                    </a:solidFill>
                    <a:effectLst/>
                    <a:latin typeface="+mn-lt"/>
                    <a:ea typeface="+mn-ea"/>
                    <a:cs typeface="+mn-cs"/>
                  </a:rPr>
                  <a:t> --- </a:t>
                </a:r>
                <a:r>
                  <a:rPr lang="en-US" altLang="zh-CN" sz="1200" kern="1200" dirty="0" smtClean="0">
                    <a:solidFill>
                      <a:schemeClr val="tx1"/>
                    </a:solidFill>
                    <a:effectLst/>
                    <a:latin typeface="+mn-lt"/>
                    <a:ea typeface="+mn-ea"/>
                    <a:cs typeface="+mn-cs"/>
                  </a:rPr>
                  <a:t>deep convective updraft can transport mass and energy upward without significant dilution above the freezing level --- the radiative cooling effect ---</a:t>
                </a:r>
                <a:r>
                  <a:rPr lang="en-US" altLang="zh-CN" sz="1200" kern="1200" baseline="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the mixing between the subsiding environmental air and the detrained cloudy air that has a higher </a:t>
                </a:r>
                <a:r>
                  <a:rPr lang="en-US" altLang="zh-CN" sz="1200" i="0" kern="1200">
                    <a:solidFill>
                      <a:schemeClr val="tx1"/>
                    </a:solidFill>
                    <a:effectLst/>
                    <a:latin typeface="+mn-lt"/>
                    <a:ea typeface="+mn-ea"/>
                    <a:cs typeface="+mn-cs"/>
                  </a:rPr>
                  <a:t>θ</a:t>
                </a:r>
                <a:r>
                  <a:rPr lang="zh-CN" altLang="zh-CN" sz="1200" i="0" kern="1200">
                    <a:solidFill>
                      <a:schemeClr val="tx1"/>
                    </a:solidFill>
                    <a:effectLst/>
                    <a:latin typeface="+mn-lt"/>
                    <a:ea typeface="+mn-ea"/>
                    <a:cs typeface="+mn-cs"/>
                  </a:rPr>
                  <a:t>_</a:t>
                </a:r>
                <a:r>
                  <a:rPr lang="en-US" altLang="zh-CN" sz="1200" i="0" kern="1200">
                    <a:solidFill>
                      <a:schemeClr val="tx1"/>
                    </a:solidFill>
                    <a:effectLst/>
                    <a:latin typeface="+mn-lt"/>
                    <a:ea typeface="+mn-ea"/>
                    <a:cs typeface="+mn-cs"/>
                  </a:rPr>
                  <a:t>e</a:t>
                </a:r>
                <a:r>
                  <a:rPr lang="en-US" altLang="zh-CN" sz="1200" kern="1200" dirty="0" smtClean="0">
                    <a:solidFill>
                      <a:schemeClr val="tx1"/>
                    </a:solidFill>
                    <a:effectLst/>
                    <a:latin typeface="+mn-lt"/>
                    <a:ea typeface="+mn-ea"/>
                    <a:cs typeface="+mn-cs"/>
                  </a:rPr>
                  <a:t>.</a:t>
                </a:r>
              </a:p>
              <a:p>
                <a:endParaRPr lang="en-US"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When compared with the deep convective overturning that can transport mass from the surface to the upper troposphere, shallow convective-scale overturning is much more prominent in the convective-scale streamfunction with a center locates around 1 to 3 km and a top below 5 km (or melting level). </a:t>
                </a:r>
              </a:p>
              <a:p>
                <a:endParaRPr lang="en-US" altLang="zh-CN" sz="1200" kern="1200" dirty="0" smtClean="0">
                  <a:solidFill>
                    <a:schemeClr val="tx1"/>
                  </a:solidFill>
                  <a:effectLst/>
                  <a:latin typeface="+mn-lt"/>
                  <a:ea typeface="+mn-ea"/>
                  <a:cs typeface="+mn-cs"/>
                </a:endParaRPr>
              </a:p>
              <a:p>
                <a:r>
                  <a:rPr lang="zh-CN" altLang="zh-CN" sz="1200" kern="1200" dirty="0" smtClean="0">
                    <a:solidFill>
                      <a:schemeClr val="tx1"/>
                    </a:solidFill>
                    <a:effectLst/>
                    <a:latin typeface="+mn-lt"/>
                    <a:ea typeface="+mn-ea"/>
                    <a:cs typeface="+mn-cs"/>
                  </a:rPr>
                  <a:t> </a:t>
                </a:r>
                <a:r>
                  <a:rPr lang="en-US" altLang="zh-CN" sz="1200" i="0" kern="1200">
                    <a:solidFill>
                      <a:schemeClr val="tx1"/>
                    </a:solidFill>
                    <a:effectLst/>
                    <a:latin typeface="+mn-lt"/>
                    <a:ea typeface="+mn-ea"/>
                    <a:cs typeface="+mn-cs"/>
                  </a:rPr>
                  <a:t>θ</a:t>
                </a:r>
                <a:r>
                  <a:rPr lang="zh-CN" altLang="zh-CN" sz="1200" i="0" kern="1200">
                    <a:solidFill>
                      <a:schemeClr val="tx1"/>
                    </a:solidFill>
                    <a:effectLst/>
                    <a:latin typeface="+mn-lt"/>
                    <a:ea typeface="+mn-ea"/>
                    <a:cs typeface="+mn-cs"/>
                  </a:rPr>
                  <a:t>_</a:t>
                </a:r>
                <a:r>
                  <a:rPr lang="en-US" altLang="zh-CN" sz="1200" i="0" kern="1200">
                    <a:solidFill>
                      <a:schemeClr val="tx1"/>
                    </a:solidFill>
                    <a:effectLst/>
                    <a:latin typeface="+mn-lt"/>
                    <a:ea typeface="+mn-ea"/>
                    <a:cs typeface="+mn-cs"/>
                  </a:rPr>
                  <a:t>e</a:t>
                </a:r>
                <a:r>
                  <a:rPr lang="en-US" altLang="zh-CN" sz="1200" kern="1200" dirty="0">
                    <a:solidFill>
                      <a:schemeClr val="tx1"/>
                    </a:solidFill>
                    <a:effectLst/>
                    <a:latin typeface="+mn-lt"/>
                    <a:ea typeface="+mn-ea"/>
                    <a:cs typeface="+mn-cs"/>
                  </a:rPr>
                  <a:t> of the air parcels in shallow convective overturning is much higher than the mean profile of</a:t>
                </a:r>
                <a:r>
                  <a:rPr lang="zh-CN" altLang="zh-CN" sz="1200" i="0" kern="1200">
                    <a:solidFill>
                      <a:schemeClr val="tx1"/>
                    </a:solidFill>
                    <a:effectLst/>
                    <a:latin typeface="+mn-lt"/>
                    <a:ea typeface="+mn-ea"/>
                    <a:cs typeface="+mn-cs"/>
                  </a:rPr>
                  <a:t>〖</a:t>
                </a:r>
                <a:r>
                  <a:rPr lang="en-US" altLang="zh-CN" sz="1200" i="0" kern="1200">
                    <a:solidFill>
                      <a:schemeClr val="tx1"/>
                    </a:solidFill>
                    <a:effectLst/>
                    <a:latin typeface="+mn-lt"/>
                    <a:ea typeface="+mn-ea"/>
                    <a:cs typeface="+mn-cs"/>
                  </a:rPr>
                  <a:t>  θ</a:t>
                </a:r>
                <a:r>
                  <a:rPr lang="zh-CN" altLang="zh-CN" sz="1200" i="0" kern="1200">
                    <a:solidFill>
                      <a:schemeClr val="tx1"/>
                    </a:solidFill>
                    <a:effectLst/>
                    <a:latin typeface="+mn-lt"/>
                    <a:ea typeface="+mn-ea"/>
                    <a:cs typeface="+mn-cs"/>
                  </a:rPr>
                  <a:t>〗_</a:t>
                </a:r>
                <a:r>
                  <a:rPr lang="en-US" altLang="zh-CN" sz="1200" i="0" kern="1200">
                    <a:solidFill>
                      <a:schemeClr val="tx1"/>
                    </a:solidFill>
                    <a:effectLst/>
                    <a:latin typeface="+mn-lt"/>
                    <a:ea typeface="+mn-ea"/>
                    <a:cs typeface="+mn-cs"/>
                  </a:rPr>
                  <a:t>e</a:t>
                </a:r>
                <a:r>
                  <a:rPr lang="en-US" altLang="zh-CN" sz="1200" kern="1200" dirty="0">
                    <a:solidFill>
                      <a:schemeClr val="tx1"/>
                    </a:solidFill>
                    <a:effectLst/>
                    <a:latin typeface="+mn-lt"/>
                    <a:ea typeface="+mn-ea"/>
                    <a:cs typeface="+mn-cs"/>
                  </a:rPr>
                  <a:t>, which shows air parcels in shallow cumulus are much warmer and moister than the </a:t>
                </a:r>
                <a:r>
                  <a:rPr lang="en-US" altLang="zh-CN" sz="1200" kern="1200" dirty="0" smtClean="0">
                    <a:solidFill>
                      <a:schemeClr val="tx1"/>
                    </a:solidFill>
                    <a:effectLst/>
                    <a:latin typeface="+mn-lt"/>
                    <a:ea typeface="+mn-ea"/>
                    <a:cs typeface="+mn-cs"/>
                  </a:rPr>
                  <a:t>environment</a:t>
                </a:r>
              </a:p>
              <a:p>
                <a:endParaRPr lang="en-US" altLang="zh-CN" sz="1200" kern="1200" dirty="0" smtClean="0">
                  <a:solidFill>
                    <a:schemeClr val="tx1"/>
                  </a:solidFill>
                  <a:effectLst/>
                  <a:latin typeface="+mn-lt"/>
                  <a:ea typeface="+mn-ea"/>
                  <a:cs typeface="+mn-cs"/>
                </a:endParaRPr>
              </a:p>
              <a:p>
                <a:r>
                  <a:rPr lang="en-US" altLang="zh-CN" dirty="0" smtClean="0"/>
                  <a:t>the regional-scale streamfunction is shallower in the vertical and wider in the lower troposphere, which corresponds to weaker vertical motions at this scale.</a:t>
                </a:r>
                <a:r>
                  <a:rPr lang="en-US" altLang="zh-CN" sz="1200" kern="1200" dirty="0" smtClean="0">
                    <a:solidFill>
                      <a:schemeClr val="tx1"/>
                    </a:solidFill>
                    <a:effectLst/>
                    <a:latin typeface="+mn-lt"/>
                    <a:ea typeface="+mn-ea"/>
                    <a:cs typeface="+mn-cs"/>
                  </a:rPr>
                  <a:t> The regional-scale streamfunction peaks at around 4 to 9 km, which might correspond to the distinctive overturning in the anvil clouds that usually exist at the rear of mesoscale systems extending hundreds of kilometers</a:t>
                </a:r>
                <a:endParaRPr lang="zh-CN" altLang="en-US" dirty="0"/>
              </a:p>
            </p:txBody>
          </p:sp>
        </mc:Fallback>
      </mc:AlternateContent>
      <p:sp>
        <p:nvSpPr>
          <p:cNvPr id="4" name="灯片编号占位符 3"/>
          <p:cNvSpPr>
            <a:spLocks noGrp="1"/>
          </p:cNvSpPr>
          <p:nvPr>
            <p:ph type="sldNum" sz="quarter" idx="10"/>
          </p:nvPr>
        </p:nvSpPr>
        <p:spPr/>
        <p:txBody>
          <a:bodyPr/>
          <a:lstStyle/>
          <a:p>
            <a:fld id="{190C4694-F1BB-4045-8692-2772C5220ADC}" type="slidenum">
              <a:rPr lang="zh-CN" altLang="en-US" smtClean="0"/>
              <a:t>6</a:t>
            </a:fld>
            <a:endParaRPr lang="zh-CN" altLang="en-US"/>
          </a:p>
        </p:txBody>
      </p:sp>
    </p:spTree>
    <p:extLst>
      <p:ext uri="{BB962C8B-B14F-4D97-AF65-F5344CB8AC3E}">
        <p14:creationId xmlns:p14="http://schemas.microsoft.com/office/powerpoint/2010/main" val="28926114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endParaRPr lang="zh-CN" altLang="en-US" dirty="0"/>
              </a:p>
            </p:txBody>
          </p:sp>
        </mc:Choice>
        <mc:Fallback xmlns="">
          <p:sp>
            <p:nvSpPr>
              <p:cNvPr id="3" name="备注占位符 2"/>
              <p:cNvSpPr>
                <a:spLocks noGrp="1"/>
              </p:cNvSpPr>
              <p:nvPr>
                <p:ph type="body" idx="1"/>
              </p:nvPr>
            </p:nvSpPr>
            <p:spPr/>
            <p:txBody>
              <a:bodyPr/>
              <a:lstStyle/>
              <a:p>
                <a:r>
                  <a:rPr lang="en-US" altLang="zh-CN" dirty="0" smtClean="0"/>
                  <a:t>1.The</a:t>
                </a:r>
                <a:r>
                  <a:rPr lang="en-US" altLang="zh-CN" baseline="0" dirty="0" smtClean="0"/>
                  <a:t> convective-scale overturning is much deeper over the inland regions, especially the Himalaya foothills.</a:t>
                </a:r>
              </a:p>
              <a:p>
                <a:endParaRPr lang="en-US" altLang="zh-CN" baseline="0" dirty="0" smtClean="0"/>
              </a:p>
              <a:p>
                <a:r>
                  <a:rPr lang="en-US" altLang="zh-CN" baseline="0" dirty="0" smtClean="0"/>
                  <a:t>2.</a:t>
                </a:r>
                <a:r>
                  <a:rPr lang="en-US" altLang="zh-CN" sz="1200" kern="1200" baseline="0" dirty="0" smtClean="0">
                    <a:solidFill>
                      <a:schemeClr val="tx1"/>
                    </a:solidFill>
                    <a:effectLst/>
                    <a:latin typeface="+mn-lt"/>
                    <a:ea typeface="+mn-ea"/>
                    <a:cs typeface="+mn-cs"/>
                  </a:rPr>
                  <a:t>The convective-scale overturning over the coastal regions is stronger</a:t>
                </a:r>
                <a:endParaRPr lang="en-US" altLang="zh-CN" sz="1200" kern="1200" dirty="0" smtClean="0">
                  <a:solidFill>
                    <a:schemeClr val="tx1"/>
                  </a:solidFill>
                  <a:effectLst/>
                  <a:latin typeface="+mn-lt"/>
                  <a:ea typeface="+mn-ea"/>
                  <a:cs typeface="+mn-cs"/>
                </a:endParaRPr>
              </a:p>
              <a:p>
                <a:endParaRPr lang="en-US"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3.The entrainment of drier air in the updrafts</a:t>
                </a:r>
                <a:r>
                  <a:rPr lang="en-US" altLang="zh-CN" sz="1200" kern="1200" baseline="0" dirty="0" smtClean="0">
                    <a:solidFill>
                      <a:schemeClr val="tx1"/>
                    </a:solidFill>
                    <a:effectLst/>
                    <a:latin typeface="+mn-lt"/>
                    <a:ea typeface="+mn-ea"/>
                    <a:cs typeface="+mn-cs"/>
                  </a:rPr>
                  <a:t> is stronger over the oceanic region than inland region (weaker vertical velocity and stronger lapse rate of environmental </a:t>
                </a:r>
                <a:r>
                  <a:rPr lang="en-US" altLang="zh-CN" sz="1200" i="0" kern="1200">
                    <a:solidFill>
                      <a:schemeClr val="tx1"/>
                    </a:solidFill>
                    <a:effectLst/>
                    <a:latin typeface="Cambria Math"/>
                    <a:ea typeface="+mn-ea"/>
                    <a:cs typeface="+mn-cs"/>
                  </a:rPr>
                  <a:t>θ</a:t>
                </a:r>
                <a:r>
                  <a:rPr lang="zh-CN" altLang="zh-CN" sz="1200" i="0" kern="1200" smtClean="0">
                    <a:solidFill>
                      <a:schemeClr val="tx1"/>
                    </a:solidFill>
                    <a:effectLst/>
                    <a:latin typeface="Cambria Math"/>
                    <a:ea typeface="+mn-ea"/>
                    <a:cs typeface="+mn-cs"/>
                  </a:rPr>
                  <a:t>_</a:t>
                </a:r>
                <a:r>
                  <a:rPr lang="en-US" altLang="zh-CN" sz="1200" i="0" kern="1200">
                    <a:solidFill>
                      <a:schemeClr val="tx1"/>
                    </a:solidFill>
                    <a:effectLst/>
                    <a:latin typeface="Cambria Math"/>
                    <a:ea typeface="+mn-ea"/>
                    <a:cs typeface="+mn-cs"/>
                  </a:rPr>
                  <a:t>e</a:t>
                </a:r>
                <a:r>
                  <a:rPr lang="en-US" altLang="zh-CN" sz="1200" kern="1200" baseline="0" dirty="0" smtClean="0">
                    <a:solidFill>
                      <a:schemeClr val="tx1"/>
                    </a:solidFill>
                    <a:effectLst/>
                    <a:latin typeface="+mn-lt"/>
                    <a:ea typeface="+mn-ea"/>
                    <a:cs typeface="+mn-cs"/>
                  </a:rPr>
                  <a:t> profiler)</a:t>
                </a:r>
              </a:p>
              <a:p>
                <a:endParaRPr lang="en-US" altLang="zh-CN" sz="1200" kern="1200" baseline="0" dirty="0" smtClean="0">
                  <a:solidFill>
                    <a:schemeClr val="tx1"/>
                  </a:solidFill>
                  <a:effectLst/>
                  <a:latin typeface="+mn-lt"/>
                  <a:ea typeface="+mn-ea"/>
                  <a:cs typeface="+mn-cs"/>
                </a:endParaRPr>
              </a:p>
              <a:p>
                <a:r>
                  <a:rPr lang="en-US" altLang="zh-CN" sz="1200" kern="1200" baseline="0" dirty="0" smtClean="0">
                    <a:solidFill>
                      <a:schemeClr val="tx1"/>
                    </a:solidFill>
                    <a:effectLst/>
                    <a:latin typeface="+mn-lt"/>
                    <a:ea typeface="+mn-ea"/>
                    <a:cs typeface="+mn-cs"/>
                  </a:rPr>
                  <a:t>4.The convective-scale streamfunction shift to higher potential temperature,</a:t>
                </a:r>
                <a:endParaRPr lang="zh-CN" altLang="en-US" dirty="0"/>
              </a:p>
            </p:txBody>
          </p:sp>
        </mc:Fallback>
      </mc:AlternateContent>
      <p:sp>
        <p:nvSpPr>
          <p:cNvPr id="4" name="灯片编号占位符 3"/>
          <p:cNvSpPr>
            <a:spLocks noGrp="1"/>
          </p:cNvSpPr>
          <p:nvPr>
            <p:ph type="sldNum" sz="quarter" idx="10"/>
          </p:nvPr>
        </p:nvSpPr>
        <p:spPr/>
        <p:txBody>
          <a:bodyPr/>
          <a:lstStyle/>
          <a:p>
            <a:fld id="{190C4694-F1BB-4045-8692-2772C5220ADC}" type="slidenum">
              <a:rPr lang="zh-CN" altLang="en-US" smtClean="0"/>
              <a:t>7</a:t>
            </a:fld>
            <a:endParaRPr lang="zh-CN" altLang="en-US"/>
          </a:p>
        </p:txBody>
      </p:sp>
    </p:spTree>
    <p:extLst>
      <p:ext uri="{BB962C8B-B14F-4D97-AF65-F5344CB8AC3E}">
        <p14:creationId xmlns:p14="http://schemas.microsoft.com/office/powerpoint/2010/main" val="33090813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90C4694-F1BB-4045-8692-2772C5220ADC}" type="slidenum">
              <a:rPr lang="zh-CN" altLang="en-US" smtClean="0"/>
              <a:t>13</a:t>
            </a:fld>
            <a:endParaRPr lang="zh-CN" altLang="en-US"/>
          </a:p>
        </p:txBody>
      </p:sp>
    </p:spTree>
    <p:extLst>
      <p:ext uri="{BB962C8B-B14F-4D97-AF65-F5344CB8AC3E}">
        <p14:creationId xmlns:p14="http://schemas.microsoft.com/office/powerpoint/2010/main" val="6508125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90C4694-F1BB-4045-8692-2772C5220ADC}" type="slidenum">
              <a:rPr lang="zh-CN" altLang="en-US" smtClean="0"/>
              <a:t>18</a:t>
            </a:fld>
            <a:endParaRPr lang="zh-CN" altLang="en-US"/>
          </a:p>
        </p:txBody>
      </p:sp>
    </p:spTree>
    <p:extLst>
      <p:ext uri="{BB962C8B-B14F-4D97-AF65-F5344CB8AC3E}">
        <p14:creationId xmlns:p14="http://schemas.microsoft.com/office/powerpoint/2010/main" val="21628302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2017/8/17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2017/8/17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2017/8/17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2017/8/17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2017/8/17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t>2017/8/17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t>2017/8/17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t>2017/8/17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2017/8/17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2017/8/17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2017/8/17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2017/8/17</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7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220.png"/><Relationship Id="rId4" Type="http://schemas.openxmlformats.org/officeDocument/2006/relationships/image" Target="../media/image210.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683568" y="1484784"/>
            <a:ext cx="7772400" cy="1470025"/>
          </a:xfrm>
        </p:spPr>
        <p:txBody>
          <a:bodyPr>
            <a:normAutofit fontScale="90000"/>
          </a:bodyPr>
          <a:lstStyle/>
          <a:p>
            <a:r>
              <a:rPr lang="en-US" altLang="zh-CN" dirty="0" smtClean="0"/>
              <a:t>Atmospheric </a:t>
            </a:r>
            <a:r>
              <a:rPr lang="en-US" altLang="zh-CN" dirty="0"/>
              <a:t>O</a:t>
            </a:r>
            <a:r>
              <a:rPr lang="en-US" altLang="zh-CN" dirty="0" smtClean="0"/>
              <a:t>verturning of Indian </a:t>
            </a:r>
            <a:r>
              <a:rPr lang="en-US" altLang="zh-CN" dirty="0"/>
              <a:t>Summer Monsoon: as </a:t>
            </a:r>
            <a:r>
              <a:rPr lang="en-US" altLang="zh-CN" dirty="0" smtClean="0"/>
              <a:t>seen</a:t>
            </a:r>
            <a:r>
              <a:rPr lang="en-US" altLang="zh-CN" dirty="0"/>
              <a:t/>
            </a:r>
            <a:br>
              <a:rPr lang="en-US" altLang="zh-CN" dirty="0"/>
            </a:br>
            <a:r>
              <a:rPr lang="en-US" altLang="zh-CN" dirty="0"/>
              <a:t>through the Isentropic Analysis</a:t>
            </a:r>
            <a:endParaRPr lang="zh-CN" altLang="en-US" dirty="0"/>
          </a:p>
        </p:txBody>
      </p:sp>
      <p:sp>
        <p:nvSpPr>
          <p:cNvPr id="3" name="副标题 2"/>
          <p:cNvSpPr>
            <a:spLocks noGrp="1"/>
          </p:cNvSpPr>
          <p:nvPr>
            <p:ph type="subTitle" idx="1"/>
          </p:nvPr>
        </p:nvSpPr>
        <p:spPr/>
        <p:txBody>
          <a:bodyPr>
            <a:normAutofit fontScale="47500" lnSpcReduction="20000"/>
          </a:bodyPr>
          <a:lstStyle/>
          <a:p>
            <a:r>
              <a:rPr lang="en-US" altLang="zh-CN" sz="4000" b="1" dirty="0" smtClean="0"/>
              <a:t>Xingchao </a:t>
            </a:r>
            <a:r>
              <a:rPr lang="en-US" altLang="zh-CN" sz="4000" b="1" dirty="0" smtClean="0"/>
              <a:t>(XC)</a:t>
            </a:r>
            <a:r>
              <a:rPr lang="en-US" altLang="zh-CN" sz="4000" b="1" dirty="0" smtClean="0"/>
              <a:t> </a:t>
            </a:r>
            <a:r>
              <a:rPr lang="en-US" altLang="zh-CN" sz="4000" b="1" dirty="0" smtClean="0"/>
              <a:t>Chen</a:t>
            </a:r>
            <a:r>
              <a:rPr lang="en-US" altLang="zh-CN" sz="4000" b="1" baseline="30000" dirty="0" smtClean="0"/>
              <a:t>1</a:t>
            </a:r>
            <a:r>
              <a:rPr lang="en-US" altLang="zh-CN" sz="4000" b="1" dirty="0" smtClean="0"/>
              <a:t>, </a:t>
            </a:r>
            <a:r>
              <a:rPr lang="en-US" altLang="zh-CN" sz="4000" b="1" dirty="0"/>
              <a:t>Olivier </a:t>
            </a:r>
            <a:r>
              <a:rPr lang="en-US" altLang="zh-CN" sz="4000" b="1" dirty="0" smtClean="0"/>
              <a:t>Pauluis</a:t>
            </a:r>
            <a:r>
              <a:rPr lang="en-US" altLang="zh-CN" sz="4000" b="1" baseline="30000" dirty="0" smtClean="0"/>
              <a:t>2</a:t>
            </a:r>
            <a:r>
              <a:rPr lang="en-US" altLang="zh-CN" sz="4000" b="1" dirty="0" smtClean="0"/>
              <a:t> , Fuqing </a:t>
            </a:r>
            <a:r>
              <a:rPr lang="en-US" altLang="zh-CN" sz="4000" b="1" dirty="0"/>
              <a:t>Zhang </a:t>
            </a:r>
            <a:r>
              <a:rPr lang="en-US" altLang="zh-CN" sz="4000" b="1" baseline="30000" dirty="0" smtClean="0"/>
              <a:t>1</a:t>
            </a:r>
            <a:endParaRPr lang="en-US" altLang="zh-CN" sz="4000" b="1" baseline="30000" dirty="0"/>
          </a:p>
          <a:p>
            <a:endParaRPr lang="en-US" altLang="zh-CN" sz="4800" b="1" dirty="0"/>
          </a:p>
          <a:p>
            <a:r>
              <a:rPr lang="en-US" altLang="zh-CN" baseline="30000" dirty="0" smtClean="0"/>
              <a:t>1</a:t>
            </a:r>
            <a:r>
              <a:rPr lang="en-US" altLang="zh-CN" dirty="0"/>
              <a:t>Department of Meteorology, The Pennsylvania State University, and Center for Advanced Data Assimilation and Predictability Techniques, University Park, </a:t>
            </a:r>
            <a:r>
              <a:rPr lang="en-US" altLang="zh-CN" dirty="0" smtClean="0"/>
              <a:t>Pennsylvania, USA</a:t>
            </a:r>
          </a:p>
          <a:p>
            <a:r>
              <a:rPr lang="en-US" altLang="zh-CN" baseline="30000" dirty="0" smtClean="0"/>
              <a:t>2</a:t>
            </a:r>
            <a:r>
              <a:rPr lang="en-US" altLang="zh-CN" dirty="0" smtClean="0"/>
              <a:t>Courant </a:t>
            </a:r>
            <a:r>
              <a:rPr lang="en-US" altLang="zh-CN" dirty="0"/>
              <a:t>Institute of Mathematical Sciences. New York University, New York, USA</a:t>
            </a:r>
          </a:p>
          <a:p>
            <a:endParaRPr lang="zh-CN" altLang="en-US" dirty="0"/>
          </a:p>
        </p:txBody>
      </p:sp>
    </p:spTree>
    <p:extLst>
      <p:ext uri="{BB962C8B-B14F-4D97-AF65-F5344CB8AC3E}">
        <p14:creationId xmlns:p14="http://schemas.microsoft.com/office/powerpoint/2010/main" val="30462057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44624"/>
            <a:ext cx="9144000" cy="923330"/>
          </a:xfrm>
          <a:prstGeom prst="rect">
            <a:avLst/>
          </a:prstGeom>
        </p:spPr>
        <p:txBody>
          <a:bodyPr wrap="square">
            <a:spAutoFit/>
          </a:bodyPr>
          <a:lstStyle/>
          <a:p>
            <a:r>
              <a:rPr lang="en-US" altLang="zh-CN" b="1" dirty="0" smtClean="0">
                <a:latin typeface="Times New Roman" pitchFamily="18" charset="0"/>
                <a:cs typeface="Times New Roman" pitchFamily="18" charset="0"/>
              </a:rPr>
              <a:t>Intraseasonal variability:</a:t>
            </a:r>
          </a:p>
          <a:p>
            <a:endParaRPr lang="en-US" altLang="zh-CN" b="1" dirty="0">
              <a:latin typeface="Times New Roman" pitchFamily="18" charset="0"/>
              <a:cs typeface="Times New Roman" pitchFamily="18" charset="0"/>
            </a:endParaRPr>
          </a:p>
          <a:p>
            <a:r>
              <a:rPr lang="en-US" altLang="zh-CN" b="1" dirty="0" smtClean="0">
                <a:latin typeface="Times New Roman" pitchFamily="18" charset="0"/>
                <a:cs typeface="Times New Roman" pitchFamily="18" charset="0"/>
              </a:rPr>
              <a:t>Upward mass transportation ( 3 km)</a:t>
            </a:r>
          </a:p>
        </p:txBody>
      </p:sp>
      <p:pic>
        <p:nvPicPr>
          <p:cNvPr id="1026" name="Picture 2" descr="E:\My Papers\Monsoon_overturning\figures\Figure 09-upward_massflux_al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940422"/>
            <a:ext cx="6912768" cy="58382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96363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My Papers\Monsoon_overturning\figures\Figure 10-upward_Te_al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0944" y="980728"/>
            <a:ext cx="6822302" cy="5761831"/>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5" name="矩形 4"/>
              <p:cNvSpPr/>
              <p:nvPr/>
            </p:nvSpPr>
            <p:spPr>
              <a:xfrm>
                <a:off x="18728" y="18953"/>
                <a:ext cx="9144000" cy="1603581"/>
              </a:xfrm>
              <a:prstGeom prst="rect">
                <a:avLst/>
              </a:prstGeom>
            </p:spPr>
            <p:txBody>
              <a:bodyPr wrap="square">
                <a:spAutoFit/>
              </a:bodyPr>
              <a:lstStyle/>
              <a:p>
                <a:pPr fontAlgn="ctr"/>
                <a:r>
                  <a:rPr lang="en-US" altLang="zh-CN" b="1" dirty="0" smtClean="0">
                    <a:latin typeface="Times New Roman" pitchFamily="18" charset="0"/>
                    <a:cs typeface="Times New Roman" pitchFamily="18" charset="0"/>
                  </a:rPr>
                  <a:t>The isentropic-mean equivalent potential temperatures in convective updraft  (3km): </a:t>
                </a:r>
              </a:p>
              <a:p>
                <a:pPr fontAlgn="ctr"/>
                <a:endParaRPr lang="en-US" altLang="zh-CN" sz="1400" i="1" dirty="0" smtClean="0">
                  <a:latin typeface="Cambria Math"/>
                </a:endParaRPr>
              </a:p>
              <a:p>
                <a:pPr fontAlgn="ctr"/>
                <a14:m>
                  <m:oMathPara xmlns:m="http://schemas.openxmlformats.org/officeDocument/2006/math">
                    <m:oMathParaPr>
                      <m:jc m:val="centerGroup"/>
                    </m:oMathParaPr>
                    <m:oMath xmlns:m="http://schemas.openxmlformats.org/officeDocument/2006/math">
                      <m:sSup>
                        <m:sSupPr>
                          <m:ctrlPr>
                            <a:rPr lang="zh-CN" altLang="zh-CN" sz="1400" i="1">
                              <a:latin typeface="Cambria Math"/>
                            </a:rPr>
                          </m:ctrlPr>
                        </m:sSupPr>
                        <m:e>
                          <m:r>
                            <a:rPr lang="en-US" altLang="zh-CN" sz="1400" i="1">
                              <a:latin typeface="Cambria Math"/>
                            </a:rPr>
                            <m:t>𝑀</m:t>
                          </m:r>
                        </m:e>
                        <m:sup>
                          <m:r>
                            <a:rPr lang="en-US" altLang="zh-CN" sz="1400" i="1">
                              <a:latin typeface="Cambria Math"/>
                            </a:rPr>
                            <m:t>+</m:t>
                          </m:r>
                        </m:sup>
                      </m:sSup>
                      <m:d>
                        <m:dPr>
                          <m:ctrlPr>
                            <a:rPr lang="zh-CN" altLang="zh-CN" sz="1400" i="1">
                              <a:latin typeface="Cambria Math"/>
                            </a:rPr>
                          </m:ctrlPr>
                        </m:dPr>
                        <m:e>
                          <m:r>
                            <a:rPr lang="en-US" altLang="zh-CN" sz="1400" i="1">
                              <a:latin typeface="Cambria Math"/>
                            </a:rPr>
                            <m:t>𝑧</m:t>
                          </m:r>
                          <m:r>
                            <a:rPr lang="en-US" altLang="zh-CN" sz="1400" i="1">
                              <a:latin typeface="Cambria Math"/>
                            </a:rPr>
                            <m:t>,</m:t>
                          </m:r>
                          <m:r>
                            <a:rPr lang="en-US" altLang="zh-CN" sz="1400" i="1">
                              <a:latin typeface="Cambria Math"/>
                            </a:rPr>
                            <m:t>𝑡</m:t>
                          </m:r>
                        </m:e>
                      </m:d>
                      <m:r>
                        <a:rPr lang="en-US" altLang="zh-CN" sz="1400" i="1">
                          <a:latin typeface="Cambria Math"/>
                        </a:rPr>
                        <m:t>=</m:t>
                      </m:r>
                      <m:nary>
                        <m:naryPr>
                          <m:limLoc m:val="subSup"/>
                          <m:ctrlPr>
                            <a:rPr lang="zh-CN" altLang="zh-CN" sz="1400" i="1">
                              <a:latin typeface="Cambria Math"/>
                            </a:rPr>
                          </m:ctrlPr>
                        </m:naryPr>
                        <m:sub>
                          <m:r>
                            <a:rPr lang="en-US" altLang="zh-CN" sz="1400" i="1">
                              <a:latin typeface="Cambria Math"/>
                            </a:rPr>
                            <m:t>−∞</m:t>
                          </m:r>
                        </m:sub>
                        <m:sup>
                          <m:r>
                            <a:rPr lang="en-US" altLang="zh-CN" sz="1400" i="1">
                              <a:latin typeface="Cambria Math"/>
                            </a:rPr>
                            <m:t>∞</m:t>
                          </m:r>
                        </m:sup>
                        <m:e>
                          <m:d>
                            <m:dPr>
                              <m:begChr m:val="〈"/>
                              <m:endChr m:val="〉"/>
                              <m:ctrlPr>
                                <a:rPr lang="zh-CN" altLang="zh-CN" sz="1400" i="1">
                                  <a:latin typeface="Cambria Math"/>
                                </a:rPr>
                              </m:ctrlPr>
                            </m:dPr>
                            <m:e>
                              <m:r>
                                <a:rPr lang="en-US" altLang="zh-CN" sz="1400" i="1">
                                  <a:latin typeface="Cambria Math"/>
                                </a:rPr>
                                <m:t>𝜌</m:t>
                              </m:r>
                              <m:sSub>
                                <m:sSubPr>
                                  <m:ctrlPr>
                                    <a:rPr lang="zh-CN" altLang="zh-CN" sz="1400" i="1">
                                      <a:latin typeface="Cambria Math"/>
                                    </a:rPr>
                                  </m:ctrlPr>
                                </m:sSubPr>
                                <m:e>
                                  <m:r>
                                    <a:rPr lang="en-US" altLang="zh-CN" sz="1400" i="1">
                                      <a:latin typeface="Cambria Math"/>
                                    </a:rPr>
                                    <m:t>𝑊</m:t>
                                  </m:r>
                                </m:e>
                                <m:sub>
                                  <m:r>
                                    <a:rPr lang="en-US" altLang="zh-CN" sz="1400" i="1">
                                      <a:latin typeface="Cambria Math"/>
                                    </a:rPr>
                                    <m:t>𝐶</m:t>
                                  </m:r>
                                </m:sub>
                              </m:sSub>
                            </m:e>
                          </m:d>
                          <m:r>
                            <a:rPr lang="en-US" altLang="zh-CN" sz="1400" i="1">
                              <a:latin typeface="Cambria Math"/>
                            </a:rPr>
                            <m:t>𝐻</m:t>
                          </m:r>
                          <m:d>
                            <m:dPr>
                              <m:ctrlPr>
                                <a:rPr lang="zh-CN" altLang="zh-CN" sz="1400" i="1">
                                  <a:latin typeface="Cambria Math"/>
                                </a:rPr>
                              </m:ctrlPr>
                            </m:dPr>
                            <m:e>
                              <m:d>
                                <m:dPr>
                                  <m:begChr m:val="〈"/>
                                  <m:endChr m:val="〉"/>
                                  <m:ctrlPr>
                                    <a:rPr lang="zh-CN" altLang="zh-CN" sz="1400" i="1">
                                      <a:latin typeface="Cambria Math"/>
                                    </a:rPr>
                                  </m:ctrlPr>
                                </m:dPr>
                                <m:e>
                                  <m:r>
                                    <a:rPr lang="en-US" altLang="zh-CN" sz="1400" i="1">
                                      <a:latin typeface="Cambria Math"/>
                                    </a:rPr>
                                    <m:t>𝜌</m:t>
                                  </m:r>
                                  <m:sSub>
                                    <m:sSubPr>
                                      <m:ctrlPr>
                                        <a:rPr lang="zh-CN" altLang="zh-CN" sz="1400" i="1">
                                          <a:latin typeface="Cambria Math"/>
                                        </a:rPr>
                                      </m:ctrlPr>
                                    </m:sSubPr>
                                    <m:e>
                                      <m:r>
                                        <a:rPr lang="en-US" altLang="zh-CN" sz="1400" i="1">
                                          <a:latin typeface="Cambria Math"/>
                                        </a:rPr>
                                        <m:t>𝑊</m:t>
                                      </m:r>
                                    </m:e>
                                    <m:sub>
                                      <m:r>
                                        <a:rPr lang="en-US" altLang="zh-CN" sz="1400" i="1">
                                          <a:latin typeface="Cambria Math"/>
                                        </a:rPr>
                                        <m:t>𝐶</m:t>
                                      </m:r>
                                    </m:sub>
                                  </m:sSub>
                                </m:e>
                              </m:d>
                            </m:e>
                          </m:d>
                          <m:r>
                            <a:rPr lang="en-US" altLang="zh-CN" sz="1400" i="1">
                              <a:latin typeface="Cambria Math"/>
                            </a:rPr>
                            <m:t>𝑑</m:t>
                          </m:r>
                          <m:sSub>
                            <m:sSubPr>
                              <m:ctrlPr>
                                <a:rPr lang="zh-CN" altLang="zh-CN" sz="1400" i="1">
                                  <a:latin typeface="Cambria Math"/>
                                </a:rPr>
                              </m:ctrlPr>
                            </m:sSubPr>
                            <m:e>
                              <m:r>
                                <a:rPr lang="en-US" altLang="zh-CN" sz="1400" i="1">
                                  <a:latin typeface="Cambria Math"/>
                                </a:rPr>
                                <m:t>𝜃</m:t>
                              </m:r>
                            </m:e>
                            <m:sub>
                              <m:r>
                                <a:rPr lang="en-US" altLang="zh-CN" sz="1400" i="1">
                                  <a:latin typeface="Cambria Math"/>
                                </a:rPr>
                                <m:t>𝑒</m:t>
                              </m:r>
                            </m:sub>
                          </m:sSub>
                          <m:r>
                            <a:rPr lang="en-US" altLang="zh-CN" sz="1400" i="1">
                              <a:latin typeface="Cambria Math"/>
                            </a:rPr>
                            <m:t>  </m:t>
                          </m:r>
                        </m:e>
                      </m:nary>
                      <m:r>
                        <a:rPr lang="en-US" altLang="zh-CN" sz="1400" b="0" i="0" smtClean="0">
                          <a:latin typeface="Cambria Math"/>
                        </a:rPr>
                        <m:t>         </m:t>
                      </m:r>
                      <m:sSubSup>
                        <m:sSubSupPr>
                          <m:ctrlPr>
                            <a:rPr lang="zh-CN" altLang="zh-CN" sz="1400" i="1">
                              <a:latin typeface="Cambria Math"/>
                            </a:rPr>
                          </m:ctrlPr>
                        </m:sSubSupPr>
                        <m:e>
                          <m:r>
                            <a:rPr lang="en-US" altLang="zh-CN" sz="1400" i="1">
                              <a:latin typeface="Cambria Math"/>
                            </a:rPr>
                            <m:t>𝜃</m:t>
                          </m:r>
                        </m:e>
                        <m:sub>
                          <m:r>
                            <a:rPr lang="en-US" altLang="zh-CN" sz="1400" i="1">
                              <a:latin typeface="Cambria Math"/>
                            </a:rPr>
                            <m:t>𝑒</m:t>
                          </m:r>
                        </m:sub>
                        <m:sup>
                          <m:r>
                            <a:rPr lang="en-US" altLang="zh-CN" sz="1400" i="1">
                              <a:latin typeface="Cambria Math"/>
                            </a:rPr>
                            <m:t>+</m:t>
                          </m:r>
                        </m:sup>
                      </m:sSubSup>
                      <m:d>
                        <m:dPr>
                          <m:ctrlPr>
                            <a:rPr lang="zh-CN" altLang="zh-CN" sz="1400" i="1">
                              <a:latin typeface="Cambria Math"/>
                            </a:rPr>
                          </m:ctrlPr>
                        </m:dPr>
                        <m:e>
                          <m:r>
                            <a:rPr lang="en-US" altLang="zh-CN" sz="1400" i="1">
                              <a:latin typeface="Cambria Math"/>
                            </a:rPr>
                            <m:t>𝑧</m:t>
                          </m:r>
                          <m:r>
                            <a:rPr lang="en-US" altLang="zh-CN" sz="1400" i="1">
                              <a:latin typeface="Cambria Math"/>
                            </a:rPr>
                            <m:t>,</m:t>
                          </m:r>
                          <m:r>
                            <a:rPr lang="en-US" altLang="zh-CN" sz="1400" i="1">
                              <a:latin typeface="Cambria Math"/>
                            </a:rPr>
                            <m:t>𝑡</m:t>
                          </m:r>
                        </m:e>
                      </m:d>
                      <m:r>
                        <a:rPr lang="en-US" altLang="zh-CN" sz="1400" i="1">
                          <a:latin typeface="Cambria Math"/>
                        </a:rPr>
                        <m:t>=</m:t>
                      </m:r>
                      <m:f>
                        <m:fPr>
                          <m:ctrlPr>
                            <a:rPr lang="zh-CN" altLang="zh-CN" sz="1400" i="1">
                              <a:latin typeface="Cambria Math"/>
                            </a:rPr>
                          </m:ctrlPr>
                        </m:fPr>
                        <m:num>
                          <m:r>
                            <a:rPr lang="en-US" altLang="zh-CN" sz="1400" i="1">
                              <a:latin typeface="Cambria Math"/>
                            </a:rPr>
                            <m:t>1</m:t>
                          </m:r>
                        </m:num>
                        <m:den>
                          <m:sSup>
                            <m:sSupPr>
                              <m:ctrlPr>
                                <a:rPr lang="zh-CN" altLang="zh-CN" sz="1400" i="1">
                                  <a:latin typeface="Cambria Math"/>
                                </a:rPr>
                              </m:ctrlPr>
                            </m:sSupPr>
                            <m:e>
                              <m:r>
                                <a:rPr lang="en-US" altLang="zh-CN" sz="1400" i="1">
                                  <a:latin typeface="Cambria Math"/>
                                </a:rPr>
                                <m:t>𝑀</m:t>
                              </m:r>
                            </m:e>
                            <m:sup>
                              <m:r>
                                <a:rPr lang="en-US" altLang="zh-CN" sz="1400" i="1">
                                  <a:latin typeface="Cambria Math"/>
                                </a:rPr>
                                <m:t>+</m:t>
                              </m:r>
                            </m:sup>
                          </m:sSup>
                        </m:den>
                      </m:f>
                      <m:nary>
                        <m:naryPr>
                          <m:limLoc m:val="subSup"/>
                          <m:ctrlPr>
                            <a:rPr lang="zh-CN" altLang="zh-CN" sz="1400" i="1">
                              <a:latin typeface="Cambria Math"/>
                            </a:rPr>
                          </m:ctrlPr>
                        </m:naryPr>
                        <m:sub>
                          <m:r>
                            <a:rPr lang="en-US" altLang="zh-CN" sz="1400" i="1">
                              <a:latin typeface="Cambria Math"/>
                            </a:rPr>
                            <m:t>−∞</m:t>
                          </m:r>
                        </m:sub>
                        <m:sup>
                          <m:r>
                            <a:rPr lang="en-US" altLang="zh-CN" sz="1400" i="1">
                              <a:latin typeface="Cambria Math"/>
                            </a:rPr>
                            <m:t>∞</m:t>
                          </m:r>
                        </m:sup>
                        <m:e>
                          <m:d>
                            <m:dPr>
                              <m:begChr m:val="〈"/>
                              <m:endChr m:val="〉"/>
                              <m:ctrlPr>
                                <a:rPr lang="zh-CN" altLang="zh-CN" sz="1400" i="1">
                                  <a:latin typeface="Cambria Math"/>
                                </a:rPr>
                              </m:ctrlPr>
                            </m:dPr>
                            <m:e>
                              <m:r>
                                <a:rPr lang="en-US" altLang="zh-CN" sz="1400" i="1">
                                  <a:latin typeface="Cambria Math"/>
                                </a:rPr>
                                <m:t>𝜌</m:t>
                              </m:r>
                              <m:sSub>
                                <m:sSubPr>
                                  <m:ctrlPr>
                                    <a:rPr lang="zh-CN" altLang="zh-CN" sz="1400" i="1">
                                      <a:latin typeface="Cambria Math"/>
                                    </a:rPr>
                                  </m:ctrlPr>
                                </m:sSubPr>
                                <m:e>
                                  <m:r>
                                    <a:rPr lang="en-US" altLang="zh-CN" sz="1400" i="1">
                                      <a:latin typeface="Cambria Math"/>
                                    </a:rPr>
                                    <m:t>𝑊</m:t>
                                  </m:r>
                                </m:e>
                                <m:sub>
                                  <m:r>
                                    <a:rPr lang="en-US" altLang="zh-CN" sz="1400" i="1">
                                      <a:latin typeface="Cambria Math"/>
                                    </a:rPr>
                                    <m:t>𝐶</m:t>
                                  </m:r>
                                </m:sub>
                              </m:sSub>
                              <m:sSub>
                                <m:sSubPr>
                                  <m:ctrlPr>
                                    <a:rPr lang="zh-CN" altLang="zh-CN" sz="1400" i="1">
                                      <a:latin typeface="Cambria Math"/>
                                    </a:rPr>
                                  </m:ctrlPr>
                                </m:sSubPr>
                                <m:e>
                                  <m:r>
                                    <a:rPr lang="en-US" altLang="zh-CN" sz="1400" i="1">
                                      <a:latin typeface="Cambria Math"/>
                                    </a:rPr>
                                    <m:t>𝜃</m:t>
                                  </m:r>
                                </m:e>
                                <m:sub>
                                  <m:r>
                                    <a:rPr lang="en-US" altLang="zh-CN" sz="1400" i="1">
                                      <a:latin typeface="Cambria Math"/>
                                    </a:rPr>
                                    <m:t>𝑒</m:t>
                                  </m:r>
                                </m:sub>
                              </m:sSub>
                            </m:e>
                          </m:d>
                          <m:r>
                            <a:rPr lang="en-US" altLang="zh-CN" sz="1400" i="1">
                              <a:latin typeface="Cambria Math"/>
                            </a:rPr>
                            <m:t>𝐻</m:t>
                          </m:r>
                          <m:d>
                            <m:dPr>
                              <m:ctrlPr>
                                <a:rPr lang="zh-CN" altLang="zh-CN" sz="1400" i="1">
                                  <a:latin typeface="Cambria Math"/>
                                </a:rPr>
                              </m:ctrlPr>
                            </m:dPr>
                            <m:e>
                              <m:d>
                                <m:dPr>
                                  <m:begChr m:val="〈"/>
                                  <m:endChr m:val="〉"/>
                                  <m:ctrlPr>
                                    <a:rPr lang="zh-CN" altLang="zh-CN" sz="1400" i="1">
                                      <a:latin typeface="Cambria Math"/>
                                    </a:rPr>
                                  </m:ctrlPr>
                                </m:dPr>
                                <m:e>
                                  <m:r>
                                    <a:rPr lang="en-US" altLang="zh-CN" sz="1400" i="1">
                                      <a:latin typeface="Cambria Math"/>
                                    </a:rPr>
                                    <m:t>𝜌</m:t>
                                  </m:r>
                                  <m:sSub>
                                    <m:sSubPr>
                                      <m:ctrlPr>
                                        <a:rPr lang="zh-CN" altLang="zh-CN" sz="1400" i="1">
                                          <a:latin typeface="Cambria Math"/>
                                        </a:rPr>
                                      </m:ctrlPr>
                                    </m:sSubPr>
                                    <m:e>
                                      <m:r>
                                        <a:rPr lang="en-US" altLang="zh-CN" sz="1400" i="1">
                                          <a:latin typeface="Cambria Math"/>
                                        </a:rPr>
                                        <m:t>𝑊</m:t>
                                      </m:r>
                                    </m:e>
                                    <m:sub>
                                      <m:r>
                                        <a:rPr lang="en-US" altLang="zh-CN" sz="1400" i="1">
                                          <a:latin typeface="Cambria Math"/>
                                        </a:rPr>
                                        <m:t>𝐶</m:t>
                                      </m:r>
                                    </m:sub>
                                  </m:sSub>
                                </m:e>
                              </m:d>
                            </m:e>
                          </m:d>
                        </m:e>
                      </m:nary>
                      <m:r>
                        <a:rPr lang="en-US" altLang="zh-CN" sz="1400" i="1">
                          <a:latin typeface="Cambria Math"/>
                        </a:rPr>
                        <m:t>𝑑</m:t>
                      </m:r>
                      <m:sSubSup>
                        <m:sSubSupPr>
                          <m:ctrlPr>
                            <a:rPr lang="zh-CN" altLang="zh-CN" sz="1400" i="1">
                              <a:latin typeface="Cambria Math"/>
                            </a:rPr>
                          </m:ctrlPr>
                        </m:sSubSupPr>
                        <m:e>
                          <m:r>
                            <a:rPr lang="en-US" altLang="zh-CN" sz="1400" i="1">
                              <a:latin typeface="Cambria Math"/>
                            </a:rPr>
                            <m:t>𝜃</m:t>
                          </m:r>
                        </m:e>
                        <m:sub>
                          <m:r>
                            <a:rPr lang="en-US" altLang="zh-CN" sz="1400" i="1">
                              <a:latin typeface="Cambria Math"/>
                            </a:rPr>
                            <m:t>𝑒</m:t>
                          </m:r>
                        </m:sub>
                        <m:sup>
                          <m:r>
                            <a:rPr lang="en-US" altLang="zh-CN" sz="1400" i="1">
                              <a:latin typeface="Cambria Math"/>
                            </a:rPr>
                            <m:t>′</m:t>
                          </m:r>
                        </m:sup>
                      </m:sSubSup>
                    </m:oMath>
                  </m:oMathPara>
                </a14:m>
                <a:endParaRPr lang="en-US" altLang="zh-CN" b="1" dirty="0" smtClean="0">
                  <a:latin typeface="Times New Roman" pitchFamily="18" charset="0"/>
                  <a:cs typeface="Times New Roman" pitchFamily="18" charset="0"/>
                </a:endParaRPr>
              </a:p>
              <a:p>
                <a:pPr fontAlgn="ctr"/>
                <a:endParaRPr lang="zh-CN" altLang="zh-CN" b="1" dirty="0">
                  <a:latin typeface="Times New Roman" pitchFamily="18" charset="0"/>
                  <a:cs typeface="Times New Roman" pitchFamily="18" charset="0"/>
                </a:endParaRPr>
              </a:p>
              <a:p>
                <a:endParaRPr lang="zh-CN" altLang="en-US" dirty="0"/>
              </a:p>
            </p:txBody>
          </p:sp>
        </mc:Choice>
        <mc:Fallback xmlns="">
          <p:sp>
            <p:nvSpPr>
              <p:cNvPr id="5" name="矩形 4"/>
              <p:cNvSpPr>
                <a:spLocks noRot="1" noChangeAspect="1" noMove="1" noResize="1" noEditPoints="1" noAdjustHandles="1" noChangeArrowheads="1" noChangeShapeType="1" noTextEdit="1"/>
              </p:cNvSpPr>
              <p:nvPr/>
            </p:nvSpPr>
            <p:spPr>
              <a:xfrm>
                <a:off x="18728" y="18953"/>
                <a:ext cx="9144000" cy="1603581"/>
              </a:xfrm>
              <a:prstGeom prst="rect">
                <a:avLst/>
              </a:prstGeom>
              <a:blipFill rotWithShape="1">
                <a:blip r:embed="rId3"/>
                <a:stretch>
                  <a:fillRect l="-533" t="-22433" b="-42966"/>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8096363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E:\My Papers\Monsoon_overturning\figures\Figure 11-mean streamfunction-diff regions-diff phas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404664"/>
            <a:ext cx="8248278" cy="6414479"/>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a:off x="0" y="44624"/>
            <a:ext cx="9144000" cy="369332"/>
          </a:xfrm>
          <a:prstGeom prst="rect">
            <a:avLst/>
          </a:prstGeom>
        </p:spPr>
        <p:txBody>
          <a:bodyPr wrap="square">
            <a:spAutoFit/>
          </a:bodyPr>
          <a:lstStyle/>
          <a:p>
            <a:r>
              <a:rPr lang="en-US" altLang="zh-CN" b="1" dirty="0" smtClean="0">
                <a:latin typeface="Times New Roman" pitchFamily="18" charset="0"/>
                <a:cs typeface="Times New Roman" pitchFamily="18" charset="0"/>
              </a:rPr>
              <a:t>Intraseasonal variability:</a:t>
            </a:r>
            <a:endParaRPr lang="en-US" altLang="zh-CN" b="1" dirty="0">
              <a:latin typeface="Times New Roman" pitchFamily="18" charset="0"/>
              <a:cs typeface="Times New Roman" pitchFamily="18" charset="0"/>
            </a:endParaRPr>
          </a:p>
        </p:txBody>
      </p:sp>
      <p:sp>
        <p:nvSpPr>
          <p:cNvPr id="2" name="矩形 1"/>
          <p:cNvSpPr/>
          <p:nvPr/>
        </p:nvSpPr>
        <p:spPr>
          <a:xfrm>
            <a:off x="1403648" y="692696"/>
            <a:ext cx="1008112" cy="100811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2513247" y="1772816"/>
            <a:ext cx="2130761" cy="100811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4716016" y="2924944"/>
            <a:ext cx="1008112" cy="100811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5876528" y="4005064"/>
            <a:ext cx="1008112" cy="100811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4756855" y="5117841"/>
            <a:ext cx="1008112" cy="100811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2573235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404664"/>
            <a:ext cx="8352928" cy="1077218"/>
          </a:xfrm>
          <a:prstGeom prst="rect">
            <a:avLst/>
          </a:prstGeom>
          <a:noFill/>
        </p:spPr>
        <p:txBody>
          <a:bodyPr wrap="square" rtlCol="0">
            <a:spAutoFit/>
          </a:bodyPr>
          <a:lstStyle/>
          <a:p>
            <a:r>
              <a:rPr lang="en-US" altLang="zh-CN" sz="2800" b="1" dirty="0" smtClean="0"/>
              <a:t>Conclusion:</a:t>
            </a:r>
          </a:p>
          <a:p>
            <a:endParaRPr lang="en-US" altLang="zh-CN" dirty="0" smtClean="0"/>
          </a:p>
          <a:p>
            <a:endParaRPr lang="zh-CN" altLang="en-US" dirty="0"/>
          </a:p>
        </p:txBody>
      </p:sp>
      <mc:AlternateContent xmlns:mc="http://schemas.openxmlformats.org/markup-compatibility/2006" xmlns:a14="http://schemas.microsoft.com/office/drawing/2010/main">
        <mc:Choice Requires="a14">
          <p:sp>
            <p:nvSpPr>
              <p:cNvPr id="3" name="TextBox 2"/>
              <p:cNvSpPr txBox="1"/>
              <p:nvPr/>
            </p:nvSpPr>
            <p:spPr>
              <a:xfrm>
                <a:off x="323528" y="1268760"/>
                <a:ext cx="8352928" cy="4708981"/>
              </a:xfrm>
              <a:prstGeom prst="rect">
                <a:avLst/>
              </a:prstGeom>
              <a:noFill/>
            </p:spPr>
            <p:txBody>
              <a:bodyPr wrap="square" rtlCol="0">
                <a:spAutoFit/>
              </a:bodyPr>
              <a:lstStyle/>
              <a:p>
                <a:pPr marL="342900" indent="-342900" algn="just">
                  <a:buAutoNum type="arabicPeriod"/>
                </a:pPr>
                <a:r>
                  <a:rPr lang="en-US" altLang="zh-CN" sz="2000" b="1" dirty="0" smtClean="0"/>
                  <a:t>Compared to MJO, the convective-scale and regional-scale (or mesoscale and synoptic scale) atmospheric overturning is much stronger and deeper in Indian summer monsoon;</a:t>
                </a:r>
              </a:p>
              <a:p>
                <a:pPr marL="342900" indent="-342900" algn="just">
                  <a:buAutoNum type="arabicPeriod"/>
                </a:pPr>
                <a:endParaRPr lang="en-US" altLang="zh-CN" sz="2000" b="1" dirty="0"/>
              </a:p>
              <a:p>
                <a:pPr marL="342900" indent="-342900" algn="just">
                  <a:buAutoNum type="arabicPeriod"/>
                </a:pPr>
                <a:r>
                  <a:rPr lang="en-US" altLang="zh-CN" sz="2000" b="1" dirty="0" smtClean="0"/>
                  <a:t>Different from MJO, the atmospheric overturning shows clear spatial variability with the convective-scale overturning is much deeper and shift to higher </a:t>
                </a:r>
                <a14:m>
                  <m:oMath xmlns:m="http://schemas.openxmlformats.org/officeDocument/2006/math">
                    <m:sSubSup>
                      <m:sSubSupPr>
                        <m:ctrlPr>
                          <a:rPr lang="zh-CN" altLang="zh-CN" sz="2000" b="1" i="1">
                            <a:latin typeface="Cambria Math"/>
                          </a:rPr>
                        </m:ctrlPr>
                      </m:sSubSupPr>
                      <m:e>
                        <m:r>
                          <a:rPr lang="en-US" altLang="zh-CN" sz="2000" b="1" i="1">
                            <a:latin typeface="Cambria Math"/>
                          </a:rPr>
                          <m:t>𝜽</m:t>
                        </m:r>
                      </m:e>
                      <m:sub>
                        <m:r>
                          <a:rPr lang="en-US" altLang="zh-CN" sz="2000" b="1" i="1">
                            <a:latin typeface="Cambria Math"/>
                          </a:rPr>
                          <m:t>𝒆</m:t>
                        </m:r>
                      </m:sub>
                      <m:sup/>
                    </m:sSubSup>
                    <m:r>
                      <a:rPr lang="en-US" altLang="zh-CN" sz="2000" b="1" i="1">
                        <a:latin typeface="Cambria Math"/>
                      </a:rPr>
                      <m:t> </m:t>
                    </m:r>
                  </m:oMath>
                </a14:m>
                <a:r>
                  <a:rPr lang="en-US" altLang="zh-CN" sz="2000" b="1" dirty="0" smtClean="0"/>
                  <a:t> over the inland region, while the strength of convective-scale overturning is strongest over the coastal regions;</a:t>
                </a:r>
              </a:p>
              <a:p>
                <a:pPr marL="342900" indent="-342900" algn="just">
                  <a:buAutoNum type="arabicPeriod"/>
                </a:pPr>
                <a:endParaRPr lang="en-US" altLang="zh-CN" sz="2000" b="1" dirty="0"/>
              </a:p>
              <a:p>
                <a:pPr marL="342900" indent="-342900" algn="just">
                  <a:buAutoNum type="arabicPeriod"/>
                </a:pPr>
                <a:r>
                  <a:rPr lang="en-US" altLang="zh-CN" sz="2000" b="1" dirty="0" smtClean="0"/>
                  <a:t>Over the Indian subcontinent,  the regional-scale overturning  dominates the upward mass transport from the middle to upper troposphere </a:t>
                </a:r>
                <a:r>
                  <a:rPr lang="en-US" altLang="zh-CN" sz="2000" b="1" dirty="0"/>
                  <a:t>which allowing a deeper </a:t>
                </a:r>
                <a:r>
                  <a:rPr lang="en-US" altLang="zh-CN" sz="2000" b="1" dirty="0" smtClean="0"/>
                  <a:t>overturning;</a:t>
                </a:r>
              </a:p>
              <a:p>
                <a:pPr marL="342900" indent="-342900" algn="just">
                  <a:buAutoNum type="arabicPeriod"/>
                </a:pPr>
                <a:endParaRPr lang="en-US" altLang="zh-CN" sz="2000" b="1" dirty="0"/>
              </a:p>
              <a:p>
                <a:pPr marL="342900" indent="-342900" algn="just">
                  <a:buAutoNum type="arabicPeriod"/>
                </a:pPr>
                <a:r>
                  <a:rPr lang="en-US" altLang="zh-CN" sz="2000" b="1" dirty="0" smtClean="0"/>
                  <a:t>Indian summer monsoon also shows strong intraseasonal variability in the atmospheric overturning.</a:t>
                </a:r>
              </a:p>
            </p:txBody>
          </p:sp>
        </mc:Choice>
        <mc:Fallback xmlns="">
          <p:sp>
            <p:nvSpPr>
              <p:cNvPr id="3" name="TextBox 2"/>
              <p:cNvSpPr txBox="1">
                <a:spLocks noRot="1" noChangeAspect="1" noMove="1" noResize="1" noEditPoints="1" noAdjustHandles="1" noChangeArrowheads="1" noChangeShapeType="1" noTextEdit="1"/>
              </p:cNvSpPr>
              <p:nvPr/>
            </p:nvSpPr>
            <p:spPr>
              <a:xfrm>
                <a:off x="323528" y="1268760"/>
                <a:ext cx="8352928" cy="4708981"/>
              </a:xfrm>
              <a:prstGeom prst="rect">
                <a:avLst/>
              </a:prstGeom>
              <a:blipFill rotWithShape="1">
                <a:blip r:embed="rId3"/>
                <a:stretch>
                  <a:fillRect l="-730" t="-776" r="-803" b="-1294"/>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9674146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Figure 01-WRF domain"/>
          <p:cNvPicPr/>
          <p:nvPr/>
        </p:nvPicPr>
        <p:blipFill>
          <a:blip r:embed="rId2">
            <a:extLst>
              <a:ext uri="{28A0092B-C50C-407E-A947-70E740481C1C}">
                <a14:useLocalDpi xmlns:a14="http://schemas.microsoft.com/office/drawing/2010/main" val="0"/>
              </a:ext>
            </a:extLst>
          </a:blip>
          <a:srcRect/>
          <a:stretch>
            <a:fillRect/>
          </a:stretch>
        </p:blipFill>
        <p:spPr bwMode="auto">
          <a:xfrm>
            <a:off x="37187" y="332656"/>
            <a:ext cx="8567261" cy="5256585"/>
          </a:xfrm>
          <a:prstGeom prst="rect">
            <a:avLst/>
          </a:prstGeom>
          <a:noFill/>
          <a:ln>
            <a:noFill/>
          </a:ln>
        </p:spPr>
      </p:pic>
      <p:sp>
        <p:nvSpPr>
          <p:cNvPr id="3" name="矩形 2"/>
          <p:cNvSpPr/>
          <p:nvPr/>
        </p:nvSpPr>
        <p:spPr>
          <a:xfrm>
            <a:off x="37187" y="44624"/>
            <a:ext cx="5686941" cy="461665"/>
          </a:xfrm>
          <a:prstGeom prst="rect">
            <a:avLst/>
          </a:prstGeom>
        </p:spPr>
        <p:txBody>
          <a:bodyPr wrap="none">
            <a:spAutoFit/>
          </a:bodyPr>
          <a:lstStyle/>
          <a:p>
            <a:pPr algn="just"/>
            <a:r>
              <a:rPr lang="en-US" altLang="zh-CN" sz="2400" b="1" dirty="0" smtClean="0"/>
              <a:t>Regional simulation at gray zone resolution</a:t>
            </a:r>
            <a:endParaRPr lang="en-US" altLang="zh-CN" sz="2400" b="1" dirty="0"/>
          </a:p>
        </p:txBody>
      </p:sp>
      <p:sp>
        <p:nvSpPr>
          <p:cNvPr id="4" name="TextBox 3"/>
          <p:cNvSpPr txBox="1"/>
          <p:nvPr/>
        </p:nvSpPr>
        <p:spPr>
          <a:xfrm>
            <a:off x="971600" y="5541039"/>
            <a:ext cx="7488832" cy="1200329"/>
          </a:xfrm>
          <a:prstGeom prst="rect">
            <a:avLst/>
          </a:prstGeom>
          <a:noFill/>
        </p:spPr>
        <p:txBody>
          <a:bodyPr wrap="square" rtlCol="0">
            <a:spAutoFit/>
          </a:bodyPr>
          <a:lstStyle/>
          <a:p>
            <a:r>
              <a:rPr lang="en-US" altLang="zh-CN" dirty="0" smtClean="0"/>
              <a:t>Spatial spacing: 9 km</a:t>
            </a:r>
          </a:p>
          <a:p>
            <a:r>
              <a:rPr lang="en-US" altLang="zh-CN" dirty="0" smtClean="0"/>
              <a:t>Integration: April 20</a:t>
            </a:r>
            <a:r>
              <a:rPr lang="en-US" altLang="zh-CN" baseline="30000" dirty="0" smtClean="0"/>
              <a:t>th</a:t>
            </a:r>
            <a:r>
              <a:rPr lang="en-US" altLang="zh-CN" dirty="0" smtClean="0"/>
              <a:t> to October 30</a:t>
            </a:r>
            <a:r>
              <a:rPr lang="en-US" altLang="zh-CN" baseline="30000" dirty="0" smtClean="0"/>
              <a:t>th  </a:t>
            </a:r>
            <a:endParaRPr lang="en-US" altLang="zh-CN" dirty="0" smtClean="0"/>
          </a:p>
          <a:p>
            <a:r>
              <a:rPr lang="en-US" altLang="zh-CN" dirty="0"/>
              <a:t>The black box shows the climatic zone used for the calculation of KELLF index T</a:t>
            </a:r>
            <a:r>
              <a:rPr lang="en-US" altLang="zh-CN" dirty="0" smtClean="0"/>
              <a:t>he </a:t>
            </a:r>
            <a:r>
              <a:rPr lang="en-US" altLang="zh-CN" dirty="0"/>
              <a:t>blue polygon shows the Indian subcontinent</a:t>
            </a:r>
            <a:endParaRPr lang="zh-CN" altLang="en-US" dirty="0"/>
          </a:p>
        </p:txBody>
      </p:sp>
    </p:spTree>
    <p:extLst>
      <p:ext uri="{BB962C8B-B14F-4D97-AF65-F5344CB8AC3E}">
        <p14:creationId xmlns:p14="http://schemas.microsoft.com/office/powerpoint/2010/main" val="12955738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Figure 04-moving average of daliy LLJ"/>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96479"/>
            <a:ext cx="4399236" cy="4935689"/>
          </a:xfrm>
          <a:prstGeom prst="rect">
            <a:avLst/>
          </a:prstGeom>
          <a:noFill/>
          <a:ln>
            <a:noFill/>
          </a:ln>
        </p:spPr>
      </p:pic>
      <p:sp>
        <p:nvSpPr>
          <p:cNvPr id="3" name="矩形 2"/>
          <p:cNvSpPr/>
          <p:nvPr/>
        </p:nvSpPr>
        <p:spPr>
          <a:xfrm>
            <a:off x="37187" y="44624"/>
            <a:ext cx="5686941" cy="461665"/>
          </a:xfrm>
          <a:prstGeom prst="rect">
            <a:avLst/>
          </a:prstGeom>
        </p:spPr>
        <p:txBody>
          <a:bodyPr wrap="none">
            <a:spAutoFit/>
          </a:bodyPr>
          <a:lstStyle/>
          <a:p>
            <a:pPr algn="just"/>
            <a:r>
              <a:rPr lang="en-US" altLang="zh-CN" sz="2400" b="1" dirty="0" smtClean="0"/>
              <a:t>Regional simulation at gray zone resolution</a:t>
            </a:r>
            <a:endParaRPr lang="en-US" altLang="zh-CN" sz="2400" b="1" dirty="0"/>
          </a:p>
        </p:txBody>
      </p:sp>
      <p:pic>
        <p:nvPicPr>
          <p:cNvPr id="4" name="图片 3" descr="Figure 05-moving average of daliy rainfall"/>
          <p:cNvPicPr/>
          <p:nvPr/>
        </p:nvPicPr>
        <p:blipFill>
          <a:blip r:embed="rId3">
            <a:extLst>
              <a:ext uri="{28A0092B-C50C-407E-A947-70E740481C1C}">
                <a14:useLocalDpi xmlns:a14="http://schemas.microsoft.com/office/drawing/2010/main" val="0"/>
              </a:ext>
            </a:extLst>
          </a:blip>
          <a:srcRect/>
          <a:stretch>
            <a:fillRect/>
          </a:stretch>
        </p:blipFill>
        <p:spPr bwMode="auto">
          <a:xfrm>
            <a:off x="4411412" y="1196479"/>
            <a:ext cx="4644008" cy="4935416"/>
          </a:xfrm>
          <a:prstGeom prst="rect">
            <a:avLst/>
          </a:prstGeom>
          <a:noFill/>
          <a:ln>
            <a:noFill/>
          </a:ln>
        </p:spPr>
      </p:pic>
      <p:sp>
        <p:nvSpPr>
          <p:cNvPr id="5" name="TextBox 4"/>
          <p:cNvSpPr txBox="1"/>
          <p:nvPr/>
        </p:nvSpPr>
        <p:spPr>
          <a:xfrm>
            <a:off x="395536" y="908720"/>
            <a:ext cx="3744416" cy="369332"/>
          </a:xfrm>
          <a:prstGeom prst="rect">
            <a:avLst/>
          </a:prstGeom>
          <a:noFill/>
        </p:spPr>
        <p:txBody>
          <a:bodyPr wrap="square" rtlCol="0">
            <a:spAutoFit/>
          </a:bodyPr>
          <a:lstStyle/>
          <a:p>
            <a:pPr algn="ctr"/>
            <a:r>
              <a:rPr lang="en-US" altLang="zh-CN" b="1" dirty="0" smtClean="0"/>
              <a:t>Time evolution of Somali Jet</a:t>
            </a:r>
            <a:endParaRPr lang="zh-CN" altLang="en-US" b="1" dirty="0"/>
          </a:p>
        </p:txBody>
      </p:sp>
      <p:sp>
        <p:nvSpPr>
          <p:cNvPr id="6" name="TextBox 5"/>
          <p:cNvSpPr txBox="1"/>
          <p:nvPr/>
        </p:nvSpPr>
        <p:spPr>
          <a:xfrm>
            <a:off x="4699444" y="908720"/>
            <a:ext cx="4121028" cy="369332"/>
          </a:xfrm>
          <a:prstGeom prst="rect">
            <a:avLst/>
          </a:prstGeom>
          <a:noFill/>
        </p:spPr>
        <p:txBody>
          <a:bodyPr wrap="square" rtlCol="0">
            <a:spAutoFit/>
          </a:bodyPr>
          <a:lstStyle/>
          <a:p>
            <a:pPr algn="ctr"/>
            <a:r>
              <a:rPr lang="en-US" altLang="zh-CN" b="1" dirty="0" smtClean="0"/>
              <a:t>Time evolution of monsoon precipitation</a:t>
            </a:r>
            <a:endParaRPr lang="zh-CN" altLang="en-US" b="1" dirty="0"/>
          </a:p>
        </p:txBody>
      </p:sp>
    </p:spTree>
    <p:extLst>
      <p:ext uri="{BB962C8B-B14F-4D97-AF65-F5344CB8AC3E}">
        <p14:creationId xmlns:p14="http://schemas.microsoft.com/office/powerpoint/2010/main" val="13692365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Figure 14-10days_perturbation_2009"/>
          <p:cNvPicPr/>
          <p:nvPr/>
        </p:nvPicPr>
        <p:blipFill>
          <a:blip r:embed="rId2">
            <a:extLst>
              <a:ext uri="{28A0092B-C50C-407E-A947-70E740481C1C}">
                <a14:useLocalDpi xmlns:a14="http://schemas.microsoft.com/office/drawing/2010/main" val="0"/>
              </a:ext>
            </a:extLst>
          </a:blip>
          <a:srcRect/>
          <a:stretch>
            <a:fillRect/>
          </a:stretch>
        </p:blipFill>
        <p:spPr bwMode="auto">
          <a:xfrm>
            <a:off x="1078468" y="404664"/>
            <a:ext cx="6768752" cy="5731023"/>
          </a:xfrm>
          <a:prstGeom prst="rect">
            <a:avLst/>
          </a:prstGeom>
          <a:noFill/>
          <a:ln>
            <a:noFill/>
          </a:ln>
        </p:spPr>
      </p:pic>
      <p:sp>
        <p:nvSpPr>
          <p:cNvPr id="3" name="矩形 2"/>
          <p:cNvSpPr/>
          <p:nvPr/>
        </p:nvSpPr>
        <p:spPr>
          <a:xfrm>
            <a:off x="37187" y="44624"/>
            <a:ext cx="5686941" cy="461665"/>
          </a:xfrm>
          <a:prstGeom prst="rect">
            <a:avLst/>
          </a:prstGeom>
        </p:spPr>
        <p:txBody>
          <a:bodyPr wrap="none">
            <a:spAutoFit/>
          </a:bodyPr>
          <a:lstStyle/>
          <a:p>
            <a:pPr algn="just"/>
            <a:r>
              <a:rPr lang="en-US" altLang="zh-CN" sz="2400" b="1" dirty="0" smtClean="0"/>
              <a:t>Regional simulation at gray zone resolution</a:t>
            </a:r>
            <a:endParaRPr lang="en-US" altLang="zh-CN" sz="2400" b="1" dirty="0"/>
          </a:p>
        </p:txBody>
      </p:sp>
      <p:sp>
        <p:nvSpPr>
          <p:cNvPr id="4" name="矩形 3"/>
          <p:cNvSpPr/>
          <p:nvPr/>
        </p:nvSpPr>
        <p:spPr>
          <a:xfrm>
            <a:off x="251520" y="5890046"/>
            <a:ext cx="8640960" cy="923330"/>
          </a:xfrm>
          <a:prstGeom prst="rect">
            <a:avLst/>
          </a:prstGeom>
        </p:spPr>
        <p:txBody>
          <a:bodyPr wrap="square">
            <a:spAutoFit/>
          </a:bodyPr>
          <a:lstStyle/>
          <a:p>
            <a:pPr algn="just"/>
            <a:r>
              <a:rPr lang="en-US" altLang="zh-CN" dirty="0"/>
              <a:t>Spatial distributions of 10-day averaged daily surface rainfall anomalies in (a, e) 1-10 July, (d, f) 11-20 July, (c, g) 21-31 July and (d, h) 01-10 August, 2009 derived from TRMM (left panels) and WRF-gray (right panels).</a:t>
            </a:r>
            <a:endParaRPr lang="zh-CN" altLang="en-US" dirty="0"/>
          </a:p>
        </p:txBody>
      </p:sp>
    </p:spTree>
    <p:extLst>
      <p:ext uri="{BB962C8B-B14F-4D97-AF65-F5344CB8AC3E}">
        <p14:creationId xmlns:p14="http://schemas.microsoft.com/office/powerpoint/2010/main" val="3923771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矩形 1"/>
              <p:cNvSpPr/>
              <p:nvPr/>
            </p:nvSpPr>
            <p:spPr>
              <a:xfrm>
                <a:off x="0" y="225782"/>
                <a:ext cx="9144000" cy="1042978"/>
              </a:xfrm>
              <a:prstGeom prst="rect">
                <a:avLst/>
              </a:prstGeom>
            </p:spPr>
            <p:txBody>
              <a:bodyPr wrap="square">
                <a:spAutoFit/>
              </a:bodyPr>
              <a:lstStyle/>
              <a:p>
                <a:r>
                  <a:rPr lang="en-US" altLang="zh-CN" b="1" dirty="0">
                    <a:latin typeface="Times New Roman" pitchFamily="18" charset="0"/>
                    <a:cs typeface="Times New Roman" pitchFamily="18" charset="0"/>
                  </a:rPr>
                  <a:t>Isentropic </a:t>
                </a:r>
                <a:r>
                  <a:rPr lang="en-US" altLang="zh-CN" b="1" dirty="0" smtClean="0">
                    <a:latin typeface="Times New Roman" pitchFamily="18" charset="0"/>
                    <a:cs typeface="Times New Roman" pitchFamily="18" charset="0"/>
                  </a:rPr>
                  <a:t>upward </a:t>
                </a:r>
                <a:r>
                  <a:rPr lang="en-US" altLang="zh-CN" b="1" dirty="0">
                    <a:latin typeface="Times New Roman" pitchFamily="18" charset="0"/>
                    <a:cs typeface="Times New Roman" pitchFamily="18" charset="0"/>
                  </a:rPr>
                  <a:t>mass transport:</a:t>
                </a:r>
              </a:p>
              <a:p>
                <a:endParaRPr lang="en-US" altLang="zh-CN" b="1" dirty="0">
                  <a:latin typeface="Times New Roman" pitchFamily="18" charset="0"/>
                  <a:cs typeface="Times New Roman" pitchFamily="18" charset="0"/>
                </a:endParaRPr>
              </a:p>
              <a:p>
                <a:pPr/>
                <a14:m>
                  <m:oMathPara xmlns:m="http://schemas.openxmlformats.org/officeDocument/2006/math">
                    <m:oMathParaPr>
                      <m:jc m:val="centerGroup"/>
                    </m:oMathParaPr>
                    <m:oMath xmlns:m="http://schemas.openxmlformats.org/officeDocument/2006/math">
                      <m:r>
                        <a:rPr lang="en-US" altLang="zh-CN" b="1" i="1">
                          <a:latin typeface="Cambria Math"/>
                          <a:cs typeface="Times New Roman" pitchFamily="18" charset="0"/>
                        </a:rPr>
                        <m:t>𝑴</m:t>
                      </m:r>
                      <m:r>
                        <a:rPr lang="en-US" altLang="zh-CN" b="1" i="1">
                          <a:latin typeface="Cambria Math"/>
                          <a:cs typeface="Times New Roman" pitchFamily="18" charset="0"/>
                        </a:rPr>
                        <m:t>(</m:t>
                      </m:r>
                      <m:r>
                        <a:rPr lang="en-US" altLang="zh-CN" b="1" i="1">
                          <a:latin typeface="Cambria Math"/>
                          <a:cs typeface="Times New Roman" pitchFamily="18" charset="0"/>
                        </a:rPr>
                        <m:t>𝒛</m:t>
                      </m:r>
                      <m:r>
                        <a:rPr lang="en-US" altLang="zh-CN" b="1" i="1">
                          <a:latin typeface="Cambria Math"/>
                          <a:cs typeface="Times New Roman" pitchFamily="18" charset="0"/>
                        </a:rPr>
                        <m:t>)=</m:t>
                      </m:r>
                      <m:func>
                        <m:funcPr>
                          <m:ctrlPr>
                            <a:rPr lang="en-US" altLang="zh-CN" b="1" i="1">
                              <a:latin typeface="Cambria Math"/>
                              <a:ea typeface="Cambria Math"/>
                              <a:cs typeface="Times New Roman" pitchFamily="18" charset="0"/>
                            </a:rPr>
                          </m:ctrlPr>
                        </m:funcPr>
                        <m:fName>
                          <m:limLow>
                            <m:limLowPr>
                              <m:ctrlPr>
                                <a:rPr lang="en-US" altLang="zh-CN" b="1" i="1">
                                  <a:latin typeface="Cambria Math"/>
                                  <a:ea typeface="Cambria Math"/>
                                  <a:cs typeface="Times New Roman" pitchFamily="18" charset="0"/>
                                </a:rPr>
                              </m:ctrlPr>
                            </m:limLowPr>
                            <m:e>
                              <m:r>
                                <m:rPr>
                                  <m:sty m:val="p"/>
                                </m:rPr>
                                <a:rPr lang="en-US" altLang="zh-CN">
                                  <a:latin typeface="Cambria Math"/>
                                  <a:ea typeface="Cambria Math"/>
                                  <a:cs typeface="Times New Roman" pitchFamily="18" charset="0"/>
                                </a:rPr>
                                <m:t>max</m:t>
                              </m:r>
                            </m:e>
                            <m:lim>
                              <m:sSub>
                                <m:sSubPr>
                                  <m:ctrlPr>
                                    <a:rPr lang="en-US" altLang="zh-CN" i="1">
                                      <a:latin typeface="Cambria Math"/>
                                      <a:ea typeface="Cambria Math"/>
                                      <a:cs typeface="Times New Roman" pitchFamily="18" charset="0"/>
                                    </a:rPr>
                                  </m:ctrlPr>
                                </m:sSubPr>
                                <m:e>
                                  <m:r>
                                    <a:rPr lang="zh-CN" altLang="en-US" i="1">
                                      <a:latin typeface="Cambria Math"/>
                                      <a:ea typeface="Cambria Math"/>
                                      <a:cs typeface="Times New Roman" pitchFamily="18" charset="0"/>
                                    </a:rPr>
                                    <m:t>𝜃</m:t>
                                  </m:r>
                                </m:e>
                                <m:sub>
                                  <m:r>
                                    <a:rPr lang="en-US" altLang="zh-CN" i="1">
                                      <a:latin typeface="Cambria Math"/>
                                      <a:ea typeface="Cambria Math"/>
                                      <a:cs typeface="Times New Roman" pitchFamily="18" charset="0"/>
                                    </a:rPr>
                                    <m:t>𝑒</m:t>
                                  </m:r>
                                </m:sub>
                              </m:sSub>
                            </m:lim>
                          </m:limLow>
                        </m:fName>
                        <m:e>
                          <m:d>
                            <m:dPr>
                              <m:begChr m:val="["/>
                              <m:endChr m:val="]"/>
                              <m:ctrlPr>
                                <a:rPr lang="en-US" altLang="zh-CN" b="1" i="1">
                                  <a:latin typeface="Cambria Math"/>
                                  <a:ea typeface="Cambria Math"/>
                                  <a:cs typeface="Times New Roman" pitchFamily="18" charset="0"/>
                                </a:rPr>
                              </m:ctrlPr>
                            </m:dPr>
                            <m:e>
                              <m:r>
                                <m:rPr>
                                  <m:brk m:alnAt="23"/>
                                </m:rPr>
                                <a:rPr lang="el-GR" altLang="zh-CN" b="1" i="1" dirty="0">
                                  <a:latin typeface="Cambria Math"/>
                                  <a:ea typeface="Cambria Math"/>
                                </a:rPr>
                                <m:t>𝝍</m:t>
                              </m:r>
                              <m:d>
                                <m:dPr>
                                  <m:ctrlPr>
                                    <a:rPr lang="el-GR" altLang="zh-CN" b="1" i="1" dirty="0">
                                      <a:latin typeface="Cambria Math"/>
                                      <a:ea typeface="Cambria Math"/>
                                    </a:rPr>
                                  </m:ctrlPr>
                                </m:dPr>
                                <m:e>
                                  <m:r>
                                    <a:rPr lang="en-US" altLang="zh-CN" b="1" i="1">
                                      <a:latin typeface="Cambria Math"/>
                                    </a:rPr>
                                    <m:t>𝒛</m:t>
                                  </m:r>
                                  <m:r>
                                    <a:rPr lang="en-US" altLang="zh-CN" b="1" i="1">
                                      <a:latin typeface="Cambria Math"/>
                                    </a:rPr>
                                    <m:t>,</m:t>
                                  </m:r>
                                  <m:sSub>
                                    <m:sSubPr>
                                      <m:ctrlPr>
                                        <a:rPr lang="en-US" altLang="zh-CN" b="1" i="1">
                                          <a:latin typeface="Cambria Math"/>
                                        </a:rPr>
                                      </m:ctrlPr>
                                    </m:sSubPr>
                                    <m:e>
                                      <m:r>
                                        <a:rPr lang="zh-CN" altLang="en-US" b="1" i="1">
                                          <a:latin typeface="Cambria Math"/>
                                        </a:rPr>
                                        <m:t>𝜽</m:t>
                                      </m:r>
                                    </m:e>
                                    <m:sub>
                                      <m:r>
                                        <a:rPr lang="en-US" altLang="zh-CN" b="1" i="1">
                                          <a:latin typeface="Cambria Math"/>
                                        </a:rPr>
                                        <m:t>𝒆</m:t>
                                      </m:r>
                                    </m:sub>
                                  </m:sSub>
                                </m:e>
                              </m:d>
                            </m:e>
                          </m:d>
                          <m:r>
                            <a:rPr lang="en-US" altLang="zh-CN" b="1" i="1">
                              <a:latin typeface="Cambria Math"/>
                              <a:ea typeface="Cambria Math"/>
                              <a:cs typeface="Times New Roman" pitchFamily="18" charset="0"/>
                            </a:rPr>
                            <m:t>−</m:t>
                          </m:r>
                          <m:func>
                            <m:funcPr>
                              <m:ctrlPr>
                                <a:rPr lang="en-US" altLang="zh-CN" b="1" i="1">
                                  <a:latin typeface="Cambria Math"/>
                                  <a:ea typeface="Cambria Math"/>
                                  <a:cs typeface="Times New Roman" pitchFamily="18" charset="0"/>
                                </a:rPr>
                              </m:ctrlPr>
                            </m:funcPr>
                            <m:fName>
                              <m:limLow>
                                <m:limLowPr>
                                  <m:ctrlPr>
                                    <a:rPr lang="en-US" altLang="zh-CN" b="1" i="1">
                                      <a:latin typeface="Cambria Math"/>
                                      <a:ea typeface="Cambria Math"/>
                                      <a:cs typeface="Times New Roman" pitchFamily="18" charset="0"/>
                                    </a:rPr>
                                  </m:ctrlPr>
                                </m:limLowPr>
                                <m:e>
                                  <m:r>
                                    <m:rPr>
                                      <m:sty m:val="p"/>
                                    </m:rPr>
                                    <a:rPr lang="en-US" altLang="zh-CN">
                                      <a:latin typeface="Cambria Math"/>
                                      <a:ea typeface="Cambria Math"/>
                                      <a:cs typeface="Times New Roman" pitchFamily="18" charset="0"/>
                                    </a:rPr>
                                    <m:t>min</m:t>
                                  </m:r>
                                </m:e>
                                <m:lim>
                                  <m:sSub>
                                    <m:sSubPr>
                                      <m:ctrlPr>
                                        <a:rPr lang="en-US" altLang="zh-CN" i="1">
                                          <a:latin typeface="Cambria Math"/>
                                          <a:ea typeface="Cambria Math"/>
                                          <a:cs typeface="Times New Roman" pitchFamily="18" charset="0"/>
                                        </a:rPr>
                                      </m:ctrlPr>
                                    </m:sSubPr>
                                    <m:e>
                                      <m:r>
                                        <a:rPr lang="zh-CN" altLang="en-US" i="1">
                                          <a:latin typeface="Cambria Math"/>
                                          <a:ea typeface="Cambria Math"/>
                                          <a:cs typeface="Times New Roman" pitchFamily="18" charset="0"/>
                                        </a:rPr>
                                        <m:t>𝜃</m:t>
                                      </m:r>
                                    </m:e>
                                    <m:sub>
                                      <m:r>
                                        <a:rPr lang="en-US" altLang="zh-CN" i="1">
                                          <a:latin typeface="Cambria Math"/>
                                          <a:ea typeface="Cambria Math"/>
                                          <a:cs typeface="Times New Roman" pitchFamily="18" charset="0"/>
                                        </a:rPr>
                                        <m:t>𝑒</m:t>
                                      </m:r>
                                    </m:sub>
                                  </m:sSub>
                                </m:lim>
                              </m:limLow>
                            </m:fName>
                            <m:e>
                              <m:d>
                                <m:dPr>
                                  <m:begChr m:val="["/>
                                  <m:endChr m:val="]"/>
                                  <m:ctrlPr>
                                    <a:rPr lang="en-US" altLang="zh-CN" b="1" i="1">
                                      <a:latin typeface="Cambria Math"/>
                                      <a:ea typeface="Cambria Math"/>
                                      <a:cs typeface="Times New Roman" pitchFamily="18" charset="0"/>
                                    </a:rPr>
                                  </m:ctrlPr>
                                </m:dPr>
                                <m:e>
                                  <m:r>
                                    <m:rPr>
                                      <m:brk m:alnAt="23"/>
                                    </m:rPr>
                                    <a:rPr lang="el-GR" altLang="zh-CN" b="1" i="1" dirty="0">
                                      <a:latin typeface="Cambria Math"/>
                                      <a:ea typeface="Cambria Math"/>
                                    </a:rPr>
                                    <m:t>𝝍</m:t>
                                  </m:r>
                                  <m:d>
                                    <m:dPr>
                                      <m:ctrlPr>
                                        <a:rPr lang="el-GR" altLang="zh-CN" b="1" i="1" dirty="0">
                                          <a:latin typeface="Cambria Math"/>
                                          <a:ea typeface="Cambria Math"/>
                                        </a:rPr>
                                      </m:ctrlPr>
                                    </m:dPr>
                                    <m:e>
                                      <m:r>
                                        <a:rPr lang="en-US" altLang="zh-CN" b="1" i="1" dirty="0">
                                          <a:latin typeface="Cambria Math"/>
                                          <a:ea typeface="Cambria Math"/>
                                        </a:rPr>
                                        <m:t>𝒛</m:t>
                                      </m:r>
                                      <m:r>
                                        <a:rPr lang="en-US" altLang="zh-CN" b="1" i="1" dirty="0">
                                          <a:latin typeface="Cambria Math"/>
                                          <a:ea typeface="Cambria Math"/>
                                        </a:rPr>
                                        <m:t>,</m:t>
                                      </m:r>
                                      <m:sSub>
                                        <m:sSubPr>
                                          <m:ctrlPr>
                                            <a:rPr lang="en-US" altLang="zh-CN" b="1" i="1">
                                              <a:latin typeface="Cambria Math"/>
                                            </a:rPr>
                                          </m:ctrlPr>
                                        </m:sSubPr>
                                        <m:e>
                                          <m:r>
                                            <a:rPr lang="zh-CN" altLang="en-US" b="1" i="1">
                                              <a:latin typeface="Cambria Math"/>
                                            </a:rPr>
                                            <m:t>𝜽</m:t>
                                          </m:r>
                                        </m:e>
                                        <m:sub>
                                          <m:r>
                                            <a:rPr lang="en-US" altLang="zh-CN" b="1" i="1">
                                              <a:latin typeface="Cambria Math"/>
                                            </a:rPr>
                                            <m:t>𝒆</m:t>
                                          </m:r>
                                        </m:sub>
                                      </m:sSub>
                                    </m:e>
                                  </m:d>
                                </m:e>
                              </m:d>
                            </m:e>
                          </m:func>
                        </m:e>
                      </m:func>
                    </m:oMath>
                  </m:oMathPara>
                </a14:m>
                <a:endParaRPr lang="zh-CN" altLang="en-US" dirty="0"/>
              </a:p>
            </p:txBody>
          </p:sp>
        </mc:Choice>
        <mc:Fallback xmlns="">
          <p:sp>
            <p:nvSpPr>
              <p:cNvPr id="2" name="矩形 1"/>
              <p:cNvSpPr>
                <a:spLocks noRot="1" noChangeAspect="1" noMove="1" noResize="1" noEditPoints="1" noAdjustHandles="1" noChangeArrowheads="1" noChangeShapeType="1" noTextEdit="1"/>
              </p:cNvSpPr>
              <p:nvPr/>
            </p:nvSpPr>
            <p:spPr>
              <a:xfrm>
                <a:off x="0" y="225782"/>
                <a:ext cx="9144000" cy="1042978"/>
              </a:xfrm>
              <a:prstGeom prst="rect">
                <a:avLst/>
              </a:prstGeom>
              <a:blipFill rotWithShape="1">
                <a:blip r:embed="rId2"/>
                <a:stretch>
                  <a:fillRect l="-533" t="-2924"/>
                </a:stretch>
              </a:blipFill>
            </p:spPr>
            <p:txBody>
              <a:bodyPr/>
              <a:lstStyle/>
              <a:p>
                <a:r>
                  <a:rPr lang="zh-CN" altLang="en-US">
                    <a:noFill/>
                  </a:rPr>
                  <a:t> </a:t>
                </a:r>
              </a:p>
            </p:txBody>
          </p:sp>
        </mc:Fallback>
      </mc:AlternateContent>
      <p:pic>
        <p:nvPicPr>
          <p:cNvPr id="2050" name="Picture 2" descr="E:\My Papers\Monsoon_overturning\figures\Figure 05-upward_MassFlux_monsoon_convectiv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618" y="1520601"/>
            <a:ext cx="7624763" cy="4284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40185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E:\My Papers\Monsoon_overturning\figures\Figure 06-upward_Te_monsoon_convectiv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618" y="2420888"/>
            <a:ext cx="7624763" cy="4284662"/>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4" name="矩形 3"/>
              <p:cNvSpPr/>
              <p:nvPr/>
            </p:nvSpPr>
            <p:spPr>
              <a:xfrm>
                <a:off x="0" y="225782"/>
                <a:ext cx="9144000" cy="2405017"/>
              </a:xfrm>
              <a:prstGeom prst="rect">
                <a:avLst/>
              </a:prstGeom>
            </p:spPr>
            <p:txBody>
              <a:bodyPr wrap="square">
                <a:spAutoFit/>
              </a:bodyPr>
              <a:lstStyle/>
              <a:p>
                <a:r>
                  <a:rPr lang="en-US" altLang="zh-CN" b="1" dirty="0" smtClean="0">
                    <a:latin typeface="Times New Roman" pitchFamily="18" charset="0"/>
                    <a:cs typeface="Times New Roman" pitchFamily="18" charset="0"/>
                  </a:rPr>
                  <a:t> Two-stream </a:t>
                </a:r>
                <a:r>
                  <a:rPr lang="en-US" altLang="zh-CN" b="1" dirty="0">
                    <a:latin typeface="Times New Roman" pitchFamily="18" charset="0"/>
                    <a:cs typeface="Times New Roman" pitchFamily="18" charset="0"/>
                  </a:rPr>
                  <a:t>approximation </a:t>
                </a:r>
                <a:r>
                  <a:rPr lang="en-US" altLang="zh-CN" b="1" dirty="0" smtClean="0">
                    <a:latin typeface="Times New Roman" pitchFamily="18" charset="0"/>
                    <a:cs typeface="Times New Roman" pitchFamily="18" charset="0"/>
                  </a:rPr>
                  <a:t>:</a:t>
                </a:r>
                <a:endParaRPr lang="en-US" altLang="zh-CN" b="1" dirty="0">
                  <a:latin typeface="Times New Roman" pitchFamily="18" charset="0"/>
                  <a:cs typeface="Times New Roman" pitchFamily="18" charset="0"/>
                </a:endParaRPr>
              </a:p>
              <a:p>
                <a:pPr fontAlgn="ctr"/>
                <a14:m>
                  <m:oMathPara xmlns:m="http://schemas.openxmlformats.org/officeDocument/2006/math">
                    <m:oMathParaPr>
                      <m:jc m:val="centerGroup"/>
                    </m:oMathParaPr>
                    <m:oMath xmlns:m="http://schemas.openxmlformats.org/officeDocument/2006/math">
                      <m:sSup>
                        <m:sSupPr>
                          <m:ctrlPr>
                            <a:rPr lang="zh-CN" altLang="zh-CN" sz="1400" i="1">
                              <a:latin typeface="Cambria Math"/>
                            </a:rPr>
                          </m:ctrlPr>
                        </m:sSupPr>
                        <m:e>
                          <m:r>
                            <a:rPr lang="en-US" altLang="zh-CN" sz="1400" i="1">
                              <a:latin typeface="Cambria Math"/>
                            </a:rPr>
                            <m:t>𝑀</m:t>
                          </m:r>
                        </m:e>
                        <m:sup>
                          <m:r>
                            <a:rPr lang="en-US" altLang="zh-CN" sz="1400" i="1">
                              <a:latin typeface="Cambria Math"/>
                            </a:rPr>
                            <m:t>+</m:t>
                          </m:r>
                        </m:sup>
                      </m:sSup>
                      <m:d>
                        <m:dPr>
                          <m:ctrlPr>
                            <a:rPr lang="zh-CN" altLang="zh-CN" sz="1400" i="1">
                              <a:latin typeface="Cambria Math"/>
                            </a:rPr>
                          </m:ctrlPr>
                        </m:dPr>
                        <m:e>
                          <m:r>
                            <a:rPr lang="en-US" altLang="zh-CN" sz="1400" i="1">
                              <a:latin typeface="Cambria Math"/>
                            </a:rPr>
                            <m:t>𝑧</m:t>
                          </m:r>
                          <m:r>
                            <a:rPr lang="en-US" altLang="zh-CN" sz="1400" i="1">
                              <a:latin typeface="Cambria Math"/>
                            </a:rPr>
                            <m:t>,</m:t>
                          </m:r>
                          <m:r>
                            <a:rPr lang="en-US" altLang="zh-CN" sz="1400" i="1">
                              <a:latin typeface="Cambria Math"/>
                            </a:rPr>
                            <m:t>𝑡</m:t>
                          </m:r>
                        </m:e>
                      </m:d>
                      <m:r>
                        <a:rPr lang="en-US" altLang="zh-CN" sz="1400" i="1">
                          <a:latin typeface="Cambria Math"/>
                        </a:rPr>
                        <m:t>=</m:t>
                      </m:r>
                      <m:nary>
                        <m:naryPr>
                          <m:limLoc m:val="subSup"/>
                          <m:ctrlPr>
                            <a:rPr lang="zh-CN" altLang="zh-CN" sz="1400" i="1">
                              <a:latin typeface="Cambria Math"/>
                            </a:rPr>
                          </m:ctrlPr>
                        </m:naryPr>
                        <m:sub>
                          <m:r>
                            <a:rPr lang="en-US" altLang="zh-CN" sz="1400" i="1">
                              <a:latin typeface="Cambria Math"/>
                            </a:rPr>
                            <m:t>−∞</m:t>
                          </m:r>
                        </m:sub>
                        <m:sup>
                          <m:r>
                            <a:rPr lang="en-US" altLang="zh-CN" sz="1400" i="1">
                              <a:latin typeface="Cambria Math"/>
                            </a:rPr>
                            <m:t>∞</m:t>
                          </m:r>
                        </m:sup>
                        <m:e>
                          <m:d>
                            <m:dPr>
                              <m:begChr m:val="〈"/>
                              <m:endChr m:val="〉"/>
                              <m:ctrlPr>
                                <a:rPr lang="zh-CN" altLang="zh-CN" sz="1400" i="1">
                                  <a:latin typeface="Cambria Math"/>
                                </a:rPr>
                              </m:ctrlPr>
                            </m:dPr>
                            <m:e>
                              <m:r>
                                <a:rPr lang="en-US" altLang="zh-CN" sz="1400" i="1">
                                  <a:latin typeface="Cambria Math"/>
                                </a:rPr>
                                <m:t>𝜌</m:t>
                              </m:r>
                              <m:sSub>
                                <m:sSubPr>
                                  <m:ctrlPr>
                                    <a:rPr lang="zh-CN" altLang="zh-CN" sz="1400" i="1">
                                      <a:latin typeface="Cambria Math"/>
                                    </a:rPr>
                                  </m:ctrlPr>
                                </m:sSubPr>
                                <m:e>
                                  <m:r>
                                    <a:rPr lang="en-US" altLang="zh-CN" sz="1400" i="1">
                                      <a:latin typeface="Cambria Math"/>
                                    </a:rPr>
                                    <m:t>𝑊</m:t>
                                  </m:r>
                                </m:e>
                                <m:sub>
                                  <m:r>
                                    <a:rPr lang="en-US" altLang="zh-CN" sz="1400" i="1">
                                      <a:latin typeface="Cambria Math"/>
                                    </a:rPr>
                                    <m:t>𝐶</m:t>
                                  </m:r>
                                </m:sub>
                              </m:sSub>
                            </m:e>
                          </m:d>
                          <m:r>
                            <a:rPr lang="en-US" altLang="zh-CN" sz="1400" i="1">
                              <a:latin typeface="Cambria Math"/>
                            </a:rPr>
                            <m:t>𝐻</m:t>
                          </m:r>
                          <m:d>
                            <m:dPr>
                              <m:ctrlPr>
                                <a:rPr lang="zh-CN" altLang="zh-CN" sz="1400" i="1">
                                  <a:latin typeface="Cambria Math"/>
                                </a:rPr>
                              </m:ctrlPr>
                            </m:dPr>
                            <m:e>
                              <m:d>
                                <m:dPr>
                                  <m:begChr m:val="〈"/>
                                  <m:endChr m:val="〉"/>
                                  <m:ctrlPr>
                                    <a:rPr lang="zh-CN" altLang="zh-CN" sz="1400" i="1">
                                      <a:latin typeface="Cambria Math"/>
                                    </a:rPr>
                                  </m:ctrlPr>
                                </m:dPr>
                                <m:e>
                                  <m:r>
                                    <a:rPr lang="en-US" altLang="zh-CN" sz="1400" i="1">
                                      <a:latin typeface="Cambria Math"/>
                                    </a:rPr>
                                    <m:t>𝜌</m:t>
                                  </m:r>
                                  <m:sSub>
                                    <m:sSubPr>
                                      <m:ctrlPr>
                                        <a:rPr lang="zh-CN" altLang="zh-CN" sz="1400" i="1">
                                          <a:latin typeface="Cambria Math"/>
                                        </a:rPr>
                                      </m:ctrlPr>
                                    </m:sSubPr>
                                    <m:e>
                                      <m:r>
                                        <a:rPr lang="en-US" altLang="zh-CN" sz="1400" i="1">
                                          <a:latin typeface="Cambria Math"/>
                                        </a:rPr>
                                        <m:t>𝑊</m:t>
                                      </m:r>
                                    </m:e>
                                    <m:sub>
                                      <m:r>
                                        <a:rPr lang="en-US" altLang="zh-CN" sz="1400" i="1">
                                          <a:latin typeface="Cambria Math"/>
                                        </a:rPr>
                                        <m:t>𝐶</m:t>
                                      </m:r>
                                    </m:sub>
                                  </m:sSub>
                                </m:e>
                              </m:d>
                            </m:e>
                          </m:d>
                          <m:r>
                            <a:rPr lang="en-US" altLang="zh-CN" sz="1400" i="1">
                              <a:latin typeface="Cambria Math"/>
                            </a:rPr>
                            <m:t>𝑑</m:t>
                          </m:r>
                          <m:sSub>
                            <m:sSubPr>
                              <m:ctrlPr>
                                <a:rPr lang="zh-CN" altLang="zh-CN" sz="1400" i="1">
                                  <a:latin typeface="Cambria Math"/>
                                </a:rPr>
                              </m:ctrlPr>
                            </m:sSubPr>
                            <m:e>
                              <m:r>
                                <a:rPr lang="en-US" altLang="zh-CN" sz="1400" i="1">
                                  <a:latin typeface="Cambria Math"/>
                                </a:rPr>
                                <m:t>𝜃</m:t>
                              </m:r>
                            </m:e>
                            <m:sub>
                              <m:r>
                                <a:rPr lang="en-US" altLang="zh-CN" sz="1400" i="1">
                                  <a:latin typeface="Cambria Math"/>
                                </a:rPr>
                                <m:t>𝑒</m:t>
                              </m:r>
                            </m:sub>
                          </m:sSub>
                          <m:r>
                            <a:rPr lang="en-US" altLang="zh-CN" sz="1400" i="1">
                              <a:latin typeface="Cambria Math"/>
                            </a:rPr>
                            <m:t>  </m:t>
                          </m:r>
                        </m:e>
                      </m:nary>
                      <m:r>
                        <a:rPr lang="en-US" altLang="zh-CN" sz="1400" b="0" i="0" smtClean="0">
                          <a:latin typeface="Cambria Math"/>
                        </a:rPr>
                        <m:t>         </m:t>
                      </m:r>
                      <m:sSup>
                        <m:sSupPr>
                          <m:ctrlPr>
                            <a:rPr lang="zh-CN" altLang="zh-CN" sz="1400" i="1">
                              <a:latin typeface="Cambria Math"/>
                            </a:rPr>
                          </m:ctrlPr>
                        </m:sSupPr>
                        <m:e>
                          <m:r>
                            <a:rPr lang="en-US" altLang="zh-CN" sz="1400" i="1">
                              <a:latin typeface="Cambria Math"/>
                            </a:rPr>
                            <m:t>𝑀</m:t>
                          </m:r>
                        </m:e>
                        <m:sup>
                          <m:r>
                            <a:rPr lang="en-US" altLang="zh-CN" sz="1400" i="1">
                              <a:latin typeface="Cambria Math"/>
                            </a:rPr>
                            <m:t>−</m:t>
                          </m:r>
                        </m:sup>
                      </m:sSup>
                      <m:d>
                        <m:dPr>
                          <m:ctrlPr>
                            <a:rPr lang="zh-CN" altLang="zh-CN" sz="1400" i="1">
                              <a:latin typeface="Cambria Math"/>
                            </a:rPr>
                          </m:ctrlPr>
                        </m:dPr>
                        <m:e>
                          <m:r>
                            <a:rPr lang="en-US" altLang="zh-CN" sz="1400" i="1">
                              <a:latin typeface="Cambria Math"/>
                            </a:rPr>
                            <m:t>𝑧</m:t>
                          </m:r>
                          <m:r>
                            <a:rPr lang="en-US" altLang="zh-CN" sz="1400" i="1">
                              <a:latin typeface="Cambria Math"/>
                            </a:rPr>
                            <m:t>,</m:t>
                          </m:r>
                          <m:r>
                            <a:rPr lang="en-US" altLang="zh-CN" sz="1400" i="1">
                              <a:latin typeface="Cambria Math"/>
                            </a:rPr>
                            <m:t>𝑡</m:t>
                          </m:r>
                        </m:e>
                      </m:d>
                      <m:r>
                        <a:rPr lang="en-US" altLang="zh-CN" sz="1400" i="1" smtClean="0">
                          <a:latin typeface="Cambria Math"/>
                        </a:rPr>
                        <m:t>=</m:t>
                      </m:r>
                      <m:nary>
                        <m:naryPr>
                          <m:limLoc m:val="subSup"/>
                          <m:ctrlPr>
                            <a:rPr lang="zh-CN" altLang="zh-CN" sz="1400" i="1" smtClean="0">
                              <a:latin typeface="Cambria Math"/>
                            </a:rPr>
                          </m:ctrlPr>
                        </m:naryPr>
                        <m:sub>
                          <m:r>
                            <a:rPr lang="en-US" altLang="zh-CN" sz="1400" i="1">
                              <a:latin typeface="Cambria Math"/>
                            </a:rPr>
                            <m:t>−∞</m:t>
                          </m:r>
                        </m:sub>
                        <m:sup>
                          <m:r>
                            <a:rPr lang="en-US" altLang="zh-CN" sz="1400" i="1">
                              <a:latin typeface="Cambria Math"/>
                            </a:rPr>
                            <m:t>∞</m:t>
                          </m:r>
                        </m:sup>
                        <m:e>
                          <m:d>
                            <m:dPr>
                              <m:begChr m:val="〈"/>
                              <m:endChr m:val="〉"/>
                              <m:ctrlPr>
                                <a:rPr lang="zh-CN" altLang="zh-CN" sz="1400" i="1">
                                  <a:latin typeface="Cambria Math"/>
                                </a:rPr>
                              </m:ctrlPr>
                            </m:dPr>
                            <m:e>
                              <m:r>
                                <a:rPr lang="en-US" altLang="zh-CN" sz="1400" i="1">
                                  <a:latin typeface="Cambria Math"/>
                                </a:rPr>
                                <m:t>𝜌</m:t>
                              </m:r>
                              <m:sSub>
                                <m:sSubPr>
                                  <m:ctrlPr>
                                    <a:rPr lang="zh-CN" altLang="zh-CN" sz="1400" i="1">
                                      <a:latin typeface="Cambria Math"/>
                                    </a:rPr>
                                  </m:ctrlPr>
                                </m:sSubPr>
                                <m:e>
                                  <m:r>
                                    <a:rPr lang="en-US" altLang="zh-CN" sz="1400" i="1">
                                      <a:latin typeface="Cambria Math"/>
                                    </a:rPr>
                                    <m:t>𝑊</m:t>
                                  </m:r>
                                </m:e>
                                <m:sub>
                                  <m:r>
                                    <a:rPr lang="en-US" altLang="zh-CN" sz="1400" i="1">
                                      <a:latin typeface="Cambria Math"/>
                                    </a:rPr>
                                    <m:t>𝐶</m:t>
                                  </m:r>
                                </m:sub>
                              </m:sSub>
                            </m:e>
                          </m:d>
                          <m:r>
                            <a:rPr lang="en-US" altLang="zh-CN" sz="1400" i="1">
                              <a:latin typeface="Cambria Math"/>
                            </a:rPr>
                            <m:t>𝐻</m:t>
                          </m:r>
                          <m:d>
                            <m:dPr>
                              <m:ctrlPr>
                                <a:rPr lang="zh-CN" altLang="zh-CN" sz="1400" i="1">
                                  <a:latin typeface="Cambria Math"/>
                                </a:rPr>
                              </m:ctrlPr>
                            </m:dPr>
                            <m:e>
                              <m:r>
                                <a:rPr lang="en-US" altLang="zh-CN" sz="1400" i="1">
                                  <a:latin typeface="Cambria Math"/>
                                </a:rPr>
                                <m:t>−</m:t>
                              </m:r>
                              <m:d>
                                <m:dPr>
                                  <m:begChr m:val="〈"/>
                                  <m:endChr m:val="〉"/>
                                  <m:ctrlPr>
                                    <a:rPr lang="zh-CN" altLang="zh-CN" sz="1400" i="1">
                                      <a:latin typeface="Cambria Math"/>
                                    </a:rPr>
                                  </m:ctrlPr>
                                </m:dPr>
                                <m:e>
                                  <m:r>
                                    <a:rPr lang="en-US" altLang="zh-CN" sz="1400" i="1">
                                      <a:latin typeface="Cambria Math"/>
                                    </a:rPr>
                                    <m:t>𝜌</m:t>
                                  </m:r>
                                  <m:sSub>
                                    <m:sSubPr>
                                      <m:ctrlPr>
                                        <a:rPr lang="zh-CN" altLang="zh-CN" sz="1400" i="1">
                                          <a:latin typeface="Cambria Math"/>
                                        </a:rPr>
                                      </m:ctrlPr>
                                    </m:sSubPr>
                                    <m:e>
                                      <m:r>
                                        <a:rPr lang="en-US" altLang="zh-CN" sz="1400" i="1">
                                          <a:latin typeface="Cambria Math"/>
                                        </a:rPr>
                                        <m:t>𝑊</m:t>
                                      </m:r>
                                    </m:e>
                                    <m:sub>
                                      <m:r>
                                        <a:rPr lang="en-US" altLang="zh-CN" sz="1400" i="1">
                                          <a:latin typeface="Cambria Math"/>
                                        </a:rPr>
                                        <m:t>𝐶</m:t>
                                      </m:r>
                                    </m:sub>
                                  </m:sSub>
                                </m:e>
                              </m:d>
                            </m:e>
                          </m:d>
                          <m:r>
                            <a:rPr lang="en-US" altLang="zh-CN" sz="1400" i="1">
                              <a:latin typeface="Cambria Math"/>
                            </a:rPr>
                            <m:t>𝑑</m:t>
                          </m:r>
                          <m:sSub>
                            <m:sSubPr>
                              <m:ctrlPr>
                                <a:rPr lang="zh-CN" altLang="zh-CN" sz="1400" i="1">
                                  <a:latin typeface="Cambria Math"/>
                                </a:rPr>
                              </m:ctrlPr>
                            </m:sSubPr>
                            <m:e>
                              <m:r>
                                <a:rPr lang="en-US" altLang="zh-CN" sz="1400" i="1">
                                  <a:latin typeface="Cambria Math"/>
                                </a:rPr>
                                <m:t>𝜃</m:t>
                              </m:r>
                            </m:e>
                            <m:sub>
                              <m:r>
                                <a:rPr lang="en-US" altLang="zh-CN" sz="1400" i="1">
                                  <a:latin typeface="Cambria Math"/>
                                </a:rPr>
                                <m:t>𝑒</m:t>
                              </m:r>
                            </m:sub>
                          </m:sSub>
                          <m:r>
                            <a:rPr lang="en-US" altLang="zh-CN" sz="1400" i="1">
                              <a:latin typeface="Cambria Math"/>
                            </a:rPr>
                            <m:t>    </m:t>
                          </m:r>
                        </m:e>
                      </m:nary>
                    </m:oMath>
                  </m:oMathPara>
                </a14:m>
                <a:endParaRPr lang="en-US" altLang="zh-CN" sz="1400" dirty="0" smtClean="0"/>
              </a:p>
              <a:p>
                <a:pPr fontAlgn="ctr"/>
                <a:r>
                  <a:rPr lang="en-US" altLang="zh-CN" b="1" dirty="0">
                    <a:latin typeface="Times New Roman" pitchFamily="18" charset="0"/>
                    <a:cs typeface="Times New Roman" pitchFamily="18" charset="0"/>
                  </a:rPr>
                  <a:t>The isentropic-mean equivalent potential temperatures</a:t>
                </a:r>
                <a:r>
                  <a:rPr lang="en-US" altLang="zh-CN" b="1" dirty="0" smtClean="0">
                    <a:latin typeface="Times New Roman" pitchFamily="18" charset="0"/>
                    <a:cs typeface="Times New Roman" pitchFamily="18" charset="0"/>
                  </a:rPr>
                  <a:t>:</a:t>
                </a:r>
              </a:p>
              <a:p>
                <a:pPr fontAlgn="ctr"/>
                <a14:m>
                  <m:oMathPara xmlns:m="http://schemas.openxmlformats.org/officeDocument/2006/math">
                    <m:oMathParaPr>
                      <m:jc m:val="centerGroup"/>
                    </m:oMathParaPr>
                    <m:oMath xmlns:m="http://schemas.openxmlformats.org/officeDocument/2006/math">
                      <m:sSubSup>
                        <m:sSubSupPr>
                          <m:ctrlPr>
                            <a:rPr lang="zh-CN" altLang="zh-CN" sz="1400" i="1">
                              <a:latin typeface="Cambria Math"/>
                            </a:rPr>
                          </m:ctrlPr>
                        </m:sSubSupPr>
                        <m:e>
                          <m:r>
                            <a:rPr lang="en-US" altLang="zh-CN" sz="1400" i="1">
                              <a:latin typeface="Cambria Math"/>
                            </a:rPr>
                            <m:t>𝜃</m:t>
                          </m:r>
                        </m:e>
                        <m:sub>
                          <m:r>
                            <a:rPr lang="en-US" altLang="zh-CN" sz="1400" i="1">
                              <a:latin typeface="Cambria Math"/>
                            </a:rPr>
                            <m:t>𝑒</m:t>
                          </m:r>
                        </m:sub>
                        <m:sup>
                          <m:r>
                            <a:rPr lang="en-US" altLang="zh-CN" sz="1400" i="1">
                              <a:latin typeface="Cambria Math"/>
                            </a:rPr>
                            <m:t>+</m:t>
                          </m:r>
                        </m:sup>
                      </m:sSubSup>
                      <m:d>
                        <m:dPr>
                          <m:ctrlPr>
                            <a:rPr lang="zh-CN" altLang="zh-CN" sz="1400" i="1">
                              <a:latin typeface="Cambria Math"/>
                            </a:rPr>
                          </m:ctrlPr>
                        </m:dPr>
                        <m:e>
                          <m:r>
                            <a:rPr lang="en-US" altLang="zh-CN" sz="1400" i="1">
                              <a:latin typeface="Cambria Math"/>
                            </a:rPr>
                            <m:t>𝑧</m:t>
                          </m:r>
                          <m:r>
                            <a:rPr lang="en-US" altLang="zh-CN" sz="1400" i="1">
                              <a:latin typeface="Cambria Math"/>
                            </a:rPr>
                            <m:t>,</m:t>
                          </m:r>
                          <m:r>
                            <a:rPr lang="en-US" altLang="zh-CN" sz="1400" i="1">
                              <a:latin typeface="Cambria Math"/>
                            </a:rPr>
                            <m:t>𝑡</m:t>
                          </m:r>
                        </m:e>
                      </m:d>
                      <m:r>
                        <a:rPr lang="en-US" altLang="zh-CN" sz="1400" i="1">
                          <a:latin typeface="Cambria Math"/>
                        </a:rPr>
                        <m:t>=</m:t>
                      </m:r>
                      <m:f>
                        <m:fPr>
                          <m:ctrlPr>
                            <a:rPr lang="zh-CN" altLang="zh-CN" sz="1400" i="1">
                              <a:latin typeface="Cambria Math"/>
                            </a:rPr>
                          </m:ctrlPr>
                        </m:fPr>
                        <m:num>
                          <m:r>
                            <a:rPr lang="en-US" altLang="zh-CN" sz="1400" i="1">
                              <a:latin typeface="Cambria Math"/>
                            </a:rPr>
                            <m:t>1</m:t>
                          </m:r>
                        </m:num>
                        <m:den>
                          <m:sSup>
                            <m:sSupPr>
                              <m:ctrlPr>
                                <a:rPr lang="zh-CN" altLang="zh-CN" sz="1400" i="1">
                                  <a:latin typeface="Cambria Math"/>
                                </a:rPr>
                              </m:ctrlPr>
                            </m:sSupPr>
                            <m:e>
                              <m:r>
                                <a:rPr lang="en-US" altLang="zh-CN" sz="1400" i="1">
                                  <a:latin typeface="Cambria Math"/>
                                </a:rPr>
                                <m:t>𝑀</m:t>
                              </m:r>
                            </m:e>
                            <m:sup>
                              <m:r>
                                <a:rPr lang="en-US" altLang="zh-CN" sz="1400" i="1">
                                  <a:latin typeface="Cambria Math"/>
                                </a:rPr>
                                <m:t>+</m:t>
                              </m:r>
                            </m:sup>
                          </m:sSup>
                        </m:den>
                      </m:f>
                      <m:nary>
                        <m:naryPr>
                          <m:limLoc m:val="subSup"/>
                          <m:ctrlPr>
                            <a:rPr lang="zh-CN" altLang="zh-CN" sz="1400" i="1">
                              <a:latin typeface="Cambria Math"/>
                            </a:rPr>
                          </m:ctrlPr>
                        </m:naryPr>
                        <m:sub>
                          <m:r>
                            <a:rPr lang="en-US" altLang="zh-CN" sz="1400" i="1">
                              <a:latin typeface="Cambria Math"/>
                            </a:rPr>
                            <m:t>−∞</m:t>
                          </m:r>
                        </m:sub>
                        <m:sup>
                          <m:r>
                            <a:rPr lang="en-US" altLang="zh-CN" sz="1400" i="1">
                              <a:latin typeface="Cambria Math"/>
                            </a:rPr>
                            <m:t>∞</m:t>
                          </m:r>
                        </m:sup>
                        <m:e>
                          <m:d>
                            <m:dPr>
                              <m:begChr m:val="〈"/>
                              <m:endChr m:val="〉"/>
                              <m:ctrlPr>
                                <a:rPr lang="zh-CN" altLang="zh-CN" sz="1400" i="1">
                                  <a:latin typeface="Cambria Math"/>
                                </a:rPr>
                              </m:ctrlPr>
                            </m:dPr>
                            <m:e>
                              <m:r>
                                <a:rPr lang="en-US" altLang="zh-CN" sz="1400" i="1">
                                  <a:latin typeface="Cambria Math"/>
                                </a:rPr>
                                <m:t>𝜌</m:t>
                              </m:r>
                              <m:sSub>
                                <m:sSubPr>
                                  <m:ctrlPr>
                                    <a:rPr lang="zh-CN" altLang="zh-CN" sz="1400" i="1">
                                      <a:latin typeface="Cambria Math"/>
                                    </a:rPr>
                                  </m:ctrlPr>
                                </m:sSubPr>
                                <m:e>
                                  <m:r>
                                    <a:rPr lang="en-US" altLang="zh-CN" sz="1400" i="1">
                                      <a:latin typeface="Cambria Math"/>
                                    </a:rPr>
                                    <m:t>𝑊</m:t>
                                  </m:r>
                                </m:e>
                                <m:sub>
                                  <m:r>
                                    <a:rPr lang="en-US" altLang="zh-CN" sz="1400" i="1">
                                      <a:latin typeface="Cambria Math"/>
                                    </a:rPr>
                                    <m:t>𝐶</m:t>
                                  </m:r>
                                </m:sub>
                              </m:sSub>
                              <m:sSub>
                                <m:sSubPr>
                                  <m:ctrlPr>
                                    <a:rPr lang="zh-CN" altLang="zh-CN" sz="1400" i="1">
                                      <a:latin typeface="Cambria Math"/>
                                    </a:rPr>
                                  </m:ctrlPr>
                                </m:sSubPr>
                                <m:e>
                                  <m:r>
                                    <a:rPr lang="en-US" altLang="zh-CN" sz="1400" i="1">
                                      <a:latin typeface="Cambria Math"/>
                                    </a:rPr>
                                    <m:t>𝜃</m:t>
                                  </m:r>
                                </m:e>
                                <m:sub>
                                  <m:r>
                                    <a:rPr lang="en-US" altLang="zh-CN" sz="1400" i="1">
                                      <a:latin typeface="Cambria Math"/>
                                    </a:rPr>
                                    <m:t>𝑒</m:t>
                                  </m:r>
                                </m:sub>
                              </m:sSub>
                            </m:e>
                          </m:d>
                          <m:r>
                            <a:rPr lang="en-US" altLang="zh-CN" sz="1400" i="1">
                              <a:latin typeface="Cambria Math"/>
                            </a:rPr>
                            <m:t>𝐻</m:t>
                          </m:r>
                          <m:d>
                            <m:dPr>
                              <m:ctrlPr>
                                <a:rPr lang="zh-CN" altLang="zh-CN" sz="1400" i="1">
                                  <a:latin typeface="Cambria Math"/>
                                </a:rPr>
                              </m:ctrlPr>
                            </m:dPr>
                            <m:e>
                              <m:d>
                                <m:dPr>
                                  <m:begChr m:val="〈"/>
                                  <m:endChr m:val="〉"/>
                                  <m:ctrlPr>
                                    <a:rPr lang="zh-CN" altLang="zh-CN" sz="1400" i="1">
                                      <a:latin typeface="Cambria Math"/>
                                    </a:rPr>
                                  </m:ctrlPr>
                                </m:dPr>
                                <m:e>
                                  <m:r>
                                    <a:rPr lang="en-US" altLang="zh-CN" sz="1400" i="1">
                                      <a:latin typeface="Cambria Math"/>
                                    </a:rPr>
                                    <m:t>𝜌</m:t>
                                  </m:r>
                                  <m:sSub>
                                    <m:sSubPr>
                                      <m:ctrlPr>
                                        <a:rPr lang="zh-CN" altLang="zh-CN" sz="1400" i="1">
                                          <a:latin typeface="Cambria Math"/>
                                        </a:rPr>
                                      </m:ctrlPr>
                                    </m:sSubPr>
                                    <m:e>
                                      <m:r>
                                        <a:rPr lang="en-US" altLang="zh-CN" sz="1400" i="1">
                                          <a:latin typeface="Cambria Math"/>
                                        </a:rPr>
                                        <m:t>𝑊</m:t>
                                      </m:r>
                                    </m:e>
                                    <m:sub>
                                      <m:r>
                                        <a:rPr lang="en-US" altLang="zh-CN" sz="1400" i="1">
                                          <a:latin typeface="Cambria Math"/>
                                        </a:rPr>
                                        <m:t>𝐶</m:t>
                                      </m:r>
                                    </m:sub>
                                  </m:sSub>
                                </m:e>
                              </m:d>
                            </m:e>
                          </m:d>
                        </m:e>
                      </m:nary>
                      <m:r>
                        <a:rPr lang="en-US" altLang="zh-CN" sz="1400" i="1">
                          <a:latin typeface="Cambria Math"/>
                        </a:rPr>
                        <m:t>𝑑</m:t>
                      </m:r>
                      <m:sSubSup>
                        <m:sSubSupPr>
                          <m:ctrlPr>
                            <a:rPr lang="zh-CN" altLang="zh-CN" sz="1400" i="1">
                              <a:latin typeface="Cambria Math"/>
                            </a:rPr>
                          </m:ctrlPr>
                        </m:sSubSupPr>
                        <m:e>
                          <m:r>
                            <a:rPr lang="en-US" altLang="zh-CN" sz="1400" i="1">
                              <a:latin typeface="Cambria Math"/>
                            </a:rPr>
                            <m:t>𝜃</m:t>
                          </m:r>
                        </m:e>
                        <m:sub>
                          <m:r>
                            <a:rPr lang="en-US" altLang="zh-CN" sz="1400" i="1">
                              <a:latin typeface="Cambria Math"/>
                            </a:rPr>
                            <m:t>𝑒</m:t>
                          </m:r>
                        </m:sub>
                        <m:sup>
                          <m:r>
                            <a:rPr lang="en-US" altLang="zh-CN" sz="1400" i="1">
                              <a:latin typeface="Cambria Math"/>
                            </a:rPr>
                            <m:t>′</m:t>
                          </m:r>
                        </m:sup>
                      </m:sSubSup>
                      <m:r>
                        <a:rPr lang="en-US" altLang="zh-CN" sz="1400" i="1">
                          <a:latin typeface="Cambria Math"/>
                        </a:rPr>
                        <m:t>     </m:t>
                      </m:r>
                      <m:r>
                        <a:rPr lang="en-US" altLang="zh-CN" sz="1400" b="0" i="0" smtClean="0">
                          <a:latin typeface="Cambria Math"/>
                        </a:rPr>
                        <m:t>    </m:t>
                      </m:r>
                      <m:sSubSup>
                        <m:sSubSupPr>
                          <m:ctrlPr>
                            <a:rPr lang="zh-CN" altLang="zh-CN" sz="1400" i="1">
                              <a:latin typeface="Cambria Math"/>
                            </a:rPr>
                          </m:ctrlPr>
                        </m:sSubSupPr>
                        <m:e>
                          <m:r>
                            <a:rPr lang="en-US" altLang="zh-CN" sz="1400" i="1">
                              <a:latin typeface="Cambria Math"/>
                            </a:rPr>
                            <m:t>𝜃</m:t>
                          </m:r>
                        </m:e>
                        <m:sub>
                          <m:r>
                            <a:rPr lang="en-US" altLang="zh-CN" sz="1400" i="1">
                              <a:latin typeface="Cambria Math"/>
                            </a:rPr>
                            <m:t>𝑒</m:t>
                          </m:r>
                        </m:sub>
                        <m:sup>
                          <m:r>
                            <a:rPr lang="en-US" altLang="zh-CN" sz="1400" i="1">
                              <a:latin typeface="Cambria Math"/>
                            </a:rPr>
                            <m:t>−</m:t>
                          </m:r>
                        </m:sup>
                      </m:sSubSup>
                      <m:d>
                        <m:dPr>
                          <m:ctrlPr>
                            <a:rPr lang="zh-CN" altLang="zh-CN" sz="1400" i="1">
                              <a:latin typeface="Cambria Math"/>
                            </a:rPr>
                          </m:ctrlPr>
                        </m:dPr>
                        <m:e>
                          <m:r>
                            <a:rPr lang="en-US" altLang="zh-CN" sz="1400" i="1">
                              <a:latin typeface="Cambria Math"/>
                            </a:rPr>
                            <m:t>𝑧</m:t>
                          </m:r>
                          <m:r>
                            <a:rPr lang="en-US" altLang="zh-CN" sz="1400" i="1">
                              <a:latin typeface="Cambria Math"/>
                            </a:rPr>
                            <m:t>,</m:t>
                          </m:r>
                          <m:r>
                            <a:rPr lang="en-US" altLang="zh-CN" sz="1400" i="1">
                              <a:latin typeface="Cambria Math"/>
                            </a:rPr>
                            <m:t>𝑡</m:t>
                          </m:r>
                        </m:e>
                      </m:d>
                      <m:r>
                        <a:rPr lang="en-US" altLang="zh-CN" sz="1400" i="1">
                          <a:latin typeface="Cambria Math"/>
                        </a:rPr>
                        <m:t>=</m:t>
                      </m:r>
                      <m:f>
                        <m:fPr>
                          <m:ctrlPr>
                            <a:rPr lang="zh-CN" altLang="zh-CN" sz="1400" i="1">
                              <a:latin typeface="Cambria Math"/>
                            </a:rPr>
                          </m:ctrlPr>
                        </m:fPr>
                        <m:num>
                          <m:r>
                            <a:rPr lang="en-US" altLang="zh-CN" sz="1400" i="1">
                              <a:latin typeface="Cambria Math"/>
                            </a:rPr>
                            <m:t>1</m:t>
                          </m:r>
                        </m:num>
                        <m:den>
                          <m:sSup>
                            <m:sSupPr>
                              <m:ctrlPr>
                                <a:rPr lang="zh-CN" altLang="zh-CN" sz="1400" i="1">
                                  <a:latin typeface="Cambria Math"/>
                                </a:rPr>
                              </m:ctrlPr>
                            </m:sSupPr>
                            <m:e>
                              <m:r>
                                <a:rPr lang="en-US" altLang="zh-CN" sz="1400" i="1">
                                  <a:latin typeface="Cambria Math"/>
                                </a:rPr>
                                <m:t>𝑀</m:t>
                              </m:r>
                            </m:e>
                            <m:sup>
                              <m:r>
                                <a:rPr lang="en-US" altLang="zh-CN" sz="1400" i="1">
                                  <a:latin typeface="Cambria Math"/>
                                </a:rPr>
                                <m:t>−</m:t>
                              </m:r>
                            </m:sup>
                          </m:sSup>
                        </m:den>
                      </m:f>
                      <m:nary>
                        <m:naryPr>
                          <m:limLoc m:val="subSup"/>
                          <m:ctrlPr>
                            <a:rPr lang="zh-CN" altLang="zh-CN" sz="1400" i="1">
                              <a:latin typeface="Cambria Math"/>
                            </a:rPr>
                          </m:ctrlPr>
                        </m:naryPr>
                        <m:sub>
                          <m:r>
                            <a:rPr lang="en-US" altLang="zh-CN" sz="1400" i="1">
                              <a:latin typeface="Cambria Math"/>
                            </a:rPr>
                            <m:t>−∞</m:t>
                          </m:r>
                        </m:sub>
                        <m:sup>
                          <m:r>
                            <a:rPr lang="en-US" altLang="zh-CN" sz="1400" i="1">
                              <a:latin typeface="Cambria Math"/>
                            </a:rPr>
                            <m:t>∞</m:t>
                          </m:r>
                        </m:sup>
                        <m:e>
                          <m:d>
                            <m:dPr>
                              <m:begChr m:val="〈"/>
                              <m:endChr m:val="〉"/>
                              <m:ctrlPr>
                                <a:rPr lang="zh-CN" altLang="zh-CN" sz="1400" i="1">
                                  <a:latin typeface="Cambria Math"/>
                                </a:rPr>
                              </m:ctrlPr>
                            </m:dPr>
                            <m:e>
                              <m:r>
                                <a:rPr lang="en-US" altLang="zh-CN" sz="1400" i="1">
                                  <a:latin typeface="Cambria Math"/>
                                </a:rPr>
                                <m:t>𝜌</m:t>
                              </m:r>
                              <m:sSub>
                                <m:sSubPr>
                                  <m:ctrlPr>
                                    <a:rPr lang="zh-CN" altLang="zh-CN" sz="1400" i="1">
                                      <a:latin typeface="Cambria Math"/>
                                    </a:rPr>
                                  </m:ctrlPr>
                                </m:sSubPr>
                                <m:e>
                                  <m:r>
                                    <a:rPr lang="en-US" altLang="zh-CN" sz="1400" i="1">
                                      <a:latin typeface="Cambria Math"/>
                                    </a:rPr>
                                    <m:t>𝑊</m:t>
                                  </m:r>
                                </m:e>
                                <m:sub>
                                  <m:r>
                                    <a:rPr lang="en-US" altLang="zh-CN" sz="1400" i="1">
                                      <a:latin typeface="Cambria Math"/>
                                    </a:rPr>
                                    <m:t>𝐶</m:t>
                                  </m:r>
                                </m:sub>
                              </m:sSub>
                              <m:sSub>
                                <m:sSubPr>
                                  <m:ctrlPr>
                                    <a:rPr lang="zh-CN" altLang="zh-CN" sz="1400" i="1">
                                      <a:latin typeface="Cambria Math"/>
                                    </a:rPr>
                                  </m:ctrlPr>
                                </m:sSubPr>
                                <m:e>
                                  <m:r>
                                    <a:rPr lang="en-US" altLang="zh-CN" sz="1400" i="1">
                                      <a:latin typeface="Cambria Math"/>
                                    </a:rPr>
                                    <m:t>𝜃</m:t>
                                  </m:r>
                                </m:e>
                                <m:sub>
                                  <m:r>
                                    <a:rPr lang="en-US" altLang="zh-CN" sz="1400" i="1">
                                      <a:latin typeface="Cambria Math"/>
                                    </a:rPr>
                                    <m:t>𝑒</m:t>
                                  </m:r>
                                </m:sub>
                              </m:sSub>
                            </m:e>
                          </m:d>
                          <m:r>
                            <a:rPr lang="en-US" altLang="zh-CN" sz="1400" i="1">
                              <a:latin typeface="Cambria Math"/>
                            </a:rPr>
                            <m:t>𝐻</m:t>
                          </m:r>
                          <m:d>
                            <m:dPr>
                              <m:ctrlPr>
                                <a:rPr lang="zh-CN" altLang="zh-CN" sz="1400" i="1">
                                  <a:latin typeface="Cambria Math"/>
                                </a:rPr>
                              </m:ctrlPr>
                            </m:dPr>
                            <m:e>
                              <m:r>
                                <a:rPr lang="en-US" altLang="zh-CN" sz="1400" i="1">
                                  <a:latin typeface="Cambria Math"/>
                                </a:rPr>
                                <m:t>−</m:t>
                              </m:r>
                              <m:d>
                                <m:dPr>
                                  <m:begChr m:val="〈"/>
                                  <m:endChr m:val="〉"/>
                                  <m:ctrlPr>
                                    <a:rPr lang="zh-CN" altLang="zh-CN" sz="1400" i="1">
                                      <a:latin typeface="Cambria Math"/>
                                    </a:rPr>
                                  </m:ctrlPr>
                                </m:dPr>
                                <m:e>
                                  <m:r>
                                    <a:rPr lang="en-US" altLang="zh-CN" sz="1400" i="1">
                                      <a:latin typeface="Cambria Math"/>
                                    </a:rPr>
                                    <m:t>𝜌</m:t>
                                  </m:r>
                                  <m:sSub>
                                    <m:sSubPr>
                                      <m:ctrlPr>
                                        <a:rPr lang="zh-CN" altLang="zh-CN" sz="1400" i="1">
                                          <a:latin typeface="Cambria Math"/>
                                        </a:rPr>
                                      </m:ctrlPr>
                                    </m:sSubPr>
                                    <m:e>
                                      <m:r>
                                        <a:rPr lang="en-US" altLang="zh-CN" sz="1400" i="1">
                                          <a:latin typeface="Cambria Math"/>
                                        </a:rPr>
                                        <m:t>𝑊</m:t>
                                      </m:r>
                                    </m:e>
                                    <m:sub>
                                      <m:r>
                                        <a:rPr lang="en-US" altLang="zh-CN" sz="1400" i="1">
                                          <a:latin typeface="Cambria Math"/>
                                        </a:rPr>
                                        <m:t>𝐶</m:t>
                                      </m:r>
                                    </m:sub>
                                  </m:sSub>
                                </m:e>
                              </m:d>
                            </m:e>
                          </m:d>
                        </m:e>
                      </m:nary>
                      <m:r>
                        <a:rPr lang="en-US" altLang="zh-CN" sz="1400" i="1">
                          <a:latin typeface="Cambria Math"/>
                        </a:rPr>
                        <m:t>𝑑</m:t>
                      </m:r>
                      <m:sSubSup>
                        <m:sSubSupPr>
                          <m:ctrlPr>
                            <a:rPr lang="zh-CN" altLang="zh-CN" sz="1400" i="1">
                              <a:latin typeface="Cambria Math"/>
                            </a:rPr>
                          </m:ctrlPr>
                        </m:sSubSupPr>
                        <m:e>
                          <m:r>
                            <a:rPr lang="en-US" altLang="zh-CN" sz="1400" i="1">
                              <a:latin typeface="Cambria Math"/>
                            </a:rPr>
                            <m:t>𝜃</m:t>
                          </m:r>
                        </m:e>
                        <m:sub>
                          <m:r>
                            <a:rPr lang="en-US" altLang="zh-CN" sz="1400" i="1">
                              <a:latin typeface="Cambria Math"/>
                            </a:rPr>
                            <m:t>𝑒</m:t>
                          </m:r>
                        </m:sub>
                        <m:sup>
                          <m:r>
                            <a:rPr lang="en-US" altLang="zh-CN" sz="1400" i="1">
                              <a:latin typeface="Cambria Math"/>
                            </a:rPr>
                            <m:t>′</m:t>
                          </m:r>
                        </m:sup>
                      </m:sSubSup>
                      <m:r>
                        <a:rPr lang="en-US" altLang="zh-CN" sz="1400" i="1">
                          <a:latin typeface="Cambria Math"/>
                        </a:rPr>
                        <m:t>   </m:t>
                      </m:r>
                    </m:oMath>
                  </m:oMathPara>
                </a14:m>
                <a:endParaRPr lang="zh-CN" altLang="zh-CN" sz="1400" dirty="0"/>
              </a:p>
              <a:p>
                <a:pPr fontAlgn="ctr"/>
                <a:endParaRPr lang="en-US" altLang="zh-CN" b="1" dirty="0" smtClean="0">
                  <a:latin typeface="Times New Roman" pitchFamily="18" charset="0"/>
                  <a:cs typeface="Times New Roman" pitchFamily="18" charset="0"/>
                </a:endParaRPr>
              </a:p>
              <a:p>
                <a:pPr fontAlgn="ctr"/>
                <a:endParaRPr lang="zh-CN" altLang="zh-CN" b="1" dirty="0">
                  <a:latin typeface="Times New Roman" pitchFamily="18" charset="0"/>
                  <a:cs typeface="Times New Roman" pitchFamily="18" charset="0"/>
                </a:endParaRPr>
              </a:p>
              <a:p>
                <a:endParaRPr lang="zh-CN" altLang="en-US" dirty="0"/>
              </a:p>
            </p:txBody>
          </p:sp>
        </mc:Choice>
        <mc:Fallback xmlns="">
          <p:sp>
            <p:nvSpPr>
              <p:cNvPr id="4" name="矩形 3"/>
              <p:cNvSpPr>
                <a:spLocks noRot="1" noChangeAspect="1" noMove="1" noResize="1" noEditPoints="1" noAdjustHandles="1" noChangeArrowheads="1" noChangeShapeType="1" noTextEdit="1"/>
              </p:cNvSpPr>
              <p:nvPr/>
            </p:nvSpPr>
            <p:spPr>
              <a:xfrm>
                <a:off x="0" y="225782"/>
                <a:ext cx="9144000" cy="2405017"/>
              </a:xfrm>
              <a:prstGeom prst="rect">
                <a:avLst/>
              </a:prstGeom>
              <a:blipFill rotWithShape="1">
                <a:blip r:embed="rId4"/>
                <a:stretch>
                  <a:fillRect l="-533" t="-23797" b="-1670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 name="矩形 2"/>
              <p:cNvSpPr/>
              <p:nvPr/>
            </p:nvSpPr>
            <p:spPr>
              <a:xfrm>
                <a:off x="3839823" y="1920236"/>
                <a:ext cx="1452257"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zh-CN" altLang="zh-CN" sz="2800" b="1" i="1">
                              <a:latin typeface="Cambria Math"/>
                            </a:rPr>
                          </m:ctrlPr>
                        </m:sSubSupPr>
                        <m:e>
                          <m:r>
                            <a:rPr lang="en-US" altLang="zh-CN" sz="2800" b="1" i="1">
                              <a:latin typeface="Cambria Math"/>
                            </a:rPr>
                            <m:t>𝜽</m:t>
                          </m:r>
                        </m:e>
                        <m:sub>
                          <m:r>
                            <a:rPr lang="en-US" altLang="zh-CN" sz="2800" b="1" i="1">
                              <a:latin typeface="Cambria Math"/>
                            </a:rPr>
                            <m:t>𝒆</m:t>
                          </m:r>
                        </m:sub>
                        <m:sup>
                          <m:r>
                            <a:rPr lang="en-US" altLang="zh-CN" sz="2800" b="1" i="1">
                              <a:latin typeface="Cambria Math"/>
                            </a:rPr>
                            <m:t>+</m:t>
                          </m:r>
                        </m:sup>
                      </m:sSubSup>
                      <m:d>
                        <m:dPr>
                          <m:ctrlPr>
                            <a:rPr lang="zh-CN" altLang="zh-CN" sz="2800" b="1" i="1">
                              <a:latin typeface="Cambria Math"/>
                            </a:rPr>
                          </m:ctrlPr>
                        </m:dPr>
                        <m:e>
                          <m:r>
                            <a:rPr lang="en-US" altLang="zh-CN" sz="2800" b="1" i="1">
                              <a:latin typeface="Cambria Math"/>
                            </a:rPr>
                            <m:t>𝒛</m:t>
                          </m:r>
                          <m:r>
                            <a:rPr lang="en-US" altLang="zh-CN" sz="2800" b="1" i="1">
                              <a:latin typeface="Cambria Math"/>
                            </a:rPr>
                            <m:t>,</m:t>
                          </m:r>
                          <m:r>
                            <a:rPr lang="en-US" altLang="zh-CN" sz="2800" b="1" i="1">
                              <a:latin typeface="Cambria Math"/>
                            </a:rPr>
                            <m:t>𝒕</m:t>
                          </m:r>
                        </m:e>
                      </m:d>
                    </m:oMath>
                  </m:oMathPara>
                </a14:m>
                <a:endParaRPr lang="zh-CN" altLang="en-US" sz="2800" b="1" dirty="0"/>
              </a:p>
            </p:txBody>
          </p:sp>
        </mc:Choice>
        <mc:Fallback xmlns="">
          <p:sp>
            <p:nvSpPr>
              <p:cNvPr id="3" name="矩形 2"/>
              <p:cNvSpPr>
                <a:spLocks noRot="1" noChangeAspect="1" noMove="1" noResize="1" noEditPoints="1" noAdjustHandles="1" noChangeArrowheads="1" noChangeShapeType="1" noTextEdit="1"/>
              </p:cNvSpPr>
              <p:nvPr/>
            </p:nvSpPr>
            <p:spPr>
              <a:xfrm>
                <a:off x="3839823" y="1920236"/>
                <a:ext cx="1452257" cy="523220"/>
              </a:xfrm>
              <a:prstGeom prst="rect">
                <a:avLst/>
              </a:prstGeom>
              <a:blipFill rotWithShape="1">
                <a:blip r:embed="rId5"/>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41196155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Indian summer monso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930" y="908720"/>
            <a:ext cx="4836193" cy="5400600"/>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323528" y="188640"/>
            <a:ext cx="3421129" cy="461665"/>
          </a:xfrm>
          <a:prstGeom prst="rect">
            <a:avLst/>
          </a:prstGeom>
        </p:spPr>
        <p:txBody>
          <a:bodyPr wrap="none">
            <a:spAutoFit/>
          </a:bodyPr>
          <a:lstStyle/>
          <a:p>
            <a:r>
              <a:rPr lang="en-US" altLang="zh-CN" sz="2400" b="1" dirty="0"/>
              <a:t>Indian Summer Monsoon</a:t>
            </a:r>
            <a:endParaRPr lang="zh-CN" altLang="en-US" sz="2400" b="1" dirty="0"/>
          </a:p>
        </p:txBody>
      </p:sp>
      <p:sp>
        <p:nvSpPr>
          <p:cNvPr id="6" name="矩形 5"/>
          <p:cNvSpPr/>
          <p:nvPr/>
        </p:nvSpPr>
        <p:spPr>
          <a:xfrm>
            <a:off x="5006123" y="-27384"/>
            <a:ext cx="4030373" cy="8402300"/>
          </a:xfrm>
          <a:prstGeom prst="rect">
            <a:avLst/>
          </a:prstGeom>
        </p:spPr>
        <p:txBody>
          <a:bodyPr wrap="square">
            <a:spAutoFit/>
          </a:bodyPr>
          <a:lstStyle/>
          <a:p>
            <a:pPr marL="342900" indent="-342900" algn="just">
              <a:buAutoNum type="arabicPeriod"/>
            </a:pPr>
            <a:r>
              <a:rPr lang="en-US" altLang="zh-CN" dirty="0" smtClean="0"/>
              <a:t>The </a:t>
            </a:r>
            <a:r>
              <a:rPr lang="en-US" altLang="zh-CN" dirty="0"/>
              <a:t>Indian summer monsoon (ISM) is </a:t>
            </a:r>
            <a:r>
              <a:rPr lang="en-US" altLang="zh-CN" dirty="0" smtClean="0"/>
              <a:t>one of the </a:t>
            </a:r>
            <a:r>
              <a:rPr lang="en-US" altLang="zh-CN" dirty="0"/>
              <a:t>most vigorous weather phenomena </a:t>
            </a:r>
            <a:endParaRPr lang="en-US" altLang="zh-CN" dirty="0" smtClean="0"/>
          </a:p>
          <a:p>
            <a:pPr marL="342900" indent="-342900" algn="just">
              <a:buAutoNum type="arabicPeriod"/>
            </a:pPr>
            <a:endParaRPr lang="en-US" altLang="zh-CN" dirty="0" smtClean="0"/>
          </a:p>
          <a:p>
            <a:pPr marL="342900" indent="-342900" algn="just">
              <a:buAutoNum type="arabicPeriod"/>
            </a:pPr>
            <a:r>
              <a:rPr lang="en-US" altLang="zh-CN" dirty="0" smtClean="0"/>
              <a:t>It affecting </a:t>
            </a:r>
            <a:r>
              <a:rPr lang="en-US" altLang="zh-CN" dirty="0"/>
              <a:t>the Indian subcontinent every year from June through September (JJAS). </a:t>
            </a:r>
            <a:endParaRPr lang="en-US" altLang="zh-CN" dirty="0" smtClean="0"/>
          </a:p>
          <a:p>
            <a:pPr marL="342900" indent="-342900" algn="just">
              <a:buAutoNum type="arabicPeriod"/>
            </a:pPr>
            <a:endParaRPr lang="en-US" altLang="zh-CN" dirty="0" smtClean="0"/>
          </a:p>
          <a:p>
            <a:pPr marL="342900" indent="-342900" algn="just">
              <a:buAutoNum type="arabicPeriod"/>
            </a:pPr>
            <a:r>
              <a:rPr lang="en-US" altLang="zh-CN" dirty="0"/>
              <a:t>It contributes about 80% of the total annual precipitation over the </a:t>
            </a:r>
            <a:r>
              <a:rPr lang="en-US" altLang="zh-CN" dirty="0" smtClean="0"/>
              <a:t>region </a:t>
            </a:r>
            <a:r>
              <a:rPr lang="en-US" altLang="zh-CN" dirty="0"/>
              <a:t>and has substantial influences to the agricultural and industrial productions in India</a:t>
            </a:r>
            <a:endParaRPr lang="en-US" altLang="zh-CN" dirty="0" smtClean="0"/>
          </a:p>
          <a:p>
            <a:pPr marL="342900" indent="-342900" algn="just">
              <a:buAutoNum type="arabicPeriod"/>
            </a:pPr>
            <a:endParaRPr lang="en-US" altLang="zh-CN" dirty="0"/>
          </a:p>
          <a:p>
            <a:pPr marL="342900" indent="-342900" algn="just">
              <a:buAutoNum type="arabicPeriod"/>
            </a:pPr>
            <a:r>
              <a:rPr lang="en-US" altLang="zh-CN" dirty="0"/>
              <a:t>The ISM exhibits strong low frequency variability  in the form of “active” and “break” spells of monsoon </a:t>
            </a:r>
            <a:r>
              <a:rPr lang="en-US" altLang="zh-CN" dirty="0" smtClean="0"/>
              <a:t>rainfall, with </a:t>
            </a:r>
            <a:r>
              <a:rPr lang="en-US" altLang="zh-CN" dirty="0"/>
              <a:t>two dominant modes on timescales of 30-60 days </a:t>
            </a:r>
            <a:r>
              <a:rPr lang="en-US" altLang="zh-CN" dirty="0" smtClean="0"/>
              <a:t>and </a:t>
            </a:r>
            <a:r>
              <a:rPr lang="en-US" altLang="zh-CN" dirty="0"/>
              <a:t>10-20 </a:t>
            </a:r>
            <a:r>
              <a:rPr lang="en-US" altLang="zh-CN" dirty="0" smtClean="0"/>
              <a:t>days.</a:t>
            </a:r>
          </a:p>
          <a:p>
            <a:pPr marL="342900" indent="-342900" algn="just">
              <a:buAutoNum type="arabicPeriod"/>
            </a:pPr>
            <a:endParaRPr lang="en-US" altLang="zh-CN" dirty="0"/>
          </a:p>
          <a:p>
            <a:pPr marL="342900" indent="-342900" algn="just">
              <a:buAutoNum type="arabicPeriod"/>
            </a:pPr>
            <a:r>
              <a:rPr lang="en-US" altLang="zh-CN" dirty="0"/>
              <a:t>The dynamics of </a:t>
            </a:r>
            <a:r>
              <a:rPr lang="en-US" altLang="zh-CN" dirty="0" smtClean="0"/>
              <a:t>ISM </a:t>
            </a:r>
            <a:r>
              <a:rPr lang="en-US" altLang="zh-CN" dirty="0"/>
              <a:t>involves </a:t>
            </a:r>
            <a:r>
              <a:rPr lang="en-US" altLang="zh-CN" dirty="0" smtClean="0"/>
              <a:t>planetary-scale overturning </a:t>
            </a:r>
            <a:r>
              <a:rPr lang="en-US" altLang="zh-CN" dirty="0"/>
              <a:t>and its interaction with </a:t>
            </a:r>
            <a:r>
              <a:rPr lang="en-US" altLang="zh-CN" dirty="0" smtClean="0"/>
              <a:t>mesoscale and convective-scale activities </a:t>
            </a:r>
          </a:p>
          <a:p>
            <a:pPr marL="342900" indent="-342900" algn="just">
              <a:buAutoNum type="arabicPeriod"/>
            </a:pPr>
            <a:endParaRPr lang="en-US" altLang="zh-CN" dirty="0"/>
          </a:p>
          <a:p>
            <a:pPr marL="342900" indent="-342900" algn="just">
              <a:buAutoNum type="arabicPeriod"/>
            </a:pPr>
            <a:endParaRPr lang="en-US" altLang="zh-CN" dirty="0" smtClean="0"/>
          </a:p>
          <a:p>
            <a:pPr marL="342900" indent="-342900" algn="just">
              <a:buAutoNum type="arabicPeriod"/>
            </a:pPr>
            <a:endParaRPr lang="en-US" altLang="zh-CN" dirty="0" smtClean="0"/>
          </a:p>
          <a:p>
            <a:pPr marL="342900" indent="-342900" algn="just">
              <a:buAutoNum type="arabicPeriod"/>
            </a:pPr>
            <a:endParaRPr lang="zh-CN" altLang="en-US" dirty="0"/>
          </a:p>
        </p:txBody>
      </p:sp>
    </p:spTree>
    <p:extLst>
      <p:ext uri="{BB962C8B-B14F-4D97-AF65-F5344CB8AC3E}">
        <p14:creationId xmlns:p14="http://schemas.microsoft.com/office/powerpoint/2010/main" val="24704776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251520" y="229829"/>
                <a:ext cx="8784976" cy="6262997"/>
              </a:xfrm>
              <a:prstGeom prst="rect">
                <a:avLst/>
              </a:prstGeom>
              <a:noFill/>
            </p:spPr>
            <p:txBody>
              <a:bodyPr wrap="square" rtlCol="0">
                <a:spAutoFit/>
              </a:bodyPr>
              <a:lstStyle/>
              <a:p>
                <a:pPr algn="ctr"/>
                <a:endParaRPr lang="en-US" altLang="zh-CN" sz="2000" b="1" baseline="-25000" dirty="0" smtClean="0">
                  <a:latin typeface="Times New Roman" pitchFamily="18" charset="0"/>
                  <a:cs typeface="Times New Roman" pitchFamily="18" charset="0"/>
                </a:endParaRPr>
              </a:p>
              <a:p>
                <a:r>
                  <a:rPr lang="en-US" altLang="zh-CN" sz="2000" b="1" dirty="0">
                    <a:latin typeface="Times New Roman" pitchFamily="18" charset="0"/>
                    <a:cs typeface="Times New Roman" pitchFamily="18" charset="0"/>
                  </a:rPr>
                  <a:t>Mass flux on a given isentropic slice</a:t>
                </a:r>
                <a:r>
                  <a:rPr lang="en-US" altLang="zh-CN" sz="2000" b="1" dirty="0" smtClean="0">
                    <a:latin typeface="Times New Roman" pitchFamily="18" charset="0"/>
                    <a:cs typeface="Times New Roman" pitchFamily="18" charset="0"/>
                  </a:rPr>
                  <a:t>:</a:t>
                </a:r>
                <a:endParaRPr lang="en-US" altLang="zh-CN" sz="2000" b="1" dirty="0">
                  <a:latin typeface="Times New Roman" pitchFamily="18" charset="0"/>
                  <a:cs typeface="Times New Roman" pitchFamily="18" charset="0"/>
                </a:endParaRPr>
              </a:p>
              <a:p>
                <a:pPr/>
                <a14:m>
                  <m:oMathPara xmlns:m="http://schemas.openxmlformats.org/officeDocument/2006/math">
                    <m:oMathParaPr>
                      <m:jc m:val="centerGroup"/>
                    </m:oMathParaPr>
                    <m:oMath xmlns:m="http://schemas.openxmlformats.org/officeDocument/2006/math">
                      <m:d>
                        <m:dPr>
                          <m:begChr m:val="⟨"/>
                          <m:endChr m:val="⟩"/>
                          <m:ctrlPr>
                            <a:rPr lang="en-US" altLang="zh-CN" sz="2000" b="1" i="1">
                              <a:latin typeface="Cambria Math"/>
                            </a:rPr>
                          </m:ctrlPr>
                        </m:dPr>
                        <m:e>
                          <m:r>
                            <m:rPr>
                              <m:nor/>
                            </m:rPr>
                            <a:rPr lang="en-US" altLang="zh-CN" sz="2000" b="1" dirty="0">
                              <a:latin typeface="Times New Roman" pitchFamily="18" charset="0"/>
                              <a:cs typeface="Times New Roman" pitchFamily="18" charset="0"/>
                            </a:rPr>
                            <m:t>ρw</m:t>
                          </m:r>
                        </m:e>
                      </m:d>
                      <m:r>
                        <a:rPr lang="en-US" altLang="zh-CN" sz="2000" b="1" dirty="0">
                          <a:latin typeface="Cambria Math"/>
                          <a:ea typeface="Cambria Math"/>
                        </a:rPr>
                        <m:t>= </m:t>
                      </m:r>
                      <m:f>
                        <m:fPr>
                          <m:ctrlPr>
                            <a:rPr lang="en-US" altLang="zh-CN" sz="2000" b="1" i="1" dirty="0">
                              <a:latin typeface="Cambria Math"/>
                              <a:ea typeface="Cambria Math"/>
                            </a:rPr>
                          </m:ctrlPr>
                        </m:fPr>
                        <m:num>
                          <m:r>
                            <a:rPr lang="en-US" altLang="zh-CN" sz="2000" b="1" i="1" dirty="0">
                              <a:latin typeface="Cambria Math"/>
                              <a:ea typeface="Cambria Math"/>
                            </a:rPr>
                            <m:t>𝟏</m:t>
                          </m:r>
                        </m:num>
                        <m:den>
                          <m:r>
                            <a:rPr lang="en-US" altLang="zh-CN" sz="2000" b="1" i="1" dirty="0">
                              <a:latin typeface="Cambria Math"/>
                              <a:ea typeface="Cambria Math"/>
                            </a:rPr>
                            <m:t>𝑷</m:t>
                          </m:r>
                          <m:sSub>
                            <m:sSubPr>
                              <m:ctrlPr>
                                <a:rPr lang="en-US" altLang="zh-CN" sz="2000" b="1" i="1" dirty="0">
                                  <a:latin typeface="Cambria Math"/>
                                  <a:ea typeface="Cambria Math"/>
                                </a:rPr>
                              </m:ctrlPr>
                            </m:sSubPr>
                            <m:e>
                              <m:sSub>
                                <m:sSubPr>
                                  <m:ctrlPr>
                                    <a:rPr lang="en-US" altLang="zh-CN" sz="2000" b="1" i="1" dirty="0">
                                      <a:latin typeface="Cambria Math"/>
                                      <a:ea typeface="Cambria Math"/>
                                    </a:rPr>
                                  </m:ctrlPr>
                                </m:sSubPr>
                                <m:e>
                                  <m:r>
                                    <a:rPr lang="en-US" altLang="zh-CN" sz="2000" b="1" i="1" dirty="0">
                                      <a:latin typeface="Cambria Math"/>
                                      <a:ea typeface="Cambria Math"/>
                                    </a:rPr>
                                    <m:t>𝑳</m:t>
                                  </m:r>
                                </m:e>
                                <m:sub>
                                  <m:r>
                                    <a:rPr lang="en-US" altLang="zh-CN" sz="2000" b="1" i="1" dirty="0">
                                      <a:latin typeface="Cambria Math"/>
                                      <a:ea typeface="Cambria Math"/>
                                    </a:rPr>
                                    <m:t>𝒙</m:t>
                                  </m:r>
                                </m:sub>
                              </m:sSub>
                              <m:r>
                                <a:rPr lang="en-US" altLang="zh-CN" sz="2000" b="1" i="1" dirty="0">
                                  <a:latin typeface="Cambria Math"/>
                                  <a:ea typeface="Cambria Math"/>
                                </a:rPr>
                                <m:t>𝑳</m:t>
                              </m:r>
                            </m:e>
                            <m:sub>
                              <m:r>
                                <a:rPr lang="en-US" altLang="zh-CN" sz="2000" b="1" i="1" dirty="0">
                                  <a:latin typeface="Cambria Math"/>
                                  <a:ea typeface="Cambria Math"/>
                                </a:rPr>
                                <m:t>𝒚</m:t>
                              </m:r>
                            </m:sub>
                          </m:sSub>
                        </m:den>
                      </m:f>
                      <m:nary>
                        <m:naryPr>
                          <m:ctrlPr>
                            <a:rPr lang="en-US" altLang="zh-CN" sz="2000" b="1" i="1" dirty="0">
                              <a:latin typeface="Cambria Math"/>
                              <a:ea typeface="Cambria Math"/>
                            </a:rPr>
                          </m:ctrlPr>
                        </m:naryPr>
                        <m:sub>
                          <m:r>
                            <m:rPr>
                              <m:brk m:alnAt="23"/>
                            </m:rPr>
                            <a:rPr lang="en-US" altLang="zh-CN" sz="2000" b="1" i="1" dirty="0">
                              <a:latin typeface="Cambria Math"/>
                              <a:ea typeface="Cambria Math"/>
                            </a:rPr>
                            <m:t>𝟎</m:t>
                          </m:r>
                        </m:sub>
                        <m:sup>
                          <m:r>
                            <a:rPr lang="en-US" altLang="zh-CN" sz="2000" b="1" i="1" dirty="0">
                              <a:latin typeface="Cambria Math"/>
                              <a:ea typeface="Cambria Math"/>
                            </a:rPr>
                            <m:t>𝑷</m:t>
                          </m:r>
                        </m:sup>
                        <m:e>
                          <m:nary>
                            <m:naryPr>
                              <m:ctrlPr>
                                <a:rPr lang="en-US" altLang="zh-CN" sz="2000" b="1" i="1" dirty="0">
                                  <a:latin typeface="Cambria Math"/>
                                  <a:ea typeface="Cambria Math"/>
                                </a:rPr>
                              </m:ctrlPr>
                            </m:naryPr>
                            <m:sub>
                              <m:r>
                                <m:rPr>
                                  <m:brk m:alnAt="23"/>
                                </m:rPr>
                                <a:rPr lang="en-US" altLang="zh-CN" sz="2000" b="1" i="1" dirty="0">
                                  <a:latin typeface="Cambria Math"/>
                                  <a:ea typeface="Cambria Math"/>
                                </a:rPr>
                                <m:t>𝟎</m:t>
                              </m:r>
                            </m:sub>
                            <m:sup>
                              <m:sSub>
                                <m:sSubPr>
                                  <m:ctrlPr>
                                    <a:rPr lang="en-US" altLang="zh-CN" sz="2000" b="1" i="1" dirty="0">
                                      <a:latin typeface="Cambria Math"/>
                                      <a:ea typeface="Cambria Math"/>
                                    </a:rPr>
                                  </m:ctrlPr>
                                </m:sSubPr>
                                <m:e>
                                  <m:r>
                                    <a:rPr lang="en-US" altLang="zh-CN" sz="2000" b="1" i="1" dirty="0">
                                      <a:latin typeface="Cambria Math"/>
                                      <a:ea typeface="Cambria Math"/>
                                    </a:rPr>
                                    <m:t>𝑳</m:t>
                                  </m:r>
                                </m:e>
                                <m:sub>
                                  <m:r>
                                    <a:rPr lang="en-US" altLang="zh-CN" sz="2000" b="1" i="1" dirty="0">
                                      <a:latin typeface="Cambria Math"/>
                                      <a:ea typeface="Cambria Math"/>
                                    </a:rPr>
                                    <m:t>𝒚</m:t>
                                  </m:r>
                                </m:sub>
                              </m:sSub>
                            </m:sup>
                            <m:e>
                              <m:nary>
                                <m:naryPr>
                                  <m:ctrlPr>
                                    <a:rPr lang="en-US" altLang="zh-CN" sz="2000" b="1" i="1" dirty="0">
                                      <a:latin typeface="Cambria Math"/>
                                      <a:ea typeface="Cambria Math"/>
                                    </a:rPr>
                                  </m:ctrlPr>
                                </m:naryPr>
                                <m:sub>
                                  <m:r>
                                    <m:rPr>
                                      <m:brk m:alnAt="23"/>
                                    </m:rPr>
                                    <a:rPr lang="en-US" altLang="zh-CN" sz="2000" b="1" i="1" dirty="0">
                                      <a:latin typeface="Cambria Math"/>
                                      <a:ea typeface="Cambria Math"/>
                                    </a:rPr>
                                    <m:t>𝟎</m:t>
                                  </m:r>
                                </m:sub>
                                <m:sup>
                                  <m:sSub>
                                    <m:sSubPr>
                                      <m:ctrlPr>
                                        <a:rPr lang="en-US" altLang="zh-CN" sz="2000" b="1" i="1" dirty="0">
                                          <a:latin typeface="Cambria Math"/>
                                          <a:ea typeface="Cambria Math"/>
                                        </a:rPr>
                                      </m:ctrlPr>
                                    </m:sSubPr>
                                    <m:e>
                                      <m:r>
                                        <a:rPr lang="en-US" altLang="zh-CN" sz="2000" b="1" i="1" dirty="0">
                                          <a:latin typeface="Cambria Math"/>
                                          <a:ea typeface="Cambria Math"/>
                                        </a:rPr>
                                        <m:t>𝑳</m:t>
                                      </m:r>
                                    </m:e>
                                    <m:sub>
                                      <m:r>
                                        <a:rPr lang="en-US" altLang="zh-CN" sz="2000" b="1" i="1" dirty="0">
                                          <a:latin typeface="Cambria Math"/>
                                          <a:ea typeface="Cambria Math"/>
                                        </a:rPr>
                                        <m:t>𝒙</m:t>
                                      </m:r>
                                    </m:sub>
                                  </m:sSub>
                                </m:sup>
                                <m:e>
                                  <m:r>
                                    <a:rPr lang="zh-CN" altLang="en-US" sz="2000" b="1" i="1" dirty="0">
                                      <a:latin typeface="Cambria Math"/>
                                      <a:ea typeface="Cambria Math"/>
                                    </a:rPr>
                                    <m:t>𝝆</m:t>
                                  </m:r>
                                  <m:r>
                                    <a:rPr lang="en-US" altLang="zh-CN" sz="2000" b="1" i="1" dirty="0">
                                      <a:latin typeface="Cambria Math"/>
                                      <a:ea typeface="Cambria Math"/>
                                    </a:rPr>
                                    <m:t>𝒘</m:t>
                                  </m:r>
                                  <m:r>
                                    <a:rPr lang="en-US" altLang="zh-CN" sz="2000" b="1" i="1" dirty="0">
                                      <a:latin typeface="Cambria Math"/>
                                      <a:ea typeface="Cambria Math"/>
                                    </a:rPr>
                                    <m:t>(</m:t>
                                  </m:r>
                                  <m:r>
                                    <a:rPr lang="en-US" altLang="zh-CN" sz="2000" b="1" i="1" dirty="0">
                                      <a:latin typeface="Cambria Math"/>
                                      <a:ea typeface="Cambria Math"/>
                                    </a:rPr>
                                    <m:t>𝒙</m:t>
                                  </m:r>
                                  <m:r>
                                    <a:rPr lang="en-US" altLang="zh-CN" sz="2000" b="1" i="1" dirty="0">
                                      <a:latin typeface="Cambria Math"/>
                                      <a:ea typeface="Cambria Math"/>
                                    </a:rPr>
                                    <m:t>,</m:t>
                                  </m:r>
                                  <m:r>
                                    <a:rPr lang="en-US" altLang="zh-CN" sz="2000" b="1" i="1" dirty="0">
                                      <a:latin typeface="Cambria Math"/>
                                      <a:ea typeface="Cambria Math"/>
                                    </a:rPr>
                                    <m:t>𝒚</m:t>
                                  </m:r>
                                  <m:r>
                                    <a:rPr lang="en-US" altLang="zh-CN" sz="2000" b="1" i="1" dirty="0">
                                      <a:latin typeface="Cambria Math"/>
                                      <a:ea typeface="Cambria Math"/>
                                    </a:rPr>
                                    <m:t>,</m:t>
                                  </m:r>
                                  <m:r>
                                    <a:rPr lang="en-US" altLang="zh-CN" sz="2000" b="1" i="1" dirty="0">
                                      <a:latin typeface="Cambria Math"/>
                                      <a:ea typeface="Cambria Math"/>
                                    </a:rPr>
                                    <m:t>𝒛</m:t>
                                  </m:r>
                                  <m:r>
                                    <a:rPr lang="en-US" altLang="zh-CN" sz="2000" b="1" i="1" dirty="0">
                                      <a:latin typeface="Cambria Math"/>
                                      <a:ea typeface="Cambria Math"/>
                                    </a:rPr>
                                    <m:t>,</m:t>
                                  </m:r>
                                  <m:r>
                                    <a:rPr lang="en-US" altLang="zh-CN" sz="2000" b="1" i="1" dirty="0">
                                      <a:latin typeface="Cambria Math"/>
                                      <a:ea typeface="Cambria Math"/>
                                    </a:rPr>
                                    <m:t>𝒕</m:t>
                                  </m:r>
                                  <m:r>
                                    <a:rPr lang="en-US" altLang="zh-CN" sz="2000" b="1" i="1" dirty="0">
                                      <a:latin typeface="Cambria Math"/>
                                      <a:ea typeface="Cambria Math"/>
                                    </a:rPr>
                                    <m:t>)</m:t>
                                  </m:r>
                                  <m:r>
                                    <a:rPr lang="zh-CN" altLang="en-US" sz="2000" b="1" i="1" dirty="0">
                                      <a:latin typeface="Cambria Math"/>
                                      <a:ea typeface="Cambria Math"/>
                                    </a:rPr>
                                    <m:t>𝜹</m:t>
                                  </m:r>
                                  <m:d>
                                    <m:dPr>
                                      <m:begChr m:val="["/>
                                      <m:endChr m:val="]"/>
                                      <m:ctrlPr>
                                        <a:rPr lang="en-US" altLang="zh-CN" sz="2000" b="1" i="1" dirty="0">
                                          <a:latin typeface="Cambria Math"/>
                                          <a:ea typeface="Cambria Math"/>
                                        </a:rPr>
                                      </m:ctrlPr>
                                    </m:dPr>
                                    <m:e>
                                      <m:sSub>
                                        <m:sSubPr>
                                          <m:ctrlPr>
                                            <a:rPr lang="en-US" altLang="zh-CN" sz="2000" b="1" i="1" dirty="0">
                                              <a:latin typeface="Cambria Math"/>
                                              <a:ea typeface="Cambria Math"/>
                                            </a:rPr>
                                          </m:ctrlPr>
                                        </m:sSubPr>
                                        <m:e>
                                          <m:r>
                                            <a:rPr lang="zh-CN" altLang="en-US" sz="2000" b="1" i="1" dirty="0">
                                              <a:latin typeface="Cambria Math"/>
                                              <a:ea typeface="Cambria Math"/>
                                            </a:rPr>
                                            <m:t>𝜽</m:t>
                                          </m:r>
                                        </m:e>
                                        <m:sub>
                                          <m:r>
                                            <a:rPr lang="en-US" altLang="zh-CN" sz="2000" b="1" i="1" dirty="0">
                                              <a:latin typeface="Cambria Math"/>
                                              <a:ea typeface="Cambria Math"/>
                                            </a:rPr>
                                            <m:t>𝒆</m:t>
                                          </m:r>
                                          <m:r>
                                            <a:rPr lang="en-US" altLang="zh-CN" sz="2000" b="1" i="1" dirty="0">
                                              <a:latin typeface="Cambria Math"/>
                                              <a:ea typeface="Cambria Math"/>
                                            </a:rPr>
                                            <m:t>𝟎</m:t>
                                          </m:r>
                                        </m:sub>
                                      </m:sSub>
                                      <m:r>
                                        <a:rPr lang="en-US" altLang="zh-CN" sz="2000" b="1" i="1" dirty="0">
                                          <a:latin typeface="Cambria Math"/>
                                          <a:ea typeface="Cambria Math"/>
                                        </a:rPr>
                                        <m:t>−</m:t>
                                      </m:r>
                                      <m:sSub>
                                        <m:sSubPr>
                                          <m:ctrlPr>
                                            <a:rPr lang="en-US" altLang="zh-CN" sz="2000" b="1" i="1" dirty="0">
                                              <a:latin typeface="Cambria Math"/>
                                              <a:ea typeface="Cambria Math"/>
                                            </a:rPr>
                                          </m:ctrlPr>
                                        </m:sSubPr>
                                        <m:e>
                                          <m:r>
                                            <a:rPr lang="zh-CN" altLang="en-US" sz="2000" b="1" i="1" dirty="0">
                                              <a:latin typeface="Cambria Math"/>
                                              <a:ea typeface="Cambria Math"/>
                                            </a:rPr>
                                            <m:t>𝜽</m:t>
                                          </m:r>
                                        </m:e>
                                        <m:sub>
                                          <m:r>
                                            <a:rPr lang="en-US" altLang="zh-CN" sz="2000" b="1" i="1" dirty="0">
                                              <a:latin typeface="Cambria Math"/>
                                              <a:ea typeface="Cambria Math"/>
                                            </a:rPr>
                                            <m:t>𝒆</m:t>
                                          </m:r>
                                        </m:sub>
                                      </m:sSub>
                                      <m:r>
                                        <a:rPr lang="en-US" altLang="zh-CN" sz="2000" b="1" i="1" dirty="0">
                                          <a:latin typeface="Cambria Math"/>
                                          <a:ea typeface="Cambria Math"/>
                                        </a:rPr>
                                        <m:t>(</m:t>
                                      </m:r>
                                      <m:r>
                                        <a:rPr lang="en-US" altLang="zh-CN" sz="2000" b="1" i="1" dirty="0">
                                          <a:latin typeface="Cambria Math"/>
                                          <a:ea typeface="Cambria Math"/>
                                        </a:rPr>
                                        <m:t>𝒙</m:t>
                                      </m:r>
                                      <m:r>
                                        <a:rPr lang="en-US" altLang="zh-CN" sz="2000" b="1" i="1" dirty="0">
                                          <a:latin typeface="Cambria Math"/>
                                          <a:ea typeface="Cambria Math"/>
                                        </a:rPr>
                                        <m:t>,</m:t>
                                      </m:r>
                                      <m:r>
                                        <a:rPr lang="en-US" altLang="zh-CN" sz="2000" b="1" i="1" dirty="0">
                                          <a:latin typeface="Cambria Math"/>
                                          <a:ea typeface="Cambria Math"/>
                                        </a:rPr>
                                        <m:t>𝒚</m:t>
                                      </m:r>
                                      <m:r>
                                        <a:rPr lang="en-US" altLang="zh-CN" sz="2000" b="1" i="1" dirty="0">
                                          <a:latin typeface="Cambria Math"/>
                                          <a:ea typeface="Cambria Math"/>
                                        </a:rPr>
                                        <m:t>,</m:t>
                                      </m:r>
                                      <m:r>
                                        <a:rPr lang="en-US" altLang="zh-CN" sz="2000" b="1" i="1" dirty="0">
                                          <a:latin typeface="Cambria Math"/>
                                          <a:ea typeface="Cambria Math"/>
                                        </a:rPr>
                                        <m:t>𝒛</m:t>
                                      </m:r>
                                      <m:r>
                                        <a:rPr lang="en-US" altLang="zh-CN" sz="2000" b="1" i="1" dirty="0">
                                          <a:latin typeface="Cambria Math"/>
                                          <a:ea typeface="Cambria Math"/>
                                        </a:rPr>
                                        <m:t>,</m:t>
                                      </m:r>
                                      <m:r>
                                        <a:rPr lang="en-US" altLang="zh-CN" sz="2000" b="1" i="1" dirty="0">
                                          <a:latin typeface="Cambria Math"/>
                                          <a:ea typeface="Cambria Math"/>
                                        </a:rPr>
                                        <m:t>𝒕</m:t>
                                      </m:r>
                                      <m:r>
                                        <a:rPr lang="en-US" altLang="zh-CN" sz="2000" b="1" i="1" dirty="0">
                                          <a:latin typeface="Cambria Math"/>
                                          <a:ea typeface="Cambria Math"/>
                                        </a:rPr>
                                        <m:t>)</m:t>
                                      </m:r>
                                    </m:e>
                                  </m:d>
                                  <m:r>
                                    <a:rPr lang="en-US" altLang="zh-CN" sz="2000" b="1" i="1" dirty="0">
                                      <a:latin typeface="Cambria Math"/>
                                      <a:ea typeface="Cambria Math"/>
                                    </a:rPr>
                                    <m:t>𝒅𝒙𝒅𝒚𝒅𝒕</m:t>
                                  </m:r>
                                </m:e>
                              </m:nary>
                            </m:e>
                          </m:nary>
                        </m:e>
                      </m:nary>
                    </m:oMath>
                  </m:oMathPara>
                </a14:m>
                <a:endParaRPr lang="en-US" altLang="zh-CN" sz="2000" b="1" dirty="0" smtClean="0">
                  <a:latin typeface="Times New Roman" pitchFamily="18" charset="0"/>
                  <a:cs typeface="Times New Roman" pitchFamily="18" charset="0"/>
                </a:endParaRPr>
              </a:p>
              <a:p>
                <a:r>
                  <a:rPr lang="en-US" altLang="zh-CN" sz="2000" b="1" dirty="0" smtClean="0">
                    <a:ea typeface="Cambria Math"/>
                  </a:rPr>
                  <a:t>           </a:t>
                </a:r>
              </a:p>
              <a:p>
                <a:r>
                  <a:rPr lang="en-US" altLang="zh-CN" sz="2000" b="1" dirty="0">
                    <a:ea typeface="Cambria Math"/>
                  </a:rPr>
                  <a:t> </a:t>
                </a:r>
                <a:r>
                  <a:rPr lang="en-US" altLang="zh-CN" sz="2000" b="1" dirty="0" smtClean="0">
                    <a:ea typeface="Cambria Math"/>
                  </a:rPr>
                  <a:t>                   </a:t>
                </a:r>
                <a14:m>
                  <m:oMath xmlns:m="http://schemas.openxmlformats.org/officeDocument/2006/math">
                    <m:r>
                      <a:rPr lang="en-US" altLang="zh-CN" sz="2000" b="1" i="1" dirty="0" smtClean="0">
                        <a:latin typeface="Cambria Math"/>
                        <a:ea typeface="Cambria Math"/>
                      </a:rPr>
                      <m:t> </m:t>
                    </m:r>
                    <m:r>
                      <a:rPr lang="zh-CN" altLang="en-US" sz="2000" b="1" i="1" dirty="0">
                        <a:latin typeface="Cambria Math"/>
                        <a:ea typeface="Cambria Math"/>
                      </a:rPr>
                      <m:t>𝜹</m:t>
                    </m:r>
                    <m:r>
                      <a:rPr lang="en-US" altLang="zh-CN" sz="2000" b="1" i="1" smtClean="0">
                        <a:latin typeface="Cambria Math"/>
                        <a:cs typeface="Times New Roman" pitchFamily="18" charset="0"/>
                      </a:rPr>
                      <m:t>=</m:t>
                    </m:r>
                    <m:r>
                      <a:rPr lang="en-US" altLang="zh-CN" sz="2000" b="1" i="1" smtClean="0">
                        <a:latin typeface="Cambria Math"/>
                        <a:cs typeface="Times New Roman" pitchFamily="18" charset="0"/>
                      </a:rPr>
                      <m:t>𝟏</m:t>
                    </m:r>
                    <m:r>
                      <a:rPr lang="en-US" altLang="zh-CN" sz="2000" b="1" i="1" smtClean="0">
                        <a:latin typeface="Cambria Math"/>
                        <a:cs typeface="Times New Roman" pitchFamily="18" charset="0"/>
                      </a:rPr>
                      <m:t>/</m:t>
                    </m:r>
                  </m:oMath>
                </a14:m>
                <a:r>
                  <a:rPr lang="en-US" altLang="zh-CN" sz="2000" b="1" dirty="0" smtClean="0">
                    <a:latin typeface="Times New Roman" pitchFamily="18" charset="0"/>
                    <a:cs typeface="Times New Roman" pitchFamily="18" charset="0"/>
                  </a:rPr>
                  <a:t>∆</a:t>
                </a:r>
                <a14:m>
                  <m:oMath xmlns:m="http://schemas.openxmlformats.org/officeDocument/2006/math">
                    <m:sSub>
                      <m:sSubPr>
                        <m:ctrlPr>
                          <a:rPr lang="en-US" altLang="zh-CN" sz="2000" b="1" i="1" dirty="0">
                            <a:latin typeface="Cambria Math"/>
                            <a:ea typeface="Cambria Math"/>
                          </a:rPr>
                        </m:ctrlPr>
                      </m:sSubPr>
                      <m:e>
                        <m:r>
                          <a:rPr lang="zh-CN" altLang="en-US" sz="2000" b="1" i="1" dirty="0">
                            <a:latin typeface="Cambria Math"/>
                            <a:ea typeface="Cambria Math"/>
                          </a:rPr>
                          <m:t>𝜽</m:t>
                        </m:r>
                      </m:e>
                      <m:sub>
                        <m:r>
                          <a:rPr lang="en-US" altLang="zh-CN" sz="2000" b="1" i="1" dirty="0">
                            <a:latin typeface="Cambria Math"/>
                            <a:ea typeface="Cambria Math"/>
                          </a:rPr>
                          <m:t>𝒆</m:t>
                        </m:r>
                      </m:sub>
                    </m:sSub>
                  </m:oMath>
                </a14:m>
                <a:r>
                  <a:rPr lang="en-US" altLang="zh-CN" sz="2000" b="1" dirty="0" smtClean="0">
                    <a:latin typeface="Times New Roman" pitchFamily="18" charset="0"/>
                    <a:cs typeface="Times New Roman" pitchFamily="18" charset="0"/>
                  </a:rPr>
                  <a:t>     when     </a:t>
                </a:r>
                <a14:m>
                  <m:oMath xmlns:m="http://schemas.openxmlformats.org/officeDocument/2006/math">
                    <m:sSub>
                      <m:sSubPr>
                        <m:ctrlPr>
                          <a:rPr lang="en-US" altLang="zh-CN" sz="2000" b="1" i="1" dirty="0">
                            <a:latin typeface="Cambria Math"/>
                            <a:ea typeface="Cambria Math"/>
                          </a:rPr>
                        </m:ctrlPr>
                      </m:sSubPr>
                      <m:e>
                        <m:r>
                          <a:rPr lang="zh-CN" altLang="en-US" sz="2000" b="1" i="1" dirty="0">
                            <a:latin typeface="Cambria Math"/>
                            <a:ea typeface="Cambria Math"/>
                          </a:rPr>
                          <m:t>𝜽</m:t>
                        </m:r>
                      </m:e>
                      <m:sub>
                        <m:r>
                          <a:rPr lang="en-US" altLang="zh-CN" sz="2000" b="1" i="1" dirty="0">
                            <a:latin typeface="Cambria Math"/>
                            <a:ea typeface="Cambria Math"/>
                          </a:rPr>
                          <m:t>𝒆</m:t>
                        </m:r>
                        <m:r>
                          <a:rPr lang="en-US" altLang="zh-CN" sz="2000" b="1" i="1" dirty="0">
                            <a:latin typeface="Cambria Math"/>
                            <a:ea typeface="Cambria Math"/>
                          </a:rPr>
                          <m:t>𝟎</m:t>
                        </m:r>
                      </m:sub>
                    </m:sSub>
                    <m:r>
                      <a:rPr lang="en-US" altLang="zh-CN" sz="2000" b="1" i="1" dirty="0" smtClean="0">
                        <a:latin typeface="Cambria Math"/>
                        <a:ea typeface="Cambria Math"/>
                      </a:rPr>
                      <m:t>+</m:t>
                    </m:r>
                  </m:oMath>
                </a14:m>
                <a:r>
                  <a:rPr lang="en-US" altLang="zh-CN" sz="2000" b="1" dirty="0">
                    <a:latin typeface="Times New Roman" pitchFamily="18" charset="0"/>
                    <a:cs typeface="Times New Roman" pitchFamily="18" charset="0"/>
                  </a:rPr>
                  <a:t>0.5 ∆</a:t>
                </a:r>
                <a14:m>
                  <m:oMath xmlns:m="http://schemas.openxmlformats.org/officeDocument/2006/math">
                    <m:sSub>
                      <m:sSubPr>
                        <m:ctrlPr>
                          <a:rPr lang="en-US" altLang="zh-CN" sz="2000" b="1" i="1" dirty="0">
                            <a:latin typeface="Cambria Math"/>
                            <a:ea typeface="Cambria Math"/>
                          </a:rPr>
                        </m:ctrlPr>
                      </m:sSubPr>
                      <m:e>
                        <m:r>
                          <a:rPr lang="zh-CN" altLang="en-US" sz="2000" b="1" i="1" dirty="0">
                            <a:latin typeface="Cambria Math"/>
                            <a:ea typeface="Cambria Math"/>
                          </a:rPr>
                          <m:t>𝜽</m:t>
                        </m:r>
                      </m:e>
                      <m:sub>
                        <m:r>
                          <a:rPr lang="en-US" altLang="zh-CN" sz="2000" b="1" i="1" dirty="0">
                            <a:latin typeface="Cambria Math"/>
                            <a:ea typeface="Cambria Math"/>
                          </a:rPr>
                          <m:t>𝒆</m:t>
                        </m:r>
                      </m:sub>
                    </m:sSub>
                  </m:oMath>
                </a14:m>
                <a:r>
                  <a:rPr lang="en-US" altLang="zh-CN" sz="2000" b="1" dirty="0" smtClean="0">
                    <a:latin typeface="Times New Roman" pitchFamily="18" charset="0"/>
                    <a:cs typeface="Times New Roman" pitchFamily="18" charset="0"/>
                  </a:rPr>
                  <a:t> ≤ </a:t>
                </a:r>
                <a14:m>
                  <m:oMath xmlns:m="http://schemas.openxmlformats.org/officeDocument/2006/math">
                    <m:sSub>
                      <m:sSubPr>
                        <m:ctrlPr>
                          <a:rPr lang="en-US" altLang="zh-CN" sz="2000" b="1" i="1" dirty="0">
                            <a:latin typeface="Cambria Math"/>
                            <a:ea typeface="Cambria Math"/>
                          </a:rPr>
                        </m:ctrlPr>
                      </m:sSubPr>
                      <m:e>
                        <m:r>
                          <a:rPr lang="zh-CN" altLang="en-US" sz="2000" b="1" i="1" dirty="0">
                            <a:latin typeface="Cambria Math"/>
                            <a:ea typeface="Cambria Math"/>
                          </a:rPr>
                          <m:t>𝜽</m:t>
                        </m:r>
                      </m:e>
                      <m:sub>
                        <m:r>
                          <a:rPr lang="en-US" altLang="zh-CN" sz="2000" b="1" i="1" dirty="0">
                            <a:latin typeface="Cambria Math"/>
                            <a:ea typeface="Cambria Math"/>
                          </a:rPr>
                          <m:t>𝒆</m:t>
                        </m:r>
                      </m:sub>
                    </m:sSub>
                  </m:oMath>
                </a14:m>
                <a:r>
                  <a:rPr lang="en-US" altLang="zh-CN" sz="2000" b="1" dirty="0">
                    <a:latin typeface="Times New Roman" pitchFamily="18" charset="0"/>
                    <a:cs typeface="Times New Roman" pitchFamily="18" charset="0"/>
                  </a:rPr>
                  <a:t> </a:t>
                </a:r>
                <a:r>
                  <a:rPr lang="en-US" altLang="zh-CN" sz="2000" b="1" dirty="0" smtClean="0">
                    <a:latin typeface="Times New Roman" pitchFamily="18" charset="0"/>
                    <a:cs typeface="Times New Roman" pitchFamily="18" charset="0"/>
                  </a:rPr>
                  <a:t>≤ </a:t>
                </a:r>
                <a14:m>
                  <m:oMath xmlns:m="http://schemas.openxmlformats.org/officeDocument/2006/math">
                    <m:sSub>
                      <m:sSubPr>
                        <m:ctrlPr>
                          <a:rPr lang="en-US" altLang="zh-CN" sz="2000" b="1" i="1" dirty="0">
                            <a:latin typeface="Cambria Math"/>
                            <a:ea typeface="Cambria Math"/>
                          </a:rPr>
                        </m:ctrlPr>
                      </m:sSubPr>
                      <m:e>
                        <m:r>
                          <a:rPr lang="zh-CN" altLang="en-US" sz="2000" b="1" i="1" dirty="0">
                            <a:latin typeface="Cambria Math"/>
                            <a:ea typeface="Cambria Math"/>
                          </a:rPr>
                          <m:t>𝜽</m:t>
                        </m:r>
                      </m:e>
                      <m:sub>
                        <m:r>
                          <a:rPr lang="en-US" altLang="zh-CN" sz="2000" b="1" i="1" dirty="0">
                            <a:latin typeface="Cambria Math"/>
                            <a:ea typeface="Cambria Math"/>
                          </a:rPr>
                          <m:t>𝒆</m:t>
                        </m:r>
                        <m:r>
                          <a:rPr lang="en-US" altLang="zh-CN" sz="2000" b="1" i="1" dirty="0">
                            <a:latin typeface="Cambria Math"/>
                            <a:ea typeface="Cambria Math"/>
                          </a:rPr>
                          <m:t>𝟎</m:t>
                        </m:r>
                      </m:sub>
                    </m:sSub>
                    <m:r>
                      <a:rPr lang="en-US" altLang="zh-CN" sz="2000" b="1" i="1" dirty="0" smtClean="0">
                        <a:latin typeface="Cambria Math"/>
                        <a:ea typeface="Cambria Math"/>
                      </a:rPr>
                      <m:t>+</m:t>
                    </m:r>
                  </m:oMath>
                </a14:m>
                <a:r>
                  <a:rPr lang="en-US" altLang="zh-CN" sz="2000" b="1" dirty="0">
                    <a:latin typeface="Times New Roman" pitchFamily="18" charset="0"/>
                    <a:cs typeface="Times New Roman" pitchFamily="18" charset="0"/>
                  </a:rPr>
                  <a:t>0.5 ∆</a:t>
                </a:r>
                <a14:m>
                  <m:oMath xmlns:m="http://schemas.openxmlformats.org/officeDocument/2006/math">
                    <m:sSub>
                      <m:sSubPr>
                        <m:ctrlPr>
                          <a:rPr lang="en-US" altLang="zh-CN" sz="2000" b="1" i="1" dirty="0">
                            <a:latin typeface="Cambria Math"/>
                            <a:ea typeface="Cambria Math"/>
                          </a:rPr>
                        </m:ctrlPr>
                      </m:sSubPr>
                      <m:e>
                        <m:r>
                          <a:rPr lang="zh-CN" altLang="en-US" sz="2000" b="1" i="1" dirty="0">
                            <a:latin typeface="Cambria Math"/>
                            <a:ea typeface="Cambria Math"/>
                          </a:rPr>
                          <m:t>𝜽</m:t>
                        </m:r>
                      </m:e>
                      <m:sub>
                        <m:r>
                          <a:rPr lang="en-US" altLang="zh-CN" sz="2000" b="1" i="1" dirty="0">
                            <a:latin typeface="Cambria Math"/>
                            <a:ea typeface="Cambria Math"/>
                          </a:rPr>
                          <m:t>𝒆</m:t>
                        </m:r>
                      </m:sub>
                    </m:sSub>
                  </m:oMath>
                </a14:m>
                <a:endParaRPr lang="en-US" altLang="zh-CN" sz="2000" b="1" dirty="0" smtClean="0">
                  <a:latin typeface="Times New Roman" pitchFamily="18" charset="0"/>
                  <a:cs typeface="Times New Roman" pitchFamily="18" charset="0"/>
                </a:endParaRPr>
              </a:p>
              <a:p>
                <a:endParaRPr lang="en-US" altLang="zh-CN" sz="2000" b="1" dirty="0">
                  <a:latin typeface="Times New Roman" pitchFamily="18" charset="0"/>
                  <a:cs typeface="Times New Roman" pitchFamily="18" charset="0"/>
                </a:endParaRPr>
              </a:p>
              <a:p>
                <a:endParaRPr lang="en-US" altLang="zh-CN" sz="2000" b="1" dirty="0">
                  <a:latin typeface="Times New Roman" pitchFamily="18" charset="0"/>
                  <a:cs typeface="Times New Roman" pitchFamily="18" charset="0"/>
                </a:endParaRPr>
              </a:p>
              <a:p>
                <a:pPr algn="ctr"/>
                <a:endParaRPr lang="zh-CN" altLang="en-US" sz="2000" b="1" baseline="-25000" dirty="0">
                  <a:latin typeface="Times New Roman" pitchFamily="18" charset="0"/>
                  <a:cs typeface="Times New Roman" pitchFamily="18" charset="0"/>
                </a:endParaRPr>
              </a:p>
              <a:p>
                <a:r>
                  <a:rPr lang="en-US" altLang="zh-CN" sz="2000" b="1" dirty="0">
                    <a:latin typeface="Times New Roman" pitchFamily="18" charset="0"/>
                    <a:cs typeface="Times New Roman" pitchFamily="18" charset="0"/>
                  </a:rPr>
                  <a:t>I</a:t>
                </a:r>
                <a:r>
                  <a:rPr lang="en-US" altLang="zh-CN" sz="2000" b="1" dirty="0" smtClean="0">
                    <a:latin typeface="Times New Roman" pitchFamily="18" charset="0"/>
                    <a:cs typeface="Times New Roman" pitchFamily="18" charset="0"/>
                  </a:rPr>
                  <a:t>sentropic streamfuction:     </a:t>
                </a:r>
                <a14:m>
                  <m:oMath xmlns:m="http://schemas.openxmlformats.org/officeDocument/2006/math">
                    <m:r>
                      <m:rPr>
                        <m:brk m:alnAt="23"/>
                      </m:rPr>
                      <a:rPr lang="el-GR" altLang="zh-CN" sz="2000" b="1" i="1" dirty="0">
                        <a:latin typeface="Cambria Math"/>
                        <a:ea typeface="Cambria Math"/>
                      </a:rPr>
                      <m:t>𝝍</m:t>
                    </m:r>
                    <m:d>
                      <m:dPr>
                        <m:ctrlPr>
                          <a:rPr lang="el-GR" altLang="zh-CN" sz="2000" b="1" i="1" smtClean="0">
                            <a:latin typeface="Cambria Math"/>
                          </a:rPr>
                        </m:ctrlPr>
                      </m:dPr>
                      <m:e>
                        <m:r>
                          <a:rPr lang="en-US" altLang="zh-CN" sz="2000" b="1" i="1" smtClean="0">
                            <a:latin typeface="Cambria Math"/>
                          </a:rPr>
                          <m:t>𝒛</m:t>
                        </m:r>
                        <m:r>
                          <a:rPr lang="en-US" altLang="zh-CN" sz="2000" b="1" i="1" smtClean="0">
                            <a:latin typeface="Cambria Math"/>
                          </a:rPr>
                          <m:t>,</m:t>
                        </m:r>
                        <m:sSub>
                          <m:sSubPr>
                            <m:ctrlPr>
                              <a:rPr lang="en-US" altLang="zh-CN" sz="2000" b="1" i="1" smtClean="0">
                                <a:latin typeface="Cambria Math"/>
                              </a:rPr>
                            </m:ctrlPr>
                          </m:sSubPr>
                          <m:e>
                            <m:r>
                              <a:rPr lang="zh-CN" altLang="en-US" sz="2000" b="1" i="1" smtClean="0">
                                <a:latin typeface="Cambria Math"/>
                              </a:rPr>
                              <m:t>𝜽</m:t>
                            </m:r>
                          </m:e>
                          <m:sub>
                            <m:r>
                              <a:rPr lang="en-US" altLang="zh-CN" sz="2000" b="1" i="1" smtClean="0">
                                <a:latin typeface="Cambria Math"/>
                              </a:rPr>
                              <m:t>𝒆</m:t>
                            </m:r>
                          </m:sub>
                        </m:sSub>
                      </m:e>
                    </m:d>
                    <m:r>
                      <a:rPr lang="en-US" altLang="zh-CN" sz="2000" b="1" dirty="0">
                        <a:latin typeface="Cambria Math"/>
                        <a:ea typeface="Cambria Math"/>
                      </a:rPr>
                      <m:t>=</m:t>
                    </m:r>
                    <m:r>
                      <a:rPr lang="en-US" altLang="zh-CN" sz="2000" b="1" i="0" dirty="0" smtClean="0">
                        <a:latin typeface="Cambria Math"/>
                        <a:ea typeface="Cambria Math"/>
                      </a:rPr>
                      <m:t> </m:t>
                    </m:r>
                    <m:nary>
                      <m:naryPr>
                        <m:ctrlPr>
                          <a:rPr lang="en-US" altLang="zh-CN" sz="2000" b="1" i="1" dirty="0" smtClean="0">
                            <a:latin typeface="Cambria Math"/>
                            <a:ea typeface="Cambria Math"/>
                          </a:rPr>
                        </m:ctrlPr>
                      </m:naryPr>
                      <m:sub>
                        <m:r>
                          <m:rPr>
                            <m:brk m:alnAt="23"/>
                          </m:rPr>
                          <a:rPr lang="en-US" altLang="zh-CN" sz="2000" b="1" i="1" dirty="0" smtClean="0">
                            <a:latin typeface="Cambria Math"/>
                            <a:ea typeface="Cambria Math"/>
                          </a:rPr>
                          <m:t>−</m:t>
                        </m:r>
                        <m:r>
                          <a:rPr lang="en-US" altLang="zh-CN" sz="2000" b="1" i="1" dirty="0">
                            <a:latin typeface="Cambria Math"/>
                            <a:ea typeface="Cambria Math"/>
                          </a:rPr>
                          <m:t>∞</m:t>
                        </m:r>
                      </m:sub>
                      <m:sup>
                        <m:sSub>
                          <m:sSubPr>
                            <m:ctrlPr>
                              <a:rPr lang="en-US" altLang="zh-CN" sz="2000" b="1" i="1" dirty="0" smtClean="0">
                                <a:latin typeface="Cambria Math"/>
                                <a:ea typeface="Cambria Math"/>
                              </a:rPr>
                            </m:ctrlPr>
                          </m:sSubPr>
                          <m:e>
                            <m:r>
                              <a:rPr lang="zh-CN" altLang="en-US" sz="2000" b="1" i="1" dirty="0" smtClean="0">
                                <a:latin typeface="Cambria Math"/>
                                <a:ea typeface="Cambria Math"/>
                              </a:rPr>
                              <m:t>𝜽</m:t>
                            </m:r>
                          </m:e>
                          <m:sub>
                            <m:r>
                              <a:rPr lang="en-US" altLang="zh-CN" sz="2000" b="1" i="1" dirty="0" smtClean="0">
                                <a:latin typeface="Cambria Math"/>
                                <a:ea typeface="Cambria Math"/>
                              </a:rPr>
                              <m:t>𝒆</m:t>
                            </m:r>
                          </m:sub>
                        </m:sSub>
                      </m:sup>
                      <m:e>
                        <m:d>
                          <m:dPr>
                            <m:begChr m:val="⟨"/>
                            <m:endChr m:val="⟩"/>
                            <m:ctrlPr>
                              <a:rPr lang="en-US" altLang="zh-CN" sz="2000" b="1" i="1" dirty="0" smtClean="0">
                                <a:latin typeface="Cambria Math"/>
                                <a:ea typeface="Cambria Math"/>
                              </a:rPr>
                            </m:ctrlPr>
                          </m:dPr>
                          <m:e>
                            <m:r>
                              <m:rPr>
                                <m:nor/>
                              </m:rPr>
                              <a:rPr lang="en-US" altLang="zh-CN" sz="2000" b="1" dirty="0">
                                <a:latin typeface="Times New Roman" pitchFamily="18" charset="0"/>
                                <a:cs typeface="Times New Roman" pitchFamily="18" charset="0"/>
                              </a:rPr>
                              <m:t>ρw</m:t>
                            </m:r>
                          </m:e>
                        </m:d>
                      </m:e>
                    </m:nary>
                    <m:d>
                      <m:dPr>
                        <m:ctrlPr>
                          <a:rPr lang="en-US" altLang="zh-CN" sz="2000" b="1" i="1" dirty="0" smtClean="0">
                            <a:latin typeface="Cambria Math"/>
                            <a:ea typeface="Cambria Math"/>
                          </a:rPr>
                        </m:ctrlPr>
                      </m:dPr>
                      <m:e>
                        <m:r>
                          <a:rPr lang="en-US" altLang="zh-CN" sz="2000" b="1" i="1" dirty="0" smtClean="0">
                            <a:latin typeface="Cambria Math"/>
                            <a:ea typeface="Cambria Math"/>
                          </a:rPr>
                          <m:t>𝒛</m:t>
                        </m:r>
                        <m:r>
                          <a:rPr lang="en-US" altLang="zh-CN" sz="2000" b="1" i="1" dirty="0" smtClean="0">
                            <a:latin typeface="Cambria Math"/>
                            <a:ea typeface="Cambria Math"/>
                          </a:rPr>
                          <m:t>, </m:t>
                        </m:r>
                        <m:sSup>
                          <m:sSupPr>
                            <m:ctrlPr>
                              <a:rPr lang="en-US" altLang="zh-CN" sz="2000" b="1" i="1" dirty="0" smtClean="0">
                                <a:latin typeface="Cambria Math"/>
                                <a:ea typeface="Cambria Math"/>
                              </a:rPr>
                            </m:ctrlPr>
                          </m:sSupPr>
                          <m:e>
                            <m:sSubSup>
                              <m:sSubSupPr>
                                <m:ctrlPr>
                                  <a:rPr lang="en-US" altLang="zh-CN" sz="2000" b="1" i="1" dirty="0">
                                    <a:latin typeface="Cambria Math"/>
                                    <a:ea typeface="Cambria Math"/>
                                  </a:rPr>
                                </m:ctrlPr>
                              </m:sSubSupPr>
                              <m:e>
                                <m:r>
                                  <a:rPr lang="zh-CN" altLang="en-US" sz="2000" b="1" i="1" dirty="0">
                                    <a:latin typeface="Cambria Math"/>
                                    <a:ea typeface="Cambria Math"/>
                                  </a:rPr>
                                  <m:t>𝜽</m:t>
                                </m:r>
                              </m:e>
                              <m:sub>
                                <m:r>
                                  <a:rPr lang="en-US" altLang="zh-CN" sz="2000" b="1" i="1" dirty="0">
                                    <a:latin typeface="Cambria Math"/>
                                    <a:ea typeface="Cambria Math"/>
                                  </a:rPr>
                                  <m:t>𝒆</m:t>
                                </m:r>
                              </m:sub>
                              <m:sup/>
                            </m:sSubSup>
                          </m:e>
                          <m:sup>
                            <m:r>
                              <a:rPr lang="en-US" altLang="zh-CN" sz="2000" b="1" i="1" dirty="0" smtClean="0">
                                <a:latin typeface="Cambria Math"/>
                                <a:ea typeface="Cambria Math"/>
                              </a:rPr>
                              <m:t>′</m:t>
                            </m:r>
                          </m:sup>
                        </m:sSup>
                      </m:e>
                    </m:d>
                    <m:r>
                      <a:rPr lang="en-US" altLang="zh-CN" sz="2000" b="1" i="1" dirty="0" smtClean="0">
                        <a:latin typeface="Cambria Math"/>
                        <a:ea typeface="Cambria Math"/>
                      </a:rPr>
                      <m:t>𝒅</m:t>
                    </m:r>
                    <m:sSup>
                      <m:sSupPr>
                        <m:ctrlPr>
                          <a:rPr lang="en-US" altLang="zh-CN" sz="2000" b="1" i="1" dirty="0">
                            <a:latin typeface="Cambria Math"/>
                            <a:ea typeface="Cambria Math"/>
                          </a:rPr>
                        </m:ctrlPr>
                      </m:sSupPr>
                      <m:e>
                        <m:sSubSup>
                          <m:sSubSupPr>
                            <m:ctrlPr>
                              <a:rPr lang="en-US" altLang="zh-CN" sz="2000" b="1" i="1" dirty="0">
                                <a:latin typeface="Cambria Math"/>
                                <a:ea typeface="Cambria Math"/>
                              </a:rPr>
                            </m:ctrlPr>
                          </m:sSubSupPr>
                          <m:e>
                            <m:r>
                              <a:rPr lang="zh-CN" altLang="en-US" sz="2000" b="1" i="1" dirty="0">
                                <a:latin typeface="Cambria Math"/>
                                <a:ea typeface="Cambria Math"/>
                              </a:rPr>
                              <m:t>𝜽</m:t>
                            </m:r>
                          </m:e>
                          <m:sub>
                            <m:r>
                              <a:rPr lang="en-US" altLang="zh-CN" sz="2000" b="1" i="1" dirty="0">
                                <a:latin typeface="Cambria Math"/>
                                <a:ea typeface="Cambria Math"/>
                              </a:rPr>
                              <m:t>𝒆</m:t>
                            </m:r>
                          </m:sub>
                          <m:sup/>
                        </m:sSubSup>
                      </m:e>
                      <m:sup>
                        <m:r>
                          <a:rPr lang="en-US" altLang="zh-CN" sz="2000" b="1" i="1" dirty="0">
                            <a:latin typeface="Cambria Math"/>
                            <a:ea typeface="Cambria Math"/>
                          </a:rPr>
                          <m:t>′</m:t>
                        </m:r>
                      </m:sup>
                    </m:sSup>
                  </m:oMath>
                </a14:m>
                <a:endParaRPr lang="en-US" altLang="zh-CN" sz="2000" b="1" dirty="0" smtClean="0">
                  <a:latin typeface="Times New Roman" pitchFamily="18" charset="0"/>
                  <a:cs typeface="Times New Roman" pitchFamily="18" charset="0"/>
                </a:endParaRPr>
              </a:p>
              <a:p>
                <a:endParaRPr lang="en-US" altLang="zh-CN" sz="2000" b="1" dirty="0">
                  <a:latin typeface="Times New Roman" pitchFamily="18" charset="0"/>
                  <a:cs typeface="Times New Roman" pitchFamily="18" charset="0"/>
                </a:endParaRPr>
              </a:p>
              <a:p>
                <a:endParaRPr lang="en-US" altLang="zh-CN" sz="2000" b="1" dirty="0" smtClean="0">
                  <a:latin typeface="Times New Roman" pitchFamily="18" charset="0"/>
                  <a:cs typeface="Times New Roman" pitchFamily="18" charset="0"/>
                </a:endParaRPr>
              </a:p>
              <a:p>
                <a:endParaRPr lang="en-US" altLang="zh-CN" sz="2000" b="1" dirty="0">
                  <a:latin typeface="Times New Roman" pitchFamily="18" charset="0"/>
                  <a:cs typeface="Times New Roman" pitchFamily="18" charset="0"/>
                </a:endParaRPr>
              </a:p>
              <a:p>
                <a:endParaRPr lang="en-US" altLang="zh-CN" sz="2000" b="1" dirty="0" smtClean="0">
                  <a:latin typeface="Times New Roman" pitchFamily="18" charset="0"/>
                  <a:cs typeface="Times New Roman" pitchFamily="18" charset="0"/>
                </a:endParaRPr>
              </a:p>
              <a:p>
                <a:endParaRPr lang="en-US" altLang="zh-CN" sz="2000" b="1" dirty="0">
                  <a:latin typeface="Times New Roman" pitchFamily="18" charset="0"/>
                  <a:cs typeface="Times New Roman" pitchFamily="18" charset="0"/>
                </a:endParaRPr>
              </a:p>
              <a:p>
                <a:endParaRPr lang="en-US" altLang="zh-CN" sz="2000" b="1" dirty="0" smtClean="0">
                  <a:latin typeface="Times New Roman" pitchFamily="18" charset="0"/>
                  <a:cs typeface="Times New Roman" pitchFamily="18" charset="0"/>
                </a:endParaRPr>
              </a:p>
              <a:p>
                <a:endParaRPr lang="en-US" altLang="zh-CN" sz="2000" b="1" dirty="0">
                  <a:latin typeface="Times New Roman" pitchFamily="18" charset="0"/>
                  <a:cs typeface="Times New Roman" pitchFamily="18" charset="0"/>
                </a:endParaRPr>
              </a:p>
              <a:p>
                <a:endParaRPr lang="en-US" altLang="zh-CN" sz="2000" b="1" dirty="0" smtClean="0">
                  <a:latin typeface="Times New Roman" pitchFamily="18" charset="0"/>
                  <a:cs typeface="Times New Roman" pitchFamily="18" charset="0"/>
                </a:endParaRPr>
              </a:p>
              <a:p>
                <a:endParaRPr lang="en-US" altLang="zh-CN" sz="2000" b="1" dirty="0" smtClean="0">
                  <a:latin typeface="Times New Roman" pitchFamily="18" charset="0"/>
                  <a:cs typeface="Times New Roman" pitchFamily="18" charset="0"/>
                </a:endParaRPr>
              </a:p>
              <a:p>
                <a:endParaRPr lang="en-US" altLang="zh-CN" sz="2000" b="1" dirty="0" smtClean="0">
                  <a:latin typeface="Times New Roman" pitchFamily="18" charset="0"/>
                  <a:cs typeface="Times New Roman" pitchFamily="18"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251520" y="229829"/>
                <a:ext cx="8784976" cy="6262997"/>
              </a:xfrm>
              <a:prstGeom prst="rect">
                <a:avLst/>
              </a:prstGeom>
              <a:blipFill rotWithShape="1">
                <a:blip r:embed="rId3"/>
                <a:stretch>
                  <a:fillRect l="-694"/>
                </a:stretch>
              </a:blipFill>
            </p:spPr>
            <p:txBody>
              <a:bodyPr/>
              <a:lstStyle/>
              <a:p>
                <a:r>
                  <a:rPr lang="zh-CN" altLang="en-US">
                    <a:noFill/>
                  </a:rPr>
                  <a:t> </a:t>
                </a:r>
              </a:p>
            </p:txBody>
          </p:sp>
        </mc:Fallback>
      </mc:AlternateContent>
      <p:pic>
        <p:nvPicPr>
          <p:cNvPr id="1229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0241" y="3629322"/>
            <a:ext cx="7352159" cy="2896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矩形 2"/>
          <p:cNvSpPr/>
          <p:nvPr/>
        </p:nvSpPr>
        <p:spPr>
          <a:xfrm>
            <a:off x="35496" y="44624"/>
            <a:ext cx="2567754" cy="461665"/>
          </a:xfrm>
          <a:prstGeom prst="rect">
            <a:avLst/>
          </a:prstGeom>
        </p:spPr>
        <p:txBody>
          <a:bodyPr wrap="none">
            <a:spAutoFit/>
          </a:bodyPr>
          <a:lstStyle/>
          <a:p>
            <a:pPr algn="just"/>
            <a:r>
              <a:rPr lang="en-US" altLang="zh-CN" sz="2400" b="1" dirty="0"/>
              <a:t>Isentropic Analysis</a:t>
            </a:r>
          </a:p>
        </p:txBody>
      </p:sp>
      <p:sp>
        <p:nvSpPr>
          <p:cNvPr id="5" name="TextBox 4"/>
          <p:cNvSpPr txBox="1"/>
          <p:nvPr/>
        </p:nvSpPr>
        <p:spPr>
          <a:xfrm>
            <a:off x="2955491" y="6444044"/>
            <a:ext cx="3240360" cy="369332"/>
          </a:xfrm>
          <a:prstGeom prst="rect">
            <a:avLst/>
          </a:prstGeom>
          <a:noFill/>
        </p:spPr>
        <p:txBody>
          <a:bodyPr wrap="square" rtlCol="0">
            <a:spAutoFit/>
          </a:bodyPr>
          <a:lstStyle/>
          <a:p>
            <a:pPr algn="ctr"/>
            <a:r>
              <a:rPr lang="en-US" altLang="zh-CN" dirty="0" smtClean="0"/>
              <a:t> Pauluis and Mrowiec  (2015)</a:t>
            </a:r>
            <a:endParaRPr lang="zh-CN" altLang="en-US" dirty="0"/>
          </a:p>
        </p:txBody>
      </p:sp>
      <mc:AlternateContent xmlns:mc="http://schemas.openxmlformats.org/markup-compatibility/2006" xmlns:a14="http://schemas.microsoft.com/office/drawing/2010/main">
        <mc:Choice Requires="a14">
          <p:sp>
            <p:nvSpPr>
              <p:cNvPr id="4" name="矩形 3"/>
              <p:cNvSpPr/>
              <p:nvPr/>
            </p:nvSpPr>
            <p:spPr>
              <a:xfrm>
                <a:off x="-428885" y="2204864"/>
                <a:ext cx="10009112" cy="58407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d>
                        <m:dPr>
                          <m:ctrlPr>
                            <a:rPr lang="zh-CN" altLang="zh-CN" sz="1400" b="1" i="1">
                              <a:latin typeface="Cambria Math"/>
                            </a:rPr>
                          </m:ctrlPr>
                        </m:dPr>
                        <m:e>
                          <m:sSub>
                            <m:sSubPr>
                              <m:ctrlPr>
                                <a:rPr lang="zh-CN" altLang="zh-CN" sz="1400" b="1" i="1">
                                  <a:latin typeface="Cambria Math"/>
                                </a:rPr>
                              </m:ctrlPr>
                            </m:sSubPr>
                            <m:e>
                              <m:r>
                                <a:rPr lang="en-US" altLang="zh-CN" sz="1400" b="1" i="1">
                                  <a:latin typeface="Cambria Math"/>
                                </a:rPr>
                                <m:t>𝑪</m:t>
                              </m:r>
                            </m:e>
                            <m:sub>
                              <m:r>
                                <a:rPr lang="en-US" altLang="zh-CN" sz="1400" b="1" i="1">
                                  <a:latin typeface="Cambria Math"/>
                                </a:rPr>
                                <m:t>𝒑𝒅</m:t>
                              </m:r>
                            </m:sub>
                          </m:sSub>
                          <m:r>
                            <a:rPr lang="en-US" altLang="zh-CN" sz="1400" b="1" i="1">
                              <a:latin typeface="Cambria Math"/>
                            </a:rPr>
                            <m:t>+</m:t>
                          </m:r>
                          <m:sSub>
                            <m:sSubPr>
                              <m:ctrlPr>
                                <a:rPr lang="zh-CN" altLang="zh-CN" sz="1400" b="1" i="1">
                                  <a:latin typeface="Cambria Math"/>
                                </a:rPr>
                              </m:ctrlPr>
                            </m:sSubPr>
                            <m:e>
                              <m:r>
                                <a:rPr lang="en-US" altLang="zh-CN" sz="1400" b="1" i="1">
                                  <a:latin typeface="Cambria Math"/>
                                </a:rPr>
                                <m:t>𝑪</m:t>
                              </m:r>
                            </m:e>
                            <m:sub>
                              <m:r>
                                <a:rPr lang="en-US" altLang="zh-CN" sz="1400" b="1" i="1">
                                  <a:latin typeface="Cambria Math"/>
                                </a:rPr>
                                <m:t>𝒊</m:t>
                              </m:r>
                            </m:sub>
                          </m:sSub>
                          <m:sSub>
                            <m:sSubPr>
                              <m:ctrlPr>
                                <a:rPr lang="zh-CN" altLang="zh-CN" sz="1400" b="1" i="1">
                                  <a:latin typeface="Cambria Math"/>
                                </a:rPr>
                              </m:ctrlPr>
                            </m:sSubPr>
                            <m:e>
                              <m:r>
                                <a:rPr lang="en-US" altLang="zh-CN" sz="1400" b="1" i="1">
                                  <a:latin typeface="Cambria Math"/>
                                </a:rPr>
                                <m:t>𝒓</m:t>
                              </m:r>
                            </m:e>
                            <m:sub>
                              <m:r>
                                <a:rPr lang="en-US" altLang="zh-CN" sz="1400" b="1" i="1">
                                  <a:latin typeface="Cambria Math"/>
                                </a:rPr>
                                <m:t>𝑻</m:t>
                              </m:r>
                            </m:sub>
                          </m:sSub>
                        </m:e>
                      </m:d>
                      <m:func>
                        <m:funcPr>
                          <m:ctrlPr>
                            <a:rPr lang="zh-CN" altLang="zh-CN" sz="1400" b="1" i="1">
                              <a:latin typeface="Cambria Math"/>
                            </a:rPr>
                          </m:ctrlPr>
                        </m:funcPr>
                        <m:fName>
                          <m:r>
                            <a:rPr lang="en-US" altLang="zh-CN" sz="1400" b="1" i="1">
                              <a:latin typeface="Cambria Math"/>
                            </a:rPr>
                            <m:t>𝒍𝒏</m:t>
                          </m:r>
                        </m:fName>
                        <m:e>
                          <m:f>
                            <m:fPr>
                              <m:ctrlPr>
                                <a:rPr lang="zh-CN" altLang="zh-CN" sz="1400" b="1" i="1">
                                  <a:latin typeface="Cambria Math"/>
                                </a:rPr>
                              </m:ctrlPr>
                            </m:fPr>
                            <m:num>
                              <m:sSub>
                                <m:sSubPr>
                                  <m:ctrlPr>
                                    <a:rPr lang="zh-CN" altLang="zh-CN" sz="1400" b="1" i="1">
                                      <a:latin typeface="Cambria Math"/>
                                    </a:rPr>
                                  </m:ctrlPr>
                                </m:sSubPr>
                                <m:e>
                                  <m:r>
                                    <a:rPr lang="en-US" altLang="zh-CN" sz="1400" b="1" i="1">
                                      <a:latin typeface="Cambria Math"/>
                                    </a:rPr>
                                    <m:t>𝜽</m:t>
                                  </m:r>
                                </m:e>
                                <m:sub>
                                  <m:r>
                                    <a:rPr lang="en-US" altLang="zh-CN" sz="1400" b="1" i="1">
                                      <a:latin typeface="Cambria Math"/>
                                    </a:rPr>
                                    <m:t>𝒆</m:t>
                                  </m:r>
                                </m:sub>
                              </m:sSub>
                            </m:num>
                            <m:den>
                              <m:sSub>
                                <m:sSubPr>
                                  <m:ctrlPr>
                                    <a:rPr lang="zh-CN" altLang="zh-CN" sz="1400" b="1" i="1">
                                      <a:latin typeface="Cambria Math"/>
                                    </a:rPr>
                                  </m:ctrlPr>
                                </m:sSubPr>
                                <m:e>
                                  <m:r>
                                    <a:rPr lang="en-US" altLang="zh-CN" sz="1400" b="1" i="1">
                                      <a:latin typeface="Cambria Math"/>
                                    </a:rPr>
                                    <m:t>𝑻</m:t>
                                  </m:r>
                                </m:e>
                                <m:sub>
                                  <m:r>
                                    <a:rPr lang="en-US" altLang="zh-CN" sz="1400" b="1" i="1">
                                      <a:latin typeface="Cambria Math"/>
                                    </a:rPr>
                                    <m:t>𝒇</m:t>
                                  </m:r>
                                </m:sub>
                              </m:sSub>
                            </m:den>
                          </m:f>
                          <m:r>
                            <a:rPr lang="en-US" altLang="zh-CN" sz="1400" b="1" i="1">
                              <a:latin typeface="Cambria Math"/>
                            </a:rPr>
                            <m:t>=</m:t>
                          </m:r>
                          <m:d>
                            <m:dPr>
                              <m:begChr m:val="["/>
                              <m:endChr m:val="]"/>
                              <m:ctrlPr>
                                <a:rPr lang="zh-CN" altLang="zh-CN" sz="1400" b="1" i="1">
                                  <a:latin typeface="Cambria Math"/>
                                </a:rPr>
                              </m:ctrlPr>
                            </m:dPr>
                            <m:e>
                              <m:sSub>
                                <m:sSubPr>
                                  <m:ctrlPr>
                                    <a:rPr lang="zh-CN" altLang="zh-CN" sz="1400" b="1" i="1">
                                      <a:latin typeface="Cambria Math"/>
                                    </a:rPr>
                                  </m:ctrlPr>
                                </m:sSubPr>
                                <m:e>
                                  <m:r>
                                    <a:rPr lang="en-US" altLang="zh-CN" sz="1400" b="1" i="1">
                                      <a:latin typeface="Cambria Math"/>
                                    </a:rPr>
                                    <m:t>𝑪</m:t>
                                  </m:r>
                                </m:e>
                                <m:sub>
                                  <m:r>
                                    <a:rPr lang="en-US" altLang="zh-CN" sz="1400" b="1" i="1">
                                      <a:latin typeface="Cambria Math"/>
                                    </a:rPr>
                                    <m:t>𝒑𝒅</m:t>
                                  </m:r>
                                </m:sub>
                              </m:sSub>
                              <m:r>
                                <a:rPr lang="en-US" altLang="zh-CN" sz="1400" b="1" i="1">
                                  <a:latin typeface="Cambria Math"/>
                                </a:rPr>
                                <m:t>+</m:t>
                              </m:r>
                              <m:sSub>
                                <m:sSubPr>
                                  <m:ctrlPr>
                                    <a:rPr lang="zh-CN" altLang="zh-CN" sz="1400" b="1" i="1">
                                      <a:latin typeface="Cambria Math"/>
                                    </a:rPr>
                                  </m:ctrlPr>
                                </m:sSubPr>
                                <m:e>
                                  <m:r>
                                    <a:rPr lang="en-US" altLang="zh-CN" sz="1400" b="1" i="1">
                                      <a:latin typeface="Cambria Math"/>
                                    </a:rPr>
                                    <m:t>𝒓</m:t>
                                  </m:r>
                                </m:e>
                                <m:sub>
                                  <m:r>
                                    <a:rPr lang="en-US" altLang="zh-CN" sz="1400" b="1" i="1">
                                      <a:latin typeface="Cambria Math"/>
                                    </a:rPr>
                                    <m:t>𝒊</m:t>
                                  </m:r>
                                </m:sub>
                              </m:sSub>
                              <m:sSub>
                                <m:sSubPr>
                                  <m:ctrlPr>
                                    <a:rPr lang="zh-CN" altLang="zh-CN" sz="1400" b="1" i="1">
                                      <a:latin typeface="Cambria Math"/>
                                    </a:rPr>
                                  </m:ctrlPr>
                                </m:sSubPr>
                                <m:e>
                                  <m:r>
                                    <a:rPr lang="en-US" altLang="zh-CN" sz="1400" b="1" i="1">
                                      <a:latin typeface="Cambria Math"/>
                                    </a:rPr>
                                    <m:t>𝑪</m:t>
                                  </m:r>
                                </m:e>
                                <m:sub>
                                  <m:r>
                                    <a:rPr lang="en-US" altLang="zh-CN" sz="1400" b="1" i="1">
                                      <a:latin typeface="Cambria Math"/>
                                    </a:rPr>
                                    <m:t>𝒊</m:t>
                                  </m:r>
                                </m:sub>
                              </m:sSub>
                              <m:r>
                                <a:rPr lang="en-US" altLang="zh-CN" sz="1400" b="1" i="1">
                                  <a:latin typeface="Cambria Math"/>
                                </a:rPr>
                                <m:t>+</m:t>
                              </m:r>
                              <m:d>
                                <m:dPr>
                                  <m:ctrlPr>
                                    <a:rPr lang="zh-CN" altLang="zh-CN" sz="1400" b="1" i="1">
                                      <a:latin typeface="Cambria Math"/>
                                    </a:rPr>
                                  </m:ctrlPr>
                                </m:dPr>
                                <m:e>
                                  <m:sSub>
                                    <m:sSubPr>
                                      <m:ctrlPr>
                                        <a:rPr lang="zh-CN" altLang="zh-CN" sz="1400" b="1" i="1">
                                          <a:latin typeface="Cambria Math"/>
                                        </a:rPr>
                                      </m:ctrlPr>
                                    </m:sSubPr>
                                    <m:e>
                                      <m:r>
                                        <a:rPr lang="en-US" altLang="zh-CN" sz="1400" b="1" i="1">
                                          <a:latin typeface="Cambria Math"/>
                                        </a:rPr>
                                        <m:t>𝒓</m:t>
                                      </m:r>
                                    </m:e>
                                    <m:sub>
                                      <m:r>
                                        <a:rPr lang="en-US" altLang="zh-CN" sz="1400" b="1" i="1">
                                          <a:latin typeface="Cambria Math"/>
                                        </a:rPr>
                                        <m:t>𝒗</m:t>
                                      </m:r>
                                    </m:sub>
                                  </m:sSub>
                                  <m:r>
                                    <a:rPr lang="en-US" altLang="zh-CN" sz="1400" b="1" i="1">
                                      <a:latin typeface="Cambria Math"/>
                                    </a:rPr>
                                    <m:t>+</m:t>
                                  </m:r>
                                  <m:sSub>
                                    <m:sSubPr>
                                      <m:ctrlPr>
                                        <a:rPr lang="zh-CN" altLang="zh-CN" sz="1400" b="1" i="1">
                                          <a:latin typeface="Cambria Math"/>
                                        </a:rPr>
                                      </m:ctrlPr>
                                    </m:sSubPr>
                                    <m:e>
                                      <m:r>
                                        <a:rPr lang="en-US" altLang="zh-CN" sz="1400" b="1" i="1">
                                          <a:latin typeface="Cambria Math"/>
                                        </a:rPr>
                                        <m:t>𝒓</m:t>
                                      </m:r>
                                    </m:e>
                                    <m:sub>
                                      <m:r>
                                        <a:rPr lang="en-US" altLang="zh-CN" sz="1400" b="1" i="1">
                                          <a:latin typeface="Cambria Math"/>
                                        </a:rPr>
                                        <m:t>𝒍</m:t>
                                      </m:r>
                                    </m:sub>
                                  </m:sSub>
                                </m:e>
                              </m:d>
                              <m:sSub>
                                <m:sSubPr>
                                  <m:ctrlPr>
                                    <a:rPr lang="zh-CN" altLang="zh-CN" sz="1400" b="1" i="1">
                                      <a:latin typeface="Cambria Math"/>
                                    </a:rPr>
                                  </m:ctrlPr>
                                </m:sSubPr>
                                <m:e>
                                  <m:r>
                                    <a:rPr lang="en-US" altLang="zh-CN" sz="1400" b="1" i="1">
                                      <a:latin typeface="Cambria Math"/>
                                    </a:rPr>
                                    <m:t>𝑪</m:t>
                                  </m:r>
                                </m:e>
                                <m:sub>
                                  <m:r>
                                    <a:rPr lang="en-US" altLang="zh-CN" sz="1400" b="1" i="1">
                                      <a:latin typeface="Cambria Math"/>
                                    </a:rPr>
                                    <m:t>𝒍</m:t>
                                  </m:r>
                                </m:sub>
                              </m:sSub>
                            </m:e>
                          </m:d>
                          <m:func>
                            <m:funcPr>
                              <m:ctrlPr>
                                <a:rPr lang="zh-CN" altLang="zh-CN" sz="1400" b="1" i="1">
                                  <a:latin typeface="Cambria Math"/>
                                </a:rPr>
                              </m:ctrlPr>
                            </m:funcPr>
                            <m:fName>
                              <m:r>
                                <a:rPr lang="en-US" altLang="zh-CN" sz="1400" b="1" i="1">
                                  <a:latin typeface="Cambria Math"/>
                                </a:rPr>
                                <m:t>𝒍𝒏</m:t>
                              </m:r>
                            </m:fName>
                            <m:e>
                              <m:d>
                                <m:dPr>
                                  <m:ctrlPr>
                                    <a:rPr lang="zh-CN" altLang="zh-CN" sz="1400" b="1" i="1">
                                      <a:latin typeface="Cambria Math"/>
                                    </a:rPr>
                                  </m:ctrlPr>
                                </m:dPr>
                                <m:e>
                                  <m:f>
                                    <m:fPr>
                                      <m:ctrlPr>
                                        <a:rPr lang="zh-CN" altLang="zh-CN" sz="1400" b="1" i="1">
                                          <a:latin typeface="Cambria Math"/>
                                        </a:rPr>
                                      </m:ctrlPr>
                                    </m:fPr>
                                    <m:num>
                                      <m:r>
                                        <a:rPr lang="en-US" altLang="zh-CN" sz="1400" b="1" i="1">
                                          <a:latin typeface="Cambria Math"/>
                                        </a:rPr>
                                        <m:t>𝑻</m:t>
                                      </m:r>
                                    </m:num>
                                    <m:den>
                                      <m:sSub>
                                        <m:sSubPr>
                                          <m:ctrlPr>
                                            <a:rPr lang="zh-CN" altLang="zh-CN" sz="1400" b="1" i="1">
                                              <a:latin typeface="Cambria Math"/>
                                            </a:rPr>
                                          </m:ctrlPr>
                                        </m:sSubPr>
                                        <m:e>
                                          <m:r>
                                            <a:rPr lang="en-US" altLang="zh-CN" sz="1400" b="1" i="1">
                                              <a:latin typeface="Cambria Math"/>
                                            </a:rPr>
                                            <m:t>𝑻</m:t>
                                          </m:r>
                                        </m:e>
                                        <m:sub>
                                          <m:r>
                                            <a:rPr lang="en-US" altLang="zh-CN" sz="1400" b="1" i="1">
                                              <a:latin typeface="Cambria Math"/>
                                            </a:rPr>
                                            <m:t>𝒇</m:t>
                                          </m:r>
                                        </m:sub>
                                      </m:sSub>
                                    </m:den>
                                  </m:f>
                                </m:e>
                              </m:d>
                              <m:r>
                                <a:rPr lang="en-US" altLang="zh-CN" sz="1400" b="1" i="1">
                                  <a:latin typeface="Cambria Math"/>
                                </a:rPr>
                                <m:t>−</m:t>
                              </m:r>
                              <m:sSub>
                                <m:sSubPr>
                                  <m:ctrlPr>
                                    <a:rPr lang="zh-CN" altLang="zh-CN" sz="1400" b="1" i="1">
                                      <a:latin typeface="Cambria Math"/>
                                    </a:rPr>
                                  </m:ctrlPr>
                                </m:sSubPr>
                                <m:e>
                                  <m:r>
                                    <a:rPr lang="en-US" altLang="zh-CN" sz="1400" b="1" i="1">
                                      <a:latin typeface="Cambria Math"/>
                                    </a:rPr>
                                    <m:t>𝑹</m:t>
                                  </m:r>
                                </m:e>
                                <m:sub>
                                  <m:r>
                                    <a:rPr lang="en-US" altLang="zh-CN" sz="1400" b="1" i="1">
                                      <a:latin typeface="Cambria Math"/>
                                    </a:rPr>
                                    <m:t>𝒅</m:t>
                                  </m:r>
                                </m:sub>
                              </m:sSub>
                              <m:func>
                                <m:funcPr>
                                  <m:ctrlPr>
                                    <a:rPr lang="zh-CN" altLang="zh-CN" sz="1400" b="1" i="1">
                                      <a:latin typeface="Cambria Math"/>
                                    </a:rPr>
                                  </m:ctrlPr>
                                </m:funcPr>
                                <m:fName>
                                  <m:r>
                                    <a:rPr lang="en-US" altLang="zh-CN" sz="1400" b="1" i="1">
                                      <a:latin typeface="Cambria Math"/>
                                    </a:rPr>
                                    <m:t>𝒍𝒏</m:t>
                                  </m:r>
                                </m:fName>
                                <m:e>
                                  <m:d>
                                    <m:dPr>
                                      <m:ctrlPr>
                                        <a:rPr lang="zh-CN" altLang="zh-CN" sz="1400" b="1" i="1">
                                          <a:latin typeface="Cambria Math"/>
                                        </a:rPr>
                                      </m:ctrlPr>
                                    </m:dPr>
                                    <m:e>
                                      <m:f>
                                        <m:fPr>
                                          <m:ctrlPr>
                                            <a:rPr lang="zh-CN" altLang="zh-CN" sz="1400" b="1" i="1">
                                              <a:latin typeface="Cambria Math"/>
                                            </a:rPr>
                                          </m:ctrlPr>
                                        </m:fPr>
                                        <m:num>
                                          <m:sSub>
                                            <m:sSubPr>
                                              <m:ctrlPr>
                                                <a:rPr lang="zh-CN" altLang="zh-CN" sz="1400" b="1" i="1">
                                                  <a:latin typeface="Cambria Math"/>
                                                </a:rPr>
                                              </m:ctrlPr>
                                            </m:sSubPr>
                                            <m:e>
                                              <m:r>
                                                <a:rPr lang="en-US" altLang="zh-CN" sz="1400" b="1" i="1">
                                                  <a:latin typeface="Cambria Math"/>
                                                </a:rPr>
                                                <m:t>𝑷</m:t>
                                              </m:r>
                                            </m:e>
                                            <m:sub>
                                              <m:r>
                                                <a:rPr lang="en-US" altLang="zh-CN" sz="1400" b="1" i="1">
                                                  <a:latin typeface="Cambria Math"/>
                                                </a:rPr>
                                                <m:t>𝒅</m:t>
                                              </m:r>
                                            </m:sub>
                                          </m:sSub>
                                        </m:num>
                                        <m:den>
                                          <m:sSub>
                                            <m:sSubPr>
                                              <m:ctrlPr>
                                                <a:rPr lang="zh-CN" altLang="zh-CN" sz="1400" b="1" i="1">
                                                  <a:latin typeface="Cambria Math"/>
                                                </a:rPr>
                                              </m:ctrlPr>
                                            </m:sSubPr>
                                            <m:e>
                                              <m:r>
                                                <a:rPr lang="en-US" altLang="zh-CN" sz="1400" b="1" i="1">
                                                  <a:latin typeface="Cambria Math"/>
                                                </a:rPr>
                                                <m:t>𝑷</m:t>
                                              </m:r>
                                            </m:e>
                                            <m:sub>
                                              <m:r>
                                                <a:rPr lang="en-US" altLang="zh-CN" sz="1400" b="1" i="1">
                                                  <a:latin typeface="Cambria Math"/>
                                                </a:rPr>
                                                <m:t>𝟎</m:t>
                                              </m:r>
                                            </m:sub>
                                          </m:sSub>
                                        </m:den>
                                      </m:f>
                                    </m:e>
                                  </m:d>
                                  <m:r>
                                    <a:rPr lang="en-US" altLang="zh-CN" sz="1400" b="1" i="1">
                                      <a:latin typeface="Cambria Math"/>
                                    </a:rPr>
                                    <m:t>+</m:t>
                                  </m:r>
                                  <m:d>
                                    <m:dPr>
                                      <m:ctrlPr>
                                        <a:rPr lang="zh-CN" altLang="zh-CN" sz="1400" b="1" i="1">
                                          <a:latin typeface="Cambria Math"/>
                                        </a:rPr>
                                      </m:ctrlPr>
                                    </m:dPr>
                                    <m:e>
                                      <m:sSub>
                                        <m:sSubPr>
                                          <m:ctrlPr>
                                            <a:rPr lang="zh-CN" altLang="zh-CN" sz="1400" b="1" i="1">
                                              <a:latin typeface="Cambria Math"/>
                                            </a:rPr>
                                          </m:ctrlPr>
                                        </m:sSubPr>
                                        <m:e>
                                          <m:r>
                                            <a:rPr lang="en-US" altLang="zh-CN" sz="1400" b="1" i="1">
                                              <a:latin typeface="Cambria Math"/>
                                            </a:rPr>
                                            <m:t>𝒓</m:t>
                                          </m:r>
                                        </m:e>
                                        <m:sub>
                                          <m:r>
                                            <a:rPr lang="en-US" altLang="zh-CN" sz="1400" b="1" i="1">
                                              <a:latin typeface="Cambria Math"/>
                                            </a:rPr>
                                            <m:t>𝒗</m:t>
                                          </m:r>
                                        </m:sub>
                                      </m:sSub>
                                      <m:r>
                                        <a:rPr lang="en-US" altLang="zh-CN" sz="1400" b="1" i="1">
                                          <a:latin typeface="Cambria Math"/>
                                        </a:rPr>
                                        <m:t>+</m:t>
                                      </m:r>
                                      <m:sSub>
                                        <m:sSubPr>
                                          <m:ctrlPr>
                                            <a:rPr lang="zh-CN" altLang="zh-CN" sz="1400" b="1" i="1">
                                              <a:latin typeface="Cambria Math"/>
                                            </a:rPr>
                                          </m:ctrlPr>
                                        </m:sSubPr>
                                        <m:e>
                                          <m:r>
                                            <a:rPr lang="en-US" altLang="zh-CN" sz="1400" b="1" i="1">
                                              <a:latin typeface="Cambria Math"/>
                                            </a:rPr>
                                            <m:t>𝒓</m:t>
                                          </m:r>
                                        </m:e>
                                        <m:sub>
                                          <m:r>
                                            <a:rPr lang="en-US" altLang="zh-CN" sz="1400" b="1" i="1">
                                              <a:latin typeface="Cambria Math"/>
                                            </a:rPr>
                                            <m:t>𝒍</m:t>
                                          </m:r>
                                        </m:sub>
                                      </m:sSub>
                                    </m:e>
                                  </m:d>
                                  <m:f>
                                    <m:fPr>
                                      <m:ctrlPr>
                                        <a:rPr lang="zh-CN" altLang="zh-CN" sz="1400" b="1" i="1">
                                          <a:latin typeface="Cambria Math"/>
                                        </a:rPr>
                                      </m:ctrlPr>
                                    </m:fPr>
                                    <m:num>
                                      <m:sSub>
                                        <m:sSubPr>
                                          <m:ctrlPr>
                                            <a:rPr lang="zh-CN" altLang="zh-CN" sz="1400" b="1" i="1">
                                              <a:latin typeface="Cambria Math"/>
                                            </a:rPr>
                                          </m:ctrlPr>
                                        </m:sSubPr>
                                        <m:e>
                                          <m:r>
                                            <a:rPr lang="en-US" altLang="zh-CN" sz="1400" b="1" i="1">
                                              <a:latin typeface="Cambria Math"/>
                                            </a:rPr>
                                            <m:t>𝑳</m:t>
                                          </m:r>
                                        </m:e>
                                        <m:sub>
                                          <m:r>
                                            <a:rPr lang="en-US" altLang="zh-CN" sz="1400" b="1" i="1">
                                              <a:latin typeface="Cambria Math"/>
                                            </a:rPr>
                                            <m:t>𝒇</m:t>
                                          </m:r>
                                        </m:sub>
                                      </m:sSub>
                                    </m:num>
                                    <m:den>
                                      <m:sSub>
                                        <m:sSubPr>
                                          <m:ctrlPr>
                                            <a:rPr lang="zh-CN" altLang="zh-CN" sz="1400" b="1" i="1">
                                              <a:latin typeface="Cambria Math"/>
                                            </a:rPr>
                                          </m:ctrlPr>
                                        </m:sSubPr>
                                        <m:e>
                                          <m:r>
                                            <a:rPr lang="en-US" altLang="zh-CN" sz="1400" b="1" i="1">
                                              <a:latin typeface="Cambria Math"/>
                                            </a:rPr>
                                            <m:t>𝑻</m:t>
                                          </m:r>
                                        </m:e>
                                        <m:sub>
                                          <m:r>
                                            <a:rPr lang="en-US" altLang="zh-CN" sz="1400" b="1" i="1">
                                              <a:latin typeface="Cambria Math"/>
                                            </a:rPr>
                                            <m:t>𝒇</m:t>
                                          </m:r>
                                        </m:sub>
                                      </m:sSub>
                                    </m:den>
                                  </m:f>
                                  <m:r>
                                    <a:rPr lang="en-US" altLang="zh-CN" sz="1400" b="1" i="1">
                                      <a:latin typeface="Cambria Math"/>
                                    </a:rPr>
                                    <m:t>+</m:t>
                                  </m:r>
                                  <m:sSub>
                                    <m:sSubPr>
                                      <m:ctrlPr>
                                        <a:rPr lang="zh-CN" altLang="zh-CN" sz="1400" b="1" i="1">
                                          <a:latin typeface="Cambria Math"/>
                                        </a:rPr>
                                      </m:ctrlPr>
                                    </m:sSubPr>
                                    <m:e>
                                      <m:r>
                                        <a:rPr lang="en-US" altLang="zh-CN" sz="1400" b="1" i="1">
                                          <a:latin typeface="Cambria Math"/>
                                        </a:rPr>
                                        <m:t>𝒓</m:t>
                                      </m:r>
                                    </m:e>
                                    <m:sub>
                                      <m:r>
                                        <a:rPr lang="en-US" altLang="zh-CN" sz="1400" b="1" i="1">
                                          <a:latin typeface="Cambria Math"/>
                                        </a:rPr>
                                        <m:t>𝒗</m:t>
                                      </m:r>
                                    </m:sub>
                                  </m:sSub>
                                  <m:f>
                                    <m:fPr>
                                      <m:ctrlPr>
                                        <a:rPr lang="zh-CN" altLang="zh-CN" sz="1400" b="1" i="1">
                                          <a:latin typeface="Cambria Math"/>
                                        </a:rPr>
                                      </m:ctrlPr>
                                    </m:fPr>
                                    <m:num>
                                      <m:sSub>
                                        <m:sSubPr>
                                          <m:ctrlPr>
                                            <a:rPr lang="zh-CN" altLang="zh-CN" sz="1400" b="1" i="1">
                                              <a:latin typeface="Cambria Math"/>
                                            </a:rPr>
                                          </m:ctrlPr>
                                        </m:sSubPr>
                                        <m:e>
                                          <m:r>
                                            <a:rPr lang="en-US" altLang="zh-CN" sz="1400" b="1" i="1">
                                              <a:latin typeface="Cambria Math"/>
                                            </a:rPr>
                                            <m:t>𝑳</m:t>
                                          </m:r>
                                        </m:e>
                                        <m:sub>
                                          <m:r>
                                            <a:rPr lang="en-US" altLang="zh-CN" sz="1400" b="1" i="1">
                                              <a:latin typeface="Cambria Math"/>
                                            </a:rPr>
                                            <m:t>𝒗</m:t>
                                          </m:r>
                                        </m:sub>
                                      </m:sSub>
                                    </m:num>
                                    <m:den>
                                      <m:r>
                                        <a:rPr lang="en-US" altLang="zh-CN" sz="1400" b="1" i="1">
                                          <a:latin typeface="Cambria Math"/>
                                        </a:rPr>
                                        <m:t>𝑻</m:t>
                                      </m:r>
                                    </m:den>
                                  </m:f>
                                  <m:r>
                                    <a:rPr lang="en-US" altLang="zh-CN" sz="1400" b="1" i="1">
                                      <a:latin typeface="Cambria Math"/>
                                    </a:rPr>
                                    <m:t>−</m:t>
                                  </m:r>
                                  <m:sSub>
                                    <m:sSubPr>
                                      <m:ctrlPr>
                                        <a:rPr lang="zh-CN" altLang="zh-CN" sz="1400" b="1" i="1">
                                          <a:latin typeface="Cambria Math"/>
                                        </a:rPr>
                                      </m:ctrlPr>
                                    </m:sSubPr>
                                    <m:e>
                                      <m:r>
                                        <a:rPr lang="en-US" altLang="zh-CN" sz="1400" b="1" i="1">
                                          <a:latin typeface="Cambria Math"/>
                                        </a:rPr>
                                        <m:t>𝒓</m:t>
                                      </m:r>
                                    </m:e>
                                    <m:sub>
                                      <m:r>
                                        <a:rPr lang="en-US" altLang="zh-CN" sz="1400" b="1" i="1">
                                          <a:latin typeface="Cambria Math"/>
                                        </a:rPr>
                                        <m:t>𝒗</m:t>
                                      </m:r>
                                    </m:sub>
                                  </m:sSub>
                                  <m:sSub>
                                    <m:sSubPr>
                                      <m:ctrlPr>
                                        <a:rPr lang="zh-CN" altLang="zh-CN" sz="1400" b="1" i="1">
                                          <a:latin typeface="Cambria Math"/>
                                        </a:rPr>
                                      </m:ctrlPr>
                                    </m:sSubPr>
                                    <m:e>
                                      <m:r>
                                        <a:rPr lang="en-US" altLang="zh-CN" sz="1400" b="1" i="1">
                                          <a:latin typeface="Cambria Math"/>
                                        </a:rPr>
                                        <m:t>𝑹</m:t>
                                      </m:r>
                                    </m:e>
                                    <m:sub>
                                      <m:r>
                                        <a:rPr lang="en-US" altLang="zh-CN" sz="1400" b="1" i="1">
                                          <a:latin typeface="Cambria Math"/>
                                        </a:rPr>
                                        <m:t>𝒗</m:t>
                                      </m:r>
                                    </m:sub>
                                  </m:sSub>
                                  <m:func>
                                    <m:funcPr>
                                      <m:ctrlPr>
                                        <a:rPr lang="zh-CN" altLang="zh-CN" sz="1400" b="1" i="1">
                                          <a:latin typeface="Cambria Math"/>
                                        </a:rPr>
                                      </m:ctrlPr>
                                    </m:funcPr>
                                    <m:fName>
                                      <m:r>
                                        <a:rPr lang="en-US" altLang="zh-CN" sz="1400" b="1" i="1">
                                          <a:latin typeface="Cambria Math"/>
                                        </a:rPr>
                                        <m:t>𝒍𝒏</m:t>
                                      </m:r>
                                    </m:fName>
                                    <m:e>
                                      <m:r>
                                        <a:rPr lang="en-US" altLang="zh-CN" sz="1400" b="1" i="1">
                                          <a:latin typeface="Cambria Math"/>
                                        </a:rPr>
                                        <m:t>𝑯</m:t>
                                      </m:r>
                                    </m:e>
                                  </m:func>
                                </m:e>
                              </m:func>
                            </m:e>
                          </m:func>
                        </m:e>
                      </m:func>
                    </m:oMath>
                  </m:oMathPara>
                </a14:m>
                <a:endParaRPr lang="zh-CN" altLang="en-US" sz="1400" b="1" dirty="0"/>
              </a:p>
            </p:txBody>
          </p:sp>
        </mc:Choice>
        <mc:Fallback xmlns="">
          <p:sp>
            <p:nvSpPr>
              <p:cNvPr id="4" name="矩形 3"/>
              <p:cNvSpPr>
                <a:spLocks noRot="1" noChangeAspect="1" noMove="1" noResize="1" noEditPoints="1" noAdjustHandles="1" noChangeArrowheads="1" noChangeShapeType="1" noTextEdit="1"/>
              </p:cNvSpPr>
              <p:nvPr/>
            </p:nvSpPr>
            <p:spPr>
              <a:xfrm>
                <a:off x="-428885" y="2204864"/>
                <a:ext cx="10009112" cy="584071"/>
              </a:xfrm>
              <a:prstGeom prst="rect">
                <a:avLst/>
              </a:prstGeom>
              <a:blipFill rotWithShape="1">
                <a:blip r:embed="rId5"/>
                <a:stretch>
                  <a:fillRect/>
                </a:stretch>
              </a:blipFill>
            </p:spPr>
            <p:txBody>
              <a:bodyPr/>
              <a:lstStyle/>
              <a:p>
                <a:r>
                  <a:rPr lang="zh-CN" altLang="en-US">
                    <a:noFill/>
                  </a:rPr>
                  <a:t> </a:t>
                </a:r>
              </a:p>
            </p:txBody>
          </p:sp>
        </mc:Fallback>
      </mc:AlternateContent>
      <p:sp>
        <p:nvSpPr>
          <p:cNvPr id="7" name="TextBox 6"/>
          <p:cNvSpPr txBox="1"/>
          <p:nvPr/>
        </p:nvSpPr>
        <p:spPr>
          <a:xfrm>
            <a:off x="183183" y="465926"/>
            <a:ext cx="8784976" cy="3477875"/>
          </a:xfrm>
          <a:prstGeom prst="rect">
            <a:avLst/>
          </a:prstGeom>
          <a:solidFill>
            <a:schemeClr val="bg2"/>
          </a:solidFill>
        </p:spPr>
        <p:txBody>
          <a:bodyPr wrap="square" rtlCol="0">
            <a:spAutoFit/>
          </a:bodyPr>
          <a:lstStyle/>
          <a:p>
            <a:r>
              <a:rPr lang="en-US" altLang="zh-CN" sz="2000" b="1" dirty="0" smtClean="0">
                <a:latin typeface="Times New Roman" pitchFamily="18" charset="0"/>
                <a:cs typeface="Times New Roman" pitchFamily="18" charset="0"/>
              </a:rPr>
              <a:t>Advantages:</a:t>
            </a:r>
          </a:p>
          <a:p>
            <a:endParaRPr lang="en-US" altLang="zh-CN" sz="2000" b="1" dirty="0" smtClean="0">
              <a:latin typeface="Times New Roman" pitchFamily="18" charset="0"/>
              <a:cs typeface="Times New Roman" pitchFamily="18" charset="0"/>
            </a:endParaRPr>
          </a:p>
          <a:p>
            <a:pPr marL="457200" indent="-457200">
              <a:buAutoNum type="arabicParenBoth"/>
            </a:pPr>
            <a:r>
              <a:rPr lang="en-US" altLang="zh-CN" sz="2000" b="1" dirty="0" smtClean="0">
                <a:latin typeface="Times New Roman" pitchFamily="18" charset="0"/>
                <a:cs typeface="Times New Roman" pitchFamily="18" charset="0"/>
              </a:rPr>
              <a:t>Reduce the 4-D dataset into a 2-D coordinate</a:t>
            </a:r>
          </a:p>
          <a:p>
            <a:pPr marL="457200" indent="-457200">
              <a:buAutoNum type="arabicParenBoth"/>
            </a:pPr>
            <a:endParaRPr lang="en-US" altLang="zh-CN" sz="2000" b="1" dirty="0">
              <a:latin typeface="Times New Roman" pitchFamily="18" charset="0"/>
              <a:cs typeface="Times New Roman" pitchFamily="18" charset="0"/>
            </a:endParaRPr>
          </a:p>
          <a:p>
            <a:pPr marL="457200" indent="-457200">
              <a:buAutoNum type="arabicParenBoth"/>
            </a:pPr>
            <a:r>
              <a:rPr lang="en-US" altLang="zh-CN" sz="2000" b="1" dirty="0" smtClean="0">
                <a:latin typeface="Times New Roman" pitchFamily="18" charset="0"/>
                <a:cs typeface="Times New Roman" pitchFamily="18" charset="0"/>
              </a:rPr>
              <a:t>Identifying </a:t>
            </a:r>
            <a:r>
              <a:rPr lang="en-US" altLang="zh-CN" sz="2000" b="1" dirty="0">
                <a:latin typeface="Times New Roman" pitchFamily="18" charset="0"/>
                <a:cs typeface="Times New Roman" pitchFamily="18" charset="0"/>
              </a:rPr>
              <a:t>the atmospheric overturning associated with upward transport of warm moist air and downward transport of colder dryer </a:t>
            </a:r>
            <a:r>
              <a:rPr lang="en-US" altLang="zh-CN" sz="2000" b="1" dirty="0" smtClean="0">
                <a:latin typeface="Times New Roman" pitchFamily="18" charset="0"/>
                <a:cs typeface="Times New Roman" pitchFamily="18" charset="0"/>
              </a:rPr>
              <a:t>air.</a:t>
            </a:r>
          </a:p>
          <a:p>
            <a:pPr marL="457200" indent="-457200">
              <a:buAutoNum type="arabicParenBoth"/>
            </a:pPr>
            <a:endParaRPr lang="en-US" altLang="zh-CN" sz="2000" b="1" dirty="0">
              <a:latin typeface="Times New Roman" pitchFamily="18" charset="0"/>
              <a:cs typeface="Times New Roman" pitchFamily="18" charset="0"/>
            </a:endParaRPr>
          </a:p>
          <a:p>
            <a:pPr marL="457200" indent="-457200">
              <a:buAutoNum type="arabicParenBoth"/>
            </a:pPr>
            <a:r>
              <a:rPr lang="en-US" altLang="zh-CN" sz="2000" b="1" dirty="0" smtClean="0">
                <a:latin typeface="Times New Roman" pitchFamily="18" charset="0"/>
                <a:cs typeface="Times New Roman" pitchFamily="18" charset="0"/>
              </a:rPr>
              <a:t>Systematically </a:t>
            </a:r>
            <a:r>
              <a:rPr lang="en-US" altLang="zh-CN" sz="2000" b="1" dirty="0">
                <a:latin typeface="Times New Roman" pitchFamily="18" charset="0"/>
                <a:cs typeface="Times New Roman" pitchFamily="18" charset="0"/>
              </a:rPr>
              <a:t>filtering gravity waves. </a:t>
            </a:r>
            <a:endParaRPr lang="en-US" altLang="zh-CN" sz="2000" b="1" dirty="0" smtClean="0">
              <a:latin typeface="Times New Roman" pitchFamily="18" charset="0"/>
              <a:cs typeface="Times New Roman" pitchFamily="18" charset="0"/>
            </a:endParaRPr>
          </a:p>
          <a:p>
            <a:pPr marL="457200" indent="-457200">
              <a:buAutoNum type="arabicParenBoth"/>
            </a:pPr>
            <a:endParaRPr lang="en-US" altLang="zh-CN" sz="2000" b="1" dirty="0">
              <a:latin typeface="Times New Roman" pitchFamily="18" charset="0"/>
              <a:cs typeface="Times New Roman" pitchFamily="18" charset="0"/>
            </a:endParaRPr>
          </a:p>
          <a:p>
            <a:pPr marL="457200" indent="-457200">
              <a:buAutoNum type="arabicParenBoth"/>
            </a:pPr>
            <a:r>
              <a:rPr lang="en-US" altLang="zh-CN" sz="2000" b="1" dirty="0" smtClean="0">
                <a:latin typeface="Times New Roman" pitchFamily="18" charset="0"/>
                <a:cs typeface="Times New Roman" pitchFamily="18" charset="0"/>
              </a:rPr>
              <a:t>Vertical </a:t>
            </a:r>
            <a:r>
              <a:rPr lang="en-US" altLang="zh-CN" sz="2000" b="1" dirty="0">
                <a:latin typeface="Times New Roman" pitchFamily="18" charset="0"/>
                <a:cs typeface="Times New Roman" pitchFamily="18" charset="0"/>
              </a:rPr>
              <a:t>mass transport contributed by different scales of motions can thus be more easily identified. </a:t>
            </a:r>
            <a:endParaRPr lang="en-US" altLang="zh-CN" sz="2000" b="1"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554295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Figure 03"/>
          <p:cNvPicPr/>
          <p:nvPr/>
        </p:nvPicPr>
        <p:blipFill>
          <a:blip r:embed="rId2">
            <a:extLst>
              <a:ext uri="{28A0092B-C50C-407E-A947-70E740481C1C}">
                <a14:useLocalDpi xmlns:a14="http://schemas.microsoft.com/office/drawing/2010/main" val="0"/>
              </a:ext>
            </a:extLst>
          </a:blip>
          <a:srcRect/>
          <a:stretch>
            <a:fillRect/>
          </a:stretch>
        </p:blipFill>
        <p:spPr bwMode="auto">
          <a:xfrm>
            <a:off x="622576" y="476672"/>
            <a:ext cx="7632848" cy="6120680"/>
          </a:xfrm>
          <a:prstGeom prst="rect">
            <a:avLst/>
          </a:prstGeom>
          <a:noFill/>
          <a:ln>
            <a:noFill/>
          </a:ln>
        </p:spPr>
      </p:pic>
      <p:sp>
        <p:nvSpPr>
          <p:cNvPr id="3" name="矩形 2"/>
          <p:cNvSpPr/>
          <p:nvPr/>
        </p:nvSpPr>
        <p:spPr>
          <a:xfrm>
            <a:off x="80087" y="44624"/>
            <a:ext cx="3627817" cy="461665"/>
          </a:xfrm>
          <a:prstGeom prst="rect">
            <a:avLst/>
          </a:prstGeom>
        </p:spPr>
        <p:txBody>
          <a:bodyPr wrap="square">
            <a:spAutoFit/>
          </a:bodyPr>
          <a:lstStyle/>
          <a:p>
            <a:pPr algn="just"/>
            <a:r>
              <a:rPr lang="en-US" altLang="zh-CN" sz="2400" b="1" dirty="0" smtClean="0"/>
              <a:t>MJO Study</a:t>
            </a:r>
            <a:endParaRPr lang="en-US" altLang="zh-CN" sz="2400" b="1" dirty="0"/>
          </a:p>
        </p:txBody>
      </p:sp>
    </p:spTree>
    <p:extLst>
      <p:ext uri="{BB962C8B-B14F-4D97-AF65-F5344CB8AC3E}">
        <p14:creationId xmlns:p14="http://schemas.microsoft.com/office/powerpoint/2010/main" val="37152451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My Papers\Monsoon_overturning\figures\Figure 01-WRF domai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544" y="260648"/>
            <a:ext cx="8533920" cy="532859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95536" y="5664150"/>
            <a:ext cx="8352928" cy="1077218"/>
          </a:xfrm>
          <a:prstGeom prst="rect">
            <a:avLst/>
          </a:prstGeom>
          <a:noFill/>
        </p:spPr>
        <p:txBody>
          <a:bodyPr wrap="square" rtlCol="0">
            <a:spAutoFit/>
          </a:bodyPr>
          <a:lstStyle/>
          <a:p>
            <a:pPr algn="just"/>
            <a:r>
              <a:rPr lang="en-US" altLang="zh-CN" sz="1600" dirty="0" smtClean="0"/>
              <a:t>Model </a:t>
            </a:r>
            <a:r>
              <a:rPr lang="en-US" altLang="zh-CN" sz="1600" dirty="0"/>
              <a:t>domain used in the WRF simulations with topography (gray scales) and coastlines (red lines). </a:t>
            </a:r>
            <a:r>
              <a:rPr lang="en-US" altLang="zh-CN" sz="1600" dirty="0" smtClean="0"/>
              <a:t>Different </a:t>
            </a:r>
            <a:r>
              <a:rPr lang="en-US" altLang="zh-CN" sz="1600" dirty="0"/>
              <a:t>s</a:t>
            </a:r>
            <a:r>
              <a:rPr lang="en-US" altLang="zh-CN" sz="1600" dirty="0" smtClean="0"/>
              <a:t>ubregions are shown by different color shadings (Blue: Arabian Sea; Green: Western Ghats; Yellow: North India; Red: Himalaya; Magenta: Bay of Bengal). The black </a:t>
            </a:r>
            <a:r>
              <a:rPr lang="en-US" altLang="zh-CN" sz="1600" dirty="0"/>
              <a:t>polygon shows the Indian subcontinent. </a:t>
            </a:r>
            <a:endParaRPr lang="zh-CN" altLang="en-US" sz="1600" dirty="0"/>
          </a:p>
        </p:txBody>
      </p:sp>
      <p:grpSp>
        <p:nvGrpSpPr>
          <p:cNvPr id="7" name="组合 6"/>
          <p:cNvGrpSpPr/>
          <p:nvPr/>
        </p:nvGrpSpPr>
        <p:grpSpPr>
          <a:xfrm>
            <a:off x="395536" y="858736"/>
            <a:ext cx="4572000" cy="1281461"/>
            <a:chOff x="663961" y="1499467"/>
            <a:chExt cx="4572000" cy="1281461"/>
          </a:xfrm>
        </p:grpSpPr>
        <mc:AlternateContent xmlns:mc="http://schemas.openxmlformats.org/markup-compatibility/2006" xmlns:a14="http://schemas.microsoft.com/office/drawing/2010/main">
          <mc:Choice Requires="a14">
            <p:sp>
              <p:nvSpPr>
                <p:cNvPr id="8" name="矩形 7"/>
                <p:cNvSpPr/>
                <p:nvPr/>
              </p:nvSpPr>
              <p:spPr>
                <a:xfrm>
                  <a:off x="663961" y="1499467"/>
                  <a:ext cx="4572000" cy="369332"/>
                </a:xfrm>
                <a:prstGeom prst="rect">
                  <a:avLst/>
                </a:prstGeom>
                <a:solidFill>
                  <a:schemeClr val="bg1"/>
                </a:solidFill>
                <a:ln w="38100">
                  <a:solidFill>
                    <a:schemeClr val="tx1"/>
                  </a:solidFill>
                </a:ln>
              </p:spPr>
              <p:txBody>
                <a:bodyPr>
                  <a:spAutoFit/>
                </a:bodyPr>
                <a:lstStyle/>
                <a:p>
                  <a:pPr algn="ctr"/>
                  <a14:m>
                    <m:oMath xmlns:m="http://schemas.openxmlformats.org/officeDocument/2006/math">
                      <m:r>
                        <m:rPr>
                          <m:nor/>
                        </m:rPr>
                        <a:rPr lang="en-US" altLang="zh-CN" b="1" dirty="0">
                          <a:latin typeface="Times New Roman" pitchFamily="18" charset="0"/>
                          <a:cs typeface="Times New Roman" pitchFamily="18" charset="0"/>
                        </a:rPr>
                        <m:t>ρw</m:t>
                      </m:r>
                      <m:r>
                        <m:rPr>
                          <m:nor/>
                        </m:rPr>
                        <a:rPr lang="en-US" altLang="zh-CN" b="1" i="1" baseline="-25000" dirty="0">
                          <a:latin typeface="Times New Roman" pitchFamily="18" charset="0"/>
                          <a:cs typeface="Times New Roman" pitchFamily="18" charset="0"/>
                        </a:rPr>
                        <m:t>mean</m:t>
                      </m:r>
                      <m:r>
                        <a:rPr lang="en-US" altLang="zh-CN" b="1" i="1" baseline="-25000" dirty="0">
                          <a:latin typeface="Cambria Math"/>
                        </a:rPr>
                        <m:t> </m:t>
                      </m:r>
                    </m:oMath>
                  </a14:m>
                  <a:r>
                    <a:rPr lang="en-US" altLang="zh-CN" b="1" dirty="0">
                      <a:latin typeface="Times New Roman" pitchFamily="18" charset="0"/>
                      <a:cs typeface="Times New Roman" pitchFamily="18" charset="0"/>
                    </a:rPr>
                    <a:t>: </a:t>
                  </a:r>
                  <a:r>
                    <a:rPr lang="en-US" altLang="zh-CN" dirty="0">
                      <a:latin typeface="Times New Roman" pitchFamily="18" charset="0"/>
                      <a:cs typeface="Times New Roman" pitchFamily="18" charset="0"/>
                    </a:rPr>
                    <a:t>mean mass flux over each </a:t>
                  </a:r>
                  <a:r>
                    <a:rPr lang="en-US" altLang="zh-CN" dirty="0" smtClean="0">
                      <a:latin typeface="Times New Roman" pitchFamily="18" charset="0"/>
                      <a:cs typeface="Times New Roman" pitchFamily="18" charset="0"/>
                    </a:rPr>
                    <a:t>sub-region</a:t>
                  </a:r>
                  <a:endParaRPr lang="en-US" altLang="zh-CN" dirty="0">
                    <a:latin typeface="Times New Roman" pitchFamily="18" charset="0"/>
                    <a:cs typeface="Times New Roman" pitchFamily="18" charset="0"/>
                  </a:endParaRPr>
                </a:p>
              </p:txBody>
            </p:sp>
          </mc:Choice>
          <mc:Fallback xmlns="">
            <p:sp>
              <p:nvSpPr>
                <p:cNvPr id="8" name="矩形 7"/>
                <p:cNvSpPr>
                  <a:spLocks noRot="1" noChangeAspect="1" noMove="1" noResize="1" noEditPoints="1" noAdjustHandles="1" noChangeArrowheads="1" noChangeShapeType="1" noTextEdit="1"/>
                </p:cNvSpPr>
                <p:nvPr/>
              </p:nvSpPr>
              <p:spPr>
                <a:xfrm>
                  <a:off x="663961" y="1499467"/>
                  <a:ext cx="4572000" cy="369332"/>
                </a:xfrm>
                <a:prstGeom prst="rect">
                  <a:avLst/>
                </a:prstGeom>
                <a:blipFill rotWithShape="1">
                  <a:blip r:embed="rId3"/>
                  <a:stretch>
                    <a:fillRect t="-3030" b="-19697"/>
                  </a:stretch>
                </a:blipFill>
                <a:ln w="38100">
                  <a:solidFill>
                    <a:schemeClr val="tx1"/>
                  </a:solidFill>
                </a:ln>
              </p:spPr>
              <p:txBody>
                <a:bodyPr/>
                <a:lstStyle/>
                <a:p>
                  <a:r>
                    <a:rPr lang="zh-CN" altLang="en-US">
                      <a:noFill/>
                    </a:rPr>
                    <a:t> </a:t>
                  </a:r>
                </a:p>
              </p:txBody>
            </p:sp>
          </mc:Fallback>
        </mc:AlternateContent>
        <p:sp>
          <p:nvSpPr>
            <p:cNvPr id="9" name="矩形 8"/>
            <p:cNvSpPr/>
            <p:nvPr/>
          </p:nvSpPr>
          <p:spPr>
            <a:xfrm>
              <a:off x="2123728" y="2276872"/>
              <a:ext cx="432048" cy="504056"/>
            </a:xfrm>
            <a:prstGeom prst="rect">
              <a:avLst/>
            </a:pr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 name="直接箭头连接符 9"/>
            <p:cNvCxnSpPr>
              <a:endCxn id="9" idx="0"/>
            </p:cNvCxnSpPr>
            <p:nvPr/>
          </p:nvCxnSpPr>
          <p:spPr>
            <a:xfrm>
              <a:off x="2339752" y="1868799"/>
              <a:ext cx="0" cy="40807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11" name="组合 10"/>
          <p:cNvGrpSpPr/>
          <p:nvPr/>
        </p:nvGrpSpPr>
        <p:grpSpPr>
          <a:xfrm>
            <a:off x="322384" y="858736"/>
            <a:ext cx="7489976" cy="4706488"/>
            <a:chOff x="-2401416" y="-187436"/>
            <a:chExt cx="7991400" cy="4521822"/>
          </a:xfrm>
        </p:grpSpPr>
        <mc:AlternateContent xmlns:mc="http://schemas.openxmlformats.org/markup-compatibility/2006" xmlns:a14="http://schemas.microsoft.com/office/drawing/2010/main">
          <mc:Choice Requires="a14">
            <p:sp>
              <p:nvSpPr>
                <p:cNvPr id="12" name="矩形 11"/>
                <p:cNvSpPr/>
                <p:nvPr/>
              </p:nvSpPr>
              <p:spPr>
                <a:xfrm>
                  <a:off x="-2401416" y="3451644"/>
                  <a:ext cx="4572000" cy="882742"/>
                </a:xfrm>
                <a:prstGeom prst="rect">
                  <a:avLst/>
                </a:prstGeom>
                <a:solidFill>
                  <a:schemeClr val="bg1"/>
                </a:solidFill>
                <a:ln w="38100">
                  <a:solidFill>
                    <a:schemeClr val="tx1"/>
                  </a:solidFill>
                </a:ln>
              </p:spPr>
              <p:txBody>
                <a:bodyPr>
                  <a:spAutoFit/>
                </a:bodyPr>
                <a:lstStyle/>
                <a:p>
                  <a:pPr/>
                  <a14:m>
                    <m:oMathPara xmlns:m="http://schemas.openxmlformats.org/officeDocument/2006/math">
                      <m:oMathParaPr>
                        <m:jc m:val="centerGroup"/>
                      </m:oMathParaPr>
                      <m:oMath xmlns:m="http://schemas.openxmlformats.org/officeDocument/2006/math">
                        <m:r>
                          <m:rPr>
                            <m:nor/>
                          </m:rPr>
                          <a:rPr lang="en-US" altLang="zh-CN" b="1" dirty="0">
                            <a:latin typeface="Times New Roman" pitchFamily="18" charset="0"/>
                            <a:cs typeface="Times New Roman" pitchFamily="18" charset="0"/>
                          </a:rPr>
                          <m:t>ρw</m:t>
                        </m:r>
                        <m:r>
                          <m:rPr>
                            <m:nor/>
                          </m:rPr>
                          <a:rPr lang="en-US" altLang="zh-CN" b="1" baseline="-25000" dirty="0">
                            <a:latin typeface="Times New Roman" pitchFamily="18" charset="0"/>
                            <a:cs typeface="Times New Roman" pitchFamily="18" charset="0"/>
                          </a:rPr>
                          <m:t>global</m:t>
                        </m:r>
                        <m:d>
                          <m:dPr>
                            <m:ctrlPr>
                              <a:rPr lang="en-US" altLang="zh-CN" b="1" i="1" dirty="0">
                                <a:latin typeface="Cambria Math"/>
                                <a:cs typeface="Times New Roman" pitchFamily="18" charset="0"/>
                              </a:rPr>
                            </m:ctrlPr>
                          </m:dPr>
                          <m:e>
                            <m:r>
                              <a:rPr lang="en-US" altLang="zh-CN" b="1" i="1" dirty="0">
                                <a:latin typeface="Cambria Math"/>
                                <a:cs typeface="Times New Roman" pitchFamily="18" charset="0"/>
                              </a:rPr>
                              <m:t>𝒛</m:t>
                            </m:r>
                            <m:r>
                              <a:rPr lang="en-US" altLang="zh-CN" b="1" i="1" dirty="0">
                                <a:latin typeface="Cambria Math"/>
                                <a:cs typeface="Times New Roman" pitchFamily="18" charset="0"/>
                              </a:rPr>
                              <m:t>,</m:t>
                            </m:r>
                            <m:r>
                              <a:rPr lang="en-US" altLang="zh-CN" b="1" i="1" dirty="0">
                                <a:latin typeface="Cambria Math"/>
                                <a:cs typeface="Times New Roman" pitchFamily="18" charset="0"/>
                              </a:rPr>
                              <m:t>𝒕</m:t>
                            </m:r>
                          </m:e>
                        </m:d>
                        <m:r>
                          <a:rPr lang="pt-BR" altLang="zh-CN" b="1" i="1">
                            <a:latin typeface="Cambria Math"/>
                          </a:rPr>
                          <m:t>=</m:t>
                        </m:r>
                        <m:d>
                          <m:dPr>
                            <m:ctrlPr>
                              <a:rPr lang="en-US" altLang="zh-CN" b="1" i="1">
                                <a:latin typeface="Cambria Math"/>
                              </a:rPr>
                            </m:ctrlPr>
                          </m:dPr>
                          <m:e>
                            <m:f>
                              <m:fPr>
                                <m:ctrlPr>
                                  <a:rPr lang="en-US" altLang="zh-CN" b="1" i="1">
                                    <a:latin typeface="Cambria Math"/>
                                  </a:rPr>
                                </m:ctrlPr>
                              </m:fPr>
                              <m:num>
                                <m:r>
                                  <a:rPr lang="en-US" altLang="zh-CN" b="1" i="1">
                                    <a:latin typeface="Cambria Math"/>
                                  </a:rPr>
                                  <m:t>𝟏</m:t>
                                </m:r>
                              </m:num>
                              <m:den>
                                <m:r>
                                  <a:rPr lang="en-US" altLang="zh-CN" b="1" i="1">
                                    <a:latin typeface="Cambria Math"/>
                                  </a:rPr>
                                  <m:t>𝒏𝒙</m:t>
                                </m:r>
                                <m:r>
                                  <a:rPr lang="en-US" altLang="zh-CN" b="1" i="1">
                                    <a:latin typeface="Cambria Math"/>
                                  </a:rPr>
                                  <m:t>∗</m:t>
                                </m:r>
                                <m:r>
                                  <a:rPr lang="en-US" altLang="zh-CN" b="1" i="1">
                                    <a:latin typeface="Cambria Math"/>
                                  </a:rPr>
                                  <m:t>𝒏𝒚</m:t>
                                </m:r>
                              </m:den>
                            </m:f>
                          </m:e>
                        </m:d>
                        <m:nary>
                          <m:naryPr>
                            <m:chr m:val="∑"/>
                            <m:ctrlPr>
                              <a:rPr lang="pt-BR" altLang="zh-CN" b="1" i="1">
                                <a:latin typeface="Cambria Math"/>
                              </a:rPr>
                            </m:ctrlPr>
                          </m:naryPr>
                          <m:sub>
                            <m:r>
                              <m:rPr>
                                <m:brk m:alnAt="23"/>
                              </m:rPr>
                              <a:rPr lang="en-US" altLang="zh-CN" b="1" i="1">
                                <a:latin typeface="Cambria Math"/>
                              </a:rPr>
                              <m:t>𝒋</m:t>
                            </m:r>
                            <m:r>
                              <a:rPr lang="pt-BR" altLang="zh-CN" b="1" i="1">
                                <a:latin typeface="Cambria Math"/>
                              </a:rPr>
                              <m:t>=</m:t>
                            </m:r>
                            <m:r>
                              <a:rPr lang="en-US" altLang="zh-CN" b="1" i="1">
                                <a:latin typeface="Cambria Math"/>
                              </a:rPr>
                              <m:t>𝟏</m:t>
                            </m:r>
                          </m:sub>
                          <m:sup>
                            <m:r>
                              <a:rPr lang="pt-BR" altLang="zh-CN" b="1" i="1">
                                <a:latin typeface="Cambria Math"/>
                              </a:rPr>
                              <m:t>𝒏</m:t>
                            </m:r>
                            <m:r>
                              <a:rPr lang="en-US" altLang="zh-CN" b="1" i="1">
                                <a:latin typeface="Cambria Math"/>
                              </a:rPr>
                              <m:t>𝒚</m:t>
                            </m:r>
                          </m:sup>
                          <m:e>
                            <m:nary>
                              <m:naryPr>
                                <m:chr m:val="∑"/>
                                <m:ctrlPr>
                                  <a:rPr lang="pt-BR" altLang="zh-CN" b="1" i="1">
                                    <a:latin typeface="Cambria Math"/>
                                  </a:rPr>
                                </m:ctrlPr>
                              </m:naryPr>
                              <m:sub>
                                <m:r>
                                  <m:rPr>
                                    <m:brk m:alnAt="23"/>
                                  </m:rPr>
                                  <a:rPr lang="en-US" altLang="zh-CN" b="1" i="1">
                                    <a:latin typeface="Cambria Math"/>
                                  </a:rPr>
                                  <m:t>𝒊</m:t>
                                </m:r>
                                <m:r>
                                  <a:rPr lang="en-US" altLang="zh-CN" b="1" i="1">
                                    <a:latin typeface="Cambria Math"/>
                                  </a:rPr>
                                  <m:t>=</m:t>
                                </m:r>
                                <m:r>
                                  <a:rPr lang="en-US" altLang="zh-CN" b="1" i="1">
                                    <a:latin typeface="Cambria Math"/>
                                  </a:rPr>
                                  <m:t>𝟏</m:t>
                                </m:r>
                              </m:sub>
                              <m:sup>
                                <m:r>
                                  <a:rPr lang="en-US" altLang="zh-CN" b="1" i="1">
                                    <a:latin typeface="Cambria Math"/>
                                  </a:rPr>
                                  <m:t>𝒏𝒙</m:t>
                                </m:r>
                              </m:sup>
                              <m:e>
                                <m:r>
                                  <m:rPr>
                                    <m:nor/>
                                  </m:rPr>
                                  <a:rPr lang="en-US" altLang="zh-CN" b="1" dirty="0">
                                    <a:latin typeface="Times New Roman" pitchFamily="18" charset="0"/>
                                    <a:cs typeface="Times New Roman" pitchFamily="18" charset="0"/>
                                  </a:rPr>
                                  <m:t>ρw</m:t>
                                </m:r>
                                <m:r>
                                  <m:rPr>
                                    <m:nor/>
                                  </m:rPr>
                                  <a:rPr lang="en-US" altLang="zh-CN" b="1" baseline="-25000" dirty="0">
                                    <a:latin typeface="Times New Roman" pitchFamily="18" charset="0"/>
                                    <a:cs typeface="Times New Roman" pitchFamily="18" charset="0"/>
                                  </a:rPr>
                                  <m:t>mean</m:t>
                                </m:r>
                              </m:e>
                            </m:nary>
                          </m:e>
                        </m:nary>
                      </m:oMath>
                    </m:oMathPara>
                  </a14:m>
                  <a:endParaRPr lang="en-US" altLang="zh-CN" b="1" i="1" dirty="0">
                    <a:latin typeface="Times New Roman" pitchFamily="18" charset="0"/>
                    <a:cs typeface="Times New Roman" pitchFamily="18" charset="0"/>
                  </a:endParaRPr>
                </a:p>
              </p:txBody>
            </p:sp>
          </mc:Choice>
          <mc:Fallback xmlns="">
            <p:sp>
              <p:nvSpPr>
                <p:cNvPr id="13" name="矩形 12"/>
                <p:cNvSpPr>
                  <a:spLocks noRot="1" noChangeAspect="1" noMove="1" noResize="1" noEditPoints="1" noAdjustHandles="1" noChangeArrowheads="1" noChangeShapeType="1" noTextEdit="1"/>
                </p:cNvSpPr>
                <p:nvPr/>
              </p:nvSpPr>
              <p:spPr>
                <a:xfrm>
                  <a:off x="-2401416" y="3451644"/>
                  <a:ext cx="4572000" cy="882742"/>
                </a:xfrm>
                <a:prstGeom prst="rect">
                  <a:avLst/>
                </a:prstGeom>
                <a:blipFill rotWithShape="1">
                  <a:blip r:embed="rId5"/>
                  <a:stretch>
                    <a:fillRect/>
                  </a:stretch>
                </a:blipFill>
                <a:ln w="38100">
                  <a:solidFill>
                    <a:schemeClr val="tx1"/>
                  </a:solidFill>
                </a:ln>
              </p:spPr>
              <p:txBody>
                <a:bodyPr/>
                <a:lstStyle/>
                <a:p>
                  <a:r>
                    <a:rPr lang="zh-CN" altLang="en-US">
                      <a:noFill/>
                    </a:rPr>
                    <a:t> </a:t>
                  </a:r>
                </a:p>
              </p:txBody>
            </p:sp>
          </mc:Fallback>
        </mc:AlternateContent>
        <p:sp>
          <p:nvSpPr>
            <p:cNvPr id="13" name="矩形 12"/>
            <p:cNvSpPr/>
            <p:nvPr/>
          </p:nvSpPr>
          <p:spPr>
            <a:xfrm>
              <a:off x="-1250776" y="-187436"/>
              <a:ext cx="6840760" cy="3585717"/>
            </a:xfrm>
            <a:prstGeom prst="rect">
              <a:avLst/>
            </a:pr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 name="组合 13"/>
          <p:cNvGrpSpPr/>
          <p:nvPr/>
        </p:nvGrpSpPr>
        <p:grpSpPr>
          <a:xfrm>
            <a:off x="228664" y="1700692"/>
            <a:ext cx="5256583" cy="1339013"/>
            <a:chOff x="423150" y="879065"/>
            <a:chExt cx="5256583" cy="1339013"/>
          </a:xfrm>
        </p:grpSpPr>
        <mc:AlternateContent xmlns:mc="http://schemas.openxmlformats.org/markup-compatibility/2006" xmlns:a14="http://schemas.microsoft.com/office/drawing/2010/main">
          <mc:Choice Requires="a14">
            <p:sp>
              <p:nvSpPr>
                <p:cNvPr id="15" name="矩形 14"/>
                <p:cNvSpPr/>
                <p:nvPr/>
              </p:nvSpPr>
              <p:spPr>
                <a:xfrm>
                  <a:off x="423150" y="1855094"/>
                  <a:ext cx="5256583" cy="362984"/>
                </a:xfrm>
                <a:prstGeom prst="rect">
                  <a:avLst/>
                </a:prstGeom>
                <a:solidFill>
                  <a:schemeClr val="bg1"/>
                </a:solidFill>
                <a:ln w="38100">
                  <a:solidFill>
                    <a:schemeClr val="tx1"/>
                  </a:solidFill>
                </a:ln>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en-US" altLang="zh-CN" b="1" dirty="0">
                            <a:latin typeface="Times New Roman" pitchFamily="18" charset="0"/>
                            <a:cs typeface="Times New Roman" pitchFamily="18" charset="0"/>
                          </a:rPr>
                          <m:t>ρw</m:t>
                        </m:r>
                        <m:r>
                          <m:rPr>
                            <m:nor/>
                          </m:rPr>
                          <a:rPr lang="en-US" altLang="zh-CN" b="1" baseline="-25000" dirty="0">
                            <a:latin typeface="Times New Roman" pitchFamily="18" charset="0"/>
                            <a:cs typeface="Times New Roman" pitchFamily="18" charset="0"/>
                          </a:rPr>
                          <m:t>regional</m:t>
                        </m:r>
                        <m:d>
                          <m:dPr>
                            <m:ctrlPr>
                              <a:rPr lang="en-US" altLang="zh-CN" b="1" i="1" dirty="0">
                                <a:latin typeface="Cambria Math"/>
                                <a:cs typeface="Times New Roman" pitchFamily="18" charset="0"/>
                              </a:rPr>
                            </m:ctrlPr>
                          </m:dPr>
                          <m:e>
                            <m:r>
                              <a:rPr lang="en-US" altLang="zh-CN" b="1" i="1" dirty="0">
                                <a:latin typeface="Cambria Math"/>
                                <a:cs typeface="Times New Roman" pitchFamily="18" charset="0"/>
                              </a:rPr>
                              <m:t>𝑿</m:t>
                            </m:r>
                            <m:r>
                              <a:rPr lang="en-US" altLang="zh-CN" b="1" i="1" dirty="0">
                                <a:latin typeface="Cambria Math"/>
                                <a:cs typeface="Times New Roman" pitchFamily="18" charset="0"/>
                              </a:rPr>
                              <m:t>,</m:t>
                            </m:r>
                            <m:r>
                              <a:rPr lang="en-US" altLang="zh-CN" b="1" i="1" dirty="0">
                                <a:latin typeface="Cambria Math"/>
                                <a:cs typeface="Times New Roman" pitchFamily="18" charset="0"/>
                              </a:rPr>
                              <m:t>𝒀</m:t>
                            </m:r>
                            <m:r>
                              <a:rPr lang="en-US" altLang="zh-CN" b="1" i="1" dirty="0">
                                <a:latin typeface="Cambria Math"/>
                                <a:cs typeface="Times New Roman" pitchFamily="18" charset="0"/>
                              </a:rPr>
                              <m:t>,</m:t>
                            </m:r>
                            <m:r>
                              <a:rPr lang="en-US" altLang="zh-CN" b="1" i="1" dirty="0">
                                <a:latin typeface="Cambria Math"/>
                                <a:cs typeface="Times New Roman" pitchFamily="18" charset="0"/>
                              </a:rPr>
                              <m:t>𝒛</m:t>
                            </m:r>
                            <m:r>
                              <a:rPr lang="en-US" altLang="zh-CN" b="1" i="1" dirty="0">
                                <a:latin typeface="Cambria Math"/>
                                <a:cs typeface="Times New Roman" pitchFamily="18" charset="0"/>
                              </a:rPr>
                              <m:t>,</m:t>
                            </m:r>
                            <m:r>
                              <a:rPr lang="en-US" altLang="zh-CN" b="1" i="1" dirty="0">
                                <a:latin typeface="Cambria Math"/>
                                <a:cs typeface="Times New Roman" pitchFamily="18" charset="0"/>
                              </a:rPr>
                              <m:t>𝒕</m:t>
                            </m:r>
                          </m:e>
                        </m:d>
                        <m:r>
                          <a:rPr lang="pt-BR" altLang="zh-CN" b="1" i="1">
                            <a:latin typeface="Cambria Math"/>
                          </a:rPr>
                          <m:t>=</m:t>
                        </m:r>
                        <m:r>
                          <m:rPr>
                            <m:nor/>
                          </m:rPr>
                          <a:rPr lang="en-US" altLang="zh-CN" b="1" dirty="0">
                            <a:latin typeface="Times New Roman" pitchFamily="18" charset="0"/>
                            <a:cs typeface="Times New Roman" pitchFamily="18" charset="0"/>
                          </a:rPr>
                          <m:t>ρw</m:t>
                        </m:r>
                        <m:r>
                          <m:rPr>
                            <m:nor/>
                          </m:rPr>
                          <a:rPr lang="en-US" altLang="zh-CN" b="1" i="1" baseline="-25000" dirty="0">
                            <a:latin typeface="Times New Roman" pitchFamily="18" charset="0"/>
                            <a:cs typeface="Times New Roman" pitchFamily="18" charset="0"/>
                          </a:rPr>
                          <m:t>mean</m:t>
                        </m:r>
                        <m:r>
                          <a:rPr lang="en-US" altLang="zh-CN" b="1" i="1" dirty="0">
                            <a:latin typeface="Cambria Math"/>
                          </a:rPr>
                          <m:t>−</m:t>
                        </m:r>
                        <m:r>
                          <m:rPr>
                            <m:nor/>
                          </m:rPr>
                          <a:rPr lang="en-US" altLang="zh-CN" b="1" dirty="0">
                            <a:latin typeface="Times New Roman" pitchFamily="18" charset="0"/>
                            <a:cs typeface="Times New Roman" pitchFamily="18" charset="0"/>
                          </a:rPr>
                          <m:t>ρw</m:t>
                        </m:r>
                        <m:r>
                          <m:rPr>
                            <m:nor/>
                          </m:rPr>
                          <a:rPr lang="en-US" altLang="zh-CN" b="1" baseline="-25000" dirty="0">
                            <a:latin typeface="Times New Roman" pitchFamily="18" charset="0"/>
                            <a:cs typeface="Times New Roman" pitchFamily="18" charset="0"/>
                          </a:rPr>
                          <m:t>global</m:t>
                        </m:r>
                      </m:oMath>
                    </m:oMathPara>
                  </a14:m>
                  <a:endParaRPr lang="en-US" altLang="zh-CN" b="1" baseline="-25000" dirty="0">
                    <a:latin typeface="Times New Roman" pitchFamily="18" charset="0"/>
                    <a:cs typeface="Times New Roman" pitchFamily="18" charset="0"/>
                  </a:endParaRPr>
                </a:p>
              </p:txBody>
            </p:sp>
          </mc:Choice>
          <mc:Fallback xmlns="">
            <p:sp>
              <p:nvSpPr>
                <p:cNvPr id="15" name="矩形 14"/>
                <p:cNvSpPr>
                  <a:spLocks noRot="1" noChangeAspect="1" noMove="1" noResize="1" noEditPoints="1" noAdjustHandles="1" noChangeArrowheads="1" noChangeShapeType="1" noTextEdit="1"/>
                </p:cNvSpPr>
                <p:nvPr/>
              </p:nvSpPr>
              <p:spPr>
                <a:xfrm>
                  <a:off x="423150" y="1855094"/>
                  <a:ext cx="5256583" cy="362984"/>
                </a:xfrm>
                <a:prstGeom prst="rect">
                  <a:avLst/>
                </a:prstGeom>
                <a:blipFill rotWithShape="1">
                  <a:blip r:embed="rId6"/>
                  <a:stretch>
                    <a:fillRect b="-7576"/>
                  </a:stretch>
                </a:blipFill>
                <a:ln w="38100">
                  <a:solidFill>
                    <a:schemeClr val="tx1"/>
                  </a:solidFill>
                </a:ln>
              </p:spPr>
              <p:txBody>
                <a:bodyPr/>
                <a:lstStyle/>
                <a:p>
                  <a:r>
                    <a:rPr lang="zh-CN" altLang="en-US">
                      <a:noFill/>
                    </a:rPr>
                    <a:t> </a:t>
                  </a:r>
                </a:p>
              </p:txBody>
            </p:sp>
          </mc:Fallback>
        </mc:AlternateContent>
        <p:sp>
          <p:nvSpPr>
            <p:cNvPr id="16" name="矩形 15"/>
            <p:cNvSpPr/>
            <p:nvPr/>
          </p:nvSpPr>
          <p:spPr>
            <a:xfrm>
              <a:off x="2084420" y="879065"/>
              <a:ext cx="432048" cy="504056"/>
            </a:xfrm>
            <a:prstGeom prst="rect">
              <a:avLst/>
            </a:pr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7" name="直接箭头连接符 16"/>
            <p:cNvCxnSpPr>
              <a:endCxn id="16" idx="2"/>
            </p:cNvCxnSpPr>
            <p:nvPr/>
          </p:nvCxnSpPr>
          <p:spPr>
            <a:xfrm flipV="1">
              <a:off x="2300444" y="1383121"/>
              <a:ext cx="0" cy="47197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18" name="组合 17"/>
          <p:cNvGrpSpPr/>
          <p:nvPr/>
        </p:nvGrpSpPr>
        <p:grpSpPr>
          <a:xfrm>
            <a:off x="1043608" y="1869568"/>
            <a:ext cx="5256583" cy="1142331"/>
            <a:chOff x="1403648" y="2492896"/>
            <a:chExt cx="5256583" cy="1142331"/>
          </a:xfrm>
        </p:grpSpPr>
        <p:grpSp>
          <p:nvGrpSpPr>
            <p:cNvPr id="19" name="组合 18"/>
            <p:cNvGrpSpPr/>
            <p:nvPr/>
          </p:nvGrpSpPr>
          <p:grpSpPr>
            <a:xfrm>
              <a:off x="1403648" y="2578117"/>
              <a:ext cx="5256583" cy="1057110"/>
              <a:chOff x="423150" y="1160968"/>
              <a:chExt cx="5256583" cy="1057110"/>
            </a:xfrm>
          </p:grpSpPr>
          <mc:AlternateContent xmlns:mc="http://schemas.openxmlformats.org/markup-compatibility/2006" xmlns:a14="http://schemas.microsoft.com/office/drawing/2010/main">
            <mc:Choice Requires="a14">
              <p:sp>
                <p:nvSpPr>
                  <p:cNvPr id="21" name="矩形 20"/>
                  <p:cNvSpPr/>
                  <p:nvPr/>
                </p:nvSpPr>
                <p:spPr>
                  <a:xfrm>
                    <a:off x="423150" y="1855094"/>
                    <a:ext cx="5256583" cy="362984"/>
                  </a:xfrm>
                  <a:prstGeom prst="rect">
                    <a:avLst/>
                  </a:prstGeom>
                  <a:solidFill>
                    <a:schemeClr val="bg1"/>
                  </a:solidFill>
                  <a:ln w="38100">
                    <a:solidFill>
                      <a:schemeClr val="tx1"/>
                    </a:solidFill>
                  </a:ln>
                </p:spPr>
                <p:txBody>
                  <a:bodyPr wrap="square">
                    <a:spAutoFit/>
                  </a:bodyPr>
                  <a:lstStyle/>
                  <a:p>
                    <a:pPr algn="ctr"/>
                    <a14:m>
                      <m:oMathPara xmlns:m="http://schemas.openxmlformats.org/officeDocument/2006/math">
                        <m:oMathParaPr>
                          <m:jc m:val="centerGroup"/>
                        </m:oMathParaPr>
                        <m:oMath xmlns:m="http://schemas.openxmlformats.org/officeDocument/2006/math">
                          <m:r>
                            <m:rPr>
                              <m:nor/>
                            </m:rPr>
                            <a:rPr lang="en-US" altLang="zh-CN" b="1" dirty="0">
                              <a:latin typeface="Times New Roman" pitchFamily="18" charset="0"/>
                              <a:cs typeface="Times New Roman" pitchFamily="18" charset="0"/>
                            </a:rPr>
                            <m:t>ρw</m:t>
                          </m:r>
                          <m:r>
                            <a:rPr lang="en-US" altLang="zh-CN" b="1" i="1" baseline="-25000" dirty="0">
                              <a:latin typeface="Cambria Math"/>
                            </a:rPr>
                            <m:t>𝒄𝒐𝒏𝒗𝒆𝒄𝒕𝒊𝒗𝒆</m:t>
                          </m:r>
                          <m:r>
                            <m:rPr>
                              <m:nor/>
                            </m:rPr>
                            <a:rPr lang="en-US" altLang="zh-CN" b="1" dirty="0">
                              <a:cs typeface="Times New Roman" pitchFamily="18" charset="0"/>
                            </a:rPr>
                            <m:t> </m:t>
                          </m:r>
                          <m:d>
                            <m:dPr>
                              <m:ctrlPr>
                                <a:rPr lang="en-US" altLang="zh-CN" b="1" i="1" dirty="0">
                                  <a:latin typeface="Cambria Math"/>
                                  <a:cs typeface="Times New Roman" pitchFamily="18" charset="0"/>
                                </a:rPr>
                              </m:ctrlPr>
                            </m:dPr>
                            <m:e>
                              <m:r>
                                <a:rPr lang="en-US" altLang="zh-CN" b="1" i="1" dirty="0">
                                  <a:latin typeface="Cambria Math"/>
                                  <a:cs typeface="Times New Roman" pitchFamily="18" charset="0"/>
                                </a:rPr>
                                <m:t>𝒙</m:t>
                              </m:r>
                              <m:r>
                                <a:rPr lang="en-US" altLang="zh-CN" b="1" i="1" dirty="0">
                                  <a:latin typeface="Cambria Math"/>
                                  <a:cs typeface="Times New Roman" pitchFamily="18" charset="0"/>
                                </a:rPr>
                                <m:t>,</m:t>
                              </m:r>
                              <m:r>
                                <a:rPr lang="en-US" altLang="zh-CN" b="1" i="1" dirty="0">
                                  <a:latin typeface="Cambria Math"/>
                                  <a:cs typeface="Times New Roman" pitchFamily="18" charset="0"/>
                                </a:rPr>
                                <m:t>𝒚</m:t>
                              </m:r>
                              <m:r>
                                <a:rPr lang="en-US" altLang="zh-CN" b="1" i="1" dirty="0">
                                  <a:latin typeface="Cambria Math"/>
                                  <a:cs typeface="Times New Roman" pitchFamily="18" charset="0"/>
                                </a:rPr>
                                <m:t>,</m:t>
                              </m:r>
                              <m:r>
                                <a:rPr lang="en-US" altLang="zh-CN" b="1" i="1" dirty="0">
                                  <a:latin typeface="Cambria Math"/>
                                  <a:cs typeface="Times New Roman" pitchFamily="18" charset="0"/>
                                </a:rPr>
                                <m:t>𝒛</m:t>
                              </m:r>
                              <m:r>
                                <a:rPr lang="en-US" altLang="zh-CN" b="1" i="1" dirty="0">
                                  <a:latin typeface="Cambria Math"/>
                                  <a:cs typeface="Times New Roman" pitchFamily="18" charset="0"/>
                                </a:rPr>
                                <m:t>,</m:t>
                              </m:r>
                              <m:r>
                                <a:rPr lang="en-US" altLang="zh-CN" b="1" i="1" dirty="0">
                                  <a:latin typeface="Cambria Math"/>
                                  <a:cs typeface="Times New Roman" pitchFamily="18" charset="0"/>
                                </a:rPr>
                                <m:t>𝒕</m:t>
                              </m:r>
                            </m:e>
                          </m:d>
                          <m:r>
                            <m:rPr>
                              <m:nor/>
                            </m:rPr>
                            <a:rPr lang="pt-BR" altLang="zh-CN" b="1" dirty="0">
                              <a:latin typeface="Times New Roman" pitchFamily="18" charset="0"/>
                              <a:cs typeface="Times New Roman" pitchFamily="18" charset="0"/>
                            </a:rPr>
                            <m:t> </m:t>
                          </m:r>
                          <m:r>
                            <a:rPr lang="pt-BR" altLang="zh-CN" b="1" i="1">
                              <a:latin typeface="Cambria Math"/>
                            </a:rPr>
                            <m:t>=</m:t>
                          </m:r>
                          <m:r>
                            <m:rPr>
                              <m:nor/>
                            </m:rPr>
                            <a:rPr lang="en-US" altLang="zh-CN" b="1" dirty="0">
                              <a:latin typeface="Times New Roman" pitchFamily="18" charset="0"/>
                              <a:cs typeface="Times New Roman" pitchFamily="18" charset="0"/>
                            </a:rPr>
                            <m:t>ρw</m:t>
                          </m:r>
                          <m:r>
                            <a:rPr lang="en-US" altLang="zh-CN" b="1" i="1" dirty="0">
                              <a:latin typeface="Cambria Math"/>
                            </a:rPr>
                            <m:t>−</m:t>
                          </m:r>
                          <m:r>
                            <m:rPr>
                              <m:nor/>
                            </m:rPr>
                            <a:rPr lang="en-US" altLang="zh-CN" b="1" dirty="0">
                              <a:latin typeface="Times New Roman" pitchFamily="18" charset="0"/>
                              <a:cs typeface="Times New Roman" pitchFamily="18" charset="0"/>
                            </a:rPr>
                            <m:t>ρw</m:t>
                          </m:r>
                          <m:r>
                            <m:rPr>
                              <m:nor/>
                            </m:rPr>
                            <a:rPr lang="en-US" altLang="zh-CN" b="1" baseline="-25000" dirty="0">
                              <a:latin typeface="Times New Roman" pitchFamily="18" charset="0"/>
                              <a:cs typeface="Times New Roman" pitchFamily="18" charset="0"/>
                            </a:rPr>
                            <m:t>mean</m:t>
                          </m:r>
                        </m:oMath>
                      </m:oMathPara>
                    </a14:m>
                    <a:endParaRPr lang="en-US" altLang="zh-CN" b="1" baseline="-25000" dirty="0">
                      <a:latin typeface="Times New Roman" pitchFamily="18" charset="0"/>
                      <a:cs typeface="Times New Roman" pitchFamily="18" charset="0"/>
                    </a:endParaRPr>
                  </a:p>
                </p:txBody>
              </p:sp>
            </mc:Choice>
            <mc:Fallback xmlns="">
              <p:sp>
                <p:nvSpPr>
                  <p:cNvPr id="35" name="矩形 34"/>
                  <p:cNvSpPr>
                    <a:spLocks noRot="1" noChangeAspect="1" noMove="1" noResize="1" noEditPoints="1" noAdjustHandles="1" noChangeArrowheads="1" noChangeShapeType="1" noTextEdit="1"/>
                  </p:cNvSpPr>
                  <p:nvPr/>
                </p:nvSpPr>
                <p:spPr>
                  <a:xfrm>
                    <a:off x="423150" y="1855094"/>
                    <a:ext cx="5256583" cy="362984"/>
                  </a:xfrm>
                  <a:prstGeom prst="rect">
                    <a:avLst/>
                  </a:prstGeom>
                  <a:blipFill rotWithShape="1">
                    <a:blip r:embed="rId8"/>
                    <a:stretch>
                      <a:fillRect b="-4615"/>
                    </a:stretch>
                  </a:blipFill>
                  <a:ln w="38100">
                    <a:solidFill>
                      <a:schemeClr val="tx1"/>
                    </a:solidFill>
                  </a:ln>
                </p:spPr>
                <p:txBody>
                  <a:bodyPr/>
                  <a:lstStyle/>
                  <a:p>
                    <a:r>
                      <a:rPr lang="zh-CN" altLang="en-US">
                        <a:noFill/>
                      </a:rPr>
                      <a:t> </a:t>
                    </a:r>
                  </a:p>
                </p:txBody>
              </p:sp>
            </mc:Fallback>
          </mc:AlternateContent>
          <p:cxnSp>
            <p:nvCxnSpPr>
              <p:cNvPr id="22" name="直接箭头连接符 21"/>
              <p:cNvCxnSpPr>
                <a:endCxn id="20" idx="4"/>
              </p:cNvCxnSpPr>
              <p:nvPr/>
            </p:nvCxnSpPr>
            <p:spPr>
              <a:xfrm flipH="1" flipV="1">
                <a:off x="1456665" y="1160968"/>
                <a:ext cx="982709" cy="69412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0" name="椭圆 19"/>
            <p:cNvSpPr/>
            <p:nvPr/>
          </p:nvSpPr>
          <p:spPr>
            <a:xfrm>
              <a:off x="2411760" y="2492896"/>
              <a:ext cx="50805" cy="852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1290048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nodeType="clickEffect">
                                  <p:stCondLst>
                                    <p:cond delay="0"/>
                                  </p:stCondLst>
                                  <p:childTnLst>
                                    <p:animEffect transition="out" filter="fade">
                                      <p:cBhvr>
                                        <p:cTn id="10" dur="500"/>
                                        <p:tgtEl>
                                          <p:spTgt spid="7"/>
                                        </p:tgtEl>
                                      </p:cBhvr>
                                    </p:animEffect>
                                    <p:set>
                                      <p:cBhvr>
                                        <p:cTn id="11" dur="1" fill="hold">
                                          <p:stCondLst>
                                            <p:cond delay="499"/>
                                          </p:stCondLst>
                                        </p:cTn>
                                        <p:tgtEl>
                                          <p:spTgt spid="7"/>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xit" presetSubtype="0" fill="hold" nodeType="clickEffect">
                                  <p:stCondLst>
                                    <p:cond delay="0"/>
                                  </p:stCondLst>
                                  <p:childTnLst>
                                    <p:set>
                                      <p:cBhvr>
                                        <p:cTn id="19" dur="1" fill="hold">
                                          <p:stCondLst>
                                            <p:cond delay="0"/>
                                          </p:stCondLst>
                                        </p:cTn>
                                        <p:tgtEl>
                                          <p:spTgt spid="11"/>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14"/>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xit" presetSubtype="0" fill="hold" nodeType="clickEffect">
                                  <p:stCondLst>
                                    <p:cond delay="0"/>
                                  </p:stCondLst>
                                  <p:childTnLst>
                                    <p:set>
                                      <p:cBhvr>
                                        <p:cTn id="37" dur="1" fill="hold">
                                          <p:stCondLst>
                                            <p:cond delay="0"/>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95536" y="5940569"/>
            <a:ext cx="8352928" cy="584775"/>
          </a:xfrm>
          <a:prstGeom prst="rect">
            <a:avLst/>
          </a:prstGeom>
          <a:noFill/>
        </p:spPr>
        <p:txBody>
          <a:bodyPr wrap="square" rtlCol="0">
            <a:spAutoFit/>
          </a:bodyPr>
          <a:lstStyle/>
          <a:p>
            <a:pPr algn="just"/>
            <a:r>
              <a:rPr lang="en-US" altLang="zh-CN" sz="1600" dirty="0" smtClean="0"/>
              <a:t>Isentropic </a:t>
            </a:r>
            <a:r>
              <a:rPr lang="en-US" altLang="zh-CN" sz="1600" dirty="0"/>
              <a:t>streamfuctions associated with the (a) convective-scale, (b</a:t>
            </a:r>
            <a:r>
              <a:rPr lang="en-US" altLang="zh-CN" sz="1600" dirty="0" smtClean="0"/>
              <a:t>) large-scale and (c) </a:t>
            </a:r>
            <a:r>
              <a:rPr lang="en-US" altLang="zh-CN" sz="1600" dirty="0"/>
              <a:t>basin-scale </a:t>
            </a:r>
            <a:r>
              <a:rPr lang="en-US" altLang="zh-CN" sz="1600" dirty="0" smtClean="0"/>
              <a:t>averaged over whole WRF domain during JJAS (color </a:t>
            </a:r>
            <a:r>
              <a:rPr lang="en-US" altLang="zh-CN" sz="1600" dirty="0"/>
              <a:t>shading, kg m</a:t>
            </a:r>
            <a:r>
              <a:rPr lang="en-US" altLang="zh-CN" sz="1600" baseline="30000" dirty="0"/>
              <a:t>−2</a:t>
            </a:r>
            <a:r>
              <a:rPr lang="en-US" altLang="zh-CN" sz="1600" dirty="0"/>
              <a:t> s</a:t>
            </a:r>
            <a:r>
              <a:rPr lang="en-US" altLang="zh-CN" sz="1600" baseline="30000" dirty="0"/>
              <a:t>−1</a:t>
            </a:r>
            <a:r>
              <a:rPr lang="en-US" altLang="zh-CN" sz="1600" dirty="0"/>
              <a:t>). </a:t>
            </a:r>
            <a:endParaRPr lang="zh-CN" altLang="en-US" sz="1600" dirty="0"/>
          </a:p>
        </p:txBody>
      </p:sp>
      <p:pic>
        <p:nvPicPr>
          <p:cNvPr id="3074" name="Picture 2" descr="E:\My Papers\Monsoon_overturning\figures\Figure 03-mean stream functi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760" y="0"/>
            <a:ext cx="4269853" cy="597858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311896" y="476672"/>
            <a:ext cx="800219" cy="1255692"/>
          </a:xfrm>
          <a:prstGeom prst="rect">
            <a:avLst/>
          </a:prstGeom>
          <a:noFill/>
        </p:spPr>
        <p:txBody>
          <a:bodyPr vert="eaVert" wrap="square" rtlCol="0">
            <a:spAutoFit/>
          </a:bodyPr>
          <a:lstStyle/>
          <a:p>
            <a:pPr algn="ctr"/>
            <a:r>
              <a:rPr lang="en-US" altLang="zh-CN" sz="2000" b="1" dirty="0" smtClean="0"/>
              <a:t>Convective-scale</a:t>
            </a:r>
            <a:endParaRPr lang="zh-CN" altLang="en-US" sz="2000" b="1" dirty="0"/>
          </a:p>
        </p:txBody>
      </p:sp>
      <p:sp>
        <p:nvSpPr>
          <p:cNvPr id="5" name="TextBox 4"/>
          <p:cNvSpPr txBox="1"/>
          <p:nvPr/>
        </p:nvSpPr>
        <p:spPr>
          <a:xfrm>
            <a:off x="1331640" y="2204864"/>
            <a:ext cx="800219" cy="1255692"/>
          </a:xfrm>
          <a:prstGeom prst="rect">
            <a:avLst/>
          </a:prstGeom>
          <a:noFill/>
        </p:spPr>
        <p:txBody>
          <a:bodyPr vert="eaVert" wrap="square" rtlCol="0">
            <a:spAutoFit/>
          </a:bodyPr>
          <a:lstStyle/>
          <a:p>
            <a:pPr algn="ctr"/>
            <a:r>
              <a:rPr lang="en-US" altLang="zh-CN" sz="2000" b="1" dirty="0" smtClean="0"/>
              <a:t>Regional-scale</a:t>
            </a:r>
            <a:endParaRPr lang="zh-CN" altLang="en-US" sz="2000" b="1" dirty="0"/>
          </a:p>
        </p:txBody>
      </p:sp>
      <p:sp>
        <p:nvSpPr>
          <p:cNvPr id="6" name="TextBox 5"/>
          <p:cNvSpPr txBox="1"/>
          <p:nvPr/>
        </p:nvSpPr>
        <p:spPr>
          <a:xfrm>
            <a:off x="1334545" y="4005064"/>
            <a:ext cx="800219" cy="1255692"/>
          </a:xfrm>
          <a:prstGeom prst="rect">
            <a:avLst/>
          </a:prstGeom>
          <a:noFill/>
        </p:spPr>
        <p:txBody>
          <a:bodyPr vert="eaVert" wrap="square" rtlCol="0">
            <a:spAutoFit/>
          </a:bodyPr>
          <a:lstStyle/>
          <a:p>
            <a:pPr algn="ctr"/>
            <a:r>
              <a:rPr lang="en-US" altLang="zh-CN" sz="2000" b="1" dirty="0" smtClean="0"/>
              <a:t>Basin-</a:t>
            </a:r>
          </a:p>
          <a:p>
            <a:pPr algn="ctr"/>
            <a:r>
              <a:rPr lang="en-US" altLang="zh-CN" sz="2000" b="1" dirty="0" smtClean="0"/>
              <a:t>wide</a:t>
            </a:r>
            <a:endParaRPr lang="zh-CN" altLang="en-US" sz="2000" b="1" dirty="0"/>
          </a:p>
        </p:txBody>
      </p:sp>
    </p:spTree>
    <p:extLst>
      <p:ext uri="{BB962C8B-B14F-4D97-AF65-F5344CB8AC3E}">
        <p14:creationId xmlns:p14="http://schemas.microsoft.com/office/powerpoint/2010/main" val="9046336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E:\My Papers\Monsoon_overturning\figures\Figure 04-mean streamfunction-diff region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06757" y="0"/>
            <a:ext cx="5945563" cy="594928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95536" y="5910371"/>
            <a:ext cx="8352928" cy="830997"/>
          </a:xfrm>
          <a:prstGeom prst="rect">
            <a:avLst/>
          </a:prstGeom>
          <a:noFill/>
        </p:spPr>
        <p:txBody>
          <a:bodyPr wrap="square" rtlCol="0">
            <a:spAutoFit/>
          </a:bodyPr>
          <a:lstStyle/>
          <a:p>
            <a:pPr algn="just"/>
            <a:r>
              <a:rPr lang="en-US" altLang="zh-CN" sz="1600" dirty="0" smtClean="0"/>
              <a:t>Isentropic </a:t>
            </a:r>
            <a:r>
              <a:rPr lang="en-US" altLang="zh-CN" sz="1600" dirty="0"/>
              <a:t>streamfuctions associated with </a:t>
            </a:r>
            <a:r>
              <a:rPr lang="en-US" altLang="zh-CN" sz="1600" dirty="0" smtClean="0"/>
              <a:t>convective-scale (</a:t>
            </a:r>
            <a:r>
              <a:rPr lang="en-US" altLang="zh-CN" sz="1600" dirty="0"/>
              <a:t>color shading, kg m</a:t>
            </a:r>
            <a:r>
              <a:rPr lang="en-US" altLang="zh-CN" sz="1600" baseline="30000" dirty="0"/>
              <a:t>−2</a:t>
            </a:r>
            <a:r>
              <a:rPr lang="en-US" altLang="zh-CN" sz="1600" dirty="0"/>
              <a:t> s</a:t>
            </a:r>
            <a:r>
              <a:rPr lang="en-US" altLang="zh-CN" sz="1600" baseline="30000" dirty="0"/>
              <a:t>−1</a:t>
            </a:r>
            <a:r>
              <a:rPr lang="en-US" altLang="zh-CN" sz="1600" dirty="0"/>
              <a:t>)</a:t>
            </a:r>
            <a:r>
              <a:rPr lang="en-US" altLang="zh-CN" sz="1600" dirty="0" smtClean="0"/>
              <a:t> averaged over (a) whole WRF domain; (b) Arabian Sea; (c) Western Ghats; (d) North India; (e) Himalaya and (f) Bay of Bengal during JJAS. </a:t>
            </a:r>
            <a:endParaRPr lang="zh-CN" altLang="en-US" sz="1600" dirty="0"/>
          </a:p>
        </p:txBody>
      </p:sp>
    </p:spTree>
    <p:extLst>
      <p:ext uri="{BB962C8B-B14F-4D97-AF65-F5344CB8AC3E}">
        <p14:creationId xmlns:p14="http://schemas.microsoft.com/office/powerpoint/2010/main" val="31423902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矩形 1"/>
              <p:cNvSpPr/>
              <p:nvPr/>
            </p:nvSpPr>
            <p:spPr>
              <a:xfrm>
                <a:off x="0" y="44624"/>
                <a:ext cx="9144000" cy="765979"/>
              </a:xfrm>
              <a:prstGeom prst="rect">
                <a:avLst/>
              </a:prstGeom>
            </p:spPr>
            <p:txBody>
              <a:bodyPr wrap="square">
                <a:spAutoFit/>
              </a:bodyPr>
              <a:lstStyle/>
              <a:p>
                <a:r>
                  <a:rPr lang="en-US" altLang="zh-CN" b="1" dirty="0">
                    <a:latin typeface="Times New Roman" pitchFamily="18" charset="0"/>
                    <a:cs typeface="Times New Roman" pitchFamily="18" charset="0"/>
                  </a:rPr>
                  <a:t>Isentropic </a:t>
                </a:r>
                <a:r>
                  <a:rPr lang="en-US" altLang="zh-CN" b="1" dirty="0" smtClean="0">
                    <a:latin typeface="Times New Roman" pitchFamily="18" charset="0"/>
                    <a:cs typeface="Times New Roman" pitchFamily="18" charset="0"/>
                  </a:rPr>
                  <a:t>upward </a:t>
                </a:r>
                <a:r>
                  <a:rPr lang="en-US" altLang="zh-CN" b="1" dirty="0">
                    <a:latin typeface="Times New Roman" pitchFamily="18" charset="0"/>
                    <a:cs typeface="Times New Roman" pitchFamily="18" charset="0"/>
                  </a:rPr>
                  <a:t>mass transport</a:t>
                </a:r>
                <a:r>
                  <a:rPr lang="en-US" altLang="zh-CN" b="1" dirty="0" smtClean="0">
                    <a:latin typeface="Times New Roman" pitchFamily="18" charset="0"/>
                    <a:cs typeface="Times New Roman" pitchFamily="18" charset="0"/>
                  </a:rPr>
                  <a:t>:  </a:t>
                </a:r>
                <a14:m>
                  <m:oMath xmlns:m="http://schemas.openxmlformats.org/officeDocument/2006/math">
                    <m:r>
                      <a:rPr lang="en-US" altLang="zh-CN" b="1" i="1">
                        <a:latin typeface="Cambria Math"/>
                        <a:cs typeface="Times New Roman" pitchFamily="18" charset="0"/>
                      </a:rPr>
                      <m:t>𝑴</m:t>
                    </m:r>
                    <m:r>
                      <a:rPr lang="en-US" altLang="zh-CN" b="1" i="1">
                        <a:latin typeface="Cambria Math"/>
                        <a:cs typeface="Times New Roman" pitchFamily="18" charset="0"/>
                      </a:rPr>
                      <m:t>(</m:t>
                    </m:r>
                    <m:r>
                      <a:rPr lang="en-US" altLang="zh-CN" b="1" i="1">
                        <a:latin typeface="Cambria Math"/>
                        <a:cs typeface="Times New Roman" pitchFamily="18" charset="0"/>
                      </a:rPr>
                      <m:t>𝒛</m:t>
                    </m:r>
                    <m:r>
                      <a:rPr lang="en-US" altLang="zh-CN" b="1" i="1">
                        <a:latin typeface="Cambria Math"/>
                        <a:cs typeface="Times New Roman" pitchFamily="18" charset="0"/>
                      </a:rPr>
                      <m:t>)=</m:t>
                    </m:r>
                    <m:func>
                      <m:funcPr>
                        <m:ctrlPr>
                          <a:rPr lang="en-US" altLang="zh-CN" b="1" i="1">
                            <a:latin typeface="Cambria Math"/>
                            <a:ea typeface="Cambria Math"/>
                            <a:cs typeface="Times New Roman" pitchFamily="18" charset="0"/>
                          </a:rPr>
                        </m:ctrlPr>
                      </m:funcPr>
                      <m:fName>
                        <m:limLow>
                          <m:limLowPr>
                            <m:ctrlPr>
                              <a:rPr lang="en-US" altLang="zh-CN" b="1" i="1">
                                <a:latin typeface="Cambria Math"/>
                                <a:ea typeface="Cambria Math"/>
                                <a:cs typeface="Times New Roman" pitchFamily="18" charset="0"/>
                              </a:rPr>
                            </m:ctrlPr>
                          </m:limLowPr>
                          <m:e>
                            <m:r>
                              <m:rPr>
                                <m:sty m:val="p"/>
                              </m:rPr>
                              <a:rPr lang="en-US" altLang="zh-CN">
                                <a:latin typeface="Cambria Math"/>
                                <a:ea typeface="Cambria Math"/>
                                <a:cs typeface="Times New Roman" pitchFamily="18" charset="0"/>
                              </a:rPr>
                              <m:t>max</m:t>
                            </m:r>
                          </m:e>
                          <m:lim>
                            <m:sSub>
                              <m:sSubPr>
                                <m:ctrlPr>
                                  <a:rPr lang="en-US" altLang="zh-CN" i="1">
                                    <a:latin typeface="Cambria Math"/>
                                    <a:ea typeface="Cambria Math"/>
                                    <a:cs typeface="Times New Roman" pitchFamily="18" charset="0"/>
                                  </a:rPr>
                                </m:ctrlPr>
                              </m:sSubPr>
                              <m:e>
                                <m:r>
                                  <a:rPr lang="zh-CN" altLang="en-US" i="1">
                                    <a:latin typeface="Cambria Math"/>
                                    <a:ea typeface="Cambria Math"/>
                                    <a:cs typeface="Times New Roman" pitchFamily="18" charset="0"/>
                                  </a:rPr>
                                  <m:t>𝜃</m:t>
                                </m:r>
                              </m:e>
                              <m:sub>
                                <m:r>
                                  <a:rPr lang="en-US" altLang="zh-CN" i="1">
                                    <a:latin typeface="Cambria Math"/>
                                    <a:ea typeface="Cambria Math"/>
                                    <a:cs typeface="Times New Roman" pitchFamily="18" charset="0"/>
                                  </a:rPr>
                                  <m:t>𝑒</m:t>
                                </m:r>
                              </m:sub>
                            </m:sSub>
                          </m:lim>
                        </m:limLow>
                      </m:fName>
                      <m:e>
                        <m:d>
                          <m:dPr>
                            <m:begChr m:val="["/>
                            <m:endChr m:val="]"/>
                            <m:ctrlPr>
                              <a:rPr lang="en-US" altLang="zh-CN" b="1" i="1">
                                <a:latin typeface="Cambria Math"/>
                                <a:ea typeface="Cambria Math"/>
                                <a:cs typeface="Times New Roman" pitchFamily="18" charset="0"/>
                              </a:rPr>
                            </m:ctrlPr>
                          </m:dPr>
                          <m:e>
                            <m:r>
                              <m:rPr>
                                <m:brk m:alnAt="23"/>
                              </m:rPr>
                              <a:rPr lang="el-GR" altLang="zh-CN" b="1" i="1" dirty="0">
                                <a:latin typeface="Cambria Math"/>
                                <a:ea typeface="Cambria Math"/>
                              </a:rPr>
                              <m:t>𝝍</m:t>
                            </m:r>
                            <m:d>
                              <m:dPr>
                                <m:ctrlPr>
                                  <a:rPr lang="el-GR" altLang="zh-CN" b="1" i="1" dirty="0">
                                    <a:latin typeface="Cambria Math"/>
                                    <a:ea typeface="Cambria Math"/>
                                  </a:rPr>
                                </m:ctrlPr>
                              </m:dPr>
                              <m:e>
                                <m:r>
                                  <a:rPr lang="en-US" altLang="zh-CN" b="1" i="1">
                                    <a:latin typeface="Cambria Math"/>
                                  </a:rPr>
                                  <m:t>𝒛</m:t>
                                </m:r>
                                <m:r>
                                  <a:rPr lang="en-US" altLang="zh-CN" b="1" i="1">
                                    <a:latin typeface="Cambria Math"/>
                                  </a:rPr>
                                  <m:t>,</m:t>
                                </m:r>
                                <m:sSub>
                                  <m:sSubPr>
                                    <m:ctrlPr>
                                      <a:rPr lang="en-US" altLang="zh-CN" b="1" i="1">
                                        <a:latin typeface="Cambria Math"/>
                                      </a:rPr>
                                    </m:ctrlPr>
                                  </m:sSubPr>
                                  <m:e>
                                    <m:r>
                                      <a:rPr lang="zh-CN" altLang="en-US" b="1" i="1">
                                        <a:latin typeface="Cambria Math"/>
                                      </a:rPr>
                                      <m:t>𝜽</m:t>
                                    </m:r>
                                  </m:e>
                                  <m:sub>
                                    <m:r>
                                      <a:rPr lang="en-US" altLang="zh-CN" b="1" i="1">
                                        <a:latin typeface="Cambria Math"/>
                                      </a:rPr>
                                      <m:t>𝒆</m:t>
                                    </m:r>
                                  </m:sub>
                                </m:sSub>
                              </m:e>
                            </m:d>
                          </m:e>
                        </m:d>
                        <m:r>
                          <a:rPr lang="en-US" altLang="zh-CN" b="1" i="1">
                            <a:latin typeface="Cambria Math"/>
                            <a:ea typeface="Cambria Math"/>
                            <a:cs typeface="Times New Roman" pitchFamily="18" charset="0"/>
                          </a:rPr>
                          <m:t>−</m:t>
                        </m:r>
                        <m:func>
                          <m:funcPr>
                            <m:ctrlPr>
                              <a:rPr lang="en-US" altLang="zh-CN" b="1" i="1">
                                <a:latin typeface="Cambria Math"/>
                                <a:ea typeface="Cambria Math"/>
                                <a:cs typeface="Times New Roman" pitchFamily="18" charset="0"/>
                              </a:rPr>
                            </m:ctrlPr>
                          </m:funcPr>
                          <m:fName>
                            <m:limLow>
                              <m:limLowPr>
                                <m:ctrlPr>
                                  <a:rPr lang="en-US" altLang="zh-CN" b="1" i="1">
                                    <a:latin typeface="Cambria Math"/>
                                    <a:ea typeface="Cambria Math"/>
                                    <a:cs typeface="Times New Roman" pitchFamily="18" charset="0"/>
                                  </a:rPr>
                                </m:ctrlPr>
                              </m:limLowPr>
                              <m:e>
                                <m:r>
                                  <m:rPr>
                                    <m:sty m:val="p"/>
                                  </m:rPr>
                                  <a:rPr lang="en-US" altLang="zh-CN">
                                    <a:latin typeface="Cambria Math"/>
                                    <a:ea typeface="Cambria Math"/>
                                    <a:cs typeface="Times New Roman" pitchFamily="18" charset="0"/>
                                  </a:rPr>
                                  <m:t>min</m:t>
                                </m:r>
                              </m:e>
                              <m:lim>
                                <m:sSub>
                                  <m:sSubPr>
                                    <m:ctrlPr>
                                      <a:rPr lang="en-US" altLang="zh-CN" i="1">
                                        <a:latin typeface="Cambria Math"/>
                                        <a:ea typeface="Cambria Math"/>
                                        <a:cs typeface="Times New Roman" pitchFamily="18" charset="0"/>
                                      </a:rPr>
                                    </m:ctrlPr>
                                  </m:sSubPr>
                                  <m:e>
                                    <m:r>
                                      <a:rPr lang="zh-CN" altLang="en-US" i="1">
                                        <a:latin typeface="Cambria Math"/>
                                        <a:ea typeface="Cambria Math"/>
                                        <a:cs typeface="Times New Roman" pitchFamily="18" charset="0"/>
                                      </a:rPr>
                                      <m:t>𝜃</m:t>
                                    </m:r>
                                  </m:e>
                                  <m:sub>
                                    <m:r>
                                      <a:rPr lang="en-US" altLang="zh-CN" i="1">
                                        <a:latin typeface="Cambria Math"/>
                                        <a:ea typeface="Cambria Math"/>
                                        <a:cs typeface="Times New Roman" pitchFamily="18" charset="0"/>
                                      </a:rPr>
                                      <m:t>𝑒</m:t>
                                    </m:r>
                                  </m:sub>
                                </m:sSub>
                              </m:lim>
                            </m:limLow>
                          </m:fName>
                          <m:e>
                            <m:d>
                              <m:dPr>
                                <m:begChr m:val="["/>
                                <m:endChr m:val="]"/>
                                <m:ctrlPr>
                                  <a:rPr lang="en-US" altLang="zh-CN" b="1" i="1">
                                    <a:latin typeface="Cambria Math"/>
                                    <a:ea typeface="Cambria Math"/>
                                    <a:cs typeface="Times New Roman" pitchFamily="18" charset="0"/>
                                  </a:rPr>
                                </m:ctrlPr>
                              </m:dPr>
                              <m:e>
                                <m:r>
                                  <m:rPr>
                                    <m:brk m:alnAt="23"/>
                                  </m:rPr>
                                  <a:rPr lang="el-GR" altLang="zh-CN" b="1" i="1" dirty="0">
                                    <a:latin typeface="Cambria Math"/>
                                    <a:ea typeface="Cambria Math"/>
                                  </a:rPr>
                                  <m:t>𝝍</m:t>
                                </m:r>
                                <m:d>
                                  <m:dPr>
                                    <m:ctrlPr>
                                      <a:rPr lang="el-GR" altLang="zh-CN" b="1" i="1" dirty="0">
                                        <a:latin typeface="Cambria Math"/>
                                        <a:ea typeface="Cambria Math"/>
                                      </a:rPr>
                                    </m:ctrlPr>
                                  </m:dPr>
                                  <m:e>
                                    <m:r>
                                      <a:rPr lang="en-US" altLang="zh-CN" b="1" i="1" dirty="0">
                                        <a:latin typeface="Cambria Math"/>
                                        <a:ea typeface="Cambria Math"/>
                                      </a:rPr>
                                      <m:t>𝒛</m:t>
                                    </m:r>
                                    <m:r>
                                      <a:rPr lang="en-US" altLang="zh-CN" b="1" i="1" dirty="0">
                                        <a:latin typeface="Cambria Math"/>
                                        <a:ea typeface="Cambria Math"/>
                                      </a:rPr>
                                      <m:t>,</m:t>
                                    </m:r>
                                    <m:sSub>
                                      <m:sSubPr>
                                        <m:ctrlPr>
                                          <a:rPr lang="en-US" altLang="zh-CN" b="1" i="1">
                                            <a:latin typeface="Cambria Math"/>
                                          </a:rPr>
                                        </m:ctrlPr>
                                      </m:sSubPr>
                                      <m:e>
                                        <m:r>
                                          <a:rPr lang="zh-CN" altLang="en-US" b="1" i="1">
                                            <a:latin typeface="Cambria Math"/>
                                          </a:rPr>
                                          <m:t>𝜽</m:t>
                                        </m:r>
                                      </m:e>
                                      <m:sub>
                                        <m:r>
                                          <a:rPr lang="en-US" altLang="zh-CN" b="1" i="1">
                                            <a:latin typeface="Cambria Math"/>
                                          </a:rPr>
                                          <m:t>𝒆</m:t>
                                        </m:r>
                                      </m:sub>
                                    </m:sSub>
                                  </m:e>
                                </m:d>
                              </m:e>
                            </m:d>
                          </m:e>
                        </m:func>
                      </m:e>
                    </m:func>
                  </m:oMath>
                </a14:m>
                <a:endParaRPr lang="zh-CN" altLang="en-US" dirty="0"/>
              </a:p>
              <a:p>
                <a:endParaRPr lang="en-US" altLang="zh-CN" b="1" dirty="0">
                  <a:latin typeface="Times New Roman" pitchFamily="18" charset="0"/>
                  <a:cs typeface="Times New Roman" pitchFamily="18" charset="0"/>
                </a:endParaRPr>
              </a:p>
            </p:txBody>
          </p:sp>
        </mc:Choice>
        <mc:Fallback xmlns="">
          <p:sp>
            <p:nvSpPr>
              <p:cNvPr id="2" name="矩形 1"/>
              <p:cNvSpPr>
                <a:spLocks noRot="1" noChangeAspect="1" noMove="1" noResize="1" noEditPoints="1" noAdjustHandles="1" noChangeArrowheads="1" noChangeShapeType="1" noTextEdit="1"/>
              </p:cNvSpPr>
              <p:nvPr/>
            </p:nvSpPr>
            <p:spPr>
              <a:xfrm>
                <a:off x="0" y="44624"/>
                <a:ext cx="9144000" cy="765979"/>
              </a:xfrm>
              <a:prstGeom prst="rect">
                <a:avLst/>
              </a:prstGeom>
              <a:blipFill rotWithShape="1">
                <a:blip r:embed="rId2"/>
                <a:stretch>
                  <a:fillRect l="-533" t="-3968"/>
                </a:stretch>
              </a:blipFill>
            </p:spPr>
            <p:txBody>
              <a:bodyPr/>
              <a:lstStyle/>
              <a:p>
                <a:r>
                  <a:rPr lang="zh-CN" altLang="en-US">
                    <a:noFill/>
                  </a:rPr>
                  <a:t> </a:t>
                </a:r>
              </a:p>
            </p:txBody>
          </p:sp>
        </mc:Fallback>
      </mc:AlternateContent>
      <p:pic>
        <p:nvPicPr>
          <p:cNvPr id="4098" name="Picture 2" descr="E:\My Papers\Monsoon_overturning\figures\Figure 07-rainfall and upward mass flux-Indi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504056"/>
            <a:ext cx="7488832" cy="635394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23528" y="692696"/>
            <a:ext cx="492443" cy="792088"/>
          </a:xfrm>
          <a:prstGeom prst="rect">
            <a:avLst/>
          </a:prstGeom>
          <a:noFill/>
        </p:spPr>
        <p:txBody>
          <a:bodyPr vert="eaVert" wrap="square" rtlCol="0">
            <a:spAutoFit/>
          </a:bodyPr>
          <a:lstStyle/>
          <a:p>
            <a:pPr algn="ctr"/>
            <a:r>
              <a:rPr lang="en-US" altLang="zh-CN" sz="2000" b="1" dirty="0" smtClean="0"/>
              <a:t>rain</a:t>
            </a:r>
            <a:endParaRPr lang="zh-CN" altLang="en-US" sz="2000" b="1" dirty="0"/>
          </a:p>
        </p:txBody>
      </p:sp>
      <p:sp>
        <p:nvSpPr>
          <p:cNvPr id="5" name="TextBox 4"/>
          <p:cNvSpPr txBox="1"/>
          <p:nvPr/>
        </p:nvSpPr>
        <p:spPr>
          <a:xfrm>
            <a:off x="323528" y="1772816"/>
            <a:ext cx="492443" cy="792088"/>
          </a:xfrm>
          <a:prstGeom prst="rect">
            <a:avLst/>
          </a:prstGeom>
          <a:noFill/>
        </p:spPr>
        <p:txBody>
          <a:bodyPr vert="eaVert" wrap="square" rtlCol="0">
            <a:spAutoFit/>
          </a:bodyPr>
          <a:lstStyle/>
          <a:p>
            <a:pPr algn="ctr"/>
            <a:r>
              <a:rPr lang="en-US" altLang="zh-CN" sz="2000" b="1" dirty="0" smtClean="0"/>
              <a:t>total</a:t>
            </a:r>
            <a:endParaRPr lang="zh-CN" altLang="en-US" sz="2000" b="1" dirty="0"/>
          </a:p>
        </p:txBody>
      </p:sp>
      <p:sp>
        <p:nvSpPr>
          <p:cNvPr id="6" name="TextBox 5"/>
          <p:cNvSpPr txBox="1"/>
          <p:nvPr/>
        </p:nvSpPr>
        <p:spPr>
          <a:xfrm>
            <a:off x="323528" y="2708920"/>
            <a:ext cx="492443" cy="1255692"/>
          </a:xfrm>
          <a:prstGeom prst="rect">
            <a:avLst/>
          </a:prstGeom>
          <a:noFill/>
        </p:spPr>
        <p:txBody>
          <a:bodyPr vert="eaVert" wrap="square" rtlCol="0">
            <a:spAutoFit/>
          </a:bodyPr>
          <a:lstStyle/>
          <a:p>
            <a:pPr algn="ctr"/>
            <a:r>
              <a:rPr lang="en-US" altLang="zh-CN" sz="2000" b="1" dirty="0" smtClean="0"/>
              <a:t>Convective</a:t>
            </a:r>
            <a:endParaRPr lang="zh-CN" altLang="en-US" sz="2000" b="1" dirty="0"/>
          </a:p>
        </p:txBody>
      </p:sp>
      <p:sp>
        <p:nvSpPr>
          <p:cNvPr id="7" name="TextBox 6"/>
          <p:cNvSpPr txBox="1"/>
          <p:nvPr/>
        </p:nvSpPr>
        <p:spPr>
          <a:xfrm>
            <a:off x="335141" y="3973508"/>
            <a:ext cx="492443" cy="1255692"/>
          </a:xfrm>
          <a:prstGeom prst="rect">
            <a:avLst/>
          </a:prstGeom>
          <a:noFill/>
        </p:spPr>
        <p:txBody>
          <a:bodyPr vert="eaVert" wrap="square" rtlCol="0">
            <a:spAutoFit/>
          </a:bodyPr>
          <a:lstStyle/>
          <a:p>
            <a:pPr algn="ctr"/>
            <a:r>
              <a:rPr lang="en-US" altLang="zh-CN" sz="2000" b="1" dirty="0" smtClean="0"/>
              <a:t>regional</a:t>
            </a:r>
            <a:endParaRPr lang="zh-CN" altLang="en-US" sz="2000" b="1" dirty="0"/>
          </a:p>
        </p:txBody>
      </p:sp>
      <p:sp>
        <p:nvSpPr>
          <p:cNvPr id="8" name="TextBox 7"/>
          <p:cNvSpPr txBox="1"/>
          <p:nvPr/>
        </p:nvSpPr>
        <p:spPr>
          <a:xfrm>
            <a:off x="323540" y="5197644"/>
            <a:ext cx="492443" cy="1255692"/>
          </a:xfrm>
          <a:prstGeom prst="rect">
            <a:avLst/>
          </a:prstGeom>
          <a:noFill/>
        </p:spPr>
        <p:txBody>
          <a:bodyPr vert="eaVert" wrap="square" rtlCol="0">
            <a:spAutoFit/>
          </a:bodyPr>
          <a:lstStyle/>
          <a:p>
            <a:pPr algn="ctr"/>
            <a:r>
              <a:rPr lang="en-US" altLang="zh-CN" sz="2000" b="1" dirty="0" smtClean="0"/>
              <a:t>Basin-wide</a:t>
            </a:r>
            <a:endParaRPr lang="zh-CN" altLang="en-US" sz="2000" b="1" dirty="0"/>
          </a:p>
        </p:txBody>
      </p:sp>
    </p:spTree>
    <p:extLst>
      <p:ext uri="{BB962C8B-B14F-4D97-AF65-F5344CB8AC3E}">
        <p14:creationId xmlns:p14="http://schemas.microsoft.com/office/powerpoint/2010/main" val="10780476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E:\My Papers\Monsoon_overturning\figures\Figure 08-10days_rainfall_al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692696"/>
            <a:ext cx="6991413" cy="5904656"/>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a:off x="0" y="44624"/>
            <a:ext cx="9144000" cy="923330"/>
          </a:xfrm>
          <a:prstGeom prst="rect">
            <a:avLst/>
          </a:prstGeom>
        </p:spPr>
        <p:txBody>
          <a:bodyPr wrap="square">
            <a:spAutoFit/>
          </a:bodyPr>
          <a:lstStyle/>
          <a:p>
            <a:r>
              <a:rPr lang="en-US" altLang="zh-CN" b="1" dirty="0" smtClean="0">
                <a:latin typeface="Times New Roman" pitchFamily="18" charset="0"/>
                <a:cs typeface="Times New Roman" pitchFamily="18" charset="0"/>
              </a:rPr>
              <a:t>Intraseasonal variability:</a:t>
            </a:r>
          </a:p>
          <a:p>
            <a:endParaRPr lang="en-US" altLang="zh-CN" b="1" dirty="0">
              <a:latin typeface="Times New Roman" pitchFamily="18" charset="0"/>
              <a:cs typeface="Times New Roman" pitchFamily="18" charset="0"/>
            </a:endParaRPr>
          </a:p>
          <a:p>
            <a:r>
              <a:rPr lang="en-US" altLang="zh-CN" b="1" dirty="0" smtClean="0">
                <a:latin typeface="Times New Roman" pitchFamily="18" charset="0"/>
                <a:cs typeface="Times New Roman" pitchFamily="18" charset="0"/>
              </a:rPr>
              <a:t>Precipitation</a:t>
            </a:r>
          </a:p>
        </p:txBody>
      </p:sp>
    </p:spTree>
    <p:extLst>
      <p:ext uri="{BB962C8B-B14F-4D97-AF65-F5344CB8AC3E}">
        <p14:creationId xmlns:p14="http://schemas.microsoft.com/office/powerpoint/2010/main" val="424673651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1236</TotalTime>
  <Words>1348</Words>
  <Application>Microsoft Office PowerPoint</Application>
  <PresentationFormat>全屏显示(4:3)</PresentationFormat>
  <Paragraphs>106</Paragraphs>
  <Slides>18</Slides>
  <Notes>6</Notes>
  <HiddenSlides>0</HiddenSlides>
  <MMClips>0</MMClips>
  <ScaleCrop>false</ScaleCrop>
  <HeadingPairs>
    <vt:vector size="4" baseType="variant">
      <vt:variant>
        <vt:lpstr>主题</vt:lpstr>
      </vt:variant>
      <vt:variant>
        <vt:i4>1</vt:i4>
      </vt:variant>
      <vt:variant>
        <vt:lpstr>幻灯片标题</vt:lpstr>
      </vt:variant>
      <vt:variant>
        <vt:i4>18</vt:i4>
      </vt:variant>
    </vt:vector>
  </HeadingPairs>
  <TitlesOfParts>
    <vt:vector size="19" baseType="lpstr">
      <vt:lpstr>Office 主题</vt:lpstr>
      <vt:lpstr>Atmospheric Overturning of Indian Summer Monsoon: as seen through the Isentropic Analysis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Indian Summer Monsoon: as Seen through the Isentropic Analysis</dc:title>
  <dc:creator>MSI</dc:creator>
  <cp:lastModifiedBy>MSI</cp:lastModifiedBy>
  <cp:revision>52</cp:revision>
  <dcterms:created xsi:type="dcterms:W3CDTF">2017-08-15T14:00:32Z</dcterms:created>
  <dcterms:modified xsi:type="dcterms:W3CDTF">2017-08-17T16:23:40Z</dcterms:modified>
</cp:coreProperties>
</file>