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358" r:id="rId2"/>
    <p:sldId id="432" r:id="rId3"/>
    <p:sldId id="416" r:id="rId4"/>
    <p:sldId id="408" r:id="rId5"/>
    <p:sldId id="417" r:id="rId6"/>
    <p:sldId id="426" r:id="rId7"/>
    <p:sldId id="428" r:id="rId8"/>
    <p:sldId id="430" r:id="rId9"/>
    <p:sldId id="440" r:id="rId10"/>
    <p:sldId id="443" r:id="rId11"/>
    <p:sldId id="441" r:id="rId12"/>
    <p:sldId id="445" r:id="rId13"/>
    <p:sldId id="442" r:id="rId14"/>
    <p:sldId id="402" r:id="rId15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12" autoAdjust="0"/>
    <p:restoredTop sz="89094" autoAdjust="0"/>
  </p:normalViewPr>
  <p:slideViewPr>
    <p:cSldViewPr snapToGrid="0" snapToObjects="1">
      <p:cViewPr varScale="1">
        <p:scale>
          <a:sx n="90" d="100"/>
          <a:sy n="90" d="100"/>
        </p:scale>
        <p:origin x="23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942DD-A3FC-9A46-9416-7290651F9E2F}" type="datetimeFigureOut">
              <a:rPr kumimoji="1" lang="ja-JP" altLang="en-US" smtClean="0"/>
              <a:t>2017/8/16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CA35-2263-D642-8A1D-24FB674E80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875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dirty="0" smtClean="0"/>
              <a:t>Direct</a:t>
            </a:r>
            <a:r>
              <a:rPr kumimoji="1" lang="en-US" altLang="ja-JP" sz="1200" baseline="0" dirty="0" smtClean="0"/>
              <a:t> Assimilation of all-sky infrared radiance satellite observation for the analysis and forecast of tropical cyclones</a:t>
            </a:r>
          </a:p>
          <a:p>
            <a:endParaRPr kumimoji="1" lang="ja-JP" altLang="en-US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066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325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35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63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would like to start my presentation</a:t>
            </a:r>
            <a:r>
              <a:rPr lang="en-US" baseline="0" dirty="0" smtClean="0"/>
              <a:t> with firstly introducing a good news.</a:t>
            </a:r>
          </a:p>
          <a:p>
            <a:r>
              <a:rPr lang="en-US" baseline="0" dirty="0" smtClean="0"/>
              <a:t>GOES-R launched November 19.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026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case we</a:t>
            </a:r>
            <a:r>
              <a:rPr lang="en-US" baseline="0" dirty="0" smtClean="0"/>
              <a:t> are working on is super-typhoon </a:t>
            </a:r>
            <a:r>
              <a:rPr lang="en-US" baseline="0" dirty="0" err="1" smtClean="0"/>
              <a:t>soudelor</a:t>
            </a:r>
            <a:r>
              <a:rPr lang="en-US" baseline="0" dirty="0" smtClean="0"/>
              <a:t> (2015).</a:t>
            </a:r>
          </a:p>
          <a:p>
            <a:r>
              <a:rPr lang="en-US" baseline="0" dirty="0" err="1" smtClean="0"/>
              <a:t>Soudelor</a:t>
            </a:r>
            <a:r>
              <a:rPr lang="en-US" baseline="0" dirty="0" smtClean="0"/>
              <a:t> is the strongest tropical cyclone in 2015 in west north pacific region. It formed in the central pacific ocean, surrounded by pretty favorable conditions for tropical cyclones. </a:t>
            </a:r>
          </a:p>
          <a:p>
            <a:r>
              <a:rPr lang="en-US" baseline="0" dirty="0" smtClean="0"/>
              <a:t>After the genesis and developing stage from 30th Jul to 1st August, it experienced rapid intensification and reached at the strongest intensity as 900 </a:t>
            </a:r>
            <a:r>
              <a:rPr lang="en-US" baseline="0" dirty="0" err="1" smtClean="0"/>
              <a:t>mb</a:t>
            </a:r>
            <a:r>
              <a:rPr lang="en-US" baseline="0" dirty="0" smtClean="0"/>
              <a:t> of minimum SLP.</a:t>
            </a:r>
          </a:p>
          <a:p>
            <a:r>
              <a:rPr lang="en-US" baseline="0" dirty="0" smtClean="0"/>
              <a:t>Afterward, it also experienced eyewall replacement cycle. Finally, it landed on both Taiwan and China, causing severe damage on both </a:t>
            </a:r>
            <a:r>
              <a:rPr lang="en-US" baseline="0" dirty="0" err="1" smtClean="0"/>
              <a:t>conuntries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So, in many sense, </a:t>
            </a:r>
            <a:r>
              <a:rPr lang="en-US" baseline="0" dirty="0" err="1" smtClean="0"/>
              <a:t>Soudelor</a:t>
            </a:r>
            <a:r>
              <a:rPr lang="en-US" baseline="0" dirty="0" smtClean="0"/>
              <a:t> is quite interesting case. </a:t>
            </a:r>
          </a:p>
          <a:p>
            <a:r>
              <a:rPr lang="en-US" baseline="0" dirty="0" smtClean="0"/>
              <a:t>Firstly, we will assimilate the satellite-observed brightness temperatures in genesis and developing stage to check how much we can improve the forecasts of RI processes and ERCs.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8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This is the experimental settings. We set the data assimilation period from 12z 28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July to 00z 1</a:t>
            </a:r>
            <a:r>
              <a:rPr kumimoji="1" lang="en-US" altLang="ja-JP" baseline="30000" dirty="0" smtClean="0"/>
              <a:t>st</a:t>
            </a:r>
            <a:r>
              <a:rPr kumimoji="1" lang="en-US" altLang="ja-JP" baseline="0" dirty="0" smtClean="0"/>
              <a:t> August. With models</a:t>
            </a:r>
            <a:r>
              <a:rPr kumimoji="1" lang="is-IS" altLang="ja-JP" baseline="0" dirty="0" smtClean="0"/>
              <a:t>….</a:t>
            </a:r>
          </a:p>
          <a:p>
            <a:r>
              <a:rPr kumimoji="1" lang="is-IS" altLang="ja-JP" baseline="0" dirty="0" smtClean="0"/>
              <a:t>For the assimilation strategy, we prepared 2 types of observations. One is infrared brightness temperatures from Himawari-8 channel 8, and the other one is minimum SLP from ADT best-track data.</a:t>
            </a:r>
          </a:p>
          <a:p>
            <a:r>
              <a:rPr kumimoji="1" lang="is-IS" altLang="ja-JP" baseline="0" dirty="0" smtClean="0"/>
              <a:t>To save the computational resources, we only assimilated 1 of the 3 water vapor channels, and assimialted every 1-hour. 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09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This is the model domain with moving nested domains of domain 2 &amp; 3. 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6102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446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4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9035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This is the experimental settings. We set the data assimilation period from 12z 28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July to 00z 1</a:t>
            </a:r>
            <a:r>
              <a:rPr kumimoji="1" lang="en-US" altLang="ja-JP" baseline="30000" dirty="0" smtClean="0"/>
              <a:t>st</a:t>
            </a:r>
            <a:r>
              <a:rPr kumimoji="1" lang="en-US" altLang="ja-JP" baseline="0" dirty="0" smtClean="0"/>
              <a:t> August. With models</a:t>
            </a:r>
            <a:r>
              <a:rPr kumimoji="1" lang="is-IS" altLang="ja-JP" baseline="0" dirty="0" smtClean="0"/>
              <a:t>….</a:t>
            </a:r>
          </a:p>
          <a:p>
            <a:r>
              <a:rPr kumimoji="1" lang="is-IS" altLang="ja-JP" baseline="0" dirty="0" smtClean="0"/>
              <a:t>For the assimilation strategy, we prepared 2 types of observations. One is infrared brightness temperatures from Himawari-8 channel 8, and the other one is minimum SLP from ADT best-track data.</a:t>
            </a:r>
          </a:p>
          <a:p>
            <a:r>
              <a:rPr kumimoji="1" lang="is-IS" altLang="ja-JP" baseline="0" dirty="0" smtClean="0"/>
              <a:t>To save the computational resources, we only assimilated 1 of the 3 water vapor channels, and assimialted every 1-hour. 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3CA35-2263-D642-8A1D-24FB674E807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292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835280" y="4535488"/>
            <a:ext cx="6081713" cy="90963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rIns="9144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de-DE" altLang="ja-JP" noProof="0" dirty="0" smtClean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35280" y="5443548"/>
            <a:ext cx="6088063" cy="904875"/>
          </a:xfrm>
        </p:spPr>
        <p:txBody>
          <a:bodyPr lIns="91440" rIns="91440" anchor="ctr"/>
          <a:lstStyle>
            <a:lvl1pPr marL="0" indent="0">
              <a:spcBef>
                <a:spcPct val="0"/>
              </a:spcBef>
              <a:buFont typeface="Wingdings" panose="05000000000000000000" pitchFamily="2" charset="2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9692580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0964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1950" y="622310"/>
            <a:ext cx="2132013" cy="528637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4330" y="622310"/>
            <a:ext cx="6245225" cy="528637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218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4325" y="1556792"/>
            <a:ext cx="8524875" cy="4029075"/>
          </a:xfrm>
        </p:spPr>
        <p:txBody>
          <a:bodyPr/>
          <a:lstStyle>
            <a:lvl1pPr marL="142871" indent="-142871">
              <a:buClrTx/>
              <a:buFont typeface="Wingdings" panose="05000000000000000000" pitchFamily="2" charset="2"/>
              <a:buChar char="n"/>
              <a:defRPr sz="2400"/>
            </a:lvl1pPr>
            <a:lvl2pPr>
              <a:buClrTx/>
              <a:defRPr sz="2000"/>
            </a:lvl2pPr>
            <a:lvl3pPr>
              <a:buClrTx/>
              <a:defRPr sz="2000"/>
            </a:lvl3pPr>
            <a:lvl4pPr>
              <a:buClrTx/>
              <a:defRPr sz="2000"/>
            </a:lvl4pPr>
            <a:lvl5pPr>
              <a:buClrTx/>
              <a:defRPr sz="2000"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79" y="45420"/>
            <a:ext cx="8515350" cy="60007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defRPr>
            </a:lvl1pPr>
          </a:lstStyle>
          <a:p>
            <a:r>
              <a:rPr lang="en-US" altLang="ja-JP" dirty="0" smtClean="0"/>
              <a:t>Click to edit Master title style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429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892" indent="0">
              <a:buNone/>
              <a:defRPr sz="1500"/>
            </a:lvl2pPr>
            <a:lvl3pPr marL="685783" indent="0">
              <a:buNone/>
              <a:defRPr sz="135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821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9093" y="1879605"/>
            <a:ext cx="4186237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57726" y="1879605"/>
            <a:ext cx="4186238" cy="402907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6" name="Picture 5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6402750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14" name="Picture 13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9859434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7" name="Picture 6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077282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pic>
        <p:nvPicPr>
          <p:cNvPr id="3" name="Picture 2" descr="background_red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1"/>
            <a:ext cx="9144001" cy="64549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 bwMode="auto">
          <a:xfrm>
            <a:off x="-2" y="0"/>
            <a:ext cx="9144002" cy="645495"/>
          </a:xfrm>
          <a:prstGeom prst="rect">
            <a:avLst/>
          </a:prstGeom>
          <a:blipFill rotWithShape="1">
            <a:blip r:embed="rId3">
              <a:alphaModFix amt="60000"/>
            </a:blip>
            <a:stretch>
              <a:fillRect/>
            </a:stretch>
          </a:blip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スライド番号プレースホルダ 2"/>
          <p:cNvSpPr txBox="1">
            <a:spLocks/>
          </p:cNvSpPr>
          <p:nvPr userDrawn="1"/>
        </p:nvSpPr>
        <p:spPr>
          <a:xfrm>
            <a:off x="7162800" y="0"/>
            <a:ext cx="1981200" cy="365760"/>
          </a:xfrm>
          <a:prstGeom prst="rect">
            <a:avLst/>
          </a:prstGeom>
        </p:spPr>
        <p:txBody>
          <a:bodyPr vert="horz"/>
          <a:lstStyle>
            <a:defPPr>
              <a:defRPr lang="ja-JP"/>
            </a:defPPr>
            <a:lvl1pPr marL="0" algn="l" defTabSz="914400" rtl="0" eaLnBrk="1" latinLnBrk="0" hangingPunct="1"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Page.</a:t>
            </a:r>
            <a:fld id="{F12FBE67-54D7-4784-8E84-EAAC795C0315}" type="slidenum">
              <a:rPr kumimoji="1" lang="en-US" altLang="ja-JP" sz="1400" b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‹#›</a:t>
            </a:fld>
            <a:r>
              <a:rPr kumimoji="1" lang="en-US" altLang="ja-JP" sz="1400" b="0" dirty="0" smtClean="0">
                <a:solidFill>
                  <a:schemeClr val="bg1"/>
                </a:solidFill>
                <a:latin typeface="ヒラギノ角ゴ Pro W3"/>
                <a:ea typeface="ヒラギノ角ゴ Pro W3"/>
                <a:cs typeface="ヒラギノ角ゴ Pro W3"/>
              </a:rPr>
              <a:t> / 14</a:t>
            </a:r>
            <a:endParaRPr kumimoji="1" lang="ja-JP" altLang="en-US" sz="1400" b="0" dirty="0">
              <a:solidFill>
                <a:schemeClr val="bg1"/>
              </a:solidFill>
              <a:latin typeface="ヒラギノ角ゴ Pro W3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562863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6150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43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3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ja-JP" smtClean="0"/>
              <a:t>Drag picture to placeholder or click icon to add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43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>
          <a:xfrm>
            <a:off x="314325" y="6382849"/>
            <a:ext cx="2762250" cy="2476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239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4325" y="622301"/>
            <a:ext cx="85153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  <a:endParaRPr lang="de-DE" altLang="ja-JP" smtClean="0"/>
          </a:p>
        </p:txBody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9088" y="1879605"/>
            <a:ext cx="8524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de-DE" altLang="ja-JP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xfrm>
            <a:off x="314325" y="632143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AC0EB-85CF-D64F-AB63-FBE15183BB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5pPr>
      <a:lvl6pPr marL="342892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6pPr>
      <a:lvl7pPr marL="68578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7pPr>
      <a:lvl8pPr marL="1028675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8pPr>
      <a:lvl9pPr marL="137156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kumimoji="1" sz="1800" b="1">
          <a:solidFill>
            <a:schemeClr val="accent2"/>
          </a:solidFill>
          <a:latin typeface="Arial" panose="020B0604020202020204" pitchFamily="34" charset="0"/>
        </a:defRPr>
      </a:lvl9pPr>
    </p:titleStyle>
    <p:bodyStyle>
      <a:lvl1pPr marL="142871" indent="-142871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43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421471" indent="-13453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564342" indent="-141682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Char char="-"/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721501" indent="-155968" algn="l" rtl="0" eaLnBrk="1" fontAlgn="base" hangingPunct="1">
        <a:spcBef>
          <a:spcPct val="4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_re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-2"/>
            <a:ext cx="9143997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sz="quarter"/>
          </p:nvPr>
        </p:nvSpPr>
        <p:spPr>
          <a:xfrm>
            <a:off x="-36512" y="135991"/>
            <a:ext cx="9281992" cy="1408078"/>
          </a:xfrm>
        </p:spPr>
        <p:txBody>
          <a:bodyPr anchor="t">
            <a:spAutoFit/>
          </a:bodyPr>
          <a:lstStyle/>
          <a:p>
            <a:pPr algn="ctr"/>
            <a:r>
              <a:rPr lang="en-US" altLang="ja-JP" sz="300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Impacts of moisture updates </a:t>
            </a:r>
            <a: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on </a:t>
            </a:r>
            <a:b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</a:br>
            <a: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Tropical </a:t>
            </a:r>
            <a:r>
              <a:rPr lang="en-US" altLang="ja-JP" sz="300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cyclone initialization </a:t>
            </a:r>
            <a:r>
              <a:rPr lang="en-US" altLang="ja-JP" sz="3000" dirty="0" smtClean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with </a:t>
            </a:r>
            <a:r>
              <a:rPr lang="en-US" altLang="ja-JP" sz="3000" dirty="0">
                <a:effectLst>
                  <a:glow rad="25400">
                    <a:srgbClr val="800000">
                      <a:alpha val="75000"/>
                    </a:srgbClr>
                  </a:glow>
                </a:effectLst>
                <a:latin typeface="ヒラギノ角ゴ Pro W3"/>
                <a:ea typeface="ヒラギノ角ゴ Pro W3"/>
                <a:cs typeface="ヒラギノ角ゴ Pro W3"/>
              </a:rPr>
              <a:t>assimilation of all-sky radiance from Himawari-8</a:t>
            </a:r>
            <a:endParaRPr kumimoji="1" lang="ja-JP" altLang="en-US" sz="3000" dirty="0">
              <a:effectLst>
                <a:glow rad="25400">
                  <a:srgbClr val="800000">
                    <a:alpha val="75000"/>
                  </a:srgbClr>
                </a:glow>
              </a:effectLst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sz="quarter" idx="1"/>
          </p:nvPr>
        </p:nvSpPr>
        <p:spPr>
          <a:xfrm>
            <a:off x="-36512" y="1797394"/>
            <a:ext cx="9010892" cy="535531"/>
          </a:xfr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kumimoji="1" lang="en-US" altLang="ja-JP" sz="2400" b="0" dirty="0" smtClean="0">
                <a:latin typeface="Calibri" charset="0"/>
                <a:ea typeface="Calibri" charset="0"/>
                <a:cs typeface="Calibri" charset="0"/>
              </a:rPr>
              <a:t>Masashi Minamide and </a:t>
            </a:r>
            <a:r>
              <a:rPr lang="en-US" altLang="ja-JP" sz="2400" b="0" dirty="0" err="1">
                <a:latin typeface="Calibri" charset="0"/>
                <a:ea typeface="Calibri" charset="0"/>
                <a:cs typeface="Calibri" charset="0"/>
              </a:rPr>
              <a:t>Fuqing</a:t>
            </a:r>
            <a:r>
              <a:rPr lang="en-US" altLang="ja-JP" sz="2400" b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400" b="0" dirty="0" smtClean="0">
                <a:latin typeface="Calibri" charset="0"/>
                <a:ea typeface="Calibri" charset="0"/>
                <a:cs typeface="Calibri" charset="0"/>
              </a:rPr>
              <a:t>Zhang</a:t>
            </a:r>
            <a:endParaRPr lang="en-US" altLang="ja-JP" sz="2400" b="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4838"/>
          <a:stretch/>
        </p:blipFill>
        <p:spPr>
          <a:xfrm>
            <a:off x="0" y="2498532"/>
            <a:ext cx="9144000" cy="43803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21398" y="6505926"/>
            <a:ext cx="7131519" cy="2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Himawari-8 image of Typhoon </a:t>
            </a:r>
            <a:r>
              <a:rPr lang="en-US" sz="16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Soudelor</a:t>
            </a:r>
            <a:r>
              <a:rPr 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(2015) from CIMSS Satellite blog</a:t>
            </a:r>
          </a:p>
        </p:txBody>
      </p:sp>
    </p:spTree>
    <p:extLst>
      <p:ext uri="{BB962C8B-B14F-4D97-AF65-F5344CB8AC3E}">
        <p14:creationId xmlns:p14="http://schemas.microsoft.com/office/powerpoint/2010/main" val="40456989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6" y="876598"/>
            <a:ext cx="9143997" cy="5530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 smtClean="0"/>
              <a:t>TC Inner-core structure comparison of QONLY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>
            <a:off x="607072" y="751547"/>
            <a:ext cx="3701441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Relative humidity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4690669" y="751547"/>
            <a:ext cx="3668684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Azimuthal wind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56134" y="6432157"/>
            <a:ext cx="8987865" cy="31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sz="2000" dirty="0" smtClean="0"/>
              <a:t>Inner-core moisture cannot </a:t>
            </a:r>
            <a:r>
              <a:rPr lang="en-US" sz="2000" smtClean="0"/>
              <a:t>be obtained only </a:t>
            </a:r>
            <a:r>
              <a:rPr lang="en-US" sz="2000" dirty="0" smtClean="0"/>
              <a:t>by updating moisture.</a:t>
            </a:r>
          </a:p>
        </p:txBody>
      </p:sp>
      <p:sp>
        <p:nvSpPr>
          <p:cNvPr id="12" name="角丸四角形 10"/>
          <p:cNvSpPr/>
          <p:nvPr/>
        </p:nvSpPr>
        <p:spPr bwMode="auto">
          <a:xfrm rot="16200000">
            <a:off x="-828679" y="1861413"/>
            <a:ext cx="2375624" cy="405994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QONLY</a:t>
            </a:r>
            <a:r>
              <a:rPr kumimoji="0" lang="en-US" altLang="ja-JP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kumimoji="0" lang="en-US" altLang="ja-JP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CNTL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角丸四角形 10"/>
          <p:cNvSpPr/>
          <p:nvPr/>
        </p:nvSpPr>
        <p:spPr bwMode="auto">
          <a:xfrm rot="16200000">
            <a:off x="-814977" y="4283106"/>
            <a:ext cx="2348221" cy="405994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70C0"/>
                </a:solidFill>
                <a:latin typeface="Arial" panose="020B0604020202020204" pitchFamily="34" charset="0"/>
              </a:rPr>
              <a:t>QONLY</a:t>
            </a:r>
            <a:r>
              <a:rPr kumimoji="0" lang="en-US" altLang="ja-JP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kumimoji="0" lang="en-US" altLang="ja-JP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HPI</a:t>
            </a:r>
            <a:endParaRPr kumimoji="0" lang="ja-JP" alt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209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648"/>
            <a:ext cx="9143997" cy="5530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 smtClean="0"/>
              <a:t>TC intensity evolution of QONLY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>
            <a:off x="989556" y="751547"/>
            <a:ext cx="3551129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4885263" y="751547"/>
            <a:ext cx="3519702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Max 10-m wind speed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43153" y="6432157"/>
            <a:ext cx="7941174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Moistened field improved RI forecasting.</a:t>
            </a:r>
          </a:p>
        </p:txBody>
      </p:sp>
    </p:spTree>
    <p:extLst>
      <p:ext uri="{BB962C8B-B14F-4D97-AF65-F5344CB8AC3E}">
        <p14:creationId xmlns:p14="http://schemas.microsoft.com/office/powerpoint/2010/main" val="14604817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6" y="876598"/>
            <a:ext cx="9143997" cy="5530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 smtClean="0"/>
              <a:t>TC Inner-core </a:t>
            </a:r>
            <a:r>
              <a:rPr lang="en-US" dirty="0"/>
              <a:t>structure comparison of </a:t>
            </a:r>
            <a:r>
              <a:rPr lang="en-US" dirty="0" smtClean="0"/>
              <a:t>QOFF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>
            <a:off x="607072" y="751547"/>
            <a:ext cx="3701441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Relative humidity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4690669" y="751547"/>
            <a:ext cx="3668684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Azimuthal wind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43153" y="6432157"/>
            <a:ext cx="7941174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Strong but dry vortex </a:t>
            </a:r>
            <a:r>
              <a:rPr lang="en-US" smtClean="0"/>
              <a:t>is analyzed </a:t>
            </a:r>
            <a:r>
              <a:rPr lang="en-US" dirty="0" smtClean="0"/>
              <a:t>with QOFF.</a:t>
            </a:r>
            <a:endParaRPr lang="en-US" dirty="0" smtClean="0"/>
          </a:p>
        </p:txBody>
      </p:sp>
      <p:sp>
        <p:nvSpPr>
          <p:cNvPr id="12" name="角丸四角形 10"/>
          <p:cNvSpPr/>
          <p:nvPr/>
        </p:nvSpPr>
        <p:spPr bwMode="auto">
          <a:xfrm rot="16200000">
            <a:off x="-828679" y="1861413"/>
            <a:ext cx="2375624" cy="405994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6A00"/>
                </a:solidFill>
                <a:latin typeface="Arial" panose="020B0604020202020204" pitchFamily="34" charset="0"/>
              </a:rPr>
              <a:t>QOFF</a:t>
            </a:r>
            <a:r>
              <a:rPr kumimoji="0" lang="en-US" altLang="ja-JP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kumimoji="0" lang="en-US" altLang="ja-JP" sz="24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CNTL</a:t>
            </a:r>
            <a:endParaRPr kumimoji="0" lang="ja-JP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角丸四角形 10"/>
          <p:cNvSpPr/>
          <p:nvPr/>
        </p:nvSpPr>
        <p:spPr bwMode="auto">
          <a:xfrm rot="16200000">
            <a:off x="-814977" y="4283106"/>
            <a:ext cx="2348221" cy="405994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rgbClr val="006A00"/>
                </a:solidFill>
                <a:latin typeface="Arial" panose="020B0604020202020204" pitchFamily="34" charset="0"/>
              </a:rPr>
              <a:t>QOFF</a:t>
            </a:r>
            <a:r>
              <a:rPr kumimoji="0" lang="en-US" altLang="ja-JP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kumimoji="0" lang="en-US" altLang="ja-JP" sz="2400" dirty="0" smtClean="0">
                <a:solidFill>
                  <a:srgbClr val="7030A0"/>
                </a:solidFill>
                <a:latin typeface="Arial" panose="020B0604020202020204" pitchFamily="34" charset="0"/>
              </a:rPr>
              <a:t>HPI</a:t>
            </a:r>
            <a:endParaRPr kumimoji="0" lang="ja-JP" altLang="en-US" sz="2400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646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648"/>
            <a:ext cx="9143997" cy="5530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/>
              <a:t>TC intensity evolution of </a:t>
            </a:r>
            <a:r>
              <a:rPr lang="en-US" dirty="0" smtClean="0"/>
              <a:t>QOFF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>
            <a:off x="989556" y="751547"/>
            <a:ext cx="3551129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4885263" y="751547"/>
            <a:ext cx="3519702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Max 10-m wind speed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43153" y="6432157"/>
            <a:ext cx="7941174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Assimilation of BT greatly helped to constrain vortex.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55980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" y="645495"/>
            <a:ext cx="9057189" cy="5004447"/>
          </a:xfrm>
        </p:spPr>
        <p:txBody>
          <a:bodyPr wrap="square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 smtClean="0"/>
              <a:t>Assimilation of water vapor channel all-sky brightness temperatures from Himawari-8 enables to capture RI of super-typhoon </a:t>
            </a:r>
            <a:r>
              <a:rPr lang="en-US" sz="2400" dirty="0" err="1" smtClean="0"/>
              <a:t>Soudelor</a:t>
            </a:r>
            <a:r>
              <a:rPr lang="en-US" sz="2400" dirty="0" smtClean="0"/>
              <a:t> (2015).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Only updating moistures (</a:t>
            </a:r>
            <a:r>
              <a:rPr lang="en-US" sz="2400" dirty="0" smtClean="0">
                <a:solidFill>
                  <a:srgbClr val="0070C0"/>
                </a:solidFill>
              </a:rPr>
              <a:t>QONLY</a:t>
            </a:r>
            <a:r>
              <a:rPr lang="en-US" sz="2400" dirty="0" smtClean="0"/>
              <a:t>) can still improve TC forecast. Assimilation of BTs can constrain moistures, which has a strong sensitivity on the intensification of TCs.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Turning off the update of moistures (</a:t>
            </a:r>
            <a:r>
              <a:rPr lang="en-US" sz="2400" dirty="0" smtClean="0">
                <a:solidFill>
                  <a:srgbClr val="006A00"/>
                </a:solidFill>
              </a:rPr>
              <a:t>QOFF</a:t>
            </a:r>
            <a:r>
              <a:rPr lang="en-US" sz="2400" dirty="0" smtClean="0"/>
              <a:t>) indicates that assimilation of BTs can also contribute to </a:t>
            </a:r>
            <a:r>
              <a:rPr lang="en-US" sz="2400" dirty="0"/>
              <a:t>reasonably well </a:t>
            </a:r>
            <a:r>
              <a:rPr lang="en-US" sz="2400" dirty="0" smtClean="0"/>
              <a:t>constraining vortex.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Simultaneous update of moisture and other variables (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CNTL</a:t>
            </a:r>
            <a:r>
              <a:rPr lang="en-US" sz="2400" dirty="0" smtClean="0"/>
              <a:t>) further improved both of those fields to simulate realistic RI.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テキスト ボックス 10"/>
          <p:cNvSpPr txBox="1"/>
          <p:nvPr/>
        </p:nvSpPr>
        <p:spPr>
          <a:xfrm>
            <a:off x="1367554" y="6389813"/>
            <a:ext cx="7716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2000" dirty="0" smtClean="0">
                <a:latin typeface="+mj-lt"/>
                <a:ea typeface="しねきゃぷしょん" panose="02000600000000000000" pitchFamily="2" charset="-128"/>
              </a:rPr>
              <a:t>Thank you </a:t>
            </a:r>
            <a:r>
              <a:rPr lang="en-US" altLang="ja-JP" sz="2000" smtClean="0">
                <a:latin typeface="+mj-lt"/>
                <a:ea typeface="しねきゃぷしょん" panose="02000600000000000000" pitchFamily="2" charset="-128"/>
              </a:rPr>
              <a:t>very much for </a:t>
            </a:r>
            <a:r>
              <a:rPr lang="en-US" altLang="ja-JP" sz="2000" dirty="0" smtClean="0">
                <a:latin typeface="+mj-lt"/>
                <a:ea typeface="しねきゃぷしょん" panose="02000600000000000000" pitchFamily="2" charset="-128"/>
              </a:rPr>
              <a:t>your attention. (</a:t>
            </a:r>
            <a:r>
              <a:rPr lang="en-US" altLang="ja-JP" sz="2000" dirty="0" err="1" smtClean="0">
                <a:latin typeface="+mj-lt"/>
                <a:ea typeface="しねきゃぷしょん" panose="02000600000000000000" pitchFamily="2" charset="-128"/>
              </a:rPr>
              <a:t>minamide@psu.edu</a:t>
            </a:r>
            <a:r>
              <a:rPr lang="en-US" altLang="ja-JP" sz="2000" dirty="0" smtClean="0">
                <a:latin typeface="+mj-lt"/>
                <a:ea typeface="しねきゃぷしょん" panose="02000600000000000000" pitchFamily="2" charset="-128"/>
              </a:rPr>
              <a:t>)</a:t>
            </a:r>
            <a:endParaRPr lang="en-US" altLang="ja-JP" sz="2000" dirty="0">
              <a:latin typeface="+mj-lt"/>
              <a:ea typeface="しねきゃぷしょん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61477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New Satellites!  </a:t>
            </a:r>
            <a:r>
              <a:rPr lang="en-US" b="0" dirty="0" smtClean="0"/>
              <a:t>~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Himawari-8 </a:t>
            </a:r>
            <a:r>
              <a:rPr kumimoji="0" lang="en-US" altLang="ja-JP" b="0" dirty="0">
                <a:latin typeface="Arial" panose="020B0604020202020204" pitchFamily="34" charset="0"/>
              </a:rPr>
              <a:t>&amp; </a:t>
            </a:r>
            <a:r>
              <a:rPr kumimoji="0" lang="en-US" altLang="ja-JP" b="0" dirty="0" smtClean="0">
                <a:latin typeface="Arial" panose="020B0604020202020204" pitchFamily="34" charset="0"/>
              </a:rPr>
              <a:t>GOES-16</a:t>
            </a:r>
            <a:r>
              <a:rPr lang="en-US" b="0" dirty="0" smtClean="0"/>
              <a:t>~</a:t>
            </a:r>
            <a:endParaRPr lang="en-US" dirty="0"/>
          </a:p>
        </p:txBody>
      </p:sp>
      <p:pic>
        <p:nvPicPr>
          <p:cNvPr id="12" name="Picture 3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56" y="754428"/>
            <a:ext cx="4596330" cy="5774518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133474" y="6436669"/>
            <a:ext cx="1876237" cy="2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r">
              <a:buNone/>
            </a:pPr>
            <a:r>
              <a:rPr lang="en-US" sz="18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800" i="1" dirty="0" err="1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Otkin</a:t>
            </a:r>
            <a:r>
              <a:rPr lang="en-US" sz="18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 2012)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4980" y="3285373"/>
            <a:ext cx="47284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Launch Dates: 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rgbClr val="000000"/>
                </a:solidFill>
              </a:rPr>
              <a:t>Oct 2014 (Himawari-8, Japan)</a:t>
            </a:r>
          </a:p>
          <a:p>
            <a:pPr marL="344089" indent="-342900">
              <a:buFontTx/>
              <a:buChar char="-"/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Nov 2016 </a:t>
            </a:r>
            <a:r>
              <a:rPr lang="en-US" b="1" dirty="0" smtClean="0">
                <a:solidFill>
                  <a:srgbClr val="000000"/>
                </a:solidFill>
              </a:rPr>
              <a:t>(GOES-16, USA)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Coverage: </a:t>
            </a:r>
            <a:r>
              <a:rPr lang="en-US" b="1" dirty="0" smtClean="0">
                <a:solidFill>
                  <a:srgbClr val="000000"/>
                </a:solidFill>
              </a:rPr>
              <a:t>Hemispheric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Frequency: </a:t>
            </a:r>
            <a:r>
              <a:rPr lang="en-US" b="1" dirty="0" smtClean="0">
                <a:solidFill>
                  <a:srgbClr val="000000"/>
                </a:solidFill>
              </a:rPr>
              <a:t>10-15 minutes</a:t>
            </a:r>
          </a:p>
          <a:p>
            <a:pPr marL="1189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Resolution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b="1" dirty="0" smtClean="0">
                <a:solidFill>
                  <a:srgbClr val="000000"/>
                </a:solidFill>
              </a:rPr>
              <a:t>2 km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5645981" y="2047438"/>
          <a:ext cx="3255566" cy="1828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27783"/>
                <a:gridCol w="162778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  <a:latin typeface="+mn-lt"/>
                          <a:ea typeface="ヒラギノ角ゴ Pro W3"/>
                          <a:cs typeface="ヒラギノ角ゴ Pro W3"/>
                        </a:rPr>
                        <a:t>Water Vapor Channels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6A00"/>
                          </a:solidFill>
                          <a:latin typeface="+mn-lt"/>
                        </a:rPr>
                        <a:t>Band-8</a:t>
                      </a:r>
                      <a:endParaRPr lang="en-US" sz="2400" b="0" dirty="0">
                        <a:solidFill>
                          <a:srgbClr val="006A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006A00"/>
                          </a:solidFill>
                          <a:latin typeface="+mn-lt"/>
                        </a:rPr>
                        <a:t>6.19µm</a:t>
                      </a:r>
                      <a:endParaRPr lang="en-US" sz="2400" b="0" dirty="0">
                        <a:solidFill>
                          <a:srgbClr val="006A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Band-9</a:t>
                      </a:r>
                      <a:endParaRPr lang="en-US" sz="2400" b="0" dirty="0">
                        <a:solidFill>
                          <a:srgbClr val="00009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0090"/>
                          </a:solidFill>
                          <a:latin typeface="+mn-lt"/>
                        </a:rPr>
                        <a:t>6.95µm</a:t>
                      </a:r>
                      <a:endParaRPr lang="en-US" sz="2400" b="0" dirty="0">
                        <a:solidFill>
                          <a:srgbClr val="00009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</a:rPr>
                        <a:t>Band-10 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800000"/>
                          </a:solidFill>
                          <a:latin typeface="+mn-lt"/>
                        </a:rPr>
                        <a:t>7.34µm</a:t>
                      </a:r>
                      <a:endParaRPr lang="en-US" sz="2400" b="0" dirty="0">
                        <a:solidFill>
                          <a:srgbClr val="800000"/>
                        </a:solidFill>
                        <a:latin typeface="+mn-lt"/>
                        <a:ea typeface="ヒラギノ角ゴ Pro W3"/>
                        <a:cs typeface="ヒラギノ角ゴ Pro W3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645981" y="1074864"/>
            <a:ext cx="3255565" cy="972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Weighting functions</a:t>
            </a:r>
          </a:p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 on WV channels </a:t>
            </a:r>
          </a:p>
          <a:p>
            <a:pPr marL="1189" indent="0" algn="ctr">
              <a:lnSpc>
                <a:spcPct val="50000"/>
              </a:lnSpc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 CLEAR-sky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28"/>
            <a:ext cx="4642555" cy="233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 bwMode="auto">
          <a:xfrm>
            <a:off x="5645981" y="2974932"/>
            <a:ext cx="3255565" cy="901306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 w="19050">
            <a:noFill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46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Super-typhoon </a:t>
            </a:r>
            <a:r>
              <a:rPr lang="en-US" b="0" dirty="0" err="1" smtClean="0"/>
              <a:t>Soudelor</a:t>
            </a:r>
            <a:r>
              <a:rPr lang="en-US" b="0" dirty="0" smtClean="0"/>
              <a:t> (2015)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154" y="645495"/>
            <a:ext cx="5917566" cy="36330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153561"/>
            <a:ext cx="580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agora.ex.nii.ac.jp/digital-typhoon/summary/wnp/s/201513.html.en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91205" y="4657391"/>
            <a:ext cx="5370653" cy="186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Observed by Himawari-8 </a:t>
            </a:r>
          </a:p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Strongest typhoon in 2015</a:t>
            </a:r>
          </a:p>
          <a:p>
            <a:pPr marL="344089" indent="-34290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Experienced rapid intensification (RI) &amp; eyewall replacement cycle (ERC)</a:t>
            </a:r>
          </a:p>
        </p:txBody>
      </p:sp>
      <p:sp>
        <p:nvSpPr>
          <p:cNvPr id="12" name="正方形/長方形 42"/>
          <p:cNvSpPr/>
          <p:nvPr/>
        </p:nvSpPr>
        <p:spPr bwMode="auto">
          <a:xfrm>
            <a:off x="529084" y="907596"/>
            <a:ext cx="941737" cy="3257115"/>
          </a:xfrm>
          <a:prstGeom prst="rect">
            <a:avLst/>
          </a:prstGeom>
          <a:solidFill>
            <a:srgbClr val="3366FF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13" name="正方形/長方形 42"/>
          <p:cNvSpPr/>
          <p:nvPr/>
        </p:nvSpPr>
        <p:spPr bwMode="auto">
          <a:xfrm>
            <a:off x="2703525" y="907596"/>
            <a:ext cx="758142" cy="3310138"/>
          </a:xfrm>
          <a:prstGeom prst="rect">
            <a:avLst/>
          </a:prstGeom>
          <a:solidFill>
            <a:srgbClr val="006A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正方形/長方形 42"/>
          <p:cNvSpPr/>
          <p:nvPr/>
        </p:nvSpPr>
        <p:spPr bwMode="auto">
          <a:xfrm>
            <a:off x="1546056" y="907595"/>
            <a:ext cx="1082233" cy="3310139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1400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91205" y="2892464"/>
            <a:ext cx="23027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dirty="0" smtClean="0">
                <a:solidFill>
                  <a:srgbClr val="000090"/>
                </a:solidFill>
              </a:rPr>
              <a:t>Genesis and developing stage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093173" y="1729501"/>
            <a:ext cx="6746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smtClean="0">
                <a:solidFill>
                  <a:srgbClr val="800000"/>
                </a:solidFill>
              </a:rPr>
              <a:t>RI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703526" y="2453267"/>
            <a:ext cx="7581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64"/>
              </a:spcBef>
              <a:buNone/>
            </a:pPr>
            <a:r>
              <a:rPr lang="en-US" smtClean="0">
                <a:solidFill>
                  <a:srgbClr val="006A00"/>
                </a:solidFill>
              </a:rPr>
              <a:t>ERC</a:t>
            </a:r>
            <a:endParaRPr lang="en-US" dirty="0">
              <a:solidFill>
                <a:srgbClr val="006A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6273" y="645495"/>
            <a:ext cx="3157728" cy="243934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41485" y="2755777"/>
            <a:ext cx="244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tparc.mri-jma.go.jp/cyclone/index.php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86" y="3309172"/>
            <a:ext cx="3154513" cy="23658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41485" y="5517265"/>
            <a:ext cx="244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cimss.ssec.wisc.edu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/goes/blog/archives/19064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277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 bwMode="auto">
          <a:xfrm>
            <a:off x="4890185" y="4365934"/>
            <a:ext cx="0" cy="19006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7346006" y="4365934"/>
            <a:ext cx="0" cy="19006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3618023" y="4365934"/>
            <a:ext cx="0" cy="19006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6192396" y="4365934"/>
            <a:ext cx="0" cy="190063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Experimental settings</a:t>
            </a:r>
            <a:endParaRPr kumimoji="0" lang="en-US" altLang="ja-JP" sz="2700" b="0" dirty="0"/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4737785" y="4365934"/>
            <a:ext cx="0" cy="76080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7193606" y="4365934"/>
            <a:ext cx="0" cy="80957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692496" y="6125222"/>
            <a:ext cx="592658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3465623" y="4365934"/>
            <a:ext cx="0" cy="72422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6039996" y="4365934"/>
            <a:ext cx="0" cy="73032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882919" y="6407727"/>
            <a:ext cx="16191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12Z/31 Jul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16241" y="6339245"/>
            <a:ext cx="13277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smtClean="0"/>
              <a:t>18Z/31</a:t>
            </a:r>
            <a:endParaRPr lang="en-US" sz="2000" dirty="0" smtClean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692496" y="5983875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8619533" y="5983875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4649889" y="6266564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Every 1 hour</a:t>
            </a:r>
            <a:endParaRPr lang="en-US" dirty="0"/>
          </a:p>
        </p:txBody>
      </p:sp>
      <p:sp>
        <p:nvSpPr>
          <p:cNvPr id="60" name="正方形/長方形 42"/>
          <p:cNvSpPr/>
          <p:nvPr/>
        </p:nvSpPr>
        <p:spPr bwMode="auto">
          <a:xfrm>
            <a:off x="28865" y="687795"/>
            <a:ext cx="9045864" cy="1165822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96982" y="671833"/>
            <a:ext cx="8977747" cy="116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DA cycle: </a:t>
            </a:r>
            <a:r>
              <a:rPr lang="en-US" b="1" dirty="0" smtClean="0"/>
              <a:t>Genesis stage</a:t>
            </a:r>
            <a:r>
              <a:rPr lang="en-US" dirty="0" smtClean="0"/>
              <a:t>, 12Z–18Z/31 JUL 2015, </a:t>
            </a:r>
            <a:r>
              <a:rPr lang="en-US" b="1" dirty="0" smtClean="0"/>
              <a:t>to predict RI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Model: </a:t>
            </a:r>
            <a:r>
              <a:rPr lang="en-US" b="1" dirty="0" smtClean="0"/>
              <a:t>WRF</a:t>
            </a:r>
            <a:r>
              <a:rPr lang="en-US" dirty="0" smtClean="0"/>
              <a:t> ver.3.6.1(</a:t>
            </a:r>
            <a:r>
              <a:rPr lang="en-US" dirty="0" err="1" smtClean="0"/>
              <a:t>Skamarock</a:t>
            </a:r>
            <a:r>
              <a:rPr lang="en-US" dirty="0" smtClean="0"/>
              <a:t> 2008), </a:t>
            </a:r>
            <a:r>
              <a:rPr lang="en-US" b="1" dirty="0" smtClean="0"/>
              <a:t>CRTM</a:t>
            </a:r>
            <a:r>
              <a:rPr lang="en-US" dirty="0" smtClean="0"/>
              <a:t> (Han et al. 2006) 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PSU WRF-</a:t>
            </a:r>
            <a:r>
              <a:rPr lang="en-US" b="1" dirty="0" err="1" smtClean="0"/>
              <a:t>EnKF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Weng</a:t>
            </a:r>
            <a:r>
              <a:rPr lang="en-US" dirty="0" smtClean="0"/>
              <a:t> and Zhang, 2016)</a:t>
            </a: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246920" y="1908423"/>
            <a:ext cx="8234826" cy="227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Ensemble-based data assimilation system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ts val="264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 Ensemble size: 60	</a:t>
            </a:r>
            <a:endParaRPr lang="en-US" sz="2400" dirty="0" smtClean="0"/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Regional convective-permitting model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ts val="264"/>
              </a:spcBef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Resolution</a:t>
            </a:r>
            <a:r>
              <a:rPr lang="en-US" sz="2400" dirty="0"/>
              <a:t>: 27, 9 &amp; 3 km (D1-D3)</a:t>
            </a:r>
          </a:p>
          <a:p>
            <a:pPr marL="0" lvl="1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sz="2400" b="1" dirty="0" smtClean="0"/>
              <a:t>Observation error modeling</a:t>
            </a:r>
            <a:endParaRPr lang="en-US" b="1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ts val="264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 Adaptive Observation Error Inflation (AOEI)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2692045" y="4507281"/>
            <a:ext cx="592703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692045" y="436593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619082" y="4365934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テキスト ボックス 25"/>
          <p:cNvSpPr txBox="1"/>
          <p:nvPr/>
        </p:nvSpPr>
        <p:spPr>
          <a:xfrm>
            <a:off x="2692044" y="4848416"/>
            <a:ext cx="5950915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All-sky infrared </a:t>
            </a:r>
            <a:r>
              <a:rPr lang="en-US" sz="2400" dirty="0">
                <a:solidFill>
                  <a:schemeClr val="bg1"/>
                </a:solidFill>
              </a:rPr>
              <a:t>BT (</a:t>
            </a:r>
            <a:r>
              <a:rPr lang="en-US" sz="2400" dirty="0" smtClean="0">
                <a:solidFill>
                  <a:schemeClr val="bg1"/>
                </a:solidFill>
              </a:rPr>
              <a:t>ch8: </a:t>
            </a:r>
            <a:r>
              <a:rPr lang="en-US" sz="2400" dirty="0">
                <a:solidFill>
                  <a:schemeClr val="bg1"/>
                </a:solidFill>
              </a:rPr>
              <a:t>6.19</a:t>
            </a:r>
            <a:r>
              <a:rPr lang="el-GR" sz="2400" dirty="0">
                <a:solidFill>
                  <a:schemeClr val="bg1"/>
                </a:solidFill>
              </a:rPr>
              <a:t> μ</a:t>
            </a:r>
            <a:r>
              <a:rPr lang="en-US" sz="2400" dirty="0">
                <a:solidFill>
                  <a:schemeClr val="bg1"/>
                </a:solidFill>
              </a:rPr>
              <a:t>m)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9" name="テキスト ボックス 25"/>
          <p:cNvSpPr txBox="1"/>
          <p:nvPr/>
        </p:nvSpPr>
        <p:spPr>
          <a:xfrm>
            <a:off x="2692044" y="5441470"/>
            <a:ext cx="5950915" cy="461665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minSLP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u="sng" dirty="0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urricane </a:t>
            </a:r>
            <a:r>
              <a:rPr lang="en-US" sz="2400" u="sng" dirty="0" smtClean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osition and </a:t>
            </a:r>
            <a:r>
              <a:rPr lang="en-US" sz="2400" u="sng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ntensity)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0" name="角丸四角形 10"/>
          <p:cNvSpPr/>
          <p:nvPr/>
        </p:nvSpPr>
        <p:spPr bwMode="auto">
          <a:xfrm>
            <a:off x="246468" y="4281955"/>
            <a:ext cx="2347733" cy="50783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smtClean="0">
                <a:solidFill>
                  <a:schemeClr val="tx1"/>
                </a:solidFill>
                <a:latin typeface="Arial" panose="020B0604020202020204" pitchFamily="34" charset="0"/>
              </a:rPr>
              <a:t>BT+HPI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角丸四角形 10"/>
          <p:cNvSpPr/>
          <p:nvPr/>
        </p:nvSpPr>
        <p:spPr bwMode="auto">
          <a:xfrm>
            <a:off x="246468" y="5899896"/>
            <a:ext cx="2347733" cy="507831"/>
          </a:xfrm>
          <a:prstGeom prst="roundRect">
            <a:avLst/>
          </a:prstGeom>
          <a:ln w="19050">
            <a:solidFill>
              <a:srgbClr val="7030A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smtClean="0">
                <a:solidFill>
                  <a:schemeClr val="tx1"/>
                </a:solidFill>
                <a:latin typeface="Arial" panose="020B0604020202020204" pitchFamily="34" charset="0"/>
              </a:rPr>
              <a:t>HPI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6459588" y="3613858"/>
            <a:ext cx="25052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1800" dirty="0" smtClean="0"/>
              <a:t>Minamide and Zhang, 2016, </a:t>
            </a:r>
            <a:r>
              <a:rPr lang="en-US" sz="1800" i="1" dirty="0" smtClean="0"/>
              <a:t>MWR</a:t>
            </a:r>
          </a:p>
        </p:txBody>
      </p:sp>
    </p:spTree>
    <p:extLst>
      <p:ext uri="{BB962C8B-B14F-4D97-AF65-F5344CB8AC3E}">
        <p14:creationId xmlns:p14="http://schemas.microsoft.com/office/powerpoint/2010/main" val="4098018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/>
              <a:t>Experimental settings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3" y="1476779"/>
            <a:ext cx="8524755" cy="5836056"/>
          </a:xfrm>
          <a:prstGeom prst="rect">
            <a:avLst/>
          </a:prstGeom>
        </p:spPr>
      </p:pic>
      <p:sp>
        <p:nvSpPr>
          <p:cNvPr id="20" name="正方形/長方形 42"/>
          <p:cNvSpPr/>
          <p:nvPr/>
        </p:nvSpPr>
        <p:spPr bwMode="auto">
          <a:xfrm>
            <a:off x="28865" y="687795"/>
            <a:ext cx="9045864" cy="1165822"/>
          </a:xfrm>
          <a:prstGeom prst="rect">
            <a:avLst/>
          </a:prstGeom>
          <a:solidFill>
            <a:srgbClr val="FF6600">
              <a:alpha val="10000"/>
            </a:srgbClr>
          </a:solidFill>
          <a:ln w="38100">
            <a:noFill/>
            <a:prstDash val="dash"/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2400" u="sng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96982" y="671833"/>
            <a:ext cx="8977747" cy="116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DA cycle: </a:t>
            </a:r>
            <a:r>
              <a:rPr lang="en-US" b="1" dirty="0" smtClean="0"/>
              <a:t>Genesis stage</a:t>
            </a:r>
            <a:r>
              <a:rPr lang="en-US" dirty="0" smtClean="0"/>
              <a:t>, </a:t>
            </a:r>
            <a:r>
              <a:rPr lang="en-US" dirty="0"/>
              <a:t>12Z–18Z/31 JUL 2015, </a:t>
            </a:r>
            <a:r>
              <a:rPr lang="en-US" b="1" dirty="0"/>
              <a:t>to predict </a:t>
            </a:r>
            <a:r>
              <a:rPr lang="en-US" b="1" dirty="0" smtClean="0"/>
              <a:t>RI</a:t>
            </a:r>
            <a:endParaRPr lang="en-US" dirty="0" smtClean="0"/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Model: </a:t>
            </a:r>
            <a:r>
              <a:rPr lang="en-US" b="1" dirty="0" smtClean="0"/>
              <a:t>WRF</a:t>
            </a:r>
            <a:r>
              <a:rPr lang="en-US" dirty="0" smtClean="0"/>
              <a:t> ver.3.6.1(</a:t>
            </a:r>
            <a:r>
              <a:rPr lang="en-US" dirty="0" err="1" smtClean="0"/>
              <a:t>Skamarock</a:t>
            </a:r>
            <a:r>
              <a:rPr lang="en-US" dirty="0" smtClean="0"/>
              <a:t> 2008), </a:t>
            </a:r>
            <a:r>
              <a:rPr lang="en-US" b="1" dirty="0" smtClean="0"/>
              <a:t>CRTM</a:t>
            </a:r>
            <a:r>
              <a:rPr lang="en-US" dirty="0" smtClean="0"/>
              <a:t> (Han et al. 2006) </a:t>
            </a:r>
          </a:p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b="1" dirty="0" smtClean="0"/>
              <a:t>PSU WRF-</a:t>
            </a:r>
            <a:r>
              <a:rPr lang="en-US" b="1" dirty="0" err="1" smtClean="0"/>
              <a:t>EnKF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Weng</a:t>
            </a:r>
            <a:r>
              <a:rPr lang="en-US" dirty="0" smtClean="0"/>
              <a:t> and Zhang, 2016)</a:t>
            </a:r>
          </a:p>
        </p:txBody>
      </p:sp>
    </p:spTree>
    <p:extLst>
      <p:ext uri="{BB962C8B-B14F-4D97-AF65-F5344CB8AC3E}">
        <p14:creationId xmlns:p14="http://schemas.microsoft.com/office/powerpoint/2010/main" val="15347320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665" y="1374309"/>
            <a:ext cx="11436173" cy="4901217"/>
          </a:xfrm>
          <a:prstGeom prst="rect">
            <a:avLst/>
          </a:prstGeom>
        </p:spPr>
      </p:pic>
      <p:sp>
        <p:nvSpPr>
          <p:cNvPr id="8" name="角丸四角形 10"/>
          <p:cNvSpPr/>
          <p:nvPr/>
        </p:nvSpPr>
        <p:spPr bwMode="auto">
          <a:xfrm>
            <a:off x="216385" y="1565712"/>
            <a:ext cx="2603597" cy="451970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Observation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735153"/>
            <a:ext cx="9144000" cy="40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kumimoji="0" lang="en-US" altLang="ja-JP" sz="2800" u="sng" dirty="0" smtClean="0">
                <a:latin typeface="Arial" panose="020B0604020202020204" pitchFamily="34" charset="0"/>
              </a:rPr>
              <a:t>Himawari-8 </a:t>
            </a:r>
            <a:r>
              <a:rPr kumimoji="0" lang="en-US" altLang="ja-JP" sz="2800" b="1" u="sng" dirty="0" smtClean="0">
                <a:latin typeface="Arial" panose="020B0604020202020204" pitchFamily="34" charset="0"/>
              </a:rPr>
              <a:t>Window </a:t>
            </a:r>
            <a:r>
              <a:rPr kumimoji="0" lang="en-US" altLang="ja-JP" sz="2800" u="sng" dirty="0">
                <a:latin typeface="Arial" panose="020B0604020202020204" pitchFamily="34" charset="0"/>
              </a:rPr>
              <a:t>Channel (ch14: 11.2 µm</a:t>
            </a:r>
            <a:r>
              <a:rPr kumimoji="0" lang="en-US" altLang="ja-JP" sz="2800" u="sng" dirty="0" smtClean="0">
                <a:latin typeface="Arial" panose="020B0604020202020204" pitchFamily="34" charset="0"/>
              </a:rPr>
              <a:t>)</a:t>
            </a:r>
            <a:endParaRPr lang="en-US" sz="2800" dirty="0" smtClean="0">
              <a:solidFill>
                <a:srgbClr val="8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sz="2700" dirty="0" smtClean="0"/>
              <a:t>EnKF </a:t>
            </a:r>
            <a:r>
              <a:rPr lang="en-US" sz="2700" dirty="0"/>
              <a:t>Performance </a:t>
            </a:r>
            <a:r>
              <a:rPr lang="en-US" sz="2700" dirty="0" smtClean="0"/>
              <a:t>Assimilating Himawari-8 BT</a:t>
            </a:r>
            <a:endParaRPr lang="en-US" sz="2700" dirty="0"/>
          </a:p>
        </p:txBody>
      </p:sp>
      <p:sp>
        <p:nvSpPr>
          <p:cNvPr id="12" name="角丸四角形 10"/>
          <p:cNvSpPr/>
          <p:nvPr/>
        </p:nvSpPr>
        <p:spPr bwMode="auto">
          <a:xfrm>
            <a:off x="3342330" y="1225113"/>
            <a:ext cx="2603597" cy="792569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analysis (BT+HPI)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角丸四角形 10"/>
          <p:cNvSpPr/>
          <p:nvPr/>
        </p:nvSpPr>
        <p:spPr bwMode="auto">
          <a:xfrm>
            <a:off x="6468275" y="1225113"/>
            <a:ext cx="2603597" cy="792569"/>
          </a:xfrm>
          <a:prstGeom prst="roundRect">
            <a:avLst/>
          </a:prstGeom>
          <a:ln w="19050">
            <a:solidFill>
              <a:srgbClr val="7030A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analysis (HPI)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10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665" y="1361783"/>
            <a:ext cx="11436173" cy="4901217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735153"/>
            <a:ext cx="9144000" cy="40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lnSpc>
                <a:spcPct val="70000"/>
              </a:lnSpc>
              <a:buNone/>
            </a:pPr>
            <a:r>
              <a:rPr kumimoji="0" lang="en-US" altLang="ja-JP" sz="2800" u="sng" dirty="0" smtClean="0">
                <a:latin typeface="Arial" panose="020B0604020202020204" pitchFamily="34" charset="0"/>
              </a:rPr>
              <a:t>Himawari-8 </a:t>
            </a:r>
            <a:r>
              <a:rPr kumimoji="0" lang="en-US" altLang="ja-JP" sz="2800" b="1" u="sng" dirty="0" smtClean="0">
                <a:latin typeface="Arial" panose="020B0604020202020204" pitchFamily="34" charset="0"/>
              </a:rPr>
              <a:t>Water Vapor </a:t>
            </a:r>
            <a:r>
              <a:rPr kumimoji="0" lang="en-US" altLang="ja-JP" sz="2800" u="sng" dirty="0" smtClean="0">
                <a:latin typeface="Arial" panose="020B0604020202020204" pitchFamily="34" charset="0"/>
              </a:rPr>
              <a:t>Channel </a:t>
            </a:r>
            <a:r>
              <a:rPr kumimoji="0" lang="en-US" altLang="ja-JP" sz="2800" u="sng" dirty="0">
                <a:latin typeface="Arial" panose="020B0604020202020204" pitchFamily="34" charset="0"/>
              </a:rPr>
              <a:t>(</a:t>
            </a:r>
            <a:r>
              <a:rPr kumimoji="0" lang="en-US" altLang="ja-JP" sz="2800" u="sng" dirty="0" smtClean="0">
                <a:latin typeface="Arial" panose="020B0604020202020204" pitchFamily="34" charset="0"/>
              </a:rPr>
              <a:t>ch8: 6.19 </a:t>
            </a:r>
            <a:r>
              <a:rPr kumimoji="0" lang="en-US" altLang="ja-JP" sz="2800" u="sng" dirty="0">
                <a:latin typeface="Arial" panose="020B0604020202020204" pitchFamily="34" charset="0"/>
              </a:rPr>
              <a:t>µm</a:t>
            </a:r>
            <a:r>
              <a:rPr kumimoji="0" lang="en-US" altLang="ja-JP" sz="2800" u="sng" dirty="0" smtClean="0">
                <a:latin typeface="Arial" panose="020B0604020202020204" pitchFamily="34" charset="0"/>
              </a:rPr>
              <a:t>)</a:t>
            </a:r>
            <a:endParaRPr lang="en-US" sz="2800" dirty="0" smtClean="0">
              <a:solidFill>
                <a:srgbClr val="8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sz="2700" dirty="0" smtClean="0"/>
              <a:t>EnKF </a:t>
            </a:r>
            <a:r>
              <a:rPr lang="en-US" sz="2700" dirty="0"/>
              <a:t>Performance </a:t>
            </a:r>
            <a:r>
              <a:rPr lang="en-US" sz="2700" dirty="0" smtClean="0"/>
              <a:t>Assimilating Himawari-8 BT</a:t>
            </a:r>
            <a:endParaRPr lang="en-US" sz="2700" dirty="0"/>
          </a:p>
        </p:txBody>
      </p:sp>
      <p:grpSp>
        <p:nvGrpSpPr>
          <p:cNvPr id="6" name="Group 5"/>
          <p:cNvGrpSpPr/>
          <p:nvPr/>
        </p:nvGrpSpPr>
        <p:grpSpPr>
          <a:xfrm>
            <a:off x="-194754" y="2268781"/>
            <a:ext cx="6183726" cy="4003891"/>
            <a:chOff x="-194754" y="2268781"/>
            <a:chExt cx="6183726" cy="4003891"/>
          </a:xfrm>
        </p:grpSpPr>
        <p:sp>
          <p:nvSpPr>
            <p:cNvPr id="14" name="Donut 13"/>
            <p:cNvSpPr/>
            <p:nvPr/>
          </p:nvSpPr>
          <p:spPr bwMode="auto">
            <a:xfrm>
              <a:off x="1420123" y="2268782"/>
              <a:ext cx="1431518" cy="1987437"/>
            </a:xfrm>
            <a:prstGeom prst="donut">
              <a:avLst>
                <a:gd name="adj" fmla="val 3422"/>
              </a:avLst>
            </a:prstGeom>
            <a:ln w="19050">
              <a:solidFill>
                <a:srgbClr val="8000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Donut 14"/>
            <p:cNvSpPr/>
            <p:nvPr/>
          </p:nvSpPr>
          <p:spPr bwMode="auto">
            <a:xfrm>
              <a:off x="4557454" y="2268781"/>
              <a:ext cx="1431518" cy="1987437"/>
            </a:xfrm>
            <a:prstGeom prst="donut">
              <a:avLst>
                <a:gd name="adj" fmla="val 3503"/>
              </a:avLst>
            </a:prstGeom>
            <a:ln w="19050">
              <a:solidFill>
                <a:srgbClr val="8000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-194754" y="5811007"/>
              <a:ext cx="299656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chemeClr val="bg2">
                      <a:lumMod val="75000"/>
                    </a:schemeClr>
                  </a:solidFill>
                </a:rPr>
                <a:t>Convections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>
              <a:stCxn id="16" idx="0"/>
              <a:endCxn id="15" idx="2"/>
            </p:cNvCxnSpPr>
            <p:nvPr/>
          </p:nvCxnSpPr>
          <p:spPr bwMode="auto">
            <a:xfrm flipV="1">
              <a:off x="1303531" y="3262500"/>
              <a:ext cx="3253923" cy="254850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>
              <a:stCxn id="16" idx="0"/>
              <a:endCxn id="14" idx="4"/>
            </p:cNvCxnSpPr>
            <p:nvPr/>
          </p:nvCxnSpPr>
          <p:spPr bwMode="auto">
            <a:xfrm flipV="1">
              <a:off x="1303531" y="4256219"/>
              <a:ext cx="832351" cy="15547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/>
          <p:cNvGrpSpPr/>
          <p:nvPr/>
        </p:nvGrpSpPr>
        <p:grpSpPr>
          <a:xfrm>
            <a:off x="644686" y="4050928"/>
            <a:ext cx="6877126" cy="2225456"/>
            <a:chOff x="644686" y="4050928"/>
            <a:chExt cx="6877126" cy="2225456"/>
          </a:xfrm>
        </p:grpSpPr>
        <p:sp>
          <p:nvSpPr>
            <p:cNvPr id="26" name="Donut 25"/>
            <p:cNvSpPr/>
            <p:nvPr/>
          </p:nvSpPr>
          <p:spPr bwMode="auto">
            <a:xfrm>
              <a:off x="644686" y="4050929"/>
              <a:ext cx="1491196" cy="630319"/>
            </a:xfrm>
            <a:prstGeom prst="donut">
              <a:avLst>
                <a:gd name="adj" fmla="val 8469"/>
              </a:avLst>
            </a:prstGeom>
            <a:ln w="19050">
              <a:solidFill>
                <a:srgbClr val="0080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Donut 26"/>
            <p:cNvSpPr/>
            <p:nvPr/>
          </p:nvSpPr>
          <p:spPr bwMode="auto">
            <a:xfrm>
              <a:off x="3779645" y="4050928"/>
              <a:ext cx="1491196" cy="630319"/>
            </a:xfrm>
            <a:prstGeom prst="donut">
              <a:avLst>
                <a:gd name="adj" fmla="val 8469"/>
              </a:avLst>
            </a:prstGeom>
            <a:ln w="19050">
              <a:solidFill>
                <a:srgbClr val="0080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 bwMode="auto">
            <a:xfrm>
              <a:off x="4525243" y="5814719"/>
              <a:ext cx="299656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rgbClr val="006A00"/>
                  </a:solidFill>
                </a:rPr>
                <a:t>Dry region</a:t>
              </a:r>
              <a:endParaRPr lang="en-US" dirty="0">
                <a:solidFill>
                  <a:srgbClr val="006A00"/>
                </a:solidFill>
              </a:endParaRPr>
            </a:p>
          </p:txBody>
        </p:sp>
        <p:cxnSp>
          <p:nvCxnSpPr>
            <p:cNvPr id="29" name="Straight Connector 28"/>
            <p:cNvCxnSpPr>
              <a:stCxn id="28" idx="0"/>
              <a:endCxn id="26" idx="5"/>
            </p:cNvCxnSpPr>
            <p:nvPr/>
          </p:nvCxnSpPr>
          <p:spPr bwMode="auto">
            <a:xfrm flipH="1" flipV="1">
              <a:off x="1917501" y="4588940"/>
              <a:ext cx="4106027" cy="12257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6A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>
              <a:stCxn id="28" idx="0"/>
              <a:endCxn id="27" idx="4"/>
            </p:cNvCxnSpPr>
            <p:nvPr/>
          </p:nvCxnSpPr>
          <p:spPr bwMode="auto">
            <a:xfrm flipH="1" flipV="1">
              <a:off x="4525243" y="4681247"/>
              <a:ext cx="1498285" cy="113347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6A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角丸四角形 10"/>
          <p:cNvSpPr/>
          <p:nvPr/>
        </p:nvSpPr>
        <p:spPr bwMode="auto">
          <a:xfrm>
            <a:off x="216385" y="1565712"/>
            <a:ext cx="2603597" cy="451970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Observation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角丸四角形 10"/>
          <p:cNvSpPr/>
          <p:nvPr/>
        </p:nvSpPr>
        <p:spPr bwMode="auto">
          <a:xfrm>
            <a:off x="3342330" y="1225113"/>
            <a:ext cx="2603597" cy="792569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analysis (BT+HPI)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角丸四角形 10"/>
          <p:cNvSpPr/>
          <p:nvPr/>
        </p:nvSpPr>
        <p:spPr bwMode="auto">
          <a:xfrm>
            <a:off x="6468275" y="1225113"/>
            <a:ext cx="2603597" cy="792569"/>
          </a:xfrm>
          <a:prstGeom prst="roundRect">
            <a:avLst/>
          </a:prstGeom>
          <a:ln w="19050">
            <a:solidFill>
              <a:srgbClr val="7030A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EnKF</a:t>
            </a: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analysis (HPI)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7396" y="2020587"/>
            <a:ext cx="4320611" cy="4255797"/>
            <a:chOff x="537396" y="2020587"/>
            <a:chExt cx="4320611" cy="4255797"/>
          </a:xfrm>
        </p:grpSpPr>
        <p:sp>
          <p:nvSpPr>
            <p:cNvPr id="10" name="Donut 9"/>
            <p:cNvSpPr/>
            <p:nvPr/>
          </p:nvSpPr>
          <p:spPr bwMode="auto">
            <a:xfrm rot="1800000">
              <a:off x="537396" y="2020587"/>
              <a:ext cx="667884" cy="1192964"/>
            </a:xfrm>
            <a:prstGeom prst="donut">
              <a:avLst>
                <a:gd name="adj" fmla="val 5904"/>
              </a:avLst>
            </a:prstGeom>
            <a:ln w="19050">
              <a:solidFill>
                <a:srgbClr val="00009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Donut 10"/>
            <p:cNvSpPr/>
            <p:nvPr/>
          </p:nvSpPr>
          <p:spPr bwMode="auto">
            <a:xfrm rot="1800000">
              <a:off x="3670900" y="2020587"/>
              <a:ext cx="667884" cy="1192964"/>
            </a:xfrm>
            <a:prstGeom prst="donut">
              <a:avLst>
                <a:gd name="adj" fmla="val 5596"/>
              </a:avLst>
            </a:prstGeom>
            <a:ln w="19050">
              <a:solidFill>
                <a:srgbClr val="00009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dirty="0" smtClean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>
              <a:stCxn id="33" idx="0"/>
              <a:endCxn id="10" idx="6"/>
            </p:cNvCxnSpPr>
            <p:nvPr/>
          </p:nvCxnSpPr>
          <p:spPr bwMode="auto">
            <a:xfrm flipH="1" flipV="1">
              <a:off x="1160540" y="2784040"/>
              <a:ext cx="2556552" cy="30306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9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>
              <a:stCxn id="33" idx="0"/>
              <a:endCxn id="11" idx="4"/>
            </p:cNvCxnSpPr>
            <p:nvPr/>
          </p:nvCxnSpPr>
          <p:spPr bwMode="auto">
            <a:xfrm flipH="1" flipV="1">
              <a:off x="3706601" y="3133638"/>
              <a:ext cx="10491" cy="268108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9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2576177" y="5814719"/>
              <a:ext cx="22818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45720" rIns="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142871" indent="-142871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n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85743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21471" indent="-13453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64342" indent="-141682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Char char="-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21501" indent="-155968" algn="l" rtl="0" eaLnBrk="1" fontAlgn="base" hangingPunct="1">
                <a:spcBef>
                  <a:spcPct val="40000"/>
                </a:spcBef>
                <a:spcAft>
                  <a:spcPct val="0"/>
                </a:spcAft>
                <a:buClrTx/>
                <a:buFont typeface="Wingdings" panose="05000000000000000000" pitchFamily="2" charset="2"/>
                <a:buChar char="§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kumimoji="1"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264"/>
                </a:spcBef>
                <a:buNone/>
              </a:pPr>
              <a:r>
                <a:rPr lang="en-US" dirty="0" smtClean="0">
                  <a:solidFill>
                    <a:srgbClr val="002060"/>
                  </a:solidFill>
                </a:rPr>
                <a:t>Moist region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3727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648"/>
            <a:ext cx="9143999" cy="5530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46" y="45420"/>
            <a:ext cx="9172788" cy="600075"/>
          </a:xfrm>
        </p:spPr>
        <p:txBody>
          <a:bodyPr/>
          <a:lstStyle/>
          <a:p>
            <a:r>
              <a:rPr lang="en-US" dirty="0" err="1"/>
              <a:t>EnKF</a:t>
            </a:r>
            <a:r>
              <a:rPr lang="en-US" dirty="0"/>
              <a:t> Performance on </a:t>
            </a:r>
            <a:r>
              <a:rPr lang="en-US" dirty="0" smtClean="0"/>
              <a:t>TC intensity forecast</a:t>
            </a:r>
            <a:endParaRPr lang="en-US" dirty="0"/>
          </a:p>
        </p:txBody>
      </p:sp>
      <p:sp>
        <p:nvSpPr>
          <p:cNvPr id="9" name="角丸四角形 10"/>
          <p:cNvSpPr/>
          <p:nvPr/>
        </p:nvSpPr>
        <p:spPr bwMode="auto">
          <a:xfrm>
            <a:off x="989556" y="751547"/>
            <a:ext cx="3551129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Minimum SLP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角丸四角形 10"/>
          <p:cNvSpPr/>
          <p:nvPr/>
        </p:nvSpPr>
        <p:spPr bwMode="auto">
          <a:xfrm>
            <a:off x="4885263" y="751547"/>
            <a:ext cx="3519702" cy="511053"/>
          </a:xfrm>
          <a:prstGeom prst="roundRect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smtClean="0">
                <a:solidFill>
                  <a:schemeClr val="tx1"/>
                </a:solidFill>
                <a:latin typeface="Arial" panose="020B0604020202020204" pitchFamily="34" charset="0"/>
              </a:rPr>
              <a:t>Max 10-m wind speed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43153" y="6432157"/>
            <a:ext cx="7941174" cy="35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089" indent="-342900">
              <a:lnSpc>
                <a:spcPct val="70000"/>
              </a:lnSpc>
              <a:buFontTx/>
              <a:buChar char="-"/>
            </a:pPr>
            <a:r>
              <a:rPr lang="en-US" dirty="0" smtClean="0"/>
              <a:t>Assimilation of BT greatly helped to capture RI.</a:t>
            </a:r>
          </a:p>
        </p:txBody>
      </p:sp>
    </p:spTree>
    <p:extLst>
      <p:ext uri="{BB962C8B-B14F-4D97-AF65-F5344CB8AC3E}">
        <p14:creationId xmlns:p14="http://schemas.microsoft.com/office/powerpoint/2010/main" val="77793773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 bwMode="auto">
          <a:xfrm>
            <a:off x="5163796" y="1740437"/>
            <a:ext cx="0" cy="3922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7619617" y="1740437"/>
            <a:ext cx="0" cy="3922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3891634" y="1740437"/>
            <a:ext cx="0" cy="3922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6466007" y="1740437"/>
            <a:ext cx="0" cy="392270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82879" y="45420"/>
            <a:ext cx="9234732" cy="600075"/>
          </a:xfrm>
        </p:spPr>
        <p:txBody>
          <a:bodyPr/>
          <a:lstStyle/>
          <a:p>
            <a:pPr eaLnBrk="0" hangingPunct="0"/>
            <a:r>
              <a:rPr kumimoji="0" lang="en-US" altLang="ja-JP" sz="2700" b="0" dirty="0" smtClean="0"/>
              <a:t>Sensitivity experiments</a:t>
            </a:r>
            <a:endParaRPr kumimoji="0" lang="en-US" altLang="ja-JP" sz="2700" b="0" dirty="0"/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5011396" y="3444565"/>
            <a:ext cx="0" cy="22185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Connector 64"/>
          <p:cNvCxnSpPr/>
          <p:nvPr/>
        </p:nvCxnSpPr>
        <p:spPr bwMode="auto">
          <a:xfrm>
            <a:off x="7467217" y="3444565"/>
            <a:ext cx="0" cy="22185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966107" y="2117473"/>
            <a:ext cx="578925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3739234" y="3444565"/>
            <a:ext cx="0" cy="221858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Straight Connector 89"/>
          <p:cNvCxnSpPr/>
          <p:nvPr/>
        </p:nvCxnSpPr>
        <p:spPr bwMode="auto">
          <a:xfrm>
            <a:off x="6313607" y="3444565"/>
            <a:ext cx="0" cy="222467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156530" y="5766889"/>
            <a:ext cx="16191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dirty="0" smtClean="0"/>
              <a:t>12Z/31 Jul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8160707" y="5698407"/>
            <a:ext cx="1037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9" indent="0" algn="ctr">
              <a:buFontTx/>
              <a:buNone/>
            </a:pPr>
            <a:r>
              <a:rPr lang="en-US" sz="2000" smtClean="0"/>
              <a:t>18Z/31</a:t>
            </a:r>
            <a:endParaRPr lang="en-US" sz="2000" dirty="0" smtClean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966107" y="1976126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8755358" y="1976126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4923500" y="5625726"/>
            <a:ext cx="18096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 marL="142871" indent="-142871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n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43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21471" indent="-13453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342" indent="-141682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Char char="-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1501" indent="-155968" algn="l" rtl="0" eaLnBrk="1" fontAlgn="base" hangingPunct="1">
              <a:spcBef>
                <a:spcPct val="4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§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64"/>
              </a:spcBef>
              <a:buNone/>
            </a:pPr>
            <a:r>
              <a:rPr lang="en-US" dirty="0" smtClean="0"/>
              <a:t>Every 1 hour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2965656" y="5465984"/>
            <a:ext cx="578925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2965656" y="5324637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754907" y="5324637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テキスト ボックス 25"/>
          <p:cNvSpPr txBox="1"/>
          <p:nvPr/>
        </p:nvSpPr>
        <p:spPr>
          <a:xfrm>
            <a:off x="2986243" y="3169091"/>
            <a:ext cx="5789251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All-sky infrared BT </a:t>
            </a:r>
            <a:r>
              <a:rPr lang="en-US" sz="2400" dirty="0">
                <a:solidFill>
                  <a:schemeClr val="bg1"/>
                </a:solidFill>
              </a:rPr>
              <a:t>(</a:t>
            </a:r>
            <a:r>
              <a:rPr lang="en-US" sz="2400" dirty="0" smtClean="0">
                <a:solidFill>
                  <a:schemeClr val="bg1"/>
                </a:solidFill>
              </a:rPr>
              <a:t>ch8: </a:t>
            </a:r>
            <a:r>
              <a:rPr lang="en-US" sz="2400" dirty="0">
                <a:solidFill>
                  <a:schemeClr val="bg1"/>
                </a:solidFill>
              </a:rPr>
              <a:t>6.19</a:t>
            </a:r>
            <a:r>
              <a:rPr lang="el-GR" sz="2400" dirty="0">
                <a:solidFill>
                  <a:schemeClr val="bg1"/>
                </a:solidFill>
              </a:rPr>
              <a:t> μ</a:t>
            </a:r>
            <a:r>
              <a:rPr lang="en-US" sz="2400" dirty="0">
                <a:solidFill>
                  <a:schemeClr val="bg1"/>
                </a:solidFill>
              </a:rPr>
              <a:t>m)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9" name="テキスト ボックス 25"/>
          <p:cNvSpPr txBox="1"/>
          <p:nvPr/>
        </p:nvSpPr>
        <p:spPr>
          <a:xfrm>
            <a:off x="2965655" y="1341383"/>
            <a:ext cx="5789251" cy="461665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rtlCol="0" anchor="ctr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minSLP</a:t>
            </a:r>
            <a:r>
              <a:rPr lang="en-US" sz="2400" dirty="0" smtClean="0">
                <a:solidFill>
                  <a:schemeClr val="bg1"/>
                </a:solidFill>
              </a:rPr>
              <a:t> (</a:t>
            </a:r>
            <a:r>
              <a:rPr lang="en-US" sz="2400" u="sng" dirty="0" smtClean="0">
                <a:solidFill>
                  <a:schemeClr val="bg1"/>
                </a:solidFill>
              </a:rPr>
              <a:t>H</a:t>
            </a:r>
            <a:r>
              <a:rPr lang="en-US" sz="2400" dirty="0" smtClean="0">
                <a:solidFill>
                  <a:schemeClr val="bg1"/>
                </a:solidFill>
              </a:rPr>
              <a:t>urricane </a:t>
            </a:r>
            <a:r>
              <a:rPr lang="en-US" sz="2400" u="sng" dirty="0">
                <a:solidFill>
                  <a:schemeClr val="bg1"/>
                </a:solidFill>
              </a:rPr>
              <a:t>P</a:t>
            </a:r>
            <a:r>
              <a:rPr lang="en-US" sz="2400" dirty="0">
                <a:solidFill>
                  <a:schemeClr val="bg1"/>
                </a:solidFill>
              </a:rPr>
              <a:t>osition </a:t>
            </a:r>
            <a:r>
              <a:rPr lang="en-US" sz="2400" dirty="0" smtClean="0">
                <a:solidFill>
                  <a:schemeClr val="bg1"/>
                </a:solidFill>
              </a:rPr>
              <a:t>&amp; </a:t>
            </a:r>
            <a:r>
              <a:rPr lang="en-US" sz="2400" u="sng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ntensity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endParaRPr kumimoji="0" lang="en-US" altLang="ja-JP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0" name="角丸四角形 10"/>
          <p:cNvSpPr/>
          <p:nvPr/>
        </p:nvSpPr>
        <p:spPr bwMode="auto">
          <a:xfrm>
            <a:off x="187559" y="5211518"/>
            <a:ext cx="2680253" cy="507831"/>
          </a:xfrm>
          <a:prstGeom prst="roundRect">
            <a:avLst/>
          </a:prstGeom>
          <a:ln w="19050">
            <a:solidFill>
              <a:srgbClr val="006A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BT+HPI </a:t>
            </a: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kumimoji="0" lang="en-US" altLang="ja-JP" sz="2800" dirty="0" smtClean="0">
                <a:solidFill>
                  <a:srgbClr val="006A00"/>
                </a:solidFill>
                <a:latin typeface="Arial" panose="020B0604020202020204" pitchFamily="34" charset="0"/>
              </a:rPr>
              <a:t>QOFF</a:t>
            </a: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3" name="角丸四角形 10"/>
          <p:cNvSpPr/>
          <p:nvPr/>
        </p:nvSpPr>
        <p:spPr bwMode="auto">
          <a:xfrm>
            <a:off x="520079" y="1884210"/>
            <a:ext cx="2347733" cy="507831"/>
          </a:xfrm>
          <a:prstGeom prst="roundRect">
            <a:avLst/>
          </a:prstGeom>
          <a:ln w="19050">
            <a:solidFill>
              <a:srgbClr val="7030A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smtClean="0">
                <a:solidFill>
                  <a:schemeClr val="tx1"/>
                </a:solidFill>
                <a:latin typeface="Arial" panose="020B0604020202020204" pitchFamily="34" charset="0"/>
              </a:rPr>
              <a:t>HPI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960976" y="4704237"/>
            <a:ext cx="578925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2960976" y="456289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8750227" y="4562890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角丸四角形 10"/>
          <p:cNvSpPr/>
          <p:nvPr/>
        </p:nvSpPr>
        <p:spPr bwMode="auto">
          <a:xfrm>
            <a:off x="182879" y="4478911"/>
            <a:ext cx="2680253" cy="507831"/>
          </a:xfrm>
          <a:prstGeom prst="roundRect">
            <a:avLst/>
          </a:prstGeom>
          <a:ln w="19050">
            <a:solidFill>
              <a:srgbClr val="0070C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BT+HPI </a:t>
            </a: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kumimoji="0" lang="en-US" altLang="ja-JP" sz="2800" dirty="0" smtClean="0">
                <a:solidFill>
                  <a:srgbClr val="002060"/>
                </a:solidFill>
                <a:latin typeface="Arial" panose="020B0604020202020204" pitchFamily="34" charset="0"/>
              </a:rPr>
              <a:t>QONLY</a:t>
            </a: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2960976" y="3971630"/>
            <a:ext cx="578925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2960976" y="3830283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8750227" y="3830283"/>
            <a:ext cx="0" cy="28268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角丸四角形 10"/>
          <p:cNvSpPr/>
          <p:nvPr/>
        </p:nvSpPr>
        <p:spPr bwMode="auto">
          <a:xfrm>
            <a:off x="182879" y="3746304"/>
            <a:ext cx="2680253" cy="507831"/>
          </a:xfrm>
          <a:prstGeom prst="roundRect">
            <a:avLst/>
          </a:prstGeom>
          <a:ln w="19050">
            <a:solidFill>
              <a:srgbClr val="800000"/>
            </a:solidFill>
            <a:headEnd type="none" w="med" len="med"/>
            <a:tailEnd type="none" w="med" len="med"/>
          </a:ln>
          <a:effectLst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BT+HPI </a:t>
            </a: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kumimoji="0" lang="en-US" altLang="ja-JP" sz="2800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</a:rPr>
              <a:t>CNTL</a:t>
            </a:r>
            <a:r>
              <a:rPr kumimoji="0" lang="en-US" altLang="ja-JP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863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Standarddesign 1">
      <a:dk1>
        <a:srgbClr val="000000"/>
      </a:dk1>
      <a:lt1>
        <a:srgbClr val="FFFFFF"/>
      </a:lt1>
      <a:dk2>
        <a:srgbClr val="0D3D65"/>
      </a:dk2>
      <a:lt2>
        <a:srgbClr val="BE0009"/>
      </a:lt2>
      <a:accent1>
        <a:srgbClr val="1C4C74"/>
      </a:accent1>
      <a:accent2>
        <a:srgbClr val="2C6D92"/>
      </a:accent2>
      <a:accent3>
        <a:srgbClr val="FFFFFF"/>
      </a:accent3>
      <a:accent4>
        <a:srgbClr val="000000"/>
      </a:accent4>
      <a:accent5>
        <a:srgbClr val="ABB2BC"/>
      </a:accent5>
      <a:accent6>
        <a:srgbClr val="276284"/>
      </a:accent6>
      <a:hlink>
        <a:srgbClr val="4797B9"/>
      </a:hlink>
      <a:folHlink>
        <a:srgbClr val="65C3E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ln w="19050">
          <a:solidFill>
            <a:srgbClr val="800000"/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dirty="0" smtClean="0">
            <a:solidFill>
              <a:schemeClr val="tx1"/>
            </a:solidFill>
            <a:latin typeface="Arial" panose="020B0604020202020204" pitchFamily="34" charset="0"/>
          </a:defRPr>
        </a:defPPr>
      </a:lstStyle>
      <a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12700" cap="flat" cmpd="sng" algn="ctr">
          <a:solidFill>
            <a:srgbClr val="8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D3D65"/>
        </a:dk2>
        <a:lt2>
          <a:srgbClr val="BE0009"/>
        </a:lt2>
        <a:accent1>
          <a:srgbClr val="1C4C74"/>
        </a:accent1>
        <a:accent2>
          <a:srgbClr val="2C6D92"/>
        </a:accent2>
        <a:accent3>
          <a:srgbClr val="FFFFFF"/>
        </a:accent3>
        <a:accent4>
          <a:srgbClr val="000000"/>
        </a:accent4>
        <a:accent5>
          <a:srgbClr val="ABB2BC"/>
        </a:accent5>
        <a:accent6>
          <a:srgbClr val="276284"/>
        </a:accent6>
        <a:hlink>
          <a:srgbClr val="4797B9"/>
        </a:hlink>
        <a:folHlink>
          <a:srgbClr val="65C3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ppt-theme.pptx</Template>
  <TotalTime>27270</TotalTime>
  <Words>908</Words>
  <Application>Microsoft Macintosh PowerPoint</Application>
  <PresentationFormat>On-screen Show (4:3)</PresentationFormat>
  <Paragraphs>140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ＭＳ Ｐゴシック</vt:lpstr>
      <vt:lpstr>Wingdings</vt:lpstr>
      <vt:lpstr>しねきゃぷしょん</vt:lpstr>
      <vt:lpstr>ヒラギノ角ゴ Pro W3</vt:lpstr>
      <vt:lpstr>Arial</vt:lpstr>
      <vt:lpstr>2_Standarddesign</vt:lpstr>
      <vt:lpstr>Impacts of moisture updates on  Tropical cyclone initialization with assimilation of all-sky radiance from Himawari-8</vt:lpstr>
      <vt:lpstr>New Satellites!  ~Himawari-8 &amp; GOES-16~</vt:lpstr>
      <vt:lpstr>Super-typhoon Soudelor (2015)</vt:lpstr>
      <vt:lpstr>Experimental settings</vt:lpstr>
      <vt:lpstr>Experimental settings</vt:lpstr>
      <vt:lpstr>EnKF Performance Assimilating Himawari-8 BT</vt:lpstr>
      <vt:lpstr>EnKF Performance Assimilating Himawari-8 BT</vt:lpstr>
      <vt:lpstr>EnKF Performance on TC intensity forecast</vt:lpstr>
      <vt:lpstr>Sensitivity experiments</vt:lpstr>
      <vt:lpstr>TC Inner-core structure comparison of QONLY</vt:lpstr>
      <vt:lpstr>TC intensity evolution of QONLY</vt:lpstr>
      <vt:lpstr>TC Inner-core structure comparison of QOFF</vt:lpstr>
      <vt:lpstr>TC intensity evolution of QOFF</vt:lpstr>
      <vt:lpstr>Summary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Minamide Masashi</dc:creator>
  <cp:lastModifiedBy>Masashi Minamide</cp:lastModifiedBy>
  <cp:revision>744</cp:revision>
  <dcterms:created xsi:type="dcterms:W3CDTF">2014-10-30T21:00:41Z</dcterms:created>
  <dcterms:modified xsi:type="dcterms:W3CDTF">2017-08-17T01:47:41Z</dcterms:modified>
</cp:coreProperties>
</file>