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7" r:id="rId2"/>
    <p:sldId id="258" r:id="rId3"/>
    <p:sldId id="312" r:id="rId4"/>
    <p:sldId id="301" r:id="rId5"/>
    <p:sldId id="299" r:id="rId6"/>
    <p:sldId id="302" r:id="rId7"/>
    <p:sldId id="313" r:id="rId8"/>
    <p:sldId id="277" r:id="rId9"/>
    <p:sldId id="270" r:id="rId10"/>
    <p:sldId id="279" r:id="rId11"/>
    <p:sldId id="280" r:id="rId12"/>
    <p:sldId id="304" r:id="rId13"/>
    <p:sldId id="305" r:id="rId14"/>
    <p:sldId id="314" r:id="rId15"/>
    <p:sldId id="306" r:id="rId16"/>
    <p:sldId id="308" r:id="rId17"/>
    <p:sldId id="311" r:id="rId18"/>
    <p:sldId id="309" r:id="rId19"/>
    <p:sldId id="287" r:id="rId20"/>
    <p:sldId id="310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27" autoAdjust="0"/>
    <p:restoredTop sz="80000" autoAdjust="0"/>
  </p:normalViewPr>
  <p:slideViewPr>
    <p:cSldViewPr snapToGrid="0" snapToObjects="1">
      <p:cViewPr varScale="1">
        <p:scale>
          <a:sx n="54" d="100"/>
          <a:sy n="54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D4195-5E69-8143-A3D8-126E0438AD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FC5E2-98A6-EA46-BC5C-E6971DDBF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6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Enthalpy</a:t>
            </a:r>
            <a:r>
              <a:rPr lang="en-US" baseline="0" dirty="0" smtClean="0"/>
              <a:t> flux response to convection and surface wind, form a strong 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46C2A-2F3A-F34F-B9A4-8554DED3C5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0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46CB-DF68-2F44-8151-4F80E3321E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3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46CB-DF68-2F44-8151-4F80E3321E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8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order to demonstrate, </a:t>
            </a:r>
            <a:r>
              <a:rPr lang="en-US" altLang="zh-CN" baseline="0" smtClean="0"/>
              <a:t>we emply ensemble </a:t>
            </a:r>
            <a:r>
              <a:rPr lang="en-US" altLang="zh-CN" baseline="0" dirty="0" smtClean="0"/>
              <a:t>forecast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8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Definition of RI timing: The time by subsequent 24 h intensity change (measured by min SLP) is maximized.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A6D87-25B9-C440-BE78-AC20B03363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46CB-DF68-2F44-8151-4F80E3321E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With speculation in mind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7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Correlation demonstrate</a:t>
            </a:r>
            <a:r>
              <a:rPr lang="en-US" altLang="zh-CN" baseline="0" dirty="0" smtClean="0"/>
              <a:t> possible connection, need to verify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FC5E2-98A6-EA46-BC5C-E6971DDBFF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8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Precipitation, tangential wind evolve</a:t>
            </a:r>
            <a:r>
              <a:rPr lang="en-US" baseline="0" dirty="0" smtClean="0"/>
              <a:t>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46CB-DF68-2F44-8151-4F80E3321E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0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0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2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4787-CA55-904B-88D2-EDDE2CDD2C00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640E-3F54-1144-8302-0F616517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0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0125" y="1146412"/>
            <a:ext cx="12460405" cy="3010432"/>
          </a:xfrm>
        </p:spPr>
        <p:txBody>
          <a:bodyPr>
            <a:normAutofit/>
          </a:bodyPr>
          <a:lstStyle/>
          <a:p>
            <a:r>
              <a:rPr lang="en-US" dirty="0" smtClean="0"/>
              <a:t>Dynamics and predictability of Rapid Intensification of Super Typhoon </a:t>
            </a:r>
            <a:r>
              <a:rPr lang="en-US" dirty="0" err="1" smtClean="0"/>
              <a:t>Usagi</a:t>
            </a:r>
            <a:r>
              <a:rPr lang="en-US" dirty="0" smtClean="0"/>
              <a:t> </a:t>
            </a:r>
            <a:r>
              <a:rPr lang="en-US" dirty="0"/>
              <a:t>(2013)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6844"/>
            <a:ext cx="9144000" cy="22208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Simon Liu</a:t>
            </a:r>
          </a:p>
          <a:p>
            <a:r>
              <a:rPr lang="en-US" dirty="0" err="1" smtClean="0"/>
              <a:t>Dandan</a:t>
            </a:r>
            <a:r>
              <a:rPr lang="en-US" dirty="0" smtClean="0"/>
              <a:t> Tao</a:t>
            </a:r>
          </a:p>
          <a:p>
            <a:r>
              <a:rPr lang="en-US" altLang="zh-CN" dirty="0"/>
              <a:t>Masashi </a:t>
            </a:r>
            <a:r>
              <a:rPr lang="en-US" altLang="zh-CN" dirty="0" err="1" smtClean="0"/>
              <a:t>Minamide</a:t>
            </a:r>
            <a:endParaRPr lang="en-US" dirty="0" smtClean="0"/>
          </a:p>
          <a:p>
            <a:r>
              <a:rPr lang="en-US" dirty="0" smtClean="0"/>
              <a:t>Advisor: Dr.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        Dr. Kun Zhao</a:t>
            </a:r>
          </a:p>
        </p:txBody>
      </p:sp>
    </p:spTree>
    <p:extLst>
      <p:ext uri="{BB962C8B-B14F-4D97-AF65-F5344CB8AC3E}">
        <p14:creationId xmlns:p14="http://schemas.microsoft.com/office/powerpoint/2010/main" val="16401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00888" y="5004608"/>
            <a:ext cx="10828183" cy="185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2"/>
          <p:cNvGrpSpPr/>
          <p:nvPr/>
        </p:nvGrpSpPr>
        <p:grpSpPr>
          <a:xfrm>
            <a:off x="0" y="148465"/>
            <a:ext cx="8558707" cy="6512235"/>
            <a:chOff x="1091003" y="0"/>
            <a:chExt cx="8558707" cy="6512235"/>
          </a:xfrm>
        </p:grpSpPr>
        <p:pic>
          <p:nvPicPr>
            <p:cNvPr id="16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271" y="3256971"/>
              <a:ext cx="4343439" cy="3255264"/>
            </a:xfrm>
            <a:prstGeom prst="rect">
              <a:avLst/>
            </a:prstGeom>
          </p:spPr>
        </p:pic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003" y="3243067"/>
              <a:ext cx="4341124" cy="3255264"/>
            </a:xfrm>
            <a:prstGeom prst="rect">
              <a:avLst/>
            </a:prstGeom>
          </p:spPr>
        </p:pic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853" y="13063"/>
              <a:ext cx="4343400" cy="3256971"/>
            </a:xfrm>
            <a:prstGeom prst="rect">
              <a:avLst/>
            </a:prstGeom>
          </p:spPr>
        </p:pic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6271" y="0"/>
              <a:ext cx="4343400" cy="3256971"/>
            </a:xfrm>
            <a:prstGeom prst="rect">
              <a:avLst/>
            </a:prstGeom>
          </p:spPr>
        </p:pic>
        <p:sp>
          <p:nvSpPr>
            <p:cNvPr id="20" name="TextBox 6"/>
            <p:cNvSpPr txBox="1"/>
            <p:nvPr/>
          </p:nvSpPr>
          <p:spPr>
            <a:xfrm>
              <a:off x="1886336" y="147612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2400" dirty="0"/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6018915" y="147612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2400" dirty="0"/>
            </a:p>
          </p:txBody>
        </p:sp>
        <p:sp>
          <p:nvSpPr>
            <p:cNvPr id="22" name="TextBox 9"/>
            <p:cNvSpPr txBox="1"/>
            <p:nvPr/>
          </p:nvSpPr>
          <p:spPr>
            <a:xfrm>
              <a:off x="1886336" y="3316440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2400" dirty="0"/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6011648" y="3404583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2400" dirty="0"/>
            </a:p>
          </p:txBody>
        </p:sp>
      </p:grpSp>
      <p:sp>
        <p:nvSpPr>
          <p:cNvPr id="24" name="内容占位符 2"/>
          <p:cNvSpPr>
            <a:spLocks noGrp="1"/>
          </p:cNvSpPr>
          <p:nvPr>
            <p:ph idx="1"/>
          </p:nvPr>
        </p:nvSpPr>
        <p:spPr>
          <a:xfrm>
            <a:off x="8422030" y="455971"/>
            <a:ext cx="3769970" cy="640202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Correlation  </a:t>
            </a:r>
            <a:r>
              <a:rPr lang="en-US" altLang="zh-CN" dirty="0" smtClean="0"/>
              <a:t>&lt;Vortex Intensity, </a:t>
            </a:r>
            <a:r>
              <a:rPr lang="en-US" altLang="zh-CN" dirty="0"/>
              <a:t>RI timing</a:t>
            </a:r>
            <a:r>
              <a:rPr lang="en-US" altLang="zh-CN" dirty="0" smtClean="0"/>
              <a:t>&gt;=0.5-0.7</a:t>
            </a:r>
          </a:p>
          <a:p>
            <a:r>
              <a:rPr lang="en-US" altLang="zh-CN" dirty="0"/>
              <a:t>E</a:t>
            </a:r>
            <a:r>
              <a:rPr lang="en-US" altLang="zh-CN" dirty="0" smtClean="0"/>
              <a:t>xplain the DA experiment</a:t>
            </a:r>
          </a:p>
          <a:p>
            <a:endParaRPr lang="en-US" altLang="zh-CN" dirty="0"/>
          </a:p>
          <a:p>
            <a:r>
              <a:rPr lang="en-US" altLang="zh-CN" dirty="0" smtClean="0"/>
              <a:t>Tilt: distance between middle and low level vortex centers</a:t>
            </a:r>
            <a:endParaRPr lang="en-US" altLang="zh-CN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1" y="10166"/>
            <a:ext cx="10515600" cy="44580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Correlation &lt;vortex intensity, RI timing&gt; and tilt</a:t>
            </a:r>
            <a:endParaRPr lang="zh-CN" altLang="en-US" dirty="0"/>
          </a:p>
        </p:txBody>
      </p:sp>
      <p:sp>
        <p:nvSpPr>
          <p:cNvPr id="2" name="右箭头 1"/>
          <p:cNvSpPr/>
          <p:nvPr/>
        </p:nvSpPr>
        <p:spPr>
          <a:xfrm rot="2284510">
            <a:off x="5828627" y="1166726"/>
            <a:ext cx="1404258" cy="742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276785" y="615410"/>
            <a:ext cx="143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Reduce of tilt</a:t>
            </a:r>
            <a:endParaRPr lang="zh-CN" altLang="en-US" dirty="0"/>
          </a:p>
        </p:txBody>
      </p:sp>
      <p:sp>
        <p:nvSpPr>
          <p:cNvPr id="4" name="上箭头 3"/>
          <p:cNvSpPr/>
          <p:nvPr/>
        </p:nvSpPr>
        <p:spPr>
          <a:xfrm>
            <a:off x="0" y="1446947"/>
            <a:ext cx="507786" cy="19270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795333" y="3391532"/>
            <a:ext cx="483773" cy="746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4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" y="10166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Partial Correlation &lt;moisture, RI timing&gt;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192486"/>
            <a:ext cx="6033933" cy="178322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Median</a:t>
            </a:r>
            <a:r>
              <a:rPr lang="en-US" dirty="0" smtClean="0"/>
              <a:t> Partial correlation 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0000"/>
                </a:solidFill>
              </a:rPr>
              <a:t>Moisture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RI timing&gt;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453"/>
            <a:ext cx="6400800" cy="18980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403600"/>
            <a:ext cx="5219700" cy="242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X: RI timing</a:t>
            </a:r>
          </a:p>
          <a:p>
            <a:r>
              <a:rPr lang="en-US" dirty="0" smtClean="0"/>
              <a:t>Y: RH</a:t>
            </a:r>
          </a:p>
          <a:p>
            <a:r>
              <a:rPr lang="en-US" dirty="0" smtClean="0"/>
              <a:t>Z1: current </a:t>
            </a:r>
            <a:r>
              <a:rPr lang="en-US" dirty="0" err="1" smtClean="0"/>
              <a:t>minSLP</a:t>
            </a:r>
            <a:endParaRPr lang="en-US" dirty="0"/>
          </a:p>
        </p:txBody>
      </p:sp>
      <p:pic>
        <p:nvPicPr>
          <p:cNvPr id="12" name="Picture 5" descr="../Desktop/simulation/Usagi_HPI_GTS90_1612/maps/paper_figures/Correlation_qvapor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r="52364"/>
          <a:stretch/>
        </p:blipFill>
        <p:spPr bwMode="auto">
          <a:xfrm>
            <a:off x="6057900" y="1335729"/>
            <a:ext cx="6095999" cy="5383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9" descr="../Desktop/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3" y="699247"/>
            <a:ext cx="10349672" cy="5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461683" y="6358961"/>
            <a:ext cx="11389658" cy="99807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Inner core moisture difference exist from 850 </a:t>
            </a:r>
            <a:r>
              <a:rPr lang="en-US" altLang="zh-CN" dirty="0" err="1" smtClean="0"/>
              <a:t>hPa</a:t>
            </a:r>
            <a:r>
              <a:rPr lang="en-US" altLang="zh-CN" dirty="0" smtClean="0"/>
              <a:t> to 500 </a:t>
            </a:r>
            <a:r>
              <a:rPr lang="en-US" altLang="zh-CN" dirty="0" err="1" smtClean="0"/>
              <a:t>hPa</a:t>
            </a:r>
            <a:endParaRPr lang="zh-CN" altLang="en-US" dirty="0"/>
          </a:p>
        </p:txBody>
      </p:sp>
      <p:sp>
        <p:nvSpPr>
          <p:cNvPr id="27" name="Rounded Rectangle 6"/>
          <p:cNvSpPr/>
          <p:nvPr/>
        </p:nvSpPr>
        <p:spPr>
          <a:xfrm>
            <a:off x="1286003" y="3271674"/>
            <a:ext cx="2055723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Vapor Path</a:t>
            </a:r>
            <a:endParaRPr lang="en-US" dirty="0"/>
          </a:p>
        </p:txBody>
      </p:sp>
      <p:sp>
        <p:nvSpPr>
          <p:cNvPr id="29" name="Rounded Rectangle 7"/>
          <p:cNvSpPr/>
          <p:nvPr/>
        </p:nvSpPr>
        <p:spPr>
          <a:xfrm>
            <a:off x="4667250" y="3261827"/>
            <a:ext cx="2074207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850 </a:t>
            </a:r>
            <a:r>
              <a:rPr lang="en-US" dirty="0" err="1" smtClean="0"/>
              <a:t>hPa</a:t>
            </a:r>
            <a:r>
              <a:rPr lang="en-US" dirty="0" smtClean="0"/>
              <a:t> Moisture</a:t>
            </a:r>
            <a:endParaRPr lang="en-US" dirty="0"/>
          </a:p>
        </p:txBody>
      </p:sp>
      <p:sp>
        <p:nvSpPr>
          <p:cNvPr id="31" name="Rounded Rectangle 7"/>
          <p:cNvSpPr/>
          <p:nvPr/>
        </p:nvSpPr>
        <p:spPr>
          <a:xfrm>
            <a:off x="7544921" y="3259034"/>
            <a:ext cx="2074207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Moisture</a:t>
            </a:r>
            <a:endParaRPr lang="en-US" dirty="0"/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1" y="-170167"/>
            <a:ext cx="10515600" cy="888811"/>
          </a:xfrm>
        </p:spPr>
        <p:txBody>
          <a:bodyPr/>
          <a:lstStyle/>
          <a:p>
            <a:r>
              <a:rPr lang="en-US" altLang="zh-CN" dirty="0" smtClean="0"/>
              <a:t>Moisture difference at 0 and 6 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22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5072901"/>
            <a:ext cx="10515600" cy="1785099"/>
          </a:xfrm>
        </p:spPr>
        <p:txBody>
          <a:bodyPr/>
          <a:lstStyle/>
          <a:p>
            <a:r>
              <a:rPr lang="en-US" altLang="zh-CN" dirty="0" smtClean="0"/>
              <a:t>Atmospheric Instability is modulated by moisture rather than temperature </a:t>
            </a:r>
            <a:r>
              <a:rPr lang="en-US" altLang="zh-CN" dirty="0" smtClean="0"/>
              <a:t>profile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Speculation</a:t>
            </a:r>
            <a:r>
              <a:rPr lang="en-US" altLang="zh-CN" dirty="0" smtClean="0"/>
              <a:t>: moisture-&gt; convection -&gt; RI process</a:t>
            </a:r>
            <a:endParaRPr lang="zh-CN" altLang="en-US" dirty="0"/>
          </a:p>
        </p:txBody>
      </p:sp>
      <p:grpSp>
        <p:nvGrpSpPr>
          <p:cNvPr id="5" name="Group 3"/>
          <p:cNvGrpSpPr/>
          <p:nvPr/>
        </p:nvGrpSpPr>
        <p:grpSpPr>
          <a:xfrm>
            <a:off x="143838" y="1241603"/>
            <a:ext cx="12245386" cy="3671055"/>
            <a:chOff x="0" y="1416265"/>
            <a:chExt cx="11727094" cy="3428390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6265"/>
              <a:ext cx="4572000" cy="3428390"/>
            </a:xfrm>
            <a:prstGeom prst="rect">
              <a:avLst/>
            </a:prstGeom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547" y="1416265"/>
              <a:ext cx="4572000" cy="3428390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094" y="1416265"/>
              <a:ext cx="4572000" cy="3428390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714060" y="1576158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2400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4198804" y="1599404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2400" dirty="0"/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7866935" y="1603616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/>
                <a:t>c</a:t>
              </a:r>
              <a:endParaRPr lang="en-US" sz="2400" dirty="0"/>
            </a:p>
          </p:txBody>
        </p:sp>
      </p:grpSp>
      <p:sp>
        <p:nvSpPr>
          <p:cNvPr id="12" name="Rounded Rectangle 14"/>
          <p:cNvSpPr/>
          <p:nvPr/>
        </p:nvSpPr>
        <p:spPr>
          <a:xfrm>
            <a:off x="794210" y="982104"/>
            <a:ext cx="1736124" cy="41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</a:t>
            </a:r>
            <a:endParaRPr lang="en-US" dirty="0"/>
          </a:p>
        </p:txBody>
      </p:sp>
      <p:sp>
        <p:nvSpPr>
          <p:cNvPr id="13" name="Rounded Rectangle 15"/>
          <p:cNvSpPr/>
          <p:nvPr/>
        </p:nvSpPr>
        <p:spPr>
          <a:xfrm>
            <a:off x="4530359" y="1006222"/>
            <a:ext cx="1736171" cy="41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14" name="Rounded Rectangle 20"/>
          <p:cNvSpPr/>
          <p:nvPr/>
        </p:nvSpPr>
        <p:spPr>
          <a:xfrm>
            <a:off x="8328337" y="1006223"/>
            <a:ext cx="3037488" cy="418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EnvWeakQvaporStrong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2718" y="51467"/>
            <a:ext cx="11613776" cy="73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Atmospheric </a:t>
            </a:r>
            <a:r>
              <a:rPr lang="en-US" dirty="0" smtClean="0"/>
              <a:t>Instability-potential equivalent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 smtClean="0"/>
              <a:t>Ensemble Forecast and correlation analysis</a:t>
            </a:r>
          </a:p>
          <a:p>
            <a:r>
              <a:rPr lang="en-US" dirty="0" smtClean="0"/>
              <a:t>Role of Moisture: Switch </a:t>
            </a:r>
            <a:r>
              <a:rPr lang="en-US" dirty="0" err="1" smtClean="0"/>
              <a:t>Qvapor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2778" y="3603318"/>
            <a:ext cx="10259198" cy="2351266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3"/>
          <p:cNvSpPr/>
          <p:nvPr/>
        </p:nvSpPr>
        <p:spPr>
          <a:xfrm>
            <a:off x="532778" y="1457484"/>
            <a:ext cx="10259198" cy="1518798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45254" y="6077533"/>
            <a:ext cx="12920117" cy="865363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Switch </a:t>
            </a:r>
            <a:r>
              <a:rPr lang="en-US" altLang="zh-CN" dirty="0" err="1" smtClean="0"/>
              <a:t>Qvapor</a:t>
            </a:r>
            <a:r>
              <a:rPr lang="en-US" altLang="zh-CN" dirty="0" smtClean="0"/>
              <a:t> experiment explain correlation &lt;moisture and RI timing&gt;</a:t>
            </a:r>
            <a:endParaRPr lang="zh-CN" alt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2848" y="357986"/>
            <a:ext cx="12199848" cy="5110489"/>
            <a:chOff x="314881" y="1164805"/>
            <a:chExt cx="10942028" cy="4285488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" y="1164805"/>
              <a:ext cx="5715000" cy="4285488"/>
            </a:xfrm>
            <a:prstGeom prst="rect">
              <a:avLst/>
            </a:prstGeom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909" y="1164805"/>
              <a:ext cx="5715000" cy="42854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9514" y="1386798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6265" y="1386343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24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52718" y="51467"/>
            <a:ext cx="10515600" cy="737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Switch </a:t>
            </a:r>
            <a:r>
              <a:rPr lang="en-US" dirty="0" err="1" smtClean="0"/>
              <a:t>Qvapor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10" name="上箭头 9"/>
          <p:cNvSpPr/>
          <p:nvPr/>
        </p:nvSpPr>
        <p:spPr>
          <a:xfrm>
            <a:off x="7904162" y="3055204"/>
            <a:ext cx="524933" cy="1811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0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1493948" cy="6858000"/>
            <a:chOff x="11096" y="0"/>
            <a:chExt cx="11493948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" y="0"/>
              <a:ext cx="3430097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337" y="0"/>
              <a:ext cx="3430097" cy="685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548" y="0"/>
              <a:ext cx="3430097" cy="6858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590" y="6348239"/>
              <a:ext cx="1776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(a) weak </a:t>
              </a:r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03287" y="6362469"/>
              <a:ext cx="3463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(b) </a:t>
              </a:r>
              <a:r>
                <a:rPr lang="en-US" sz="2000" dirty="0" err="1"/>
                <a:t>EnvWeakQvaporStrong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7"/>
            <a:stretch/>
          </p:blipFill>
          <p:spPr>
            <a:xfrm>
              <a:off x="8074947" y="407563"/>
              <a:ext cx="3430097" cy="643987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312280" y="6362410"/>
              <a:ext cx="17769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(d) strong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1609" y="6362410"/>
              <a:ext cx="34631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(c) </a:t>
              </a:r>
              <a:r>
                <a:rPr lang="en-US" sz="2000" dirty="0" err="1" smtClean="0"/>
                <a:t>EnvStrongQvaporWeak</a:t>
              </a:r>
              <a:endParaRPr lang="en-US" sz="2000" dirty="0"/>
            </a:p>
          </p:txBody>
        </p:sp>
      </p:grp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318247" y="-298661"/>
            <a:ext cx="10515600" cy="105213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Tangential wind (1km) </a:t>
            </a:r>
            <a:r>
              <a:rPr lang="en-US" altLang="zh-CN" dirty="0" smtClean="0"/>
              <a:t>+ composite </a:t>
            </a:r>
            <a:r>
              <a:rPr lang="en-US" altLang="zh-CN" dirty="0" smtClean="0"/>
              <a:t>reflectivity</a:t>
            </a:r>
            <a:endParaRPr lang="zh-CN" altLang="en-US" dirty="0"/>
          </a:p>
        </p:txBody>
      </p:sp>
      <p:sp>
        <p:nvSpPr>
          <p:cNvPr id="2" name="左右箭头 1"/>
          <p:cNvSpPr/>
          <p:nvPr/>
        </p:nvSpPr>
        <p:spPr>
          <a:xfrm rot="1172371">
            <a:off x="1925516" y="4067031"/>
            <a:ext cx="1757083" cy="28649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27294" y="5325035"/>
            <a:ext cx="1111624" cy="1037434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39247"/>
            <a:ext cx="10381129" cy="6071906"/>
            <a:chOff x="0" y="57152"/>
            <a:chExt cx="11427803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2"/>
              <a:ext cx="3430097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902" y="57152"/>
              <a:ext cx="3430097" cy="685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04" y="57152"/>
              <a:ext cx="3430097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706" y="57152"/>
              <a:ext cx="3430097" cy="6858000"/>
            </a:xfrm>
            <a:prstGeom prst="rect">
              <a:avLst/>
            </a:prstGeom>
          </p:spPr>
        </p:pic>
      </p:grp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79866" y="-286822"/>
            <a:ext cx="10515600" cy="1052138"/>
          </a:xfrm>
        </p:spPr>
        <p:txBody>
          <a:bodyPr>
            <a:normAutofit/>
          </a:bodyPr>
          <a:lstStyle/>
          <a:p>
            <a:r>
              <a:rPr lang="en-US" altLang="zh-CN" dirty="0"/>
              <a:t>Surface </a:t>
            </a:r>
            <a:r>
              <a:rPr lang="en-US" altLang="zh-CN" dirty="0" err="1"/>
              <a:t>Enthaly</a:t>
            </a:r>
            <a:r>
              <a:rPr lang="en-US" altLang="zh-CN" dirty="0"/>
              <a:t> Flux </a:t>
            </a:r>
            <a:r>
              <a:rPr lang="en-US" altLang="zh-CN" dirty="0" smtClean="0"/>
              <a:t>+ </a:t>
            </a:r>
            <a:r>
              <a:rPr lang="en-US" altLang="zh-CN" dirty="0"/>
              <a:t>surface wind</a:t>
            </a:r>
            <a:endParaRPr lang="zh-CN" altLang="en-US" dirty="0"/>
          </a:p>
        </p:txBody>
      </p:sp>
      <p:sp>
        <p:nvSpPr>
          <p:cNvPr id="18" name="左右箭头 17"/>
          <p:cNvSpPr/>
          <p:nvPr/>
        </p:nvSpPr>
        <p:spPr>
          <a:xfrm rot="1172371">
            <a:off x="1414951" y="3285854"/>
            <a:ext cx="1757083" cy="28649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227294" y="5019860"/>
            <a:ext cx="1111624" cy="1037434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279866" y="5983512"/>
            <a:ext cx="11473038" cy="10142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Moisture-&gt;convection-&gt;surface wind -&gt; surface enthalpy flux (wind induced surface heat exchange, WISHE)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0020"/>
            <a:ext cx="12389224" cy="11979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Eyewall moisture jump at middle level at RI onset</a:t>
            </a:r>
          </a:p>
          <a:p>
            <a:r>
              <a:rPr lang="en-US" dirty="0" smtClean="0"/>
              <a:t>precipitation propagate to up-shear and become axisymmetric at RI onset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1035" y="920824"/>
            <a:ext cx="11433048" cy="4508468"/>
            <a:chOff x="81035" y="920824"/>
            <a:chExt cx="11433048" cy="4508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9083" y="1143804"/>
              <a:ext cx="5715000" cy="42854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5" y="1143804"/>
              <a:ext cx="5718048" cy="42854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7878" y="920824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45926" y="920824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2400" dirty="0"/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805016" y="2278"/>
            <a:ext cx="2386927" cy="1959408"/>
            <a:chOff x="8612657" y="3299254"/>
            <a:chExt cx="3626111" cy="3283746"/>
          </a:xfrm>
        </p:grpSpPr>
        <p:sp>
          <p:nvSpPr>
            <p:cNvPr id="13" name="Rounded Rectangle 15"/>
            <p:cNvSpPr/>
            <p:nvPr/>
          </p:nvSpPr>
          <p:spPr>
            <a:xfrm>
              <a:off x="8612659" y="3299254"/>
              <a:ext cx="3410465" cy="29779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2"/>
            <p:cNvSpPr/>
            <p:nvPr/>
          </p:nvSpPr>
          <p:spPr>
            <a:xfrm>
              <a:off x="9168712" y="3671864"/>
              <a:ext cx="2298357" cy="22921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8785652" y="4817952"/>
              <a:ext cx="3064476" cy="12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6"/>
            <p:cNvCxnSpPr>
              <a:endCxn id="13" idx="2"/>
            </p:cNvCxnSpPr>
            <p:nvPr/>
          </p:nvCxnSpPr>
          <p:spPr>
            <a:xfrm flipH="1">
              <a:off x="10317892" y="3299254"/>
              <a:ext cx="20594" cy="29779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9"/>
                <p:cNvSpPr txBox="1"/>
                <p:nvPr/>
              </p:nvSpPr>
              <p:spPr>
                <a:xfrm>
                  <a:off x="10352652" y="3371029"/>
                  <a:ext cx="407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652" y="3371029"/>
                  <a:ext cx="40793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433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20"/>
                <p:cNvSpPr txBox="1"/>
                <p:nvPr/>
              </p:nvSpPr>
              <p:spPr>
                <a:xfrm>
                  <a:off x="11471189" y="4508158"/>
                  <a:ext cx="767579" cy="61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90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189" y="4508158"/>
                  <a:ext cx="767579" cy="61895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39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21"/>
                <p:cNvSpPr txBox="1"/>
                <p:nvPr/>
              </p:nvSpPr>
              <p:spPr>
                <a:xfrm>
                  <a:off x="10280819" y="5964041"/>
                  <a:ext cx="945349" cy="61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180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0819" y="5964041"/>
                  <a:ext cx="945349" cy="618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824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22"/>
                <p:cNvSpPr txBox="1"/>
                <p:nvPr/>
              </p:nvSpPr>
              <p:spPr>
                <a:xfrm>
                  <a:off x="8612657" y="4508158"/>
                  <a:ext cx="945349" cy="61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270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0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2657" y="4508158"/>
                  <a:ext cx="945349" cy="618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7767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3"/>
                <p:cNvSpPr txBox="1"/>
                <p:nvPr/>
              </p:nvSpPr>
              <p:spPr>
                <a:xfrm>
                  <a:off x="9778146" y="3389563"/>
                  <a:ext cx="945349" cy="618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360</a:t>
                  </a:r>
                  <a14:m>
                    <m:oMath xmlns:m="http://schemas.openxmlformats.org/officeDocument/2006/math">
                      <m:r>
                        <a:rPr lang="it-IT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°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8146" y="3389563"/>
                  <a:ext cx="945349" cy="6189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843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Curved Up Arrow 24"/>
            <p:cNvSpPr/>
            <p:nvPr/>
          </p:nvSpPr>
          <p:spPr>
            <a:xfrm>
              <a:off x="9675341" y="5143500"/>
              <a:ext cx="1396313" cy="540608"/>
            </a:xfrm>
            <a:prstGeom prst="curvedUp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own Arrow 26"/>
          <p:cNvSpPr/>
          <p:nvPr/>
        </p:nvSpPr>
        <p:spPr>
          <a:xfrm>
            <a:off x="11662917" y="1113530"/>
            <a:ext cx="262353" cy="8424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7"/>
          <p:cNvSpPr txBox="1"/>
          <p:nvPr/>
        </p:nvSpPr>
        <p:spPr>
          <a:xfrm>
            <a:off x="11272781" y="2052135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</a:t>
            </a:r>
            <a:endParaRPr lang="en-US" dirty="0"/>
          </a:p>
        </p:txBody>
      </p:sp>
      <p:sp>
        <p:nvSpPr>
          <p:cNvPr id="23" name="Rounded Rectangle 6"/>
          <p:cNvSpPr/>
          <p:nvPr/>
        </p:nvSpPr>
        <p:spPr>
          <a:xfrm>
            <a:off x="1253007" y="835609"/>
            <a:ext cx="2081864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Eyewall Moisture</a:t>
            </a:r>
            <a:endParaRPr 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6866600" y="819578"/>
            <a:ext cx="2225553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Eyewall Precipitation</a:t>
            </a:r>
            <a:endParaRPr lang="en-US" dirty="0"/>
          </a:p>
        </p:txBody>
      </p:sp>
      <p:sp>
        <p:nvSpPr>
          <p:cNvPr id="25" name="标题 1"/>
          <p:cNvSpPr>
            <a:spLocks noGrp="1"/>
          </p:cNvSpPr>
          <p:nvPr>
            <p:ph type="title"/>
          </p:nvPr>
        </p:nvSpPr>
        <p:spPr>
          <a:xfrm>
            <a:off x="351631" y="-20015"/>
            <a:ext cx="7967616" cy="105213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Precursor of RI</a:t>
            </a:r>
            <a:endParaRPr lang="zh-CN" altLang="en-US" dirty="0"/>
          </a:p>
        </p:txBody>
      </p:sp>
      <p:sp>
        <p:nvSpPr>
          <p:cNvPr id="26" name="上箭头 25"/>
          <p:cNvSpPr/>
          <p:nvPr/>
        </p:nvSpPr>
        <p:spPr>
          <a:xfrm rot="7367897">
            <a:off x="7147575" y="1746986"/>
            <a:ext cx="390912" cy="1811867"/>
          </a:xfrm>
          <a:prstGeom prst="upArrow">
            <a:avLst/>
          </a:prstGeom>
          <a:solidFill>
            <a:schemeClr val="tx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2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485"/>
            <a:ext cx="10515600" cy="765268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506" y="824752"/>
            <a:ext cx="12317506" cy="6033247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Factors impact RI of </a:t>
            </a:r>
            <a:r>
              <a:rPr lang="en-US" altLang="zh-CN" sz="3600" dirty="0" err="1"/>
              <a:t>Usagi</a:t>
            </a:r>
            <a:r>
              <a:rPr lang="en-US" altLang="zh-CN" sz="3600" dirty="0">
                <a:solidFill>
                  <a:srgbClr val="FF0000"/>
                </a:solidFill>
              </a:rPr>
              <a:t>: initial vortex intensity </a:t>
            </a:r>
            <a:r>
              <a:rPr lang="en-US" altLang="zh-CN" sz="3600" dirty="0"/>
              <a:t>and </a:t>
            </a:r>
            <a:r>
              <a:rPr lang="en-US" altLang="zh-CN" sz="3600" dirty="0">
                <a:solidFill>
                  <a:srgbClr val="FF0000"/>
                </a:solidFill>
              </a:rPr>
              <a:t>inner core moisture</a:t>
            </a:r>
          </a:p>
          <a:p>
            <a:pPr lvl="1"/>
            <a:r>
              <a:rPr lang="en-US" altLang="zh-CN" sz="3200" dirty="0"/>
              <a:t>Correlation between initial vortex vorticity with RI timing is </a:t>
            </a:r>
            <a:r>
              <a:rPr lang="en-US" altLang="zh-CN" sz="3200" dirty="0">
                <a:solidFill>
                  <a:srgbClr val="FF0000"/>
                </a:solidFill>
              </a:rPr>
              <a:t>0.5-0.7</a:t>
            </a:r>
            <a:r>
              <a:rPr lang="en-US" altLang="zh-CN" sz="3200" dirty="0"/>
              <a:t>. Data Assimilation of AMVs data help RI process by </a:t>
            </a:r>
            <a:r>
              <a:rPr lang="en-US" altLang="zh-CN" sz="3200" dirty="0">
                <a:solidFill>
                  <a:srgbClr val="FF0000"/>
                </a:solidFill>
              </a:rPr>
              <a:t>weakening</a:t>
            </a:r>
            <a:r>
              <a:rPr lang="en-US" altLang="zh-CN" sz="3200" dirty="0"/>
              <a:t> the initial vortex</a:t>
            </a:r>
          </a:p>
          <a:p>
            <a:pPr lvl="1"/>
            <a:r>
              <a:rPr lang="en-US" altLang="zh-CN" sz="3200" dirty="0"/>
              <a:t>Moisture-&gt;convection-&gt;surface wind -&gt; surface enthalpy flux (wind induced surface heat exchange, WISHE</a:t>
            </a:r>
            <a:r>
              <a:rPr lang="en-US" altLang="zh-CN" sz="3200" dirty="0" smtClean="0"/>
              <a:t>)</a:t>
            </a:r>
            <a:endParaRPr lang="en-US" sz="3600" dirty="0" smtClean="0"/>
          </a:p>
          <a:p>
            <a:r>
              <a:rPr lang="en-US" sz="3600" dirty="0" smtClean="0"/>
              <a:t>RI </a:t>
            </a:r>
            <a:r>
              <a:rPr lang="en-US" sz="3600" smtClean="0"/>
              <a:t>onset features saturated </a:t>
            </a:r>
            <a:r>
              <a:rPr lang="en-US" sz="3600" dirty="0" smtClean="0"/>
              <a:t>eyewall moisture and axisymmetric precipitation</a:t>
            </a:r>
          </a:p>
          <a:p>
            <a:pPr lvl="1"/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 smtClean="0"/>
              <a:t>Ensemble Forecast and correlation analysis</a:t>
            </a:r>
          </a:p>
          <a:p>
            <a:r>
              <a:rPr lang="en-US" dirty="0" smtClean="0"/>
              <a:t>Role of Moisture: Switch </a:t>
            </a:r>
            <a:r>
              <a:rPr lang="en-US" dirty="0" err="1" smtClean="0"/>
              <a:t>Qvapor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1" y="0"/>
            <a:ext cx="12192002" cy="6035040"/>
            <a:chOff x="-1" y="0"/>
            <a:chExt cx="12192002" cy="603504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024075" cy="30175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5"/>
            <a:stretch/>
          </p:blipFill>
          <p:spPr>
            <a:xfrm>
              <a:off x="3193576" y="0"/>
              <a:ext cx="3604976" cy="30175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3"/>
            <a:stretch/>
          </p:blipFill>
          <p:spPr>
            <a:xfrm>
              <a:off x="6006983" y="0"/>
              <a:ext cx="3593342" cy="30175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7" r="5000"/>
            <a:stretch/>
          </p:blipFill>
          <p:spPr>
            <a:xfrm>
              <a:off x="8781461" y="0"/>
              <a:ext cx="3410540" cy="30175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3017520"/>
              <a:ext cx="4024075" cy="30175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/>
            <a:stretch/>
          </p:blipFill>
          <p:spPr>
            <a:xfrm>
              <a:off x="3153768" y="3017520"/>
              <a:ext cx="3644784" cy="30175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76"/>
            <a:stretch/>
          </p:blipFill>
          <p:spPr>
            <a:xfrm>
              <a:off x="5980695" y="3017520"/>
              <a:ext cx="3618624" cy="301752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r="5281"/>
            <a:stretch/>
          </p:blipFill>
          <p:spPr>
            <a:xfrm>
              <a:off x="8781460" y="3017520"/>
              <a:ext cx="3410541" cy="30175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81806" y="17473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98660" y="17473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73137" y="17473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88440" y="17473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1806" y="319225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8660" y="319225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73137" y="319225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g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288440" y="3192251"/>
              <a:ext cx="565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5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-Down Arrow 3"/>
          <p:cNvSpPr/>
          <p:nvPr/>
        </p:nvSpPr>
        <p:spPr>
          <a:xfrm>
            <a:off x="1161535" y="29893"/>
            <a:ext cx="284206" cy="23129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75637" y="29893"/>
            <a:ext cx="12267637" cy="3429000"/>
            <a:chOff x="0" y="2891025"/>
            <a:chExt cx="12267637" cy="38804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8" r="9190"/>
            <a:stretch/>
          </p:blipFill>
          <p:spPr>
            <a:xfrm>
              <a:off x="6131" y="2915409"/>
              <a:ext cx="12177958" cy="3856093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0" y="2915410"/>
              <a:ext cx="1736124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Strong Member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35580" y="2915410"/>
              <a:ext cx="1736171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Weak Member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626644" y="2891025"/>
              <a:ext cx="4640993" cy="4182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Weak Member with </a:t>
              </a:r>
              <a:r>
                <a:rPr lang="en-US" smtClean="0"/>
                <a:t>strong member moisture 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05202" y="3309247"/>
              <a:ext cx="1094603" cy="3054483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78235" y="-71969"/>
            <a:ext cx="700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Equivalent</a:t>
            </a:r>
            <a:r>
              <a:rPr lang="en-US" sz="3200" dirty="0" smtClean="0"/>
              <a:t>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Potential Temperature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8259"/>
          <a:stretch/>
        </p:blipFill>
        <p:spPr>
          <a:xfrm>
            <a:off x="30112" y="3446581"/>
            <a:ext cx="111320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 smtClean="0"/>
              <a:t>Ensemble Forecast and correlation analysis</a:t>
            </a:r>
          </a:p>
          <a:p>
            <a:r>
              <a:rPr lang="en-US" dirty="0" smtClean="0"/>
              <a:t>Role of Moisture: Switch </a:t>
            </a:r>
            <a:r>
              <a:rPr lang="en-US" dirty="0" err="1" smtClean="0"/>
              <a:t>Qvapor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2778" y="2351411"/>
            <a:ext cx="10259198" cy="3603173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83"/>
          <a:stretch/>
        </p:blipFill>
        <p:spPr>
          <a:xfrm>
            <a:off x="5719482" y="189248"/>
            <a:ext cx="6472518" cy="50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" y="0"/>
            <a:ext cx="5802105" cy="48447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860" y="5071698"/>
            <a:ext cx="12156140" cy="192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 err="1"/>
              <a:t>Usagi</a:t>
            </a:r>
            <a:r>
              <a:rPr lang="en-US" altLang="zh-CN" sz="3200" dirty="0"/>
              <a:t> intensified by 65 knots (33 m/s) at 24 hours, </a:t>
            </a:r>
            <a:r>
              <a:rPr lang="en-US" altLang="zh-CN" sz="3200" dirty="0">
                <a:solidFill>
                  <a:srgbClr val="FF0000"/>
                </a:solidFill>
              </a:rPr>
              <a:t>double</a:t>
            </a:r>
            <a:r>
              <a:rPr lang="en-US" altLang="zh-CN" sz="3200" dirty="0"/>
              <a:t> of standard of rapid intensification (30 knots). </a:t>
            </a:r>
            <a:endParaRPr lang="en-US" sz="3200" dirty="0" smtClean="0"/>
          </a:p>
          <a:p>
            <a:r>
              <a:rPr lang="en-US" sz="3200" dirty="0" smtClean="0"/>
              <a:t>Control Run predict much </a:t>
            </a:r>
            <a:r>
              <a:rPr lang="en-US" sz="3200" dirty="0" smtClean="0">
                <a:solidFill>
                  <a:srgbClr val="FF0000"/>
                </a:solidFill>
              </a:rPr>
              <a:t>early</a:t>
            </a:r>
            <a:r>
              <a:rPr lang="en-US" sz="3200" dirty="0" smtClean="0"/>
              <a:t> RI with strong intensity</a:t>
            </a:r>
            <a:endParaRPr 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9924" y="-63172"/>
            <a:ext cx="10515600" cy="71148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Super Typhoon </a:t>
            </a:r>
            <a:r>
              <a:rPr lang="en-US" altLang="zh-CN" dirty="0" err="1"/>
              <a:t>Usagi</a:t>
            </a:r>
            <a:r>
              <a:rPr lang="en-US" altLang="zh-CN" dirty="0"/>
              <a:t> (2013)</a:t>
            </a:r>
            <a:endParaRPr lang="zh-CN" altLang="en-US" dirty="0"/>
          </a:p>
        </p:txBody>
      </p:sp>
      <p:sp>
        <p:nvSpPr>
          <p:cNvPr id="3" name="上箭头 2"/>
          <p:cNvSpPr/>
          <p:nvPr/>
        </p:nvSpPr>
        <p:spPr>
          <a:xfrm>
            <a:off x="7044267" y="1803314"/>
            <a:ext cx="524933" cy="1811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/>
          <a:stretch/>
        </p:blipFill>
        <p:spPr>
          <a:xfrm>
            <a:off x="274841" y="198166"/>
            <a:ext cx="6145056" cy="504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57" y="405682"/>
            <a:ext cx="6167719" cy="4624967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74840" y="5048578"/>
            <a:ext cx="11917159" cy="180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FF0000"/>
                </a:solidFill>
              </a:rPr>
              <a:t>Questions:</a:t>
            </a:r>
          </a:p>
          <a:p>
            <a:r>
              <a:rPr lang="en-US" altLang="zh-CN" dirty="0" smtClean="0"/>
              <a:t>How could DA Atmospheric Motion Vectors help improve RI forecast?</a:t>
            </a:r>
          </a:p>
          <a:p>
            <a:r>
              <a:rPr lang="en-US" altLang="zh-CN" dirty="0" smtClean="0"/>
              <a:t>What factors impact the RI and intensity forecast of </a:t>
            </a:r>
            <a:r>
              <a:rPr lang="en-US" altLang="zh-CN" dirty="0" err="1" smtClean="0"/>
              <a:t>Usagi</a:t>
            </a:r>
            <a:r>
              <a:rPr lang="en-US" altLang="zh-CN" dirty="0" smtClean="0"/>
              <a:t>?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85957" y="-117677"/>
            <a:ext cx="10515600" cy="834853"/>
          </a:xfrm>
        </p:spPr>
        <p:txBody>
          <a:bodyPr/>
          <a:lstStyle/>
          <a:p>
            <a:r>
              <a:rPr lang="en-US" altLang="zh-CN" dirty="0" smtClean="0"/>
              <a:t>Data Assimilation using PSU-</a:t>
            </a:r>
            <a:r>
              <a:rPr lang="en-US" altLang="zh-CN" dirty="0" err="1" smtClean="0"/>
              <a:t>EnKF</a:t>
            </a:r>
            <a:r>
              <a:rPr lang="en-US" altLang="zh-CN" dirty="0" smtClean="0"/>
              <a:t> system</a:t>
            </a:r>
            <a:endParaRPr lang="zh-CN" altLang="en-US" dirty="0"/>
          </a:p>
        </p:txBody>
      </p:sp>
      <p:sp>
        <p:nvSpPr>
          <p:cNvPr id="7" name="上箭头 6"/>
          <p:cNvSpPr/>
          <p:nvPr/>
        </p:nvSpPr>
        <p:spPr>
          <a:xfrm>
            <a:off x="7973327" y="2321813"/>
            <a:ext cx="524933" cy="18118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55668"/>
            <a:ext cx="10515600" cy="1325562"/>
          </a:xfrm>
        </p:spPr>
        <p:txBody>
          <a:bodyPr/>
          <a:lstStyle/>
          <a:p>
            <a:r>
              <a:rPr lang="en-US" altLang="zh-CN" dirty="0" smtClean="0"/>
              <a:t>Analysis of DA experiment</a:t>
            </a:r>
            <a:endParaRPr lang="zh-CN" altLang="en-US" dirty="0"/>
          </a:p>
        </p:txBody>
      </p:sp>
      <p:pic>
        <p:nvPicPr>
          <p:cNvPr id="4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894"/>
            <a:ext cx="4572813" cy="3429000"/>
          </a:xfrm>
          <a:prstGeom prst="rect">
            <a:avLst/>
          </a:prstGeom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4" y="1169894"/>
            <a:ext cx="4572813" cy="3429000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/>
          <a:stretch/>
        </p:blipFill>
        <p:spPr>
          <a:xfrm>
            <a:off x="7881178" y="1169894"/>
            <a:ext cx="4310822" cy="3429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224" y="5342965"/>
            <a:ext cx="11797551" cy="123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During most of </a:t>
            </a:r>
            <a:r>
              <a:rPr lang="en-US" sz="3200" dirty="0" err="1" smtClean="0"/>
              <a:t>EnKF</a:t>
            </a:r>
            <a:r>
              <a:rPr lang="en-US" sz="3200" dirty="0" smtClean="0"/>
              <a:t> </a:t>
            </a:r>
            <a:r>
              <a:rPr lang="en-US" sz="3200" dirty="0" err="1" smtClean="0"/>
              <a:t>anlysis</a:t>
            </a:r>
            <a:r>
              <a:rPr lang="en-US" sz="3200" dirty="0" smtClean="0"/>
              <a:t> cycles, </a:t>
            </a:r>
            <a:r>
              <a:rPr lang="en-US" sz="3200" dirty="0"/>
              <a:t>t</a:t>
            </a:r>
            <a:r>
              <a:rPr lang="en-US" altLang="zh-CN" sz="3200" dirty="0" smtClean="0"/>
              <a:t>he primary and secondary circulation were reduced. e.g. tangential wind decreased by 1.5 </a:t>
            </a:r>
            <a:r>
              <a:rPr lang="en-US" altLang="zh-CN" sz="3200" dirty="0"/>
              <a:t>m s</a:t>
            </a:r>
            <a:r>
              <a:rPr lang="en-US" altLang="zh-CN" sz="3200" baseline="30000" dirty="0"/>
              <a:t>-1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8" name="Rounded Rectangle 9"/>
          <p:cNvSpPr/>
          <p:nvPr/>
        </p:nvSpPr>
        <p:spPr>
          <a:xfrm>
            <a:off x="374665" y="902765"/>
            <a:ext cx="1643605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9" name="Rounded Rectangle 10"/>
          <p:cNvSpPr/>
          <p:nvPr/>
        </p:nvSpPr>
        <p:spPr>
          <a:xfrm>
            <a:off x="4518297" y="890658"/>
            <a:ext cx="1643605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0" name="Rounded Rectangle 11"/>
          <p:cNvSpPr/>
          <p:nvPr/>
        </p:nvSpPr>
        <p:spPr>
          <a:xfrm>
            <a:off x="8871995" y="876248"/>
            <a:ext cx="1643605" cy="534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 </a:t>
            </a:r>
          </a:p>
          <a:p>
            <a:r>
              <a:rPr lang="en-US" dirty="0" smtClean="0"/>
              <a:t>Ensemble Forecast and correlation analysis</a:t>
            </a:r>
          </a:p>
          <a:p>
            <a:r>
              <a:rPr lang="en-US" dirty="0" smtClean="0"/>
              <a:t>Role of Moisture: Switch </a:t>
            </a:r>
            <a:r>
              <a:rPr lang="en-US" dirty="0" err="1" smtClean="0"/>
              <a:t>Qvapor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2778" y="3030071"/>
            <a:ext cx="10259198" cy="2924513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3"/>
          <p:cNvSpPr/>
          <p:nvPr/>
        </p:nvSpPr>
        <p:spPr>
          <a:xfrm>
            <a:off x="532778" y="1457484"/>
            <a:ext cx="10259198" cy="962988"/>
          </a:xfrm>
          <a:prstGeom prst="round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80" y="171587"/>
            <a:ext cx="6721196" cy="50400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02" r="11390"/>
          <a:stretch/>
        </p:blipFill>
        <p:spPr>
          <a:xfrm>
            <a:off x="6368603" y="237155"/>
            <a:ext cx="5273668" cy="4998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80" y="-236379"/>
            <a:ext cx="10515600" cy="961223"/>
          </a:xfrm>
        </p:spPr>
        <p:txBody>
          <a:bodyPr/>
          <a:lstStyle/>
          <a:p>
            <a:r>
              <a:rPr lang="en-US" dirty="0" smtClean="0"/>
              <a:t>Ensemble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68061"/>
            <a:ext cx="11929405" cy="158993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: significant RI onset timing variation and intensity diverge</a:t>
            </a:r>
          </a:p>
          <a:p>
            <a:r>
              <a:rPr lang="en-US" altLang="zh-CN" dirty="0"/>
              <a:t>Definition of RI timing: The time by subsequent 24 h intensity change (measured by min SLP) is maximized.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207636" y="2234560"/>
            <a:ext cx="477715" cy="2612723"/>
          </a:xfrm>
          <a:prstGeom prst="roundRect">
            <a:avLst/>
          </a:prstGeom>
          <a:solidFill>
            <a:srgbClr val="000000">
              <a:alpha val="6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7" y="279775"/>
            <a:ext cx="11887199" cy="1325563"/>
          </a:xfrm>
        </p:spPr>
        <p:txBody>
          <a:bodyPr>
            <a:normAutofit fontScale="90000"/>
          </a:bodyPr>
          <a:lstStyle/>
          <a:p>
            <a:r>
              <a:rPr lang="en-US"/>
              <a:t>What factors cause the RI timing variation/ intensity divergence?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777499"/>
            <a:ext cx="4182977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Environmental factors: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Deep </a:t>
            </a:r>
            <a:r>
              <a:rPr lang="en-US" dirty="0"/>
              <a:t>layer shear? </a:t>
            </a:r>
            <a:endParaRPr lang="en-US" dirty="0" smtClean="0"/>
          </a:p>
          <a:p>
            <a:r>
              <a:rPr lang="en-US" dirty="0" smtClean="0"/>
              <a:t>Environment </a:t>
            </a:r>
            <a:r>
              <a:rPr lang="en-US" dirty="0"/>
              <a:t>shear? </a:t>
            </a:r>
            <a:endParaRPr lang="en-US" dirty="0" smtClean="0"/>
          </a:p>
          <a:p>
            <a:r>
              <a:rPr lang="en-US" dirty="0" smtClean="0"/>
              <a:t>Dry air intrusion?</a:t>
            </a:r>
          </a:p>
          <a:p>
            <a:r>
              <a:rPr lang="en-US" dirty="0" smtClean="0"/>
              <a:t>SST?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17432" y="1825625"/>
            <a:ext cx="52056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Internal factors:</a:t>
            </a:r>
          </a:p>
          <a:p>
            <a:r>
              <a:rPr lang="en-US" dirty="0" smtClean="0"/>
              <a:t>Tilt (distance between low-level and middle-level vortex center)? </a:t>
            </a:r>
          </a:p>
          <a:p>
            <a:r>
              <a:rPr lang="en-US" dirty="0" smtClean="0"/>
              <a:t>Initial vortex</a:t>
            </a:r>
            <a:r>
              <a:rPr lang="en-US" dirty="0"/>
              <a:t> strength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Inner core moistures?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066098" y="2940468"/>
                <a:ext cx="1130970" cy="3285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098" y="2940468"/>
                <a:ext cx="1130970" cy="32854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2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TM02836342[[fn=离子]]</Template>
  <TotalTime>729</TotalTime>
  <Words>671</Words>
  <Application>Microsoft Office PowerPoint</Application>
  <PresentationFormat>宽屏</PresentationFormat>
  <Paragraphs>145</Paragraphs>
  <Slides>21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DengXian</vt:lpstr>
      <vt:lpstr>宋体</vt:lpstr>
      <vt:lpstr>Arial</vt:lpstr>
      <vt:lpstr>Calibri</vt:lpstr>
      <vt:lpstr>Cambria Math</vt:lpstr>
      <vt:lpstr>Blank</vt:lpstr>
      <vt:lpstr>Dynamics and predictability of Rapid Intensification of Super Typhoon Usagi (2013)</vt:lpstr>
      <vt:lpstr>Outline</vt:lpstr>
      <vt:lpstr>Outline</vt:lpstr>
      <vt:lpstr>Super Typhoon Usagi (2013)</vt:lpstr>
      <vt:lpstr>Data Assimilation using PSU-EnKF system</vt:lpstr>
      <vt:lpstr>Analysis of DA experiment</vt:lpstr>
      <vt:lpstr>Outline</vt:lpstr>
      <vt:lpstr>Ensemble Forecast</vt:lpstr>
      <vt:lpstr>What factors cause the RI timing variation/ intensity divergence?</vt:lpstr>
      <vt:lpstr>Correlation &lt;vortex intensity, RI timing&gt; and tilt</vt:lpstr>
      <vt:lpstr>Partial Correlation &lt;moisture, RI timing&gt;</vt:lpstr>
      <vt:lpstr>Moisture difference at 0 and 6 h</vt:lpstr>
      <vt:lpstr>PowerPoint 演示文稿</vt:lpstr>
      <vt:lpstr>Outline</vt:lpstr>
      <vt:lpstr>PowerPoint 演示文稿</vt:lpstr>
      <vt:lpstr>Tangential wind (1km) + composite reflectivity</vt:lpstr>
      <vt:lpstr>Surface Enthaly Flux + surface wind</vt:lpstr>
      <vt:lpstr>Precursor of RI</vt:lpstr>
      <vt:lpstr>Conclusion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of Atmospheric Motion Vector and predictability of Rapid Intensification of Super Typhoon Usagi (2013)</dc:title>
  <dc:creator>Microsoft Office User</dc:creator>
  <cp:lastModifiedBy>su liu</cp:lastModifiedBy>
  <cp:revision>427</cp:revision>
  <dcterms:created xsi:type="dcterms:W3CDTF">2017-05-01T02:28:19Z</dcterms:created>
  <dcterms:modified xsi:type="dcterms:W3CDTF">2017-08-17T14:33:02Z</dcterms:modified>
</cp:coreProperties>
</file>