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1" r:id="rId4"/>
    <p:sldId id="258" r:id="rId5"/>
    <p:sldId id="262" r:id="rId6"/>
    <p:sldId id="264" r:id="rId7"/>
    <p:sldId id="265" r:id="rId8"/>
    <p:sldId id="267" r:id="rId9"/>
    <p:sldId id="282" r:id="rId10"/>
    <p:sldId id="266" r:id="rId11"/>
    <p:sldId id="269" r:id="rId12"/>
    <p:sldId id="283" r:id="rId13"/>
    <p:sldId id="270" r:id="rId14"/>
    <p:sldId id="285" r:id="rId15"/>
    <p:sldId id="271" r:id="rId16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63" autoAdjust="0"/>
    <p:restoredTop sz="94715"/>
  </p:normalViewPr>
  <p:slideViewPr>
    <p:cSldViewPr snapToGrid="0" snapToObjects="1">
      <p:cViewPr varScale="1">
        <p:scale>
          <a:sx n="129" d="100"/>
          <a:sy n="129" d="100"/>
        </p:scale>
        <p:origin x="208" y="8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484D7-647C-1143-A876-4657E450356C}" type="datetimeFigureOut">
              <a:rPr lang="en-US" smtClean="0"/>
              <a:t>5/1/17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59657-5163-C942-BEC5-31A52B6D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20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33B27-BD86-704A-A7DB-CFD44D374AE1}" type="datetimeFigureOut">
              <a:rPr lang="en-US" smtClean="0"/>
              <a:t>5/1/17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1A16A-13D2-014E-86A0-AF6A30BA2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4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B7F1-7628-014D-AC69-CC98718F687B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1C24-7456-2E4F-B644-97403C922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B7F1-7628-014D-AC69-CC98718F687B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1C24-7456-2E4F-B644-97403C922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2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B7F1-7628-014D-AC69-CC98718F687B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1C24-7456-2E4F-B644-97403C922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B7F1-7628-014D-AC69-CC98718F687B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1C24-7456-2E4F-B644-97403C922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2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B7F1-7628-014D-AC69-CC98718F687B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1C24-7456-2E4F-B644-97403C922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5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B7F1-7628-014D-AC69-CC98718F687B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1C24-7456-2E4F-B644-97403C922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27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B7F1-7628-014D-AC69-CC98718F687B}" type="datetimeFigureOut">
              <a:rPr lang="en-US" smtClean="0"/>
              <a:t>5/1/17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1C24-7456-2E4F-B644-97403C922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33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B7F1-7628-014D-AC69-CC98718F687B}" type="datetimeFigureOut">
              <a:rPr lang="en-US" smtClean="0"/>
              <a:t>5/1/17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1C24-7456-2E4F-B644-97403C922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8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B7F1-7628-014D-AC69-CC98718F687B}" type="datetimeFigureOut">
              <a:rPr lang="en-US" smtClean="0"/>
              <a:t>5/1/17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1C24-7456-2E4F-B644-97403C922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9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B7F1-7628-014D-AC69-CC98718F687B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1C24-7456-2E4F-B644-97403C922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0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8B7F1-7628-014D-AC69-CC98718F687B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1C24-7456-2E4F-B644-97403C922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6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8B7F1-7628-014D-AC69-CC98718F687B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71C24-7456-2E4F-B644-97403C922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6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Relationship Id="rId3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tp://www.hko.gov.hk/education/images/fig_00136_butterflyeffect_1.jpg"/>
          <p:cNvPicPr>
            <a:picLocks noChangeAspect="1" noChangeArrowheads="1"/>
          </p:cNvPicPr>
          <p:nvPr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030" y="454234"/>
            <a:ext cx="9445083" cy="640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tp://www.work.psu.edu/ldap/PS_HOR_RGB_2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451650" cy="8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tp://adapt.psu.edu/images/adaptlogo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2926" y="0"/>
            <a:ext cx="2224205" cy="7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97979" y="1734235"/>
            <a:ext cx="9653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Atmospheric Predictability for Mid-Latitude Jet/front Systems</a:t>
            </a:r>
            <a:endParaRPr lang="en-US" sz="36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8261" y="4191341"/>
            <a:ext cx="743094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Y Qiang Sun,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Fuqing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Zhang</a:t>
            </a:r>
          </a:p>
          <a:p>
            <a:pPr algn="ctr"/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GroupMeeting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20170501</a:t>
            </a:r>
          </a:p>
          <a:p>
            <a:pPr algn="ctr"/>
            <a:endParaRPr lang="en-US" sz="2400" b="1" baseline="30000" dirty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400" b="1" baseline="300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Pennsylvania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1271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"/>
          <p:cNvSpPr txBox="1"/>
          <p:nvPr/>
        </p:nvSpPr>
        <p:spPr>
          <a:xfrm>
            <a:off x="1425592" y="840386"/>
            <a:ext cx="895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12h accumulated precipitation at forecast day 10 for 0.1EDA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2" t="3659" r="12011" b="4276"/>
          <a:stretch/>
        </p:blipFill>
        <p:spPr>
          <a:xfrm rot="16200000">
            <a:off x="4333632" y="-2274751"/>
            <a:ext cx="3409123" cy="1144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4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8" r="30697"/>
          <a:stretch/>
        </p:blipFill>
        <p:spPr>
          <a:xfrm rot="16200000">
            <a:off x="4271844" y="-1986915"/>
            <a:ext cx="3648311" cy="1219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3" r="43320"/>
          <a:stretch/>
        </p:blipFill>
        <p:spPr>
          <a:xfrm rot="16200000">
            <a:off x="5745370" y="-3547720"/>
            <a:ext cx="757650" cy="10909783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1885364" y="1152940"/>
            <a:ext cx="4370182" cy="4556892"/>
          </a:xfrm>
          <a:prstGeom prst="straightConnector1">
            <a:avLst/>
          </a:prstGeom>
          <a:ln w="57150" cmpd="sng">
            <a:solidFill>
              <a:srgbClr val="00B050"/>
            </a:solidFill>
            <a:prstDash val="lgDashDotDot"/>
            <a:headEnd w="sm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7505" y="248477"/>
            <a:ext cx="1117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Dynamical processes associated with the error growth :  </a:t>
            </a:r>
            <a:r>
              <a:rPr lang="en-US" sz="24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short range</a:t>
            </a: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5286516" y="1305340"/>
            <a:ext cx="4370182" cy="4556892"/>
          </a:xfrm>
          <a:prstGeom prst="straightConnector1">
            <a:avLst/>
          </a:prstGeom>
          <a:ln w="57150" cmpd="sng">
            <a:solidFill>
              <a:srgbClr val="00B050"/>
            </a:solidFill>
            <a:prstDash val="lgDashDotDot"/>
            <a:headEnd w="sm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55546" y="1120674"/>
            <a:ext cx="993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15m/s</a:t>
            </a:r>
          </a:p>
        </p:txBody>
      </p:sp>
    </p:spTree>
    <p:extLst>
      <p:ext uri="{BB962C8B-B14F-4D97-AF65-F5344CB8AC3E}">
        <p14:creationId xmlns:p14="http://schemas.microsoft.com/office/powerpoint/2010/main" val="56074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0" r="31995"/>
          <a:stretch/>
        </p:blipFill>
        <p:spPr>
          <a:xfrm rot="16200000">
            <a:off x="4371207" y="-2163467"/>
            <a:ext cx="3465647" cy="12585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3" r="43320"/>
          <a:stretch/>
        </p:blipFill>
        <p:spPr>
          <a:xfrm rot="16200000">
            <a:off x="5745370" y="-3547720"/>
            <a:ext cx="757650" cy="10909783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1789043" y="2396584"/>
            <a:ext cx="3409122" cy="1837489"/>
          </a:xfrm>
          <a:prstGeom prst="straightConnector1">
            <a:avLst/>
          </a:prstGeom>
          <a:ln w="57150" cmpd="sng">
            <a:solidFill>
              <a:schemeClr val="tx1"/>
            </a:solidFill>
            <a:prstDash val="lgDashDotDot"/>
            <a:headEnd w="sm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3458817" y="1614606"/>
            <a:ext cx="7354957" cy="3722707"/>
          </a:xfrm>
          <a:prstGeom prst="straightConnector1">
            <a:avLst/>
          </a:prstGeom>
          <a:ln w="57150" cmpd="sng">
            <a:solidFill>
              <a:schemeClr val="tx1"/>
            </a:solidFill>
            <a:prstDash val="lgDashDotDot"/>
            <a:headEnd w="sm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674607" y="1120839"/>
            <a:ext cx="993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30m/s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505" y="248477"/>
            <a:ext cx="1117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Dynamical processes associated with the error growth : medium range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7885043" y="4024743"/>
            <a:ext cx="3189959" cy="1700196"/>
          </a:xfrm>
          <a:prstGeom prst="straightConnector1">
            <a:avLst/>
          </a:prstGeom>
          <a:ln w="57150" cmpd="sng">
            <a:solidFill>
              <a:schemeClr val="tx1"/>
            </a:solidFill>
            <a:prstDash val="lgDashDotDot"/>
            <a:headEnd w="sm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55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v_hov_pf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t="13447" r="7456" b="13365"/>
          <a:stretch/>
        </p:blipFill>
        <p:spPr>
          <a:xfrm>
            <a:off x="6117244" y="389966"/>
            <a:ext cx="5446009" cy="6480000"/>
          </a:xfrm>
          <a:prstGeom prst="rect">
            <a:avLst/>
          </a:prstGeom>
        </p:spPr>
      </p:pic>
      <p:pic>
        <p:nvPicPr>
          <p:cNvPr id="6" name="图片 5" descr="v_hov_pf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13228" r="7592" b="13511"/>
          <a:stretch/>
        </p:blipFill>
        <p:spPr>
          <a:xfrm>
            <a:off x="487046" y="383493"/>
            <a:ext cx="5446035" cy="6474507"/>
          </a:xfrm>
          <a:prstGeom prst="rect">
            <a:avLst/>
          </a:prstGeom>
        </p:spPr>
      </p:pic>
      <p:cxnSp>
        <p:nvCxnSpPr>
          <p:cNvPr id="18" name="Straight Connector 25"/>
          <p:cNvCxnSpPr/>
          <p:nvPr/>
        </p:nvCxnSpPr>
        <p:spPr>
          <a:xfrm flipH="1" flipV="1">
            <a:off x="1795690" y="217507"/>
            <a:ext cx="227973" cy="583426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100360" y="3211602"/>
            <a:ext cx="1921355" cy="2380598"/>
            <a:chOff x="4959625" y="2932047"/>
            <a:chExt cx="1779105" cy="2574231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4959625" y="2932047"/>
              <a:ext cx="1639957" cy="11131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5208104" y="4552123"/>
              <a:ext cx="1530626" cy="9541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9702241" y="5592200"/>
            <a:ext cx="176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/>
              <a:t>Ensemble mean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" y="0"/>
            <a:ext cx="1205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Wave packets in the model  (300mb V wind anomaly averaged over 40N-60N)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315398" y="4973113"/>
            <a:ext cx="957768" cy="173072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609654" y="487660"/>
            <a:ext cx="227973" cy="583426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018226" y="1672274"/>
            <a:ext cx="1504621" cy="8141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768983" y="736459"/>
            <a:ext cx="1753864" cy="9358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onut 2"/>
          <p:cNvSpPr/>
          <p:nvPr/>
        </p:nvSpPr>
        <p:spPr>
          <a:xfrm>
            <a:off x="2671272" y="389966"/>
            <a:ext cx="2460902" cy="2710490"/>
          </a:xfrm>
          <a:prstGeom prst="donut">
            <a:avLst>
              <a:gd name="adj" fmla="val 3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8345972" y="389966"/>
            <a:ext cx="2460902" cy="2710490"/>
          </a:xfrm>
          <a:prstGeom prst="donut">
            <a:avLst>
              <a:gd name="adj" fmla="val 3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409504" y="5592200"/>
            <a:ext cx="144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One membe</a:t>
            </a:r>
            <a:r>
              <a:rPr kumimoji="1" lang="en-US" altLang="zh-CN" dirty="0"/>
              <a:t>r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019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3" r="43320"/>
          <a:stretch/>
        </p:blipFill>
        <p:spPr>
          <a:xfrm rot="16200000">
            <a:off x="5745370" y="-3547720"/>
            <a:ext cx="757650" cy="109097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505" y="248477"/>
            <a:ext cx="1117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Dynamical processes associated with the error growth : </a:t>
            </a:r>
            <a:r>
              <a:rPr lang="en-US" sz="24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after 2 weeks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9" r="30870"/>
          <a:stretch/>
        </p:blipFill>
        <p:spPr>
          <a:xfrm rot="16200000">
            <a:off x="4268232" y="-2112742"/>
            <a:ext cx="3647608" cy="12584247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1622066" y="1319917"/>
            <a:ext cx="2902226" cy="5120640"/>
          </a:xfrm>
          <a:prstGeom prst="frame">
            <a:avLst>
              <a:gd name="adj1" fmla="val 4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5273039" y="1319917"/>
            <a:ext cx="3218953" cy="5120640"/>
          </a:xfrm>
          <a:prstGeom prst="frame">
            <a:avLst>
              <a:gd name="adj1" fmla="val 4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9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 flipV="1">
            <a:off x="7122566" y="878541"/>
            <a:ext cx="257345" cy="5176979"/>
          </a:xfrm>
          <a:prstGeom prst="line">
            <a:avLst/>
          </a:prstGeom>
          <a:ln w="57150" cmpd="sng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09106" y="291476"/>
            <a:ext cx="9648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Conceptual Model for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Multiscale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Error Growth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647483" y="3774775"/>
            <a:ext cx="823210" cy="1730719"/>
          </a:xfrm>
          <a:prstGeom prst="line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7470693" y="3774774"/>
            <a:ext cx="823210" cy="1730719"/>
          </a:xfrm>
          <a:prstGeom prst="line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8473275" y="3747515"/>
            <a:ext cx="823210" cy="1730719"/>
          </a:xfrm>
          <a:prstGeom prst="line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512828" y="1644899"/>
            <a:ext cx="3950124" cy="2962923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790482" y="2112079"/>
            <a:ext cx="3930887" cy="3011558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loud 16"/>
          <p:cNvSpPr/>
          <p:nvPr/>
        </p:nvSpPr>
        <p:spPr>
          <a:xfrm>
            <a:off x="7974566" y="4446816"/>
            <a:ext cx="1858618" cy="1027901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Synoptic scale systems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88333" y="1648171"/>
            <a:ext cx="493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Short range: </a:t>
            </a:r>
          </a:p>
          <a:p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     concept model proposed by Zhang 07, propagating with synoptic-scale phase speed. (~3 day predictability gap)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88333" y="3017826"/>
            <a:ext cx="4627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2. Medium range: </a:t>
            </a:r>
          </a:p>
          <a:p>
            <a:r>
              <a:rPr lang="en-US" b="1" dirty="0">
                <a:latin typeface="Arial"/>
                <a:cs typeface="Arial"/>
              </a:rPr>
              <a:t>    Errors grow under </a:t>
            </a:r>
            <a:r>
              <a:rPr lang="en-US" b="1" dirty="0" err="1">
                <a:latin typeface="Arial"/>
                <a:cs typeface="Arial"/>
              </a:rPr>
              <a:t>baroclinic</a:t>
            </a:r>
            <a:r>
              <a:rPr lang="en-US" b="1" dirty="0">
                <a:latin typeface="Arial"/>
                <a:cs typeface="Arial"/>
              </a:rPr>
              <a:t> instability, propagating through </a:t>
            </a:r>
            <a:r>
              <a:rPr lang="en-US" b="1" dirty="0" err="1">
                <a:latin typeface="Arial"/>
                <a:cs typeface="Arial"/>
              </a:rPr>
              <a:t>baroclinic</a:t>
            </a:r>
            <a:r>
              <a:rPr lang="en-US" b="1" dirty="0">
                <a:latin typeface="Arial"/>
                <a:cs typeface="Arial"/>
              </a:rPr>
              <a:t> wave packets.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88333" y="4423156"/>
            <a:ext cx="4627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/>
                <a:cs typeface="Arial"/>
              </a:rPr>
              <a:t>3. Possible interaction with stationary </a:t>
            </a:r>
            <a:r>
              <a:rPr lang="en-US" b="1" dirty="0" err="1">
                <a:solidFill>
                  <a:srgbClr val="7030A0"/>
                </a:solidFill>
                <a:latin typeface="Arial"/>
                <a:cs typeface="Arial"/>
              </a:rPr>
              <a:t>Rossby</a:t>
            </a:r>
            <a:r>
              <a:rPr lang="en-US" b="1" dirty="0">
                <a:solidFill>
                  <a:srgbClr val="7030A0"/>
                </a:solidFill>
                <a:latin typeface="Arial"/>
                <a:cs typeface="Arial"/>
              </a:rPr>
              <a:t> waves, affecting sub-seasonal forecast.</a:t>
            </a:r>
          </a:p>
        </p:txBody>
      </p:sp>
      <p:sp>
        <p:nvSpPr>
          <p:cNvPr id="21" name="Donut 20"/>
          <p:cNvSpPr/>
          <p:nvPr/>
        </p:nvSpPr>
        <p:spPr>
          <a:xfrm>
            <a:off x="8639628" y="2424579"/>
            <a:ext cx="306262" cy="855565"/>
          </a:xfrm>
          <a:prstGeom prst="donut">
            <a:avLst>
              <a:gd name="adj" fmla="val 877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8319413" y="2740758"/>
            <a:ext cx="306262" cy="855565"/>
          </a:xfrm>
          <a:prstGeom prst="donut">
            <a:avLst>
              <a:gd name="adj" fmla="val 87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8959843" y="2189790"/>
            <a:ext cx="306262" cy="855565"/>
          </a:xfrm>
          <a:prstGeom prst="donut">
            <a:avLst>
              <a:gd name="adj" fmla="val 87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7974566" y="3017826"/>
            <a:ext cx="306262" cy="855565"/>
          </a:xfrm>
          <a:prstGeom prst="donut">
            <a:avLst>
              <a:gd name="adj" fmla="val 877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 rot="19523164">
            <a:off x="7265252" y="2278072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Baroclinic</a:t>
            </a:r>
            <a:r>
              <a:rPr kumimoji="1" lang="en-US" altLang="zh-CN" dirty="0"/>
              <a:t> wave packets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 rot="16200000">
            <a:off x="10592070" y="359632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Arial"/>
                <a:cs typeface="Arial"/>
              </a:rPr>
              <a:t>Time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12" name="上箭头 11"/>
          <p:cNvSpPr/>
          <p:nvPr/>
        </p:nvSpPr>
        <p:spPr>
          <a:xfrm>
            <a:off x="11138373" y="3045355"/>
            <a:ext cx="367579" cy="11728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43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18468" y="467459"/>
            <a:ext cx="106129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389438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389438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389438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389438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389438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defTabSz="4389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2060"/>
                </a:solidFill>
                <a:latin typeface="Arial"/>
                <a:ea typeface=""/>
                <a:cs typeface="Arial"/>
              </a:rPr>
              <a:t>A Multistage Upscale Error Growth Model for Mesoscale Predictability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srgbClr val="002060"/>
                </a:solidFill>
                <a:latin typeface="Arial"/>
                <a:cs typeface="Arial"/>
              </a:rPr>
              <a:t>(Zhang et al. 2007, JAS)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b="1" i="1" dirty="0">
              <a:solidFill>
                <a:srgbClr val="000066"/>
              </a:solidFill>
              <a:latin typeface="Arial"/>
              <a:cs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423641" y="1422690"/>
            <a:ext cx="9118608" cy="3748504"/>
            <a:chOff x="1423641" y="1422690"/>
            <a:chExt cx="9118608" cy="3748504"/>
          </a:xfrm>
        </p:grpSpPr>
        <p:pic>
          <p:nvPicPr>
            <p:cNvPr id="3" name="Picture 4" descr="Z0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9640" y="1829090"/>
              <a:ext cx="2857500" cy="286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2404716" y="4502440"/>
              <a:ext cx="82356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baseline="-25000">
                  <a:solidFill>
                    <a:srgbClr val="0000CC"/>
                  </a:solidFill>
                  <a:latin typeface="Arial"/>
                  <a:cs typeface="Arial"/>
                </a:rPr>
                <a:t>300km</a:t>
              </a:r>
            </a:p>
          </p:txBody>
        </p:sp>
        <p:sp>
          <p:nvSpPr>
            <p:cNvPr id="5" name="Line 7"/>
            <p:cNvSpPr>
              <a:spLocks noChangeShapeType="1"/>
            </p:cNvSpPr>
            <p:nvPr/>
          </p:nvSpPr>
          <p:spPr bwMode="auto">
            <a:xfrm flipV="1">
              <a:off x="1728441" y="4916778"/>
              <a:ext cx="2562225" cy="17462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CCECFF"/>
                </a:solidFill>
                <a:latin typeface="Arial"/>
                <a:cs typeface="Arial"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4566891" y="4886615"/>
              <a:ext cx="2771775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CCECFF"/>
                </a:solidFill>
                <a:latin typeface="Arial"/>
                <a:cs typeface="Arial"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7610128" y="4886615"/>
              <a:ext cx="267176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CCECFF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586441" y="4505615"/>
              <a:ext cx="93767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baseline="-25000">
                  <a:solidFill>
                    <a:srgbClr val="0000CC"/>
                  </a:solidFill>
                  <a:latin typeface="Arial"/>
                  <a:cs typeface="Arial"/>
                </a:rPr>
                <a:t>4200km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462241" y="4524665"/>
              <a:ext cx="93767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baseline="-25000">
                  <a:solidFill>
                    <a:srgbClr val="0000CC"/>
                  </a:solidFill>
                  <a:latin typeface="Arial"/>
                  <a:cs typeface="Arial"/>
                </a:rPr>
                <a:t>1200km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5397409" y="1422690"/>
              <a:ext cx="91453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baseline="-25000" dirty="0">
                  <a:solidFill>
                    <a:srgbClr val="0000CC"/>
                  </a:solidFill>
                  <a:latin typeface="Arial"/>
                  <a:cs typeface="Arial"/>
                </a:rPr>
                <a:t>Stage 2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8433974" y="1444915"/>
              <a:ext cx="91453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baseline="-25000" dirty="0">
                  <a:solidFill>
                    <a:srgbClr val="0000CC"/>
                  </a:solidFill>
                  <a:latin typeface="Arial"/>
                  <a:cs typeface="Arial"/>
                </a:rPr>
                <a:t>Stage 3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1750666" y="1797340"/>
              <a:ext cx="434975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 baseline="-25000">
                  <a:solidFill>
                    <a:srgbClr val="0000CC"/>
                  </a:solidFill>
                  <a:latin typeface="Arial"/>
                  <a:cs typeface="Arial"/>
                </a:rPr>
                <a:t>2h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1899890" y="4832640"/>
              <a:ext cx="196780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aseline="-25000">
                  <a:solidFill>
                    <a:srgbClr val="0000CC"/>
                  </a:solidFill>
                  <a:latin typeface="Arial"/>
                  <a:cs typeface="Arial"/>
                </a:rPr>
                <a:t>T and w differences</a:t>
              </a: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4744691" y="4810415"/>
              <a:ext cx="256853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aseline="-25000">
                  <a:solidFill>
                    <a:srgbClr val="0000CC"/>
                  </a:solidFill>
                  <a:latin typeface="Arial"/>
                  <a:cs typeface="Arial"/>
                </a:rPr>
                <a:t>PV, </a:t>
              </a:r>
              <a:r>
                <a:rPr lang="en-US" sz="2400" b="1" baseline="-25000">
                  <a:solidFill>
                    <a:srgbClr val="0000CC"/>
                  </a:solidFill>
                  <a:latin typeface="Arial"/>
                  <a:cs typeface="Arial"/>
                </a:rPr>
                <a:t>Q</a:t>
              </a:r>
              <a:r>
                <a:rPr lang="en-US" sz="2400" baseline="-25000">
                  <a:solidFill>
                    <a:srgbClr val="0000CC"/>
                  </a:solidFill>
                  <a:latin typeface="Arial"/>
                  <a:cs typeface="Arial"/>
                </a:rPr>
                <a:t> and </a:t>
              </a:r>
              <a:r>
                <a:rPr lang="en-US" sz="2400" b="1" baseline="-25000">
                  <a:solidFill>
                    <a:srgbClr val="0000CC"/>
                  </a:solidFill>
                  <a:latin typeface="Arial"/>
                  <a:cs typeface="Arial"/>
                </a:rPr>
                <a:t>DIV</a:t>
              </a:r>
              <a:r>
                <a:rPr lang="en-US" sz="2400" baseline="-25000">
                  <a:solidFill>
                    <a:srgbClr val="0000CC"/>
                  </a:solidFill>
                  <a:latin typeface="Arial"/>
                  <a:cs typeface="Arial"/>
                </a:rPr>
                <a:t> differences</a:t>
              </a: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7886354" y="4810415"/>
              <a:ext cx="265589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aseline="-25000">
                  <a:solidFill>
                    <a:srgbClr val="0000CC"/>
                  </a:solidFill>
                  <a:latin typeface="Arial"/>
                  <a:cs typeface="Arial"/>
                </a:rPr>
                <a:t>Pressure and </a:t>
              </a:r>
              <a:r>
                <a:rPr lang="en-US" sz="2400" b="1" baseline="-25000">
                  <a:solidFill>
                    <a:srgbClr val="0000CC"/>
                  </a:solidFill>
                  <a:latin typeface="Arial"/>
                  <a:cs typeface="Arial"/>
                </a:rPr>
                <a:t>V</a:t>
              </a:r>
              <a:r>
                <a:rPr lang="en-US" sz="2400" baseline="-25000">
                  <a:solidFill>
                    <a:srgbClr val="0000CC"/>
                  </a:solidFill>
                  <a:latin typeface="Arial"/>
                  <a:cs typeface="Arial"/>
                </a:rPr>
                <a:t> differences</a:t>
              </a:r>
            </a:p>
          </p:txBody>
        </p:sp>
        <p:pic>
          <p:nvPicPr>
            <p:cNvPr id="16" name="Picture 19" descr="NEW0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641" y="1752890"/>
              <a:ext cx="2936875" cy="290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0" descr="NEW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154" y="1816390"/>
              <a:ext cx="2890837" cy="283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2212628" y="1448090"/>
              <a:ext cx="91453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baseline="-25000">
                  <a:solidFill>
                    <a:srgbClr val="0000CC"/>
                  </a:solidFill>
                  <a:latin typeface="Arial"/>
                  <a:cs typeface="Arial"/>
                </a:rPr>
                <a:t>Stage 1</a:t>
              </a: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1428332" y="1795753"/>
              <a:ext cx="41289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>
                  <a:solidFill>
                    <a:srgbClr val="000000"/>
                  </a:solidFill>
                  <a:latin typeface="Arial"/>
                  <a:cs typeface="Arial"/>
                </a:rPr>
                <a:t>3h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9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603" t="4510" r="9007" b="64494"/>
          <a:stretch/>
        </p:blipFill>
        <p:spPr>
          <a:xfrm rot="16200000">
            <a:off x="2279574" y="1007917"/>
            <a:ext cx="2286000" cy="2746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49" t="9971" r="47662" b="64574"/>
          <a:stretch/>
        </p:blipFill>
        <p:spPr>
          <a:xfrm rot="16200000">
            <a:off x="5352691" y="1253392"/>
            <a:ext cx="2286000" cy="2255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46" t="69405" r="47764" b="4968"/>
          <a:stretch/>
        </p:blipFill>
        <p:spPr>
          <a:xfrm rot="16200000">
            <a:off x="8188005" y="1245718"/>
            <a:ext cx="2286000" cy="2270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0070" y="852204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rial" charset="0"/>
                <a:ea typeface="Arial" charset="0"/>
                <a:cs typeface="Arial" charset="0"/>
              </a:rPr>
              <a:t>3h)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9553" y="852204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18h)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56175" y="852204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36h)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942" y="1660636"/>
            <a:ext cx="1765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SMALL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scale minute perturbation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26" t="9866" r="47758" b="64507"/>
          <a:stretch/>
        </p:blipFill>
        <p:spPr>
          <a:xfrm rot="16200000">
            <a:off x="5159511" y="3820193"/>
            <a:ext cx="2703040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74" t="69461" r="47890" b="4911"/>
          <a:stretch/>
        </p:blipFill>
        <p:spPr>
          <a:xfrm rot="16200000">
            <a:off x="7993257" y="3837572"/>
            <a:ext cx="2732007" cy="2286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49438" y="3633893"/>
            <a:ext cx="2756365" cy="2679939"/>
            <a:chOff x="2015927" y="3398002"/>
            <a:chExt cx="2756365" cy="267993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787" t="4815" r="8824" b="64536"/>
            <a:stretch/>
          </p:blipFill>
          <p:spPr>
            <a:xfrm rot="16200000">
              <a:off x="2230718" y="3183211"/>
              <a:ext cx="2286000" cy="271558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026" t="9866" r="81186" b="64507"/>
            <a:stretch/>
          </p:blipFill>
          <p:spPr>
            <a:xfrm rot="16200000">
              <a:off x="3429819" y="4735469"/>
              <a:ext cx="398945" cy="22860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83942" y="4467251"/>
            <a:ext cx="1921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LARGE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scale minute perturbation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4468" y="186215"/>
            <a:ext cx="11547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Arial"/>
                <a:cs typeface="Arial"/>
              </a:rPr>
              <a:t>Error Growth is NOT Sensitive to the Scale of the Initial Minute Perturbation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62279" y="6519446"/>
            <a:ext cx="28297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srgbClr val="002060"/>
                </a:solidFill>
                <a:latin typeface="Arial"/>
                <a:ea typeface="Arial" charset="0"/>
                <a:cs typeface="Arial"/>
              </a:rPr>
              <a:t>(Sun and Zhang 2016, JAS)</a:t>
            </a:r>
            <a:endParaRPr lang="en-US" sz="1600" b="1" dirty="0"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40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239" y="1980424"/>
            <a:ext cx="2540000" cy="254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6007" y="455396"/>
            <a:ext cx="11767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Global </a:t>
            </a:r>
            <a:r>
              <a:rPr lang="en-US" sz="3600" b="1" dirty="0" err="1">
                <a:latin typeface="Arial" charset="0"/>
                <a:ea typeface="Arial" charset="0"/>
                <a:cs typeface="Arial" charset="0"/>
              </a:rPr>
              <a:t>Mesoscale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 Convection Permitting Model</a:t>
            </a:r>
            <a:endParaRPr lang="en-US" sz="3600" b="1" dirty="0">
              <a:solidFill>
                <a:srgbClr val="0033C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6008" y="1528161"/>
            <a:ext cx="47085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ECMWF: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Resolution: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9 km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10 Member Ensemble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20day simulation</a:t>
            </a:r>
          </a:p>
          <a:p>
            <a:endParaRPr lang="en-US" sz="2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6323" y="4854635"/>
            <a:ext cx="90860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Initial perturbation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EDA </a:t>
            </a:r>
            <a:r>
              <a:rPr lang="en-US" sz="2000" b="1" dirty="0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ensemble: Initial perturbations from each EDA analysis (operational uncertainty)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0.1EDA</a:t>
            </a:r>
            <a:r>
              <a:rPr lang="en-US" sz="2000" b="1" dirty="0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 ensemble: initial perturbation reduced to 10% of EDA (centered on the CNTL) </a:t>
            </a:r>
            <a:endParaRPr lang="en-US" sz="2000" dirty="0">
              <a:solidFill>
                <a:srgbClr val="0033C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8623" y="2236047"/>
            <a:ext cx="2140855" cy="232293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897239" y="152816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2000" b="1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Next Generation Global Prediction System FV3:</a:t>
            </a:r>
          </a:p>
          <a:p>
            <a:pPr marL="342900" lvl="0" indent="-342900">
              <a:buFont typeface="Arial"/>
              <a:buChar char="•"/>
            </a:pPr>
            <a:r>
              <a:rPr lang="en-US" altLang="zh-CN" sz="2000" b="1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Resolution : </a:t>
            </a:r>
            <a:r>
              <a:rPr lang="en-US" altLang="zh-CN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13km, 3km</a:t>
            </a:r>
          </a:p>
        </p:txBody>
      </p:sp>
    </p:spTree>
    <p:extLst>
      <p:ext uri="{BB962C8B-B14F-4D97-AF65-F5344CB8AC3E}">
        <p14:creationId xmlns:p14="http://schemas.microsoft.com/office/powerpoint/2010/main" val="192743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9" b="10434"/>
          <a:stretch/>
        </p:blipFill>
        <p:spPr>
          <a:xfrm>
            <a:off x="2683565" y="312264"/>
            <a:ext cx="6490252" cy="6585492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 rot="19966125">
            <a:off x="4412620" y="1064205"/>
            <a:ext cx="1519394" cy="878325"/>
          </a:xfrm>
          <a:prstGeom prst="donut">
            <a:avLst>
              <a:gd name="adj" fmla="val 233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 rot="18254047">
            <a:off x="4977766" y="2809986"/>
            <a:ext cx="1780375" cy="1258336"/>
          </a:xfrm>
          <a:prstGeom prst="donut">
            <a:avLst>
              <a:gd name="adj" fmla="val 2525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 rot="17427217">
            <a:off x="5656944" y="4554433"/>
            <a:ext cx="1791603" cy="1448840"/>
          </a:xfrm>
          <a:prstGeom prst="donut">
            <a:avLst>
              <a:gd name="adj" fmla="val 2862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2270" y="-27400"/>
            <a:ext cx="10535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Time evolution of the errors in 0.1EDA is consistent with Zhang 07 Conceptual model</a:t>
            </a:r>
          </a:p>
        </p:txBody>
      </p:sp>
    </p:spTree>
    <p:extLst>
      <p:ext uri="{BB962C8B-B14F-4D97-AF65-F5344CB8AC3E}">
        <p14:creationId xmlns:p14="http://schemas.microsoft.com/office/powerpoint/2010/main" val="10828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5" r="14104"/>
          <a:stretch/>
        </p:blipFill>
        <p:spPr>
          <a:xfrm>
            <a:off x="3263864" y="651376"/>
            <a:ext cx="8033576" cy="62035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7109" y="10510"/>
            <a:ext cx="10658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Evolution of the perturbation kinetic energy spectrum </a:t>
            </a:r>
            <a:r>
              <a:rPr lang="en-US" sz="2400" b="1">
                <a:latin typeface="Arial" charset="0"/>
                <a:ea typeface="Arial" charset="0"/>
                <a:cs typeface="Arial" charset="0"/>
              </a:rPr>
              <a:t>over Mid-latitude 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201" y="2768600"/>
            <a:ext cx="2857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After ~3 days, errors in 0.1 EDA experiment catch up with the initial uncertainty of EDA experiment.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87917" y="5633545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40</a:t>
            </a:r>
            <a:r>
              <a:rPr lang="en-US" sz="2400" b="1" baseline="30000" dirty="0"/>
              <a:t>o</a:t>
            </a:r>
            <a:r>
              <a:rPr lang="en-US" sz="2400" b="1" dirty="0"/>
              <a:t>N-60</a:t>
            </a:r>
            <a:r>
              <a:rPr lang="en-US" sz="2400" b="1" baseline="30000" dirty="0"/>
              <a:t>o</a:t>
            </a:r>
            <a:r>
              <a:rPr lang="en-US" sz="2400" b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26535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3" t="4090" r="16432" b="3802"/>
          <a:stretch/>
        </p:blipFill>
        <p:spPr>
          <a:xfrm rot="16200000">
            <a:off x="3434067" y="-477840"/>
            <a:ext cx="4772074" cy="7772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7573" y="255479"/>
            <a:ext cx="9272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Ensemble spread of 500-hPa height averaged over 40</a:t>
            </a:r>
            <a:r>
              <a:rPr lang="en-US" sz="2400" b="1" baseline="30000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N-60</a:t>
            </a:r>
            <a:r>
              <a:rPr lang="en-US" sz="2400" b="1" baseline="30000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N </a:t>
            </a:r>
            <a:endParaRPr lang="en-US" sz="24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45293" y="3570945"/>
            <a:ext cx="353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3-4 days predictability gap</a:t>
            </a:r>
            <a:endParaRPr kumimoji="1" lang="zh-CN" altLang="en-US" sz="2400" b="1" dirty="0"/>
          </a:p>
        </p:txBody>
      </p:sp>
      <p:cxnSp>
        <p:nvCxnSpPr>
          <p:cNvPr id="6" name="直线箭头连接符 5"/>
          <p:cNvCxnSpPr/>
          <p:nvPr/>
        </p:nvCxnSpPr>
        <p:spPr>
          <a:xfrm flipH="1" flipV="1">
            <a:off x="6021293" y="3324415"/>
            <a:ext cx="1524000" cy="493059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597573" y="5794397"/>
            <a:ext cx="9681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Error growth in 0.1EDA experiment is similar with the EDA experiment once it achieves the initial uncertainty of the latter.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938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59" r="13919"/>
          <a:stretch/>
        </p:blipFill>
        <p:spPr>
          <a:xfrm>
            <a:off x="2622699" y="1127983"/>
            <a:ext cx="6473198" cy="5015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3504" y="4768103"/>
            <a:ext cx="1407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0.1EDA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6869" y="262317"/>
            <a:ext cx="10658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Evolution of the perturbation kinetic energy spectrum over Mid-latitude </a:t>
            </a:r>
          </a:p>
        </p:txBody>
      </p:sp>
      <p:cxnSp>
        <p:nvCxnSpPr>
          <p:cNvPr id="10" name="直线箭头连接符 9"/>
          <p:cNvCxnSpPr/>
          <p:nvPr/>
        </p:nvCxnSpPr>
        <p:spPr>
          <a:xfrm>
            <a:off x="6247768" y="2151055"/>
            <a:ext cx="0" cy="57330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859298" y="1504724"/>
            <a:ext cx="1353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Wavelength </a:t>
            </a:r>
          </a:p>
          <a:p>
            <a:r>
              <a:rPr kumimoji="1" lang="en-US" altLang="zh-CN" dirty="0"/>
              <a:t>1000km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048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4" b="19130"/>
          <a:stretch/>
        </p:blipFill>
        <p:spPr>
          <a:xfrm>
            <a:off x="1490869" y="427381"/>
            <a:ext cx="8507895" cy="6462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939" y="0"/>
            <a:ext cx="5275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Evolution of Synoptic-scale Storm </a:t>
            </a:r>
          </a:p>
        </p:txBody>
      </p:sp>
    </p:spTree>
    <p:extLst>
      <p:ext uri="{BB962C8B-B14F-4D97-AF65-F5344CB8AC3E}">
        <p14:creationId xmlns:p14="http://schemas.microsoft.com/office/powerpoint/2010/main" val="391807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6223</TotalTime>
  <Words>378</Words>
  <Application>Microsoft Macintosh PowerPoint</Application>
  <PresentationFormat>Widescreen</PresentationFormat>
  <Paragraphs>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ＭＳ Ｐゴシック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104</cp:revision>
  <cp:lastPrinted>2017-01-22T19:59:42Z</cp:lastPrinted>
  <dcterms:created xsi:type="dcterms:W3CDTF">2017-01-18T03:54:07Z</dcterms:created>
  <dcterms:modified xsi:type="dcterms:W3CDTF">2017-05-01T12:37:50Z</dcterms:modified>
</cp:coreProperties>
</file>