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3" r:id="rId2"/>
    <p:sldId id="388" r:id="rId3"/>
    <p:sldId id="391" r:id="rId4"/>
    <p:sldId id="392" r:id="rId5"/>
    <p:sldId id="393" r:id="rId6"/>
    <p:sldId id="421" r:id="rId7"/>
    <p:sldId id="394" r:id="rId8"/>
    <p:sldId id="395" r:id="rId9"/>
    <p:sldId id="396" r:id="rId10"/>
    <p:sldId id="397" r:id="rId11"/>
    <p:sldId id="398" r:id="rId12"/>
    <p:sldId id="431" r:id="rId13"/>
    <p:sldId id="428" r:id="rId14"/>
    <p:sldId id="425" r:id="rId15"/>
    <p:sldId id="422" r:id="rId16"/>
    <p:sldId id="432" r:id="rId17"/>
    <p:sldId id="429" r:id="rId18"/>
    <p:sldId id="426" r:id="rId19"/>
    <p:sldId id="423" r:id="rId20"/>
    <p:sldId id="433" r:id="rId21"/>
    <p:sldId id="430" r:id="rId22"/>
    <p:sldId id="427" r:id="rId23"/>
    <p:sldId id="424" r:id="rId24"/>
    <p:sldId id="400" r:id="rId25"/>
    <p:sldId id="434" r:id="rId26"/>
    <p:sldId id="435" r:id="rId27"/>
    <p:sldId id="436" r:id="rId28"/>
    <p:sldId id="437" r:id="rId29"/>
    <p:sldId id="439" r:id="rId30"/>
    <p:sldId id="43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3" autoAdjust="0"/>
    <p:restoredTop sz="79202" autoAdjust="0"/>
  </p:normalViewPr>
  <p:slideViewPr>
    <p:cSldViewPr snapToGrid="0">
      <p:cViewPr varScale="1">
        <p:scale>
          <a:sx n="46" d="100"/>
          <a:sy n="46" d="100"/>
        </p:scale>
        <p:origin x="67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BD095-E406-4309-82B5-48C730816260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846D1-86E7-4B90-A841-4D2C5E4E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Monodisperse graupel has colder brightness temperatures for sphere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38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53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98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There is an error</a:t>
            </a:r>
            <a:r>
              <a:rPr lang="en-US" baseline="0" dirty="0" smtClean="0"/>
              <a:t> with this lookup table. The same thing happened before. I had fixed it, and I’m not sure how it came back.</a:t>
            </a:r>
            <a:endParaRPr lang="en-US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96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Far too cold</a:t>
            </a:r>
            <a:endParaRPr lang="en-US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50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05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Unlike with the other schemes, 91.6 GHz is colder</a:t>
            </a:r>
            <a:r>
              <a:rPr lang="en-US" baseline="0" dirty="0" smtClean="0"/>
              <a:t> with sector snowflake than spheres</a:t>
            </a:r>
            <a:endParaRPr lang="en-US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98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6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81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Lower bulk density results in higher brightness temperatures at channels where ice scattering is impacting brightness temperatures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37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Slightly colder with slightly more dense ice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4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Block column is the coldest of</a:t>
            </a:r>
            <a:r>
              <a:rPr lang="en-US" baseline="0" dirty="0" smtClean="0"/>
              <a:t> the types at 91.66 GHz</a:t>
            </a:r>
            <a:endParaRPr lang="en-US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80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Slightly colder than benchmark with particles</a:t>
            </a:r>
            <a:r>
              <a:rPr lang="en-US" baseline="0" dirty="0" smtClean="0"/>
              <a:t> denser than reality</a:t>
            </a:r>
            <a:endParaRPr lang="en-US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90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With</a:t>
            </a:r>
            <a:r>
              <a:rPr lang="en-US" baseline="0" dirty="0" smtClean="0"/>
              <a:t> very dense graupel, the trend reverses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The trend continues through the upper limit of reasonable representation of snow</a:t>
            </a:r>
            <a:endParaRPr lang="en-US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04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No immediately noticeable differences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Will re-try with a greater change in bulk density, like 100 kg </a:t>
            </a:r>
            <a:r>
              <a:rPr lang="en-US" baseline="0" smtClean="0"/>
              <a:t>per cubic meter</a:t>
            </a: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1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Monodisperse graupel has colder brightness temperatures </a:t>
            </a:r>
            <a:r>
              <a:rPr lang="en-US" smtClean="0"/>
              <a:t>for sphere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8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Monodisperse graupel has colder brightness temperatures </a:t>
            </a:r>
            <a:r>
              <a:rPr lang="en-US" smtClean="0"/>
              <a:t>for sphere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4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Sector snowflake</a:t>
            </a:r>
            <a:r>
              <a:rPr lang="en-US" baseline="0" dirty="0" smtClean="0"/>
              <a:t> produces much warmer brightness temperatures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This is the species used by ECMWF for bias reduction in their radiative transfer model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Not a physically realistic replacement for graupel, but would seem far more realistic than spheres to represent snow snow</a:t>
            </a:r>
            <a:endParaRPr lang="en-US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83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37 GHz and 91.6 GHz are too cold, while 183 GHz seems a little too warm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Compared to 183 GHz, 91.6 GHz is observed warmer, but simulated colder</a:t>
            </a: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47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37 GHz and 91.6 GHz are warmer and are much less biased, while 183 GHz is colder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Now 183 GHz is colder than 91.6 GHz</a:t>
            </a:r>
            <a:endParaRPr lang="en-US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87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Somewhat</a:t>
            </a:r>
            <a:r>
              <a:rPr lang="en-US" baseline="0" dirty="0" smtClean="0"/>
              <a:t> colder than sector snowflakes</a:t>
            </a:r>
            <a:endParaRPr lang="en-US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06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Far too cold at all channels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183</a:t>
            </a:r>
            <a:r>
              <a:rPr lang="en-US" baseline="0" dirty="0" smtClean="0"/>
              <a:t> GHz is now not colder than 91.6 GHz</a:t>
            </a:r>
            <a:endParaRPr lang="en-US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A6EC-2AE2-4263-A04B-AAFFA53513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4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0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9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2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7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7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1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7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4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8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2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D9B18-B00E-42FF-9A43-ACB3F888A83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8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1.png"/><Relationship Id="rId5" Type="http://schemas.openxmlformats.org/officeDocument/2006/relationships/image" Target="../media/image25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1.png"/><Relationship Id="rId5" Type="http://schemas.openxmlformats.org/officeDocument/2006/relationships/image" Target="../media/image29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16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6.png"/><Relationship Id="rId5" Type="http://schemas.openxmlformats.org/officeDocument/2006/relationships/image" Target="../media/image35.png"/><Relationship Id="rId10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16.png"/><Relationship Id="rId5" Type="http://schemas.openxmlformats.org/officeDocument/2006/relationships/image" Target="../media/image35.png"/><Relationship Id="rId10" Type="http://schemas.openxmlformats.org/officeDocument/2006/relationships/image" Target="../media/image4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16.png"/><Relationship Id="rId5" Type="http://schemas.openxmlformats.org/officeDocument/2006/relationships/image" Target="../media/image35.png"/><Relationship Id="rId10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6.png"/><Relationship Id="rId5" Type="http://schemas.openxmlformats.org/officeDocument/2006/relationships/image" Target="../media/image35.png"/><Relationship Id="rId10" Type="http://schemas.openxmlformats.org/officeDocument/2006/relationships/image" Target="../media/image52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16.png"/><Relationship Id="rId5" Type="http://schemas.openxmlformats.org/officeDocument/2006/relationships/image" Target="../media/image35.png"/><Relationship Id="rId10" Type="http://schemas.openxmlformats.org/officeDocument/2006/relationships/image" Target="../media/image56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16.png"/><Relationship Id="rId5" Type="http://schemas.openxmlformats.org/officeDocument/2006/relationships/image" Target="../media/image35.png"/><Relationship Id="rId10" Type="http://schemas.openxmlformats.org/officeDocument/2006/relationships/image" Target="../media/image60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16.png"/><Relationship Id="rId5" Type="http://schemas.openxmlformats.org/officeDocument/2006/relationships/image" Target="../media/image35.png"/><Relationship Id="rId10" Type="http://schemas.openxmlformats.org/officeDocument/2006/relationships/image" Target="../media/image64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16.png"/><Relationship Id="rId5" Type="http://schemas.openxmlformats.org/officeDocument/2006/relationships/image" Target="../media/image35.png"/><Relationship Id="rId10" Type="http://schemas.openxmlformats.org/officeDocument/2006/relationships/image" Target="../media/image68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6.png"/><Relationship Id="rId5" Type="http://schemas.openxmlformats.org/officeDocument/2006/relationships/image" Target="../media/image35.png"/><Relationship Id="rId10" Type="http://schemas.openxmlformats.org/officeDocument/2006/relationships/image" Target="../media/image72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16.png"/><Relationship Id="rId5" Type="http://schemas.openxmlformats.org/officeDocument/2006/relationships/image" Target="../media/image35.png"/><Relationship Id="rId10" Type="http://schemas.openxmlformats.org/officeDocument/2006/relationships/image" Target="../media/image76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16.png"/><Relationship Id="rId5" Type="http://schemas.openxmlformats.org/officeDocument/2006/relationships/image" Target="../media/image35.png"/><Relationship Id="rId10" Type="http://schemas.openxmlformats.org/officeDocument/2006/relationships/image" Target="../media/image76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11.png"/><Relationship Id="rId5" Type="http://schemas.openxmlformats.org/officeDocument/2006/relationships/image" Target="../media/image77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11.png"/><Relationship Id="rId5" Type="http://schemas.openxmlformats.org/officeDocument/2006/relationships/image" Target="../media/image81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11.png"/><Relationship Id="rId5" Type="http://schemas.openxmlformats.org/officeDocument/2006/relationships/image" Target="../media/image85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1.png"/><Relationship Id="rId5" Type="http://schemas.openxmlformats.org/officeDocument/2006/relationships/image" Target="../media/image89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11.png"/><Relationship Id="rId5" Type="http://schemas.openxmlformats.org/officeDocument/2006/relationships/image" Target="../media/image93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1.png"/><Relationship Id="rId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915" y="160152"/>
            <a:ext cx="10260170" cy="2387600"/>
          </a:xfrm>
        </p:spPr>
        <p:txBody>
          <a:bodyPr>
            <a:noAutofit/>
          </a:bodyPr>
          <a:lstStyle/>
          <a:p>
            <a:r>
              <a:rPr lang="en-US" sz="4000" dirty="0"/>
              <a:t>Modified CRTM: </a:t>
            </a:r>
            <a:r>
              <a:rPr lang="en-US" sz="4000" dirty="0" smtClean="0"/>
              <a:t>Exploring Different </a:t>
            </a:r>
            <a:br>
              <a:rPr lang="en-US" sz="4000" dirty="0" smtClean="0"/>
            </a:br>
            <a:r>
              <a:rPr lang="en-US" sz="4000" dirty="0" smtClean="0"/>
              <a:t>Particle Scattering Properties</a:t>
            </a:r>
            <a:endParaRPr lang="en-US" sz="4000" dirty="0"/>
          </a:p>
        </p:txBody>
      </p:sp>
      <p:pic>
        <p:nvPicPr>
          <p:cNvPr id="1028" name="Picture 4" descr="penn-state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" y="5166804"/>
            <a:ext cx="2882686" cy="15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yclotron.tamu.edu/reu/poster_pics/NSF_logo_lar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790" y="4860081"/>
            <a:ext cx="1828800" cy="18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499" t="31876" r="17112" b="28024"/>
          <a:stretch/>
        </p:blipFill>
        <p:spPr>
          <a:xfrm>
            <a:off x="219686" y="5314665"/>
            <a:ext cx="3719436" cy="12090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61130"/>
            <a:ext cx="9144000" cy="2845912"/>
          </a:xfrm>
        </p:spPr>
        <p:txBody>
          <a:bodyPr>
            <a:normAutofit/>
          </a:bodyPr>
          <a:lstStyle/>
          <a:p>
            <a:r>
              <a:rPr lang="en-US" dirty="0" smtClean="0"/>
              <a:t>Research Group Meeting</a:t>
            </a:r>
            <a:endParaRPr lang="en-US" dirty="0"/>
          </a:p>
          <a:p>
            <a:r>
              <a:rPr lang="en-US" dirty="0" smtClean="0"/>
              <a:t>01</a:t>
            </a:r>
            <a:r>
              <a:rPr lang="en-US" dirty="0" smtClean="0"/>
              <a:t> May 2017</a:t>
            </a:r>
            <a:endParaRPr lang="en-US" dirty="0" smtClean="0"/>
          </a:p>
          <a:p>
            <a:endParaRPr lang="en-US" sz="1050" dirty="0" smtClean="0"/>
          </a:p>
          <a:p>
            <a:r>
              <a:rPr lang="en-US" dirty="0" smtClean="0"/>
              <a:t>Scott Sieron</a:t>
            </a:r>
          </a:p>
          <a:p>
            <a:r>
              <a:rPr lang="en-US" dirty="0" smtClean="0"/>
              <a:t>Advisors: </a:t>
            </a:r>
            <a:r>
              <a:rPr lang="en-US" dirty="0" err="1" smtClean="0"/>
              <a:t>Fuqing</a:t>
            </a:r>
            <a:r>
              <a:rPr lang="en-US" dirty="0" smtClean="0"/>
              <a:t> Zhang, Eugene </a:t>
            </a:r>
            <a:r>
              <a:rPr lang="en-US" dirty="0" err="1" smtClean="0"/>
              <a:t>Clothiaux</a:t>
            </a:r>
            <a:endParaRPr lang="en-US" dirty="0" smtClean="0"/>
          </a:p>
          <a:p>
            <a:r>
              <a:rPr lang="en-US" dirty="0" smtClean="0"/>
              <a:t>Major Collaborator: Lu </a:t>
            </a:r>
            <a:r>
              <a:rPr lang="en-US" dirty="0" err="1" smtClean="0"/>
              <a:t>Yinghui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3" cy="28531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37.0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93535" y="4965444"/>
            <a:ext cx="1113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91.66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SSMIS </a:t>
            </a:r>
            <a:r>
              <a:rPr lang="en-US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Obs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4" cy="285679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4" cy="2856793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Sphere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664606" y="776461"/>
            <a:ext cx="2566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4-Bullet Rosette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216039" y="779970"/>
            <a:ext cx="2760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-Bullet Rosette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6" cy="285679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WSM6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5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3" cy="28531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37.0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93535" y="4965444"/>
            <a:ext cx="1113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91.66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SSMIS </a:t>
            </a:r>
            <a:r>
              <a:rPr lang="en-US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Obs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3" cy="285679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3" cy="2856793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Sphere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664606" y="776461"/>
            <a:ext cx="2566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6-Bullet Rosette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216039" y="779970"/>
            <a:ext cx="2760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Sector Snowflake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6" cy="285679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WSM6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3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2" cy="28531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5" cy="285679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3535" y="5034360"/>
            <a:ext cx="111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WSM6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19.35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5" cy="28567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5" cy="285679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37.0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49716" y="776461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91.66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498517" y="779970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183.31±7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Spheres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2" cy="28531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5" cy="285679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3535" y="5034360"/>
            <a:ext cx="111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WSM6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19.35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5" cy="28567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5" cy="285679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37.0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49716" y="776461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91.66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498517" y="779970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183.31±7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Sector Snowflake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2" cy="28531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5" cy="285679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3535" y="5034360"/>
            <a:ext cx="111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WSM6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19.35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5" cy="28567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5" cy="285679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37.0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49716" y="776461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91.66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498517" y="779970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183.31±7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6-Bullet Rosette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2" cy="28531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5" cy="285679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3535" y="5034360"/>
            <a:ext cx="111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WSM6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19.35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5" cy="28567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5" cy="285679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37.0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49716" y="776461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91.66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498517" y="779970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183.31±7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Thin Column 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2" cy="28531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5" cy="285679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3535" y="4849694"/>
            <a:ext cx="1113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God-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dard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19.35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5" cy="28567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5" cy="285679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37.0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49716" y="776461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91.66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498517" y="779970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183.31±7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Spheres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2" cy="28531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5" cy="285679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3535" y="4849694"/>
            <a:ext cx="1113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God-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dard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19.35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5" cy="28567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5" cy="285679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37.0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49716" y="776461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91.66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498517" y="779970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183.31±7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Sector Snowflake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2" cy="28531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5" cy="285679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3535" y="4849694"/>
            <a:ext cx="1113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God-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dard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19.35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5" cy="28567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5" cy="285679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37.0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49716" y="776461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91.66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498517" y="779970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183.31±7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6-Bullet Rosette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2" cy="28531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5" cy="285679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3535" y="4849694"/>
            <a:ext cx="1113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God-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dard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19.35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5" cy="28567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5" cy="285679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37.0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49716" y="776461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91.66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498517" y="779970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183.31±7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Thin Column 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Non-Spherical Particles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62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2" cy="28531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5" cy="285679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3535" y="4849694"/>
            <a:ext cx="1113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Mor-rison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19.35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5" cy="28567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5" cy="285679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37.0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49716" y="776461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91.66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498517" y="779970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183.31±7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Spheres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2" cy="28531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5" cy="285679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3535" y="4849694"/>
            <a:ext cx="1113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Mor-rison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19.35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5" cy="28567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5" cy="285679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37.0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49716" y="776461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91.66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498517" y="779970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183.31±7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Sector Snowflake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2" cy="28531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5" cy="285679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3535" y="4849694"/>
            <a:ext cx="1113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Mor-rison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19.35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5" cy="28567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5" cy="285679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37.0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49716" y="776461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91.66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498517" y="779970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183.31±7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6-Bullet Rosette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2" cy="28531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5" cy="285679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3535" y="4849694"/>
            <a:ext cx="1113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Mor-rison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19.35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5" cy="28567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5" cy="285679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37.0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49716" y="776461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91.66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498517" y="779970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183.31±7 GHz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Thin Column 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Particle Bulk Density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Lookup tables are consistent with particle mass </a:t>
            </a:r>
            <a:r>
              <a:rPr lang="en-US" dirty="0" smtClean="0"/>
              <a:t>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16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3" cy="28531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37.0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93535" y="4965444"/>
            <a:ext cx="1113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91.66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SSMIS </a:t>
            </a:r>
            <a:r>
              <a:rPr lang="en-US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Obs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3" cy="285679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3" cy="2856792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Consistent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664606" y="776461"/>
            <a:ext cx="2566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 Graupel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216039" y="779970"/>
            <a:ext cx="2760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 Snow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6" cy="285679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WSM6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5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3" cy="28531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37.0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93535" y="4965444"/>
            <a:ext cx="1113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91.66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SSMIS </a:t>
            </a:r>
            <a:r>
              <a:rPr lang="en-US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Obs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3" cy="285679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3" cy="2856792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Consistent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664606" y="776461"/>
            <a:ext cx="2566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300 Graupel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216039" y="779970"/>
            <a:ext cx="2760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50 Snow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6" cy="285679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WSM6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7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3" cy="28531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37.0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93535" y="4965444"/>
            <a:ext cx="1113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91.66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SSMIS </a:t>
            </a:r>
            <a:r>
              <a:rPr lang="en-US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Obs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3" cy="285679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3" cy="2856792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Consistent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664606" y="776461"/>
            <a:ext cx="2566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600 Graupel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216039" y="779970"/>
            <a:ext cx="2760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 Snow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6" cy="285679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WSM6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0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3" cy="28531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37.0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93535" y="4965444"/>
            <a:ext cx="1113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91.66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SSMIS </a:t>
            </a:r>
            <a:r>
              <a:rPr lang="en-US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Obs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3" cy="285679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3" cy="2856792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Consistent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664606" y="776461"/>
            <a:ext cx="2566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800 Graupel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216039" y="779970"/>
            <a:ext cx="2760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 Snow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6" cy="285679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WSM6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3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smtClean="0"/>
              <a:t>Particle Bulk Density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It is a component of the slope parameter, </a:t>
            </a:r>
            <a:r>
              <a:rPr lang="el-GR" dirty="0" smtClean="0"/>
              <a:t>λ</a:t>
            </a:r>
            <a:r>
              <a:rPr lang="en-US" dirty="0" smtClean="0"/>
              <a:t>, of the particle size distribution</a:t>
            </a:r>
            <a:endParaRPr lang="en-US" dirty="0"/>
          </a:p>
          <a:p>
            <a:r>
              <a:rPr lang="en-US" dirty="0" smtClean="0"/>
              <a:t>Can allow the particle size distribution to change in response to a different bulk density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841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Non-Spherical Particles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9958" t="12953" r="26498" b="54868"/>
          <a:stretch/>
        </p:blipFill>
        <p:spPr>
          <a:xfrm>
            <a:off x="3811929" y="1759353"/>
            <a:ext cx="4305782" cy="3310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9958" t="46259" r="26498" b="6709"/>
          <a:stretch/>
        </p:blipFill>
        <p:spPr>
          <a:xfrm>
            <a:off x="7886218" y="1759353"/>
            <a:ext cx="4305782" cy="4838215"/>
          </a:xfrm>
          <a:prstGeom prst="rect">
            <a:avLst/>
          </a:prstGeom>
        </p:spPr>
      </p:pic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3293962" cy="45751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Database from </a:t>
            </a:r>
            <a:r>
              <a:rPr lang="en-US" dirty="0" err="1" smtClean="0"/>
              <a:t>Guosheng</a:t>
            </a:r>
            <a:r>
              <a:rPr lang="en-US" dirty="0" smtClean="0"/>
              <a:t> Liu (2008 MWR)</a:t>
            </a:r>
          </a:p>
          <a:p>
            <a:r>
              <a:rPr lang="en-US" dirty="0" smtClean="0"/>
              <a:t>Optical properties simulated by Discrete Dipole Approximation (DDA; </a:t>
            </a:r>
            <a:r>
              <a:rPr lang="en-US" dirty="0" err="1"/>
              <a:t>Draine</a:t>
            </a:r>
            <a:r>
              <a:rPr lang="en-US" dirty="0"/>
              <a:t> and </a:t>
            </a:r>
            <a:r>
              <a:rPr lang="en-US" dirty="0" err="1"/>
              <a:t>Flatau</a:t>
            </a:r>
            <a:r>
              <a:rPr lang="en-US" dirty="0"/>
              <a:t> </a:t>
            </a:r>
            <a:r>
              <a:rPr lang="en-US" dirty="0" smtClean="0"/>
              <a:t>1994)</a:t>
            </a:r>
          </a:p>
        </p:txBody>
      </p:sp>
    </p:spTree>
    <p:extLst>
      <p:ext uri="{BB962C8B-B14F-4D97-AF65-F5344CB8AC3E}">
        <p14:creationId xmlns:p14="http://schemas.microsoft.com/office/powerpoint/2010/main" val="1820104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3" cy="28531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37.0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93535" y="4965444"/>
            <a:ext cx="1113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91.66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SSMIS </a:t>
            </a:r>
            <a:r>
              <a:rPr lang="en-US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Obs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3" cy="285679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3" cy="2856792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Consistent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664606" y="776461"/>
            <a:ext cx="2566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400 New PMD 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216039" y="779970"/>
            <a:ext cx="2760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 Same PMD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6" cy="285679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WSM6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Non-Spherical Particles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3293962" cy="45751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Database from </a:t>
            </a:r>
            <a:r>
              <a:rPr lang="en-US" dirty="0" err="1" smtClean="0"/>
              <a:t>Guosheng</a:t>
            </a:r>
            <a:r>
              <a:rPr lang="en-US" dirty="0" smtClean="0"/>
              <a:t> Liu (2008 MWR)</a:t>
            </a:r>
          </a:p>
          <a:p>
            <a:r>
              <a:rPr lang="en-US" dirty="0" smtClean="0"/>
              <a:t>Optical properties simulated by Discrete Dipole Approximation (DDA; </a:t>
            </a:r>
            <a:r>
              <a:rPr lang="en-US" dirty="0" err="1"/>
              <a:t>Draine</a:t>
            </a:r>
            <a:r>
              <a:rPr lang="en-US" dirty="0"/>
              <a:t> and </a:t>
            </a:r>
            <a:r>
              <a:rPr lang="en-US" dirty="0" err="1"/>
              <a:t>Flatau</a:t>
            </a:r>
            <a:r>
              <a:rPr lang="en-US" dirty="0"/>
              <a:t> </a:t>
            </a:r>
            <a:r>
              <a:rPr lang="en-US" dirty="0" smtClean="0"/>
              <a:t>1994)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379" y="1348237"/>
            <a:ext cx="6501601" cy="51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4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Non-Spherical Particles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3293962" cy="45751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Database from </a:t>
            </a:r>
            <a:r>
              <a:rPr lang="en-US" dirty="0" err="1" smtClean="0"/>
              <a:t>Guosheng</a:t>
            </a:r>
            <a:r>
              <a:rPr lang="en-US" dirty="0" smtClean="0"/>
              <a:t> Liu (2008 MWR)</a:t>
            </a:r>
          </a:p>
          <a:p>
            <a:r>
              <a:rPr lang="en-US" dirty="0" smtClean="0"/>
              <a:t>Optical properties simulated by Discrete Dipole Approximation (DDA; </a:t>
            </a:r>
            <a:r>
              <a:rPr lang="en-US" dirty="0" err="1"/>
              <a:t>Draine</a:t>
            </a:r>
            <a:r>
              <a:rPr lang="en-US" dirty="0"/>
              <a:t> and </a:t>
            </a:r>
            <a:r>
              <a:rPr lang="en-US" dirty="0" err="1"/>
              <a:t>Flatau</a:t>
            </a:r>
            <a:r>
              <a:rPr lang="en-US" dirty="0"/>
              <a:t> </a:t>
            </a:r>
            <a:r>
              <a:rPr lang="en-US" dirty="0" smtClean="0"/>
              <a:t>1994)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897" y="1202665"/>
            <a:ext cx="6642904" cy="533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3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Non-Spherical Particles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These particles do not match size and mass of microphysics specifications</a:t>
            </a:r>
          </a:p>
          <a:p>
            <a:r>
              <a:rPr lang="en-US" dirty="0" smtClean="0"/>
              <a:t>Lookup tables are consistent with particle mass distribution: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Concern: non-spherical particle database spans a smaller range of masses than the spherical particle database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573722" y="3414558"/>
                <a:ext cx="7044556" cy="815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(</m:t>
                      </m:r>
                      <m:box>
                        <m:box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box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40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722" y="3414558"/>
                <a:ext cx="7044556" cy="8150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4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3" cy="28531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37.0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6" cy="285679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3535" y="4965444"/>
            <a:ext cx="1113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91.66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SSMIS </a:t>
            </a:r>
            <a:r>
              <a:rPr lang="en-US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Obs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6"/>
            <a:ext cx="2683235" cy="285679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8"/>
            <a:ext cx="2683235" cy="2856796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Sphere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49716" y="776461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Long Column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498517" y="779970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Short Column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WSM6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6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3" cy="28531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37.0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93535" y="4965444"/>
            <a:ext cx="1113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91.66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SSMIS </a:t>
            </a:r>
            <a:r>
              <a:rPr lang="en-US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Obs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5" cy="28567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5" cy="285679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Sphere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49716" y="776461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Block Column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498517" y="779970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Thick Plate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6" cy="285679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WSM6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5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5" y="3837165"/>
            <a:ext cx="2974443" cy="28531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1159090"/>
            <a:ext cx="2975832" cy="268102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4077" y="2082541"/>
            <a:ext cx="866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37.0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93535" y="4965444"/>
            <a:ext cx="1113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91.66 GHz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0165" y="769443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SSMIS </a:t>
            </a:r>
            <a:r>
              <a:rPr lang="en-US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Obs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5" y="1153458"/>
            <a:ext cx="2678249" cy="2678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06" y="3833477"/>
            <a:ext cx="2683234" cy="28567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32" y="1148000"/>
            <a:ext cx="2678249" cy="26782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23" y="3828019"/>
            <a:ext cx="2683234" cy="285679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229930" y="772952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Sphere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49716" y="776461"/>
            <a:ext cx="219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Thin Plate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216039" y="779970"/>
            <a:ext cx="2760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3-Bullet Rosette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49587" y="171840"/>
            <a:ext cx="4859205" cy="711658"/>
            <a:chOff x="3617363" y="5425083"/>
            <a:chExt cx="4859205" cy="711658"/>
          </a:xfrm>
        </p:grpSpPr>
        <p:grpSp>
          <p:nvGrpSpPr>
            <p:cNvPr id="73" name="Group 72"/>
            <p:cNvGrpSpPr/>
            <p:nvPr/>
          </p:nvGrpSpPr>
          <p:grpSpPr>
            <a:xfrm>
              <a:off x="3617363" y="5425083"/>
              <a:ext cx="4786070" cy="612084"/>
              <a:chOff x="1" y="7163500"/>
              <a:chExt cx="4211205" cy="538565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88" name="Rectangle 87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27625" y="5779907"/>
              <a:ext cx="4848943" cy="356834"/>
              <a:chOff x="3627625" y="5779907"/>
              <a:chExt cx="4848943" cy="35683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27625" y="5779910"/>
                <a:ext cx="444552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5173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6033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49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5065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4582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94098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336142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731305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26466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521628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16790" y="5779907"/>
                <a:ext cx="559778" cy="356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104217" y="216272"/>
            <a:ext cx="15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8" y="1158916"/>
            <a:ext cx="2678249" cy="267824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9" y="3838934"/>
            <a:ext cx="2683236" cy="285679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183828" y="119437"/>
            <a:ext cx="5911946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CRTM-DS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WSM6</a:t>
            </a:r>
            <a:endParaRPr lang="en-US" sz="32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8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73754</TotalTime>
  <Words>1147</Words>
  <Application>Microsoft Office PowerPoint</Application>
  <PresentationFormat>Widescreen</PresentationFormat>
  <Paragraphs>534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Helvetica</vt:lpstr>
      <vt:lpstr>Office Theme</vt:lpstr>
      <vt:lpstr>Modified CRTM: Exploring Different  Particle Scattering Properties</vt:lpstr>
      <vt:lpstr>Non-Spherical Particles</vt:lpstr>
      <vt:lpstr>About Non-Spherical Particles</vt:lpstr>
      <vt:lpstr>About Non-Spherical Particles</vt:lpstr>
      <vt:lpstr>About Non-Spherical Particles</vt:lpstr>
      <vt:lpstr>About Non-Spherical Particles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Spherical Particle Bulk Density</vt:lpstr>
      <vt:lpstr>PowerPoint Presentation</vt:lpstr>
      <vt:lpstr>PowerPoint Presentation</vt:lpstr>
      <vt:lpstr>PowerPoint Presentation</vt:lpstr>
      <vt:lpstr>PowerPoint Presentation</vt:lpstr>
      <vt:lpstr>About Particle Bulk Density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WSM6, Specified and Uniform CRTM Radii</dc:title>
  <dc:creator>Scott Sieron</dc:creator>
  <cp:lastModifiedBy>Scott Sieron</cp:lastModifiedBy>
  <cp:revision>279</cp:revision>
  <dcterms:created xsi:type="dcterms:W3CDTF">2015-03-31T15:52:31Z</dcterms:created>
  <dcterms:modified xsi:type="dcterms:W3CDTF">2017-05-01T13:48:39Z</dcterms:modified>
</cp:coreProperties>
</file>