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57" r:id="rId4"/>
    <p:sldId id="258" r:id="rId5"/>
    <p:sldId id="295" r:id="rId6"/>
    <p:sldId id="296" r:id="rId7"/>
    <p:sldId id="259" r:id="rId8"/>
    <p:sldId id="297" r:id="rId9"/>
    <p:sldId id="298" r:id="rId10"/>
    <p:sldId id="265" r:id="rId11"/>
    <p:sldId id="260" r:id="rId12"/>
    <p:sldId id="261" r:id="rId13"/>
    <p:sldId id="282" r:id="rId14"/>
    <p:sldId id="262" r:id="rId15"/>
    <p:sldId id="278" r:id="rId16"/>
    <p:sldId id="263" r:id="rId17"/>
    <p:sldId id="276" r:id="rId18"/>
    <p:sldId id="279" r:id="rId19"/>
    <p:sldId id="280" r:id="rId20"/>
    <p:sldId id="281" r:id="rId21"/>
    <p:sldId id="266" r:id="rId22"/>
    <p:sldId id="275" r:id="rId23"/>
    <p:sldId id="277" r:id="rId24"/>
    <p:sldId id="294" r:id="rId25"/>
    <p:sldId id="290" r:id="rId26"/>
    <p:sldId id="291" r:id="rId27"/>
    <p:sldId id="292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358"/>
  </p:normalViewPr>
  <p:slideViewPr>
    <p:cSldViewPr snapToGrid="0" snapToObjects="1">
      <p:cViewPr>
        <p:scale>
          <a:sx n="94" d="100"/>
          <a:sy n="94" d="100"/>
        </p:scale>
        <p:origin x="18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83B-F5FA-6B4F-87BA-D1783332C082}" type="datetimeFigureOut">
              <a:rPr lang="en-US" smtClean="0"/>
              <a:t>4/30/17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B8539-F8E6-964E-A7B6-342DB763E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event of the 2015</a:t>
            </a:r>
            <a:r>
              <a:rPr lang="en-US" baseline="0" dirty="0" smtClean="0"/>
              <a:t> Atlantic season</a:t>
            </a:r>
          </a:p>
          <a:p>
            <a:r>
              <a:rPr lang="en-US" baseline="0" dirty="0" smtClean="0"/>
              <a:t>Forecast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 spread is greatly reduced</a:t>
            </a:r>
            <a:r>
              <a:rPr lang="en-US" baseline="0" dirty="0" smtClean="0"/>
              <a:t> (track bifurcation no longer apparent)</a:t>
            </a:r>
          </a:p>
          <a:p>
            <a:r>
              <a:rPr lang="en-US" baseline="0" dirty="0" smtClean="0"/>
              <a:t>Large intensity forecast spread from only IC differences to the storm vortex 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Everything from a major hurricane to non-intensifying tropical 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Introduce RRNV ensemble(</a:t>
            </a:r>
            <a:r>
              <a:rPr lang="en-US" baseline="0" dirty="0" smtClean="0"/>
              <a:t> forecasts very similar to RENV and not shown)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Rate of track spread growth</a:t>
            </a:r>
            <a:r>
              <a:rPr lang="en-US" baseline="0" dirty="0" smtClean="0"/>
              <a:t> similar for UNRL and RVOR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UNRL/RENV/RRNV intensity spread saturated by ~48 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RVOR intensity spread still growing at 84 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Rate of intensity spread increase appears consistent across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Stronger initial storm -&gt; stronger final storm</a:t>
            </a:r>
          </a:p>
          <a:p>
            <a:r>
              <a:rPr lang="en-US" dirty="0" smtClean="0"/>
              <a:t>Weaker initial storm</a:t>
            </a:r>
            <a:r>
              <a:rPr lang="en-US" baseline="0" dirty="0" smtClean="0"/>
              <a:t> -&gt; weaker final storm</a:t>
            </a:r>
          </a:p>
          <a:p>
            <a:endParaRPr lang="en-US" baseline="0" dirty="0" smtClean="0"/>
          </a:p>
          <a:p>
            <a:r>
              <a:rPr lang="en-US" baseline="0" dirty="0" smtClean="0"/>
              <a:t>overestimated storms all intensify/only some under estimated storms intensify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00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Partial correlations of</a:t>
            </a:r>
            <a:r>
              <a:rPr lang="en-US" baseline="0" dirty="0" smtClean="0"/>
              <a:t> initial RH to SLP controlling for initial Vmax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9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 groups of 15 members</a:t>
            </a:r>
            <a:r>
              <a:rPr lang="en-US" baseline="0" dirty="0" smtClean="0"/>
              <a:t> each created from real-time ensemble by analyzing track forecasts</a:t>
            </a:r>
          </a:p>
          <a:p>
            <a:r>
              <a:rPr lang="en-US" baseline="0" dirty="0" smtClean="0"/>
              <a:t>-insensitive to intensity (both groups have major hurricanes and non-intensifying storms)</a:t>
            </a:r>
          </a:p>
          <a:p>
            <a:r>
              <a:rPr lang="en-US" baseline="0" dirty="0" smtClean="0"/>
              <a:t>LMIC – left composite group members ICs composited together and relaxed to APSU vortex inside of 300 km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RMIC – Right composite group members ICs composited together and relaxed to APSU vortex inside of 300 km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Given same initial vortex the LMIC/RMIC intensity forecast nearly identical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70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Integrated steering</a:t>
            </a:r>
            <a:r>
              <a:rPr lang="en-US" baseline="0" dirty="0" smtClean="0"/>
              <a:t> flow first 96 hours</a:t>
            </a:r>
          </a:p>
          <a:p>
            <a:r>
              <a:rPr lang="en-US" baseline="0" dirty="0" smtClean="0"/>
              <a:t>Markers represent every 12 h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see bifurcation in steering flow</a:t>
            </a:r>
          </a:p>
          <a:p>
            <a:r>
              <a:rPr lang="en-US" baseline="0" dirty="0" smtClean="0"/>
              <a:t>- LMIC negative zonal component</a:t>
            </a:r>
          </a:p>
          <a:p>
            <a:r>
              <a:rPr lang="en-US" baseline="0" dirty="0" smtClean="0"/>
              <a:t>- RMIC positive zonal component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RMIC further south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BFEF-E967-DB4B-830B-AB3E5CC8D5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Dashed line region</a:t>
            </a:r>
            <a:r>
              <a:rPr lang="en-US" baseline="0" dirty="0" smtClean="0"/>
              <a:t> where correlations are </a:t>
            </a:r>
            <a:r>
              <a:rPr lang="en-US" dirty="0" smtClean="0"/>
              <a:t>statistically</a:t>
            </a:r>
            <a:r>
              <a:rPr lang="en-US" baseline="0" dirty="0" smtClean="0"/>
              <a:t> significant at the </a:t>
            </a:r>
            <a:r>
              <a:rPr lang="en-US" dirty="0" smtClean="0"/>
              <a:t>95% level</a:t>
            </a:r>
          </a:p>
          <a:p>
            <a:endParaRPr lang="en-US" dirty="0" smtClean="0"/>
          </a:p>
          <a:p>
            <a:r>
              <a:rPr lang="en-US" dirty="0" smtClean="0"/>
              <a:t>correlations originate in the low to mid </a:t>
            </a:r>
            <a:r>
              <a:rPr lang="en-US" dirty="0" smtClean="0"/>
              <a:t>troposphere</a:t>
            </a:r>
          </a:p>
          <a:p>
            <a:endParaRPr lang="en-US" dirty="0" smtClean="0"/>
          </a:p>
          <a:p>
            <a:r>
              <a:rPr lang="en-US" dirty="0" smtClean="0"/>
              <a:t>Where in relation to the storm</a:t>
            </a:r>
            <a:r>
              <a:rPr lang="en-US" baseline="0" dirty="0" smtClean="0"/>
              <a:t> do these come?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7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No significant</a:t>
            </a:r>
            <a:r>
              <a:rPr lang="en-US" baseline="0" dirty="0" smtClean="0"/>
              <a:t> correlation between </a:t>
            </a:r>
            <a:r>
              <a:rPr lang="en-US" baseline="0" dirty="0" err="1" smtClean="0"/>
              <a:t>Pmin</a:t>
            </a:r>
            <a:r>
              <a:rPr lang="en-US" baseline="0" dirty="0" smtClean="0"/>
              <a:t> and 96 h longitude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Correlation between latitude and 96h longitude increases in magnitude from initial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Correlation between longitude and 96 h longitude begins to increase near 12h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Spatial correlations suggest members that track further east have slightly strong ridging to the east and north of the initial position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Wind correlations dynamically consistent with geopotential height correlations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21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Radius at</a:t>
            </a:r>
            <a:r>
              <a:rPr lang="en-US" baseline="0" dirty="0" smtClean="0"/>
              <a:t> which the LMIC is relaxed to APSU ENV/VOR is varied (still 300 km relaxation radius)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Outside of 300/600/900/1200 ENV begins to be relaxed to APSU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Inside of 300/600/900/1200 IC are APSU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LMIC becomes more APSU like when IC </a:t>
            </a:r>
            <a:r>
              <a:rPr lang="en-US" baseline="0" dirty="0" err="1" smtClean="0"/>
              <a:t>differeces</a:t>
            </a:r>
            <a:r>
              <a:rPr lang="en-US" baseline="0" dirty="0" smtClean="0"/>
              <a:t> are removed between 600 and 900 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Members that go out to see steered further south initially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specifications</a:t>
            </a:r>
            <a:r>
              <a:rPr lang="en-US" baseline="0" dirty="0" smtClean="0"/>
              <a:t> of PSU WRF-EnKF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-Assimilate all conventional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as well as aircraft radar (radial velocities)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41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North IC</a:t>
            </a:r>
            <a:r>
              <a:rPr lang="en-US" baseline="0" dirty="0" smtClean="0"/>
              <a:t> differences removed – very APSU like!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any of the IC differenc3s are removed however large shift toward APSU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Method of relaxing vortex/environment can easily be expanded</a:t>
            </a:r>
            <a:r>
              <a:rPr lang="en-US" baseline="0" dirty="0" smtClean="0"/>
              <a:t> (</a:t>
            </a:r>
            <a:r>
              <a:rPr lang="en-US" baseline="0" smtClean="0"/>
              <a:t>by varying </a:t>
            </a:r>
            <a:r>
              <a:rPr lang="en-US" baseline="0" dirty="0" smtClean="0"/>
              <a:t>the radius) to diagnose regions of the environment resulting in the track bifurcation.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Deterministic forecasts all correctly</a:t>
            </a:r>
            <a:r>
              <a:rPr lang="en-US" baseline="0" dirty="0" smtClean="0"/>
              <a:t> forecast Joaquin staying out to see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GFS fails to capture initial southwest motion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APSU captures some of the southwest motion but fails to capture full extent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ECMWF best captures southwest motion but has a slight westward bias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Ensemble forecasts demonstrate high uncertainty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– Majority of GFS and European ensemble members track toward US east coast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- PSU ensemble more evenly split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APSU deterministic captures intensification of Joaquin</a:t>
            </a:r>
          </a:p>
          <a:p>
            <a:r>
              <a:rPr lang="en-US" dirty="0" smtClean="0"/>
              <a:t>Ensemble forecasts are all over the place!</a:t>
            </a:r>
          </a:p>
          <a:p>
            <a:r>
              <a:rPr lang="en-US" dirty="0" smtClean="0"/>
              <a:t>Difference</a:t>
            </a:r>
            <a:r>
              <a:rPr lang="en-US" baseline="0" dirty="0" smtClean="0"/>
              <a:t> </a:t>
            </a:r>
            <a:r>
              <a:rPr lang="en-US" dirty="0" smtClean="0"/>
              <a:t>between weakest</a:t>
            </a:r>
            <a:r>
              <a:rPr lang="en-US" baseline="0" dirty="0" smtClean="0"/>
              <a:t> and strongest ensemble members ~80 </a:t>
            </a:r>
            <a:r>
              <a:rPr lang="en-US" baseline="0" dirty="0" err="1" smtClean="0"/>
              <a:t>kts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Where do these IC differences matter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Fcsts</a:t>
            </a:r>
            <a:r>
              <a:rPr lang="en-US" baseline="0" dirty="0" smtClean="0"/>
              <a:t> from same model, with same physics, BCs -&gt; IC differences cause the forecast differences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Can analyze regions of IC important to forecast and regions where DA can help you (better/more observations)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Rmin</a:t>
            </a:r>
            <a:r>
              <a:rPr lang="en-US" dirty="0" smtClean="0"/>
              <a:t> = 300 km </a:t>
            </a:r>
          </a:p>
          <a:p>
            <a:r>
              <a:rPr lang="en-US" dirty="0" err="1" smtClean="0"/>
              <a:t>Rmax</a:t>
            </a:r>
            <a:r>
              <a:rPr lang="en-US" dirty="0" smtClean="0"/>
              <a:t> = 600 km</a:t>
            </a:r>
          </a:p>
          <a:p>
            <a:r>
              <a:rPr lang="en-US" dirty="0" smtClean="0"/>
              <a:t>UNRL</a:t>
            </a:r>
            <a:r>
              <a:rPr lang="en-US" baseline="0" dirty="0" smtClean="0"/>
              <a:t> is the real-time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7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now examine the effects of IC differences to only the environment on the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8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Appreciable</a:t>
            </a:r>
            <a:r>
              <a:rPr lang="en-US" baseline="0" dirty="0" smtClean="0"/>
              <a:t> track spread remains (bifurcation in tracks still visible)</a:t>
            </a:r>
          </a:p>
          <a:p>
            <a:r>
              <a:rPr lang="en-US" baseline="0" dirty="0" smtClean="0"/>
              <a:t>Intensity forecast spread reduced over 84 h</a:t>
            </a:r>
            <a:endParaRPr lang="en-US" dirty="0" smtClean="0"/>
          </a:p>
          <a:p>
            <a:r>
              <a:rPr lang="en-US" dirty="0" smtClean="0"/>
              <a:t>- Appears to take ~ 12 h</a:t>
            </a:r>
            <a:r>
              <a:rPr lang="en-US" baseline="0" dirty="0" smtClean="0"/>
              <a:t> for IC differences to the environment to begin to effect storm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38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Rmin</a:t>
            </a:r>
            <a:r>
              <a:rPr lang="en-US" dirty="0" smtClean="0"/>
              <a:t> = 300 km </a:t>
            </a:r>
          </a:p>
          <a:p>
            <a:r>
              <a:rPr lang="en-US" dirty="0" err="1" smtClean="0"/>
              <a:t>Rmax</a:t>
            </a:r>
            <a:r>
              <a:rPr lang="en-US" dirty="0" smtClean="0"/>
              <a:t> = 600 km</a:t>
            </a:r>
          </a:p>
          <a:p>
            <a:r>
              <a:rPr lang="en-US" dirty="0" smtClean="0"/>
              <a:t>UNRL</a:t>
            </a:r>
            <a:r>
              <a:rPr lang="en-US" baseline="0" dirty="0" smtClean="0"/>
              <a:t> is the real-time ensemble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now examine the effects of IC differences to only the storm vortex on the forecast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8539-F8E6-964E-A7B6-342DB763ED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4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0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2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0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1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8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2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001-E0BA-2C47-9F98-F98B88EDC74B}" type="datetimeFigureOut">
              <a:rPr lang="en-US" smtClean="0"/>
              <a:t>4/30/17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F453-A949-564C-B1DA-59E68BE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1.png"/><Relationship Id="rId7" Type="http://schemas.openxmlformats.org/officeDocument/2006/relationships/image" Target="../media/image28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image" Target="../media/image64.emf"/><Relationship Id="rId13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9" Type="http://schemas.openxmlformats.org/officeDocument/2006/relationships/image" Target="../media/image61.emf"/><Relationship Id="rId10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NUL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NUL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174" y="196866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predictability of Hurricane Joaquin (2015): An ensemble sensitivity perspective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174" y="4642115"/>
            <a:ext cx="9144000" cy="1655762"/>
          </a:xfrm>
        </p:spPr>
        <p:txBody>
          <a:bodyPr/>
          <a:lstStyle/>
          <a:p>
            <a:r>
              <a:rPr lang="en-US" dirty="0" smtClean="0"/>
              <a:t>Robert </a:t>
            </a:r>
            <a:r>
              <a:rPr lang="en-US" dirty="0" smtClean="0"/>
              <a:t>Nystrom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Fuqing Zhang</a:t>
            </a:r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" y="5694514"/>
            <a:ext cx="2791839" cy="9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5884" y="719310"/>
            <a:ext cx="12337473" cy="4170024"/>
            <a:chOff x="-72737" y="1026274"/>
            <a:chExt cx="12337473" cy="4170024"/>
          </a:xfrm>
        </p:grpSpPr>
        <p:grpSp>
          <p:nvGrpSpPr>
            <p:cNvPr id="16" name="Group 15"/>
            <p:cNvGrpSpPr/>
            <p:nvPr/>
          </p:nvGrpSpPr>
          <p:grpSpPr>
            <a:xfrm>
              <a:off x="-72737" y="1026274"/>
              <a:ext cx="12337473" cy="4170024"/>
              <a:chOff x="-72737" y="1026274"/>
              <a:chExt cx="12337473" cy="417002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737" y="10262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1412" y="10262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0961" y="1026274"/>
                <a:ext cx="4343775" cy="4170024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605972" y="1431471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17424" y="1431471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70430" y="1431471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28103" y="5382422"/>
            <a:ext cx="11789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rack spread greatly reduced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Large intensity spread remains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08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366073"/>
            <a:ext cx="12202389" cy="4152886"/>
            <a:chOff x="1" y="1075531"/>
            <a:chExt cx="12202389" cy="4152886"/>
          </a:xfrm>
        </p:grpSpPr>
        <p:grpSp>
          <p:nvGrpSpPr>
            <p:cNvPr id="3" name="Group 2"/>
            <p:cNvGrpSpPr/>
            <p:nvPr/>
          </p:nvGrpSpPr>
          <p:grpSpPr>
            <a:xfrm>
              <a:off x="1" y="1075531"/>
              <a:ext cx="12202389" cy="4152886"/>
              <a:chOff x="1" y="1075531"/>
              <a:chExt cx="12202389" cy="415288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1075531"/>
                <a:ext cx="4325922" cy="415288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3039" y="1075531"/>
                <a:ext cx="4325922" cy="415288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6468" y="1075531"/>
                <a:ext cx="4325922" cy="4152886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618699" y="4156244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6774" y="4143830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99812" y="4143830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248" y="4760258"/>
            <a:ext cx="11789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RVOR only ensemble whose track spread approaches that of UNRL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RENV/RRNV track spread only slightly increases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RENV/RRNV can reproduce UNRL intensity spread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RVOR intensity spread still growing at 84 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45630" y="5185505"/>
            <a:ext cx="1396884" cy="1501255"/>
            <a:chOff x="8040171" y="1902093"/>
            <a:chExt cx="4052512" cy="36594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171" y="2127170"/>
              <a:ext cx="4052512" cy="343433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9589795" y="3416299"/>
              <a:ext cx="659710" cy="57846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233296" y="3082528"/>
              <a:ext cx="1400175" cy="13001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19673" y="1902093"/>
              <a:ext cx="7024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RENV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89913" y="5191029"/>
            <a:ext cx="1546324" cy="1497330"/>
            <a:chOff x="8139487" y="1330330"/>
            <a:chExt cx="4052513" cy="36189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487" y="1514996"/>
              <a:ext cx="4052513" cy="343433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728054" y="1330330"/>
              <a:ext cx="7040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UNRL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06141" y="5191029"/>
            <a:ext cx="1464023" cy="1494132"/>
            <a:chOff x="8040171" y="1902093"/>
            <a:chExt cx="4052512" cy="365940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171" y="2127170"/>
              <a:ext cx="4052512" cy="3434332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9551695" y="3416299"/>
              <a:ext cx="659710" cy="57846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9207896" y="3082528"/>
              <a:ext cx="1400175" cy="13001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14672" y="1902093"/>
              <a:ext cx="712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RVOR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9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649" y="2157455"/>
            <a:ext cx="12101351" cy="3829688"/>
            <a:chOff x="351907" y="2179226"/>
            <a:chExt cx="12837243" cy="4090945"/>
          </a:xfrm>
        </p:grpSpPr>
        <p:grpSp>
          <p:nvGrpSpPr>
            <p:cNvPr id="4" name="Group 3"/>
            <p:cNvGrpSpPr/>
            <p:nvPr/>
          </p:nvGrpSpPr>
          <p:grpSpPr>
            <a:xfrm>
              <a:off x="351907" y="2179226"/>
              <a:ext cx="8705008" cy="4090945"/>
              <a:chOff x="474519" y="737755"/>
              <a:chExt cx="11091718" cy="5486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519" y="737755"/>
                <a:ext cx="5715000" cy="54864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1237" y="737755"/>
                <a:ext cx="5715000" cy="5486400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7294" y="2179226"/>
              <a:ext cx="4431856" cy="4090945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47398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Initial intensity is very important!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49" y="1883229"/>
            <a:ext cx="22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RRNV Ensemble: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1912" y="1078127"/>
            <a:ext cx="10577615" cy="4954184"/>
            <a:chOff x="4444853" y="1438817"/>
            <a:chExt cx="8078274" cy="3728438"/>
          </a:xfrm>
        </p:grpSpPr>
        <p:grpSp>
          <p:nvGrpSpPr>
            <p:cNvPr id="3" name="Group 2"/>
            <p:cNvGrpSpPr/>
            <p:nvPr/>
          </p:nvGrpSpPr>
          <p:grpSpPr>
            <a:xfrm>
              <a:off x="4444853" y="1438818"/>
              <a:ext cx="4039138" cy="3728436"/>
              <a:chOff x="5539873" y="765548"/>
              <a:chExt cx="2586325" cy="21973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873" y="765549"/>
                <a:ext cx="2586325" cy="219733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61261" y="765548"/>
                <a:ext cx="4774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990" y="1438820"/>
              <a:ext cx="4039137" cy="37284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673565" y="1438817"/>
              <a:ext cx="745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13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8385" y="1363467"/>
            <a:ext cx="12337473" cy="4170024"/>
            <a:chOff x="-72737" y="1038974"/>
            <a:chExt cx="12337473" cy="4170024"/>
          </a:xfrm>
        </p:grpSpPr>
        <p:grpSp>
          <p:nvGrpSpPr>
            <p:cNvPr id="2" name="Group 1"/>
            <p:cNvGrpSpPr/>
            <p:nvPr/>
          </p:nvGrpSpPr>
          <p:grpSpPr>
            <a:xfrm>
              <a:off x="-72737" y="1038974"/>
              <a:ext cx="12337473" cy="4170024"/>
              <a:chOff x="-72737" y="1038974"/>
              <a:chExt cx="12337473" cy="41700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737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1412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0961" y="1038974"/>
                <a:ext cx="4343775" cy="4170024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403600" y="4089400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2282" y="4089400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291859" y="4089400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24874" y="458178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Forecast track insensitive to intensity!</a:t>
            </a:r>
            <a:endParaRPr lang="en-US" sz="36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9851" y="5538814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What influences </a:t>
            </a:r>
            <a:r>
              <a:rPr lang="en-US" sz="2800" smtClean="0"/>
              <a:t>storm track?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36290" y="1353756"/>
            <a:ext cx="10119419" cy="5057895"/>
            <a:chOff x="916569" y="665975"/>
            <a:chExt cx="10119419" cy="50578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69" y="665976"/>
              <a:ext cx="5268639" cy="50578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349" y="665975"/>
              <a:ext cx="5268639" cy="50578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76761" y="1360449"/>
              <a:ext cx="906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60633" y="1360449"/>
              <a:ext cx="906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8" name="Title 4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Intensity specific steering flow through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8021" y="0"/>
            <a:ext cx="10315809" cy="5160016"/>
            <a:chOff x="2497667" y="77001"/>
            <a:chExt cx="7374774" cy="3365499"/>
          </a:xfrm>
        </p:grpSpPr>
        <p:grpSp>
          <p:nvGrpSpPr>
            <p:cNvPr id="6" name="Group 5"/>
            <p:cNvGrpSpPr/>
            <p:nvPr/>
          </p:nvGrpSpPr>
          <p:grpSpPr>
            <a:xfrm>
              <a:off x="2580526" y="77001"/>
              <a:ext cx="7291915" cy="3365499"/>
              <a:chOff x="2580526" y="77001"/>
              <a:chExt cx="7291915" cy="336549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6484" y="77001"/>
                <a:ext cx="3645957" cy="336549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0526" y="77002"/>
                <a:ext cx="3645957" cy="3365498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497667" y="237067"/>
              <a:ext cx="58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09343" y="237067"/>
              <a:ext cx="58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1865198" y="2488069"/>
            <a:ext cx="1232765" cy="172767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014279">
            <a:off x="7429363" y="2461156"/>
            <a:ext cx="1118554" cy="189139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37581"/>
              </p:ext>
            </p:extLst>
          </p:nvPr>
        </p:nvGraphicFramePr>
        <p:xfrm>
          <a:off x="862914" y="5255656"/>
          <a:ext cx="10158192" cy="148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032"/>
                <a:gridCol w="1693032"/>
                <a:gridCol w="1693032"/>
                <a:gridCol w="1693032"/>
                <a:gridCol w="1693032"/>
                <a:gridCol w="1693032"/>
              </a:tblGrid>
              <a:tr h="74255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Pmin</a:t>
                      </a:r>
                      <a:r>
                        <a:rPr lang="en-US" dirty="0" smtClean="0"/>
                        <a:t>&gt;1000</a:t>
                      </a:r>
                      <a:r>
                        <a:rPr lang="en-US" baseline="0" dirty="0" smtClean="0"/>
                        <a:t>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999&gt;</a:t>
                      </a:r>
                      <a:r>
                        <a:rPr lang="en-US" dirty="0" err="1" smtClean="0"/>
                        <a:t>Pmin</a:t>
                      </a:r>
                      <a:r>
                        <a:rPr lang="en-US" u="sng" dirty="0" smtClean="0"/>
                        <a:t>&gt;</a:t>
                      </a:r>
                      <a:r>
                        <a:rPr lang="en-US" dirty="0" smtClean="0"/>
                        <a:t>990 hPa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989&gt;</a:t>
                      </a:r>
                      <a:r>
                        <a:rPr lang="en-US" dirty="0" err="1" smtClean="0"/>
                        <a:t>Pmin</a:t>
                      </a:r>
                      <a:r>
                        <a:rPr lang="en-US" u="sng" dirty="0" smtClean="0"/>
                        <a:t>&gt;</a:t>
                      </a:r>
                      <a:r>
                        <a:rPr lang="en-US" dirty="0" smtClean="0"/>
                        <a:t>970 hPa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969&gt;</a:t>
                      </a:r>
                      <a:r>
                        <a:rPr lang="en-US" dirty="0" err="1" smtClean="0"/>
                        <a:t>Pmin</a:t>
                      </a:r>
                      <a:r>
                        <a:rPr lang="en-US" u="sng" dirty="0" smtClean="0"/>
                        <a:t>&gt;</a:t>
                      </a:r>
                      <a:r>
                        <a:rPr lang="en-US" dirty="0" smtClean="0"/>
                        <a:t>950 hPa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949&gt;</a:t>
                      </a:r>
                      <a:r>
                        <a:rPr lang="en-US" dirty="0" err="1" smtClean="0"/>
                        <a:t>Pmin</a:t>
                      </a:r>
                      <a:r>
                        <a:rPr lang="en-US" u="sng" dirty="0" smtClean="0"/>
                        <a:t>&gt;</a:t>
                      </a:r>
                      <a:r>
                        <a:rPr lang="en-US" dirty="0" smtClean="0"/>
                        <a:t>940 hPa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Pmin</a:t>
                      </a:r>
                      <a:r>
                        <a:rPr lang="en-US" dirty="0" smtClean="0"/>
                        <a:t>&lt;940 hPa</a:t>
                      </a:r>
                      <a:endParaRPr lang="en-US" dirty="0"/>
                    </a:p>
                  </a:txBody>
                  <a:tcPr/>
                </a:tc>
              </a:tr>
              <a:tr h="742553">
                <a:tc>
                  <a:txBody>
                    <a:bodyPr/>
                    <a:lstStyle/>
                    <a:p>
                      <a:r>
                        <a:rPr lang="en-US" dirty="0" smtClean="0"/>
                        <a:t>700-850</a:t>
                      </a:r>
                      <a:r>
                        <a:rPr lang="en-US" baseline="0" dirty="0" smtClean="0"/>
                        <a:t>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500-850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400-850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300-850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250-850 hPa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200-850</a:t>
                      </a:r>
                      <a:r>
                        <a:rPr lang="en-US" baseline="0" dirty="0" smtClean="0"/>
                        <a:t> hPa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2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5300" y="926877"/>
            <a:ext cx="11886700" cy="4027259"/>
            <a:chOff x="632846" y="1745744"/>
            <a:chExt cx="11060390" cy="35376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003" y="1745745"/>
              <a:ext cx="3706233" cy="3526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67" y="1745744"/>
              <a:ext cx="3706234" cy="35269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46" y="1757543"/>
              <a:ext cx="3672793" cy="35258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2214" y="1745744"/>
              <a:ext cx="58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a)</a:t>
              </a: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97067" y="1745745"/>
              <a:ext cx="61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32049" y="1745744"/>
              <a:ext cx="61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5352372" y="1751091"/>
            <a:ext cx="887066" cy="1974748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7581" y="2115403"/>
            <a:ext cx="887066" cy="161043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9851" y="5484223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Ridging to the East and North of initial location Important?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94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35244" y="104877"/>
            <a:ext cx="7087995" cy="6552909"/>
            <a:chOff x="2184522" y="-101600"/>
            <a:chExt cx="7087995" cy="6552909"/>
          </a:xfrm>
        </p:grpSpPr>
        <p:grpSp>
          <p:nvGrpSpPr>
            <p:cNvPr id="13" name="Group 12"/>
            <p:cNvGrpSpPr/>
            <p:nvPr/>
          </p:nvGrpSpPr>
          <p:grpSpPr>
            <a:xfrm>
              <a:off x="2184522" y="-101600"/>
              <a:ext cx="7087995" cy="6552909"/>
              <a:chOff x="2184522" y="-101600"/>
              <a:chExt cx="7087995" cy="655290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184522" y="-101600"/>
                <a:ext cx="7087995" cy="3590223"/>
                <a:chOff x="2044822" y="0"/>
                <a:chExt cx="7087995" cy="3590223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3002" y="0"/>
                  <a:ext cx="3739815" cy="3590222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4822" y="1"/>
                  <a:ext cx="3739815" cy="3590222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5053263" y="2641589"/>
                  <a:ext cx="5871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mtClean="0"/>
                    <a:t>a)</a:t>
                  </a:r>
                  <a:endParaRPr lang="en-US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8401443" y="2636899"/>
                  <a:ext cx="5871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2702" y="2861087"/>
                <a:ext cx="3739814" cy="359022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4522" y="2860336"/>
                <a:ext cx="3739814" cy="3590222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8541142" y="5512809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92962" y="5512809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99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508846" y="0"/>
            <a:ext cx="7248770" cy="6997566"/>
            <a:chOff x="2044822" y="0"/>
            <a:chExt cx="7248770" cy="69975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22" y="1"/>
              <a:ext cx="3739814" cy="359022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22" y="3407344"/>
              <a:ext cx="3739814" cy="359022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777" y="3407344"/>
              <a:ext cx="3739815" cy="35902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777" y="0"/>
              <a:ext cx="3739814" cy="35902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71556" y="2641590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a)</a:t>
              </a: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80511" y="2626605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71555" y="6033948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80510" y="6033948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6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48" y="96898"/>
            <a:ext cx="10515600" cy="1325563"/>
          </a:xfrm>
        </p:spPr>
        <p:txBody>
          <a:bodyPr/>
          <a:lstStyle/>
          <a:p>
            <a:r>
              <a:rPr lang="en-US" dirty="0" smtClean="0"/>
              <a:t>PSU WRF-EnKF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68" y="677026"/>
            <a:ext cx="6341576" cy="5114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48" y="1199360"/>
            <a:ext cx="52295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Forecasts from 12z September </a:t>
            </a:r>
            <a:r>
              <a:rPr lang="en-US" sz="2200" dirty="0" smtClean="0"/>
              <a:t>29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60 member ensemble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3 hour continuous cycling EnKF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WRF v3.5.1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3 two-way nested domains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27/9/3 km grid spacing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Boundary conditions provided by GFS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Initial ensemble perturbations provided by background error covariance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WSM6 microphysics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YSU PBL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err="1" smtClean="0"/>
              <a:t>Dudhia</a:t>
            </a:r>
            <a:r>
              <a:rPr lang="en-US" sz="2200" dirty="0" smtClean="0"/>
              <a:t> Shortwave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err="1" smtClean="0"/>
              <a:t>Grell-Dévényi</a:t>
            </a:r>
            <a:r>
              <a:rPr lang="en-US" sz="2200" dirty="0" smtClean="0"/>
              <a:t> Cumulus (D01 Only)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Green and Zhang (2013) surface flux scheme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416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544" y="583393"/>
            <a:ext cx="11659455" cy="5705788"/>
            <a:chOff x="2044822" y="0"/>
            <a:chExt cx="7248768" cy="35902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22" y="1"/>
              <a:ext cx="3739813" cy="359022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777" y="0"/>
              <a:ext cx="3739813" cy="35902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53263" y="2641589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a)</a:t>
              </a: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62218" y="2641589"/>
              <a:ext cx="587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60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Ensemble forecasts of Joaquin had very large intensity and track spread</a:t>
            </a:r>
          </a:p>
          <a:p>
            <a:r>
              <a:rPr lang="en-US" dirty="0" smtClean="0"/>
              <a:t>Intensity spread saturates most rapidly as a result of IC differences to the storm vortex (within 300 km)</a:t>
            </a:r>
          </a:p>
          <a:p>
            <a:pPr lvl="1"/>
            <a:r>
              <a:rPr lang="en-US" dirty="0" smtClean="0"/>
              <a:t>Initial intensity large determining factor in final intensity </a:t>
            </a:r>
            <a:br>
              <a:rPr lang="en-US" dirty="0" smtClean="0"/>
            </a:br>
            <a:r>
              <a:rPr lang="en-US" dirty="0" smtClean="0"/>
              <a:t>strong initial storm  -&gt; strong final storm</a:t>
            </a:r>
            <a:br>
              <a:rPr lang="en-US" dirty="0" smtClean="0"/>
            </a:br>
            <a:r>
              <a:rPr lang="en-US" dirty="0" smtClean="0"/>
              <a:t>weak initial storm -&gt; weak final </a:t>
            </a:r>
            <a:r>
              <a:rPr lang="en-US" dirty="0" smtClean="0"/>
              <a:t>storm</a:t>
            </a:r>
          </a:p>
          <a:p>
            <a:pPr lvl="1"/>
            <a:r>
              <a:rPr lang="en-US" dirty="0" smtClean="0"/>
              <a:t>Secondary contribution from moisture for initially underestimated members</a:t>
            </a:r>
            <a:endParaRPr lang="en-US" dirty="0" smtClean="0"/>
          </a:p>
          <a:p>
            <a:r>
              <a:rPr lang="en-US" dirty="0" smtClean="0"/>
              <a:t>Track spread dominated by IC differences to the environment (beyond 300 km)</a:t>
            </a:r>
          </a:p>
          <a:p>
            <a:pPr lvl="1"/>
            <a:r>
              <a:rPr lang="en-US" dirty="0" smtClean="0"/>
              <a:t>Track bifurcation insensitive to storm intensity</a:t>
            </a:r>
          </a:p>
          <a:p>
            <a:pPr lvl="1"/>
            <a:r>
              <a:rPr lang="en-US" dirty="0" smtClean="0"/>
              <a:t>Mid to low-level steering wind differences appear to have resulted in track </a:t>
            </a:r>
            <a:r>
              <a:rPr lang="en-US" dirty="0" smtClean="0"/>
              <a:t>divergence</a:t>
            </a:r>
          </a:p>
          <a:p>
            <a:pPr lvl="1"/>
            <a:r>
              <a:rPr lang="en-US" dirty="0" smtClean="0"/>
              <a:t>IC differences between 600-900 km from initial storm location important!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7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578585"/>
            <a:ext cx="12035244" cy="5680701"/>
            <a:chOff x="-855297" y="295557"/>
            <a:chExt cx="13717856" cy="6221694"/>
          </a:xfrm>
        </p:grpSpPr>
        <p:grpSp>
          <p:nvGrpSpPr>
            <p:cNvPr id="3" name="Group 2"/>
            <p:cNvGrpSpPr/>
            <p:nvPr/>
          </p:nvGrpSpPr>
          <p:grpSpPr>
            <a:xfrm>
              <a:off x="-855297" y="295557"/>
              <a:ext cx="11461594" cy="6221694"/>
              <a:chOff x="233274" y="284672"/>
              <a:chExt cx="11461594" cy="622169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74" y="284674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74" y="3337453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537" y="284674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537" y="3337454"/>
                <a:ext cx="2436541" cy="316891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5800" y="284674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2063" y="284673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8326" y="284672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5800" y="3337453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2063" y="3337452"/>
                <a:ext cx="2436542" cy="316891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8326" y="3337451"/>
                <a:ext cx="2436542" cy="3168913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14806" y="499396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a)</a:t>
                </a:r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48560" y="499396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304823" y="513752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59485" y="499396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815748" y="513752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e)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14806" y="3562814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48560" y="3562814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04823" y="3577170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59485" y="3562814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j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15748" y="3577170"/>
                <a:ext cx="601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018" y="295557"/>
              <a:ext cx="2436541" cy="31689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018" y="3348336"/>
              <a:ext cx="2436541" cy="31689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032372" y="524637"/>
              <a:ext cx="601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032372" y="3588055"/>
              <a:ext cx="601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4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8334" y="612334"/>
            <a:ext cx="11783666" cy="5501863"/>
            <a:chOff x="2580526" y="3174866"/>
            <a:chExt cx="7291915" cy="33654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526" y="3174866"/>
              <a:ext cx="3645957" cy="33654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484" y="3174866"/>
              <a:ext cx="3645957" cy="3365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9" y="1578321"/>
            <a:ext cx="3825485" cy="2940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104490" y="2881203"/>
            <a:ext cx="2607181" cy="398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Forecast Hour 0</a:t>
            </a:r>
            <a:endParaRPr lang="en-US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7" y="1578321"/>
            <a:ext cx="3825485" cy="2940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854" y="1578321"/>
            <a:ext cx="3825485" cy="2940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1693" y="1257300"/>
            <a:ext cx="814180" cy="54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96276" y="1258528"/>
            <a:ext cx="1708948" cy="54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 – LMIC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5520" y="1257300"/>
            <a:ext cx="849734" cy="54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2623" y="3906487"/>
            <a:ext cx="432568" cy="40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a)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397647" y="3906485"/>
            <a:ext cx="419512" cy="40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8257219" y="3899324"/>
            <a:ext cx="385424" cy="40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0" t="9017" r="1678" b="5555"/>
          <a:stretch/>
        </p:blipFill>
        <p:spPr>
          <a:xfrm rot="5400000">
            <a:off x="9598472" y="3009682"/>
            <a:ext cx="686057" cy="370575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980260" y="4986480"/>
            <a:ext cx="838459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-20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8836534" y="4986136"/>
            <a:ext cx="797202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-10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9815253" y="4988377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10643256" y="4988375"/>
            <a:ext cx="784862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1523776" y="4988374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</a:t>
            </a:r>
            <a:endParaRPr lang="en-US" sz="12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7" t="7995" r="4112" b="6249"/>
          <a:stretch/>
        </p:blipFill>
        <p:spPr>
          <a:xfrm rot="5400000">
            <a:off x="2015846" y="3201524"/>
            <a:ext cx="485353" cy="316890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9501" r="87903" b="8311"/>
          <a:stretch/>
        </p:blipFill>
        <p:spPr>
          <a:xfrm rot="5400000">
            <a:off x="5932534" y="3186890"/>
            <a:ext cx="414397" cy="30779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48647" y="4933061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2103502" y="4933061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65706" y="4933060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3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119483" y="5284721"/>
            <a:ext cx="3393139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850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4964216" y="5284719"/>
            <a:ext cx="3307247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8504560" y="5286041"/>
            <a:ext cx="4011290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700 </a:t>
            </a:r>
            <a:r>
              <a:rPr lang="en-US" sz="1200" dirty="0" err="1" smtClean="0"/>
              <a:t>hPa</a:t>
            </a:r>
            <a:r>
              <a:rPr lang="en-US" sz="1200" dirty="0" smtClean="0"/>
              <a:t> Geopotential Height Difference (m)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4486191" y="4941173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485916" y="4949179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6487775" y="4943578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7446984" y="4933060"/>
            <a:ext cx="667398" cy="409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354842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0 h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59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111553" y="2913351"/>
            <a:ext cx="2621306" cy="398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Forecast Hour 24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9" y="1536755"/>
            <a:ext cx="3825485" cy="2956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8" y="1536755"/>
            <a:ext cx="3825485" cy="2956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856" y="1536755"/>
            <a:ext cx="3825485" cy="2956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623" y="3860956"/>
            <a:ext cx="398481" cy="41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397648" y="3860955"/>
            <a:ext cx="419512" cy="41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257221" y="3853755"/>
            <a:ext cx="385424" cy="41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03049" y="1162050"/>
            <a:ext cx="814180" cy="54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LMIC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77632" y="1163285"/>
            <a:ext cx="1708948" cy="54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 – LMIC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06875" y="1162050"/>
            <a:ext cx="849734" cy="549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0" t="9017" r="1678" b="5555"/>
          <a:stretch/>
        </p:blipFill>
        <p:spPr>
          <a:xfrm rot="5400000">
            <a:off x="9596614" y="2985910"/>
            <a:ext cx="689774" cy="37057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80260" y="4963379"/>
            <a:ext cx="838459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836534" y="4963034"/>
            <a:ext cx="797202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-10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815254" y="4965287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0643256" y="4965285"/>
            <a:ext cx="784863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1523776" y="4965284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7" t="7995" r="4112" b="6249"/>
          <a:stretch/>
        </p:blipFill>
        <p:spPr>
          <a:xfrm rot="5400000">
            <a:off x="2014530" y="3177337"/>
            <a:ext cx="487983" cy="3168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9501" r="87903" b="8311"/>
          <a:stretch/>
        </p:blipFill>
        <p:spPr>
          <a:xfrm rot="5400000">
            <a:off x="5931412" y="3162378"/>
            <a:ext cx="416643" cy="30779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8646" y="4909671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103502" y="4909671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65706" y="4909670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3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119482" y="5263443"/>
            <a:ext cx="3393140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850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964216" y="5263441"/>
            <a:ext cx="3307247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8504561" y="5264770"/>
            <a:ext cx="4011290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700 </a:t>
            </a:r>
            <a:r>
              <a:rPr lang="en-US" sz="1200" dirty="0" err="1" smtClean="0"/>
              <a:t>hPa</a:t>
            </a:r>
            <a:r>
              <a:rPr lang="en-US" sz="1200" dirty="0" smtClean="0"/>
              <a:t> Geopotential Height Difference (m)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486190" y="4917828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5916" y="4925877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487775" y="4920245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446984" y="4909670"/>
            <a:ext cx="667398" cy="412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914400" y="35484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24 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60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037181" y="2882273"/>
            <a:ext cx="2541002" cy="397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Forecast Hour 48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3" y="1564452"/>
            <a:ext cx="3820160" cy="2865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25" y="1564452"/>
            <a:ext cx="3820160" cy="2865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74" y="1564452"/>
            <a:ext cx="3820160" cy="2865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337" y="3805970"/>
            <a:ext cx="397926" cy="39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26023" y="3805969"/>
            <a:ext cx="533194" cy="39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280226" y="3798990"/>
            <a:ext cx="384888" cy="39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22136" y="1222280"/>
            <a:ext cx="813047" cy="532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92022" y="1223477"/>
            <a:ext cx="1706569" cy="532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 – LMIC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1385" y="1222280"/>
            <a:ext cx="848551" cy="532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APSU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0" t="9017" r="1678" b="5555"/>
          <a:stretch/>
        </p:blipFill>
        <p:spPr>
          <a:xfrm rot="5400000">
            <a:off x="9610311" y="2939132"/>
            <a:ext cx="668643" cy="37005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6121" y="4910206"/>
            <a:ext cx="837292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841203" y="4909871"/>
            <a:ext cx="796092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-10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818561" y="4912054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645411" y="4912053"/>
            <a:ext cx="783770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24705" y="4912052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7" t="7995" r="4112" b="6249"/>
          <a:stretch/>
        </p:blipFill>
        <p:spPr>
          <a:xfrm rot="5400000">
            <a:off x="2035829" y="3132544"/>
            <a:ext cx="473033" cy="31644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9501" r="87903" b="8311"/>
          <a:stretch/>
        </p:blipFill>
        <p:spPr>
          <a:xfrm rot="5400000">
            <a:off x="5946216" y="3119373"/>
            <a:ext cx="403879" cy="30736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4711" y="4858143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117542" y="4858143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77711" y="4858141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3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116292" y="5199909"/>
            <a:ext cx="3388417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850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955675" y="5199908"/>
            <a:ext cx="3302644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 </a:t>
            </a:r>
            <a:r>
              <a:rPr lang="en-US" sz="1200" dirty="0" err="1" smtClean="0"/>
              <a:t>hPa</a:t>
            </a:r>
            <a:r>
              <a:rPr lang="en-US" sz="1200" dirty="0" smtClean="0"/>
              <a:t> Potential Vorticity (PVU)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491092" y="5201196"/>
            <a:ext cx="4005708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700 </a:t>
            </a:r>
            <a:r>
              <a:rPr lang="en-US" sz="1200" dirty="0" err="1" smtClean="0"/>
              <a:t>hPa</a:t>
            </a:r>
            <a:r>
              <a:rPr lang="en-US" sz="1200" dirty="0" smtClean="0"/>
              <a:t> Geopotential Height Difference (m)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96914" y="4866049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95249" y="4873852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95713" y="4868393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453587" y="4858141"/>
            <a:ext cx="666469" cy="399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914400" y="35484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48 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58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1298480"/>
            <a:ext cx="12592050" cy="4359370"/>
            <a:chOff x="186896" y="1298480"/>
            <a:chExt cx="12405154" cy="4187920"/>
          </a:xfrm>
        </p:grpSpPr>
        <p:sp>
          <p:nvSpPr>
            <p:cNvPr id="2" name="TextBox 1"/>
            <p:cNvSpPr txBox="1"/>
            <p:nvPr/>
          </p:nvSpPr>
          <p:spPr>
            <a:xfrm rot="16200000">
              <a:off x="-846429" y="2888324"/>
              <a:ext cx="2460229" cy="393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Forecast Hour 72</a:t>
              </a:r>
              <a:endParaRPr lang="en-US" sz="15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70" t="9017" r="1678" b="5555"/>
            <a:stretch/>
          </p:blipFill>
          <p:spPr>
            <a:xfrm rot="5400000">
              <a:off x="9739177" y="2889808"/>
              <a:ext cx="647388" cy="366274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124393" y="4838116"/>
              <a:ext cx="828728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-20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70728" y="4837792"/>
              <a:ext cx="787949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smtClean="0"/>
                <a:t>-10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938088" y="4839906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756481" y="4839905"/>
              <a:ext cx="775753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26781" y="4839903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</a:t>
              </a:r>
              <a:endParaRPr lang="en-US" sz="12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7" t="7995" r="4112" b="6249"/>
            <a:stretch/>
          </p:blipFill>
          <p:spPr>
            <a:xfrm rot="5400000">
              <a:off x="2240065" y="3082851"/>
              <a:ext cx="457997" cy="313212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7" t="9501" r="87903" b="8311"/>
            <a:stretch/>
          </p:blipFill>
          <p:spPr>
            <a:xfrm rot="5400000">
              <a:off x="6109707" y="3071078"/>
              <a:ext cx="391040" cy="30422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7873" y="4787708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15842" y="4787708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61075" y="4787707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3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27953" y="5098350"/>
              <a:ext cx="3353757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850 </a:t>
              </a:r>
              <a:r>
                <a:rPr lang="en-US" sz="1200" dirty="0" err="1" smtClean="0"/>
                <a:t>hPa</a:t>
              </a:r>
              <a:r>
                <a:rPr lang="en-US" sz="1200" dirty="0" smtClean="0"/>
                <a:t> Potential Vorticity (PVU)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28063" y="5098348"/>
              <a:ext cx="326886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200 </a:t>
              </a:r>
              <a:r>
                <a:rPr lang="en-US" sz="1200" dirty="0" err="1" smtClean="0"/>
                <a:t>hPa</a:t>
              </a:r>
              <a:r>
                <a:rPr lang="en-US" sz="1200" dirty="0" smtClean="0"/>
                <a:t> Potential Vorticity (PVU)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27316" y="5099595"/>
              <a:ext cx="3964734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700 </a:t>
              </a:r>
              <a:r>
                <a:rPr lang="en-US" sz="1200" dirty="0" err="1" smtClean="0"/>
                <a:t>hPa</a:t>
              </a:r>
              <a:r>
                <a:rPr lang="en-US" sz="1200" dirty="0" smtClean="0"/>
                <a:t> Geopotential Height Difference (m)</a:t>
              </a:r>
              <a:endParaRPr lang="en-US" sz="12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55" y="1623720"/>
              <a:ext cx="3781084" cy="277461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645" y="1623720"/>
              <a:ext cx="3781084" cy="277461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254" y="1623720"/>
              <a:ext cx="3781084" cy="277461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670877" y="4795363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58999" y="4802918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9230" y="4797633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97306" y="4787707"/>
              <a:ext cx="659652" cy="3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8</a:t>
              </a: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8978" y="3799797"/>
              <a:ext cx="380951" cy="38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9491" y="3799795"/>
              <a:ext cx="380951" cy="38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k)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54268" y="3793038"/>
              <a:ext cx="380951" cy="38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l)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71709" y="1298480"/>
              <a:ext cx="804730" cy="51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LMIC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07125" y="1299639"/>
              <a:ext cx="1689113" cy="51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APSU – LMIC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20756" y="1298480"/>
              <a:ext cx="839871" cy="515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APSU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14400" y="35484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72 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60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38974"/>
            <a:ext cx="12128161" cy="4170024"/>
            <a:chOff x="0" y="1038974"/>
            <a:chExt cx="12128161" cy="4170024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038974"/>
              <a:ext cx="12128161" cy="4170024"/>
              <a:chOff x="0" y="1038974"/>
              <a:chExt cx="12128161" cy="41700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1802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4386" y="1038974"/>
                <a:ext cx="4343775" cy="4170024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3479800" y="4089399"/>
              <a:ext cx="49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a)</a:t>
              </a: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86078" y="4089399"/>
              <a:ext cx="49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271025" y="4089399"/>
              <a:ext cx="4910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71386" y="5645233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U.S. Landfall?	Out to sea?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7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8062" y="313212"/>
            <a:ext cx="11091718" cy="5486400"/>
            <a:chOff x="474519" y="737755"/>
            <a:chExt cx="11091718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19" y="737755"/>
              <a:ext cx="5715000" cy="5486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37" y="737755"/>
              <a:ext cx="5715000" cy="5486400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766388" y="5799612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Major Hurricane?	Tropical Storm?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55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9"/>
          <a:stretch/>
        </p:blipFill>
        <p:spPr>
          <a:xfrm>
            <a:off x="181942" y="931513"/>
            <a:ext cx="3488548" cy="3442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>
          <a:xfrm>
            <a:off x="4148884" y="939638"/>
            <a:ext cx="3476552" cy="3437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9379" y="2094154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88" y="939637"/>
            <a:ext cx="4052512" cy="3434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4155" y="2094154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+</a:t>
            </a:r>
            <a:endParaRPr lang="en-US" sz="7200" dirty="0"/>
          </a:p>
        </p:txBody>
      </p:sp>
      <p:sp>
        <p:nvSpPr>
          <p:cNvPr id="7" name="Oval 6"/>
          <p:cNvSpPr/>
          <p:nvPr/>
        </p:nvSpPr>
        <p:spPr>
          <a:xfrm>
            <a:off x="1405653" y="1894995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66578" y="2228766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651012" y="2228766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07213" y="1894995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633" y="305887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Relaxed to APSU vortex (RVOR)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21830" y="4784066"/>
                <a:ext cx="6008915" cy="1664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Rmax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)/(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Rmax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Rmin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) (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Rmin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r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𝑅𝑚𝑎𝑥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=1.0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𝑅𝑚𝑖𝑛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=0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𝑅𝑚𝑎𝑥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𝑅𝑉𝑂𝑅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𝑈𝑁𝑅𝐿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∗(1−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)+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𝐴𝑃𝑆𝑈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830" y="4784066"/>
                <a:ext cx="6008915" cy="1664815"/>
              </a:xfrm>
              <a:prstGeom prst="rect">
                <a:avLst/>
              </a:prstGeom>
              <a:blipFill rotWithShape="0">
                <a:blip r:embed="rId6"/>
                <a:stretch>
                  <a:fillRect r="-6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095068" y="5354863"/>
            <a:ext cx="1007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RVOR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77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8"/>
          <a:stretch/>
        </p:blipFill>
        <p:spPr>
          <a:xfrm>
            <a:off x="82626" y="2105740"/>
            <a:ext cx="3492662" cy="3452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8"/>
          <a:stretch/>
        </p:blipFill>
        <p:spPr>
          <a:xfrm>
            <a:off x="4040810" y="2105740"/>
            <a:ext cx="3498819" cy="3455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0518" y="328465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71" y="2127170"/>
            <a:ext cx="4052512" cy="3434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2457" y="3295542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-</a:t>
            </a:r>
            <a:endParaRPr lang="en-US" sz="7200" dirty="0"/>
          </a:p>
        </p:txBody>
      </p:sp>
      <p:sp>
        <p:nvSpPr>
          <p:cNvPr id="7" name="Oval 6"/>
          <p:cNvSpPr/>
          <p:nvPr/>
        </p:nvSpPr>
        <p:spPr>
          <a:xfrm>
            <a:off x="1662835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06336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67261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10762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551695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207896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9316" y="926929"/>
            <a:ext cx="10515600" cy="9052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Initial Condition </a:t>
            </a:r>
            <a:r>
              <a:rPr lang="en-US" sz="3600" dirty="0"/>
              <a:t>d</a:t>
            </a:r>
            <a:r>
              <a:rPr lang="en-US" sz="3600" dirty="0" smtClean="0"/>
              <a:t>ifferences to the inner core</a:t>
            </a:r>
          </a:p>
          <a:p>
            <a:pPr algn="ctr"/>
            <a:r>
              <a:rPr lang="en-US" sz="3600" dirty="0" smtClean="0"/>
              <a:t> are removed!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9614672" y="1902093"/>
            <a:ext cx="712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RVOR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45884" y="714271"/>
            <a:ext cx="12337473" cy="4170024"/>
            <a:chOff x="-72737" y="1070147"/>
            <a:chExt cx="12337473" cy="4170024"/>
          </a:xfrm>
        </p:grpSpPr>
        <p:grpSp>
          <p:nvGrpSpPr>
            <p:cNvPr id="2" name="Group 1"/>
            <p:cNvGrpSpPr/>
            <p:nvPr/>
          </p:nvGrpSpPr>
          <p:grpSpPr>
            <a:xfrm>
              <a:off x="-72737" y="1070147"/>
              <a:ext cx="12337473" cy="4170024"/>
              <a:chOff x="-72737" y="1038974"/>
              <a:chExt cx="12337473" cy="417002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737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1412" y="1038974"/>
                <a:ext cx="4343775" cy="417002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0961" y="1038974"/>
                <a:ext cx="4343775" cy="417002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605972" y="1455056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7424" y="1455056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70430" y="1455056"/>
              <a:ext cx="628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c)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28103" y="5382422"/>
            <a:ext cx="11789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Large track spread remains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Intensity spread reduced for first 84 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Delay in intensity spread growth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99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9"/>
          <a:stretch/>
        </p:blipFill>
        <p:spPr>
          <a:xfrm>
            <a:off x="94500" y="1145269"/>
            <a:ext cx="3474912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0"/>
          <a:stretch/>
        </p:blipFill>
        <p:spPr>
          <a:xfrm>
            <a:off x="4048742" y="1145270"/>
            <a:ext cx="3471676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1937" y="230791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46" y="1153393"/>
            <a:ext cx="4052512" cy="3434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6713" y="230791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+</a:t>
            </a:r>
            <a:endParaRPr lang="en-US" sz="7200" dirty="0"/>
          </a:p>
        </p:txBody>
      </p:sp>
      <p:sp>
        <p:nvSpPr>
          <p:cNvPr id="7" name="Oval 6"/>
          <p:cNvSpPr/>
          <p:nvPr/>
        </p:nvSpPr>
        <p:spPr>
          <a:xfrm>
            <a:off x="9601670" y="2442522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45171" y="2108751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2637" y="2108751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74710" y="2442522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874" y="609707"/>
            <a:ext cx="10515600" cy="905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Relaxed to GFS environment (RENV)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35134" y="4813463"/>
                <a:ext cx="6008915" cy="1664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Rmax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)/(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Rmax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Rmin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) (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if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/>
                                <m:t>Rmin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r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≤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𝑅𝑚𝑎𝑥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=1.0 (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𝑅𝑚𝑖𝑛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=0 (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𝑅𝑚𝑎𝑥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𝑅𝐸𝑁𝑉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𝑈𝑁𝑅𝐿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𝐺𝐹𝑆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∗(1−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34" y="4813463"/>
                <a:ext cx="6008915" cy="1664815"/>
              </a:xfrm>
              <a:prstGeom prst="rect">
                <a:avLst/>
              </a:prstGeom>
              <a:blipFill rotWithShape="0">
                <a:blip r:embed="rId6"/>
                <a:stretch>
                  <a:fillRect r="-6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88175" y="538426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RENV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7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9"/>
          <a:stretch/>
        </p:blipFill>
        <p:spPr>
          <a:xfrm>
            <a:off x="82625" y="2119707"/>
            <a:ext cx="3486298" cy="3441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4747" y="3295542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-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4"/>
          <a:stretch/>
        </p:blipFill>
        <p:spPr>
          <a:xfrm>
            <a:off x="4042277" y="2119045"/>
            <a:ext cx="3487566" cy="3442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5943" y="3295542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=</a:t>
            </a:r>
            <a:endParaRPr lang="en-US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71" y="2127170"/>
            <a:ext cx="4052512" cy="34343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589795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33296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62835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06336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667261" y="3416299"/>
            <a:ext cx="659710" cy="57846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10762" y="3082528"/>
            <a:ext cx="1400175" cy="130016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9316" y="926929"/>
            <a:ext cx="10515600" cy="9052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Initial Condition </a:t>
            </a:r>
            <a:r>
              <a:rPr lang="en-US" sz="3600" dirty="0"/>
              <a:t>d</a:t>
            </a:r>
            <a:r>
              <a:rPr lang="en-US" sz="3600" dirty="0" smtClean="0"/>
              <a:t>ifferences to the environment </a:t>
            </a:r>
          </a:p>
          <a:p>
            <a:pPr algn="ctr"/>
            <a:r>
              <a:rPr lang="en-US" sz="3600" dirty="0" smtClean="0"/>
              <a:t>are removed!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9619673" y="1902093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RENV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12739</TotalTime>
  <Words>1386</Words>
  <Application>Microsoft Macintosh PowerPoint</Application>
  <PresentationFormat>Widescreen</PresentationFormat>
  <Paragraphs>316</Paragraphs>
  <Slides>28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Cambria Math</vt:lpstr>
      <vt:lpstr>Arial</vt:lpstr>
      <vt:lpstr>Office Theme</vt:lpstr>
      <vt:lpstr>The predictability of Hurricane Joaquin (2015): An ensemble sensitivity perspective</vt:lpstr>
      <vt:lpstr>PSU WRF-EnKF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intensity is very important!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and predictability of Hurricane Joaquin (2015) explored through ensemble sensitivity experiments initialized with a real-time EnKF </dc:title>
  <dc:creator>Microsoft Office User</dc:creator>
  <cp:lastModifiedBy>Microsoft Office User</cp:lastModifiedBy>
  <cp:revision>108</cp:revision>
  <dcterms:created xsi:type="dcterms:W3CDTF">2017-04-17T12:45:24Z</dcterms:created>
  <dcterms:modified xsi:type="dcterms:W3CDTF">2017-05-01T12:54:58Z</dcterms:modified>
</cp:coreProperties>
</file>