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61" r:id="rId5"/>
    <p:sldId id="272" r:id="rId6"/>
    <p:sldId id="263" r:id="rId7"/>
    <p:sldId id="273" r:id="rId8"/>
    <p:sldId id="264" r:id="rId9"/>
    <p:sldId id="265" r:id="rId10"/>
    <p:sldId id="268" r:id="rId11"/>
    <p:sldId id="269" r:id="rId12"/>
    <p:sldId id="270" r:id="rId13"/>
    <p:sldId id="271" r:id="rId14"/>
    <p:sldId id="276" r:id="rId15"/>
    <p:sldId id="274" r:id="rId16"/>
    <p:sldId id="275" r:id="rId17"/>
    <p:sldId id="266" r:id="rId18"/>
    <p:sldId id="267" r:id="rId19"/>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2" d="100"/>
          <a:sy n="92" d="100"/>
        </p:scale>
        <p:origin x="24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72188E-B83B-47BD-B1F9-27B4D32C23DC}" type="datetimeFigureOut">
              <a:rPr lang="zh-TW" altLang="en-US" smtClean="0"/>
              <a:t>2017/5/1</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487B1F-44EA-463C-B7E4-B01AA738A98C}" type="slidenum">
              <a:rPr lang="zh-TW" altLang="en-US" smtClean="0"/>
              <a:t>‹#›</a:t>
            </a:fld>
            <a:endParaRPr lang="zh-TW" altLang="en-US"/>
          </a:p>
        </p:txBody>
      </p:sp>
    </p:spTree>
    <p:extLst>
      <p:ext uri="{BB962C8B-B14F-4D97-AF65-F5344CB8AC3E}">
        <p14:creationId xmlns:p14="http://schemas.microsoft.com/office/powerpoint/2010/main" val="2253381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90" name="Shape 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5169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98" name="Shape 9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9461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04" name="Shape 1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1862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110" name="Shape 1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0347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44" name="Shape 1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9936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96" name="Shape 96"/>
          <p:cNvSpPr txBox="1">
            <a:spLocks noGrp="1"/>
          </p:cNvSpPr>
          <p:nvPr>
            <p:ph type="sldNum" idx="12"/>
          </p:nvPr>
        </p:nvSpPr>
        <p:spPr>
          <a:xfrm>
            <a:off x="3884612" y="8685213"/>
            <a:ext cx="2971799" cy="458700"/>
          </a:xfrm>
          <a:prstGeom prst="rect">
            <a:avLst/>
          </a:prstGeom>
        </p:spPr>
        <p:txBody>
          <a:bodyPr lIns="91425" tIns="45700" rIns="91425" bIns="45700" anchor="b" anchorCtr="0">
            <a:noAutofit/>
          </a:bodyPr>
          <a:lstStyle/>
          <a:p>
            <a:pPr lvl="0" rtl="0">
              <a:spcBef>
                <a:spcPts val="0"/>
              </a:spcBef>
              <a:buClr>
                <a:schemeClr val="dk1"/>
              </a:buClr>
              <a:buSzPct val="25000"/>
              <a:buFont typeface="Calibri"/>
              <a:buNone/>
            </a:pPr>
            <a:fld id="{00000000-1234-1234-1234-123412341234}" type="slidenum">
              <a:rPr lang="en-US"/>
              <a:t>7</a:t>
            </a:fld>
            <a:endParaRPr lang="en-US"/>
          </a:p>
        </p:txBody>
      </p:sp>
    </p:spTree>
    <p:extLst>
      <p:ext uri="{BB962C8B-B14F-4D97-AF65-F5344CB8AC3E}">
        <p14:creationId xmlns:p14="http://schemas.microsoft.com/office/powerpoint/2010/main" val="3837813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Rayleigh number: a ratio of the destabilizing effect of buoyancy to the stabilizing effect of viscosity</a:t>
            </a:r>
          </a:p>
          <a:p>
            <a:r>
              <a:rPr lang="en-US" altLang="zh-TW" dirty="0"/>
              <a:t>Inviscid stability</a:t>
            </a:r>
          </a:p>
          <a:p>
            <a:r>
              <a:rPr lang="en-US" dirty="0"/>
              <a:t>Rayleigh</a:t>
            </a:r>
          </a:p>
          <a:p>
            <a:r>
              <a:rPr lang="en-US" dirty="0" err="1"/>
              <a:t>Fjortoft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AA30316-B873-461E-8E98-CE6F97C192FB}" type="slidenum">
              <a:rPr lang="en-US" smtClean="0"/>
              <a:t>10</a:t>
            </a:fld>
            <a:endParaRPr lang="en-US"/>
          </a:p>
        </p:txBody>
      </p:sp>
    </p:spTree>
    <p:extLst>
      <p:ext uri="{BB962C8B-B14F-4D97-AF65-F5344CB8AC3E}">
        <p14:creationId xmlns:p14="http://schemas.microsoft.com/office/powerpoint/2010/main" val="2838459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5AE65562-C166-45AA-8FCD-3B9DC81BBB3B}" type="datetimeFigureOut">
              <a:rPr lang="zh-TW" altLang="en-US" smtClean="0"/>
              <a:t>2017/5/1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6F393B4-BFE3-4570-8F46-4AAFF668C17A}" type="slidenum">
              <a:rPr lang="zh-TW" altLang="en-US" smtClean="0"/>
              <a:t>‹#›</a:t>
            </a:fld>
            <a:endParaRPr lang="zh-TW" altLang="en-US"/>
          </a:p>
        </p:txBody>
      </p:sp>
    </p:spTree>
    <p:extLst>
      <p:ext uri="{BB962C8B-B14F-4D97-AF65-F5344CB8AC3E}">
        <p14:creationId xmlns:p14="http://schemas.microsoft.com/office/powerpoint/2010/main" val="1590404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AE65562-C166-45AA-8FCD-3B9DC81BBB3B}" type="datetimeFigureOut">
              <a:rPr lang="zh-TW" altLang="en-US" smtClean="0"/>
              <a:t>2017/5/1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6F393B4-BFE3-4570-8F46-4AAFF668C17A}" type="slidenum">
              <a:rPr lang="zh-TW" altLang="en-US" smtClean="0"/>
              <a:t>‹#›</a:t>
            </a:fld>
            <a:endParaRPr lang="zh-TW" altLang="en-US"/>
          </a:p>
        </p:txBody>
      </p:sp>
    </p:spTree>
    <p:extLst>
      <p:ext uri="{BB962C8B-B14F-4D97-AF65-F5344CB8AC3E}">
        <p14:creationId xmlns:p14="http://schemas.microsoft.com/office/powerpoint/2010/main" val="995105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AE65562-C166-45AA-8FCD-3B9DC81BBB3B}" type="datetimeFigureOut">
              <a:rPr lang="zh-TW" altLang="en-US" smtClean="0"/>
              <a:t>2017/5/1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6F393B4-BFE3-4570-8F46-4AAFF668C17A}" type="slidenum">
              <a:rPr lang="zh-TW" altLang="en-US" smtClean="0"/>
              <a:t>‹#›</a:t>
            </a:fld>
            <a:endParaRPr lang="zh-TW" altLang="en-US"/>
          </a:p>
        </p:txBody>
      </p:sp>
    </p:spTree>
    <p:extLst>
      <p:ext uri="{BB962C8B-B14F-4D97-AF65-F5344CB8AC3E}">
        <p14:creationId xmlns:p14="http://schemas.microsoft.com/office/powerpoint/2010/main" val="1018478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AE65562-C166-45AA-8FCD-3B9DC81BBB3B}" type="datetimeFigureOut">
              <a:rPr lang="zh-TW" altLang="en-US" smtClean="0"/>
              <a:t>2017/5/1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6F393B4-BFE3-4570-8F46-4AAFF668C17A}" type="slidenum">
              <a:rPr lang="zh-TW" altLang="en-US" smtClean="0"/>
              <a:t>‹#›</a:t>
            </a:fld>
            <a:endParaRPr lang="zh-TW" altLang="en-US"/>
          </a:p>
        </p:txBody>
      </p:sp>
    </p:spTree>
    <p:extLst>
      <p:ext uri="{BB962C8B-B14F-4D97-AF65-F5344CB8AC3E}">
        <p14:creationId xmlns:p14="http://schemas.microsoft.com/office/powerpoint/2010/main" val="45162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5AE65562-C166-45AA-8FCD-3B9DC81BBB3B}" type="datetimeFigureOut">
              <a:rPr lang="zh-TW" altLang="en-US" smtClean="0"/>
              <a:t>2017/5/1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6F393B4-BFE3-4570-8F46-4AAFF668C17A}" type="slidenum">
              <a:rPr lang="zh-TW" altLang="en-US" smtClean="0"/>
              <a:t>‹#›</a:t>
            </a:fld>
            <a:endParaRPr lang="zh-TW" altLang="en-US"/>
          </a:p>
        </p:txBody>
      </p:sp>
    </p:spTree>
    <p:extLst>
      <p:ext uri="{BB962C8B-B14F-4D97-AF65-F5344CB8AC3E}">
        <p14:creationId xmlns:p14="http://schemas.microsoft.com/office/powerpoint/2010/main" val="3044727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5AE65562-C166-45AA-8FCD-3B9DC81BBB3B}" type="datetimeFigureOut">
              <a:rPr lang="zh-TW" altLang="en-US" smtClean="0"/>
              <a:t>2017/5/1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6F393B4-BFE3-4570-8F46-4AAFF668C17A}" type="slidenum">
              <a:rPr lang="zh-TW" altLang="en-US" smtClean="0"/>
              <a:t>‹#›</a:t>
            </a:fld>
            <a:endParaRPr lang="zh-TW" altLang="en-US"/>
          </a:p>
        </p:txBody>
      </p:sp>
    </p:spTree>
    <p:extLst>
      <p:ext uri="{BB962C8B-B14F-4D97-AF65-F5344CB8AC3E}">
        <p14:creationId xmlns:p14="http://schemas.microsoft.com/office/powerpoint/2010/main" val="3925619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5AE65562-C166-45AA-8FCD-3B9DC81BBB3B}" type="datetimeFigureOut">
              <a:rPr lang="zh-TW" altLang="en-US" smtClean="0"/>
              <a:t>2017/5/1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6F393B4-BFE3-4570-8F46-4AAFF668C17A}" type="slidenum">
              <a:rPr lang="zh-TW" altLang="en-US" smtClean="0"/>
              <a:t>‹#›</a:t>
            </a:fld>
            <a:endParaRPr lang="zh-TW" altLang="en-US"/>
          </a:p>
        </p:txBody>
      </p:sp>
    </p:spTree>
    <p:extLst>
      <p:ext uri="{BB962C8B-B14F-4D97-AF65-F5344CB8AC3E}">
        <p14:creationId xmlns:p14="http://schemas.microsoft.com/office/powerpoint/2010/main" val="1743592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5AE65562-C166-45AA-8FCD-3B9DC81BBB3B}" type="datetimeFigureOut">
              <a:rPr lang="zh-TW" altLang="en-US" smtClean="0"/>
              <a:t>2017/5/1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6F393B4-BFE3-4570-8F46-4AAFF668C17A}" type="slidenum">
              <a:rPr lang="zh-TW" altLang="en-US" smtClean="0"/>
              <a:t>‹#›</a:t>
            </a:fld>
            <a:endParaRPr lang="zh-TW" altLang="en-US"/>
          </a:p>
        </p:txBody>
      </p:sp>
    </p:spTree>
    <p:extLst>
      <p:ext uri="{BB962C8B-B14F-4D97-AF65-F5344CB8AC3E}">
        <p14:creationId xmlns:p14="http://schemas.microsoft.com/office/powerpoint/2010/main" val="3113061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AE65562-C166-45AA-8FCD-3B9DC81BBB3B}" type="datetimeFigureOut">
              <a:rPr lang="zh-TW" altLang="en-US" smtClean="0"/>
              <a:t>2017/5/1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6F393B4-BFE3-4570-8F46-4AAFF668C17A}" type="slidenum">
              <a:rPr lang="zh-TW" altLang="en-US" smtClean="0"/>
              <a:t>‹#›</a:t>
            </a:fld>
            <a:endParaRPr lang="zh-TW" altLang="en-US"/>
          </a:p>
        </p:txBody>
      </p:sp>
    </p:spTree>
    <p:extLst>
      <p:ext uri="{BB962C8B-B14F-4D97-AF65-F5344CB8AC3E}">
        <p14:creationId xmlns:p14="http://schemas.microsoft.com/office/powerpoint/2010/main" val="408467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5AE65562-C166-45AA-8FCD-3B9DC81BBB3B}" type="datetimeFigureOut">
              <a:rPr lang="zh-TW" altLang="en-US" smtClean="0"/>
              <a:t>2017/5/1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6F393B4-BFE3-4570-8F46-4AAFF668C17A}" type="slidenum">
              <a:rPr lang="zh-TW" altLang="en-US" smtClean="0"/>
              <a:t>‹#›</a:t>
            </a:fld>
            <a:endParaRPr lang="zh-TW" altLang="en-US"/>
          </a:p>
        </p:txBody>
      </p:sp>
    </p:spTree>
    <p:extLst>
      <p:ext uri="{BB962C8B-B14F-4D97-AF65-F5344CB8AC3E}">
        <p14:creationId xmlns:p14="http://schemas.microsoft.com/office/powerpoint/2010/main" val="2346716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5AE65562-C166-45AA-8FCD-3B9DC81BBB3B}" type="datetimeFigureOut">
              <a:rPr lang="zh-TW" altLang="en-US" smtClean="0"/>
              <a:t>2017/5/1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6F393B4-BFE3-4570-8F46-4AAFF668C17A}" type="slidenum">
              <a:rPr lang="zh-TW" altLang="en-US" smtClean="0"/>
              <a:t>‹#›</a:t>
            </a:fld>
            <a:endParaRPr lang="zh-TW" altLang="en-US"/>
          </a:p>
        </p:txBody>
      </p:sp>
    </p:spTree>
    <p:extLst>
      <p:ext uri="{BB962C8B-B14F-4D97-AF65-F5344CB8AC3E}">
        <p14:creationId xmlns:p14="http://schemas.microsoft.com/office/powerpoint/2010/main" val="1182718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E65562-C166-45AA-8FCD-3B9DC81BBB3B}" type="datetimeFigureOut">
              <a:rPr lang="zh-TW" altLang="en-US" smtClean="0"/>
              <a:t>2017/5/1</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393B4-BFE3-4570-8F46-4AAFF668C17A}" type="slidenum">
              <a:rPr lang="zh-TW" altLang="en-US" smtClean="0"/>
              <a:t>‹#›</a:t>
            </a:fld>
            <a:endParaRPr lang="zh-TW" altLang="en-US"/>
          </a:p>
        </p:txBody>
      </p:sp>
    </p:spTree>
    <p:extLst>
      <p:ext uri="{BB962C8B-B14F-4D97-AF65-F5344CB8AC3E}">
        <p14:creationId xmlns:p14="http://schemas.microsoft.com/office/powerpoint/2010/main" val="2735380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Shape 92"/>
          <p:cNvPicPr preferRelativeResize="0"/>
          <p:nvPr/>
        </p:nvPicPr>
        <p:blipFill rotWithShape="1">
          <a:blip r:embed="rId3">
            <a:alphaModFix/>
          </a:blip>
          <a:srcRect/>
          <a:stretch/>
        </p:blipFill>
        <p:spPr>
          <a:xfrm>
            <a:off x="0" y="2976"/>
            <a:ext cx="12192000" cy="6852046"/>
          </a:xfrm>
          <a:prstGeom prst="rect">
            <a:avLst/>
          </a:prstGeom>
          <a:noFill/>
          <a:ln>
            <a:noFill/>
          </a:ln>
        </p:spPr>
      </p:pic>
      <p:sp>
        <p:nvSpPr>
          <p:cNvPr id="93" name="Shape 93"/>
          <p:cNvSpPr/>
          <p:nvPr/>
        </p:nvSpPr>
        <p:spPr>
          <a:xfrm>
            <a:off x="0" y="0"/>
            <a:ext cx="12192000" cy="6858000"/>
          </a:xfrm>
          <a:prstGeom prst="rect">
            <a:avLst/>
          </a:prstGeom>
          <a:solidFill>
            <a:schemeClr val="lt1">
              <a:alpha val="70000"/>
            </a:schemeClr>
          </a:solidFill>
          <a:ln>
            <a:noFill/>
          </a:ln>
        </p:spPr>
        <p:txBody>
          <a:bodyPr lIns="91425" tIns="45700" rIns="91425" bIns="45700" anchor="ctr" anchorCtr="0">
            <a:noAutofit/>
          </a:bodyPr>
          <a:lstStyle/>
          <a:p>
            <a:pPr marL="0" marR="0" lvl="0" indent="0" algn="ctr" rtl="0">
              <a:spcBef>
                <a:spcPts val="0"/>
              </a:spcBef>
              <a:buNone/>
            </a:pPr>
            <a:endParaRPr sz="3200" b="0" i="0" u="none" strike="noStrike" cap="none">
              <a:solidFill>
                <a:srgbClr val="222A35"/>
              </a:solidFill>
              <a:latin typeface="Calibri"/>
              <a:ea typeface="Calibri"/>
              <a:cs typeface="Calibri"/>
              <a:sym typeface="Calibri"/>
            </a:endParaRPr>
          </a:p>
        </p:txBody>
      </p:sp>
      <p:sp>
        <p:nvSpPr>
          <p:cNvPr id="94" name="Shape 94"/>
          <p:cNvSpPr txBox="1"/>
          <p:nvPr/>
        </p:nvSpPr>
        <p:spPr>
          <a:xfrm>
            <a:off x="1290700" y="1733909"/>
            <a:ext cx="9610601" cy="1923691"/>
          </a:xfrm>
          <a:prstGeom prst="rect">
            <a:avLst/>
          </a:prstGeom>
          <a:noFill/>
          <a:ln>
            <a:noFill/>
          </a:ln>
        </p:spPr>
        <p:txBody>
          <a:bodyPr lIns="91425" tIns="45700" rIns="91425" bIns="45700" anchor="b" anchorCtr="0">
            <a:noAutofit/>
          </a:bodyPr>
          <a:lstStyle/>
          <a:p>
            <a:pPr lvl="0" algn="ctr">
              <a:lnSpc>
                <a:spcPct val="70000"/>
              </a:lnSpc>
              <a:buClr>
                <a:schemeClr val="dk2"/>
              </a:buClr>
              <a:buSzPct val="25000"/>
            </a:pPr>
            <a:r>
              <a:rPr lang="en-US" altLang="zh-TW" sz="3600" dirty="0">
                <a:solidFill>
                  <a:srgbClr val="44546A"/>
                </a:solidFill>
                <a:latin typeface="Calibri" panose="020F0502020204030204" pitchFamily="34" charset="0"/>
              </a:rPr>
              <a:t>Dynamic and thermodynamic processes in a multi-layered Arctic mixed-phase boundary layer cloud: A case study</a:t>
            </a:r>
          </a:p>
          <a:p>
            <a:pPr lvl="0">
              <a:lnSpc>
                <a:spcPct val="70000"/>
              </a:lnSpc>
              <a:buClr>
                <a:schemeClr val="dk2"/>
              </a:buClr>
              <a:buSzPct val="25000"/>
            </a:pPr>
            <a:endParaRPr lang="en-US" altLang="zh-TW" sz="3600" dirty="0">
              <a:solidFill>
                <a:srgbClr val="44546A"/>
              </a:solidFill>
              <a:latin typeface="Calibri" panose="020F0502020204030204" pitchFamily="34" charset="0"/>
            </a:endParaRPr>
          </a:p>
        </p:txBody>
      </p:sp>
      <p:sp>
        <p:nvSpPr>
          <p:cNvPr id="95" name="Shape 95"/>
          <p:cNvSpPr txBox="1"/>
          <p:nvPr/>
        </p:nvSpPr>
        <p:spPr>
          <a:xfrm>
            <a:off x="3469500" y="4099204"/>
            <a:ext cx="5253000" cy="1535114"/>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en-US" sz="2000" b="0" i="0" u="none" strike="noStrike" cap="none" dirty="0">
                <a:solidFill>
                  <a:schemeClr val="dk1"/>
                </a:solidFill>
                <a:latin typeface="Calibri"/>
                <a:ea typeface="Calibri"/>
                <a:cs typeface="Calibri"/>
                <a:sym typeface="Calibri"/>
              </a:rPr>
              <a:t>Hui-Wen Lai</a:t>
            </a:r>
          </a:p>
          <a:p>
            <a:pPr marL="0" marR="0" lvl="0" indent="0" algn="ctr" rtl="0">
              <a:lnSpc>
                <a:spcPct val="150000"/>
              </a:lnSpc>
              <a:spcBef>
                <a:spcPts val="0"/>
              </a:spcBef>
              <a:buSzPct val="25000"/>
              <a:buNone/>
            </a:pPr>
            <a:r>
              <a:rPr lang="en-US" sz="2000" b="0" i="0" u="none" strike="noStrike" cap="none" dirty="0">
                <a:solidFill>
                  <a:schemeClr val="dk1"/>
                </a:solidFill>
                <a:latin typeface="Calibri"/>
                <a:ea typeface="Calibri"/>
                <a:cs typeface="Calibri"/>
                <a:sym typeface="Calibri"/>
              </a:rPr>
              <a:t>Advisors: </a:t>
            </a:r>
            <a:r>
              <a:rPr lang="en-US" sz="2000" b="0" i="0" u="none" strike="noStrike" cap="none" dirty="0" err="1">
                <a:solidFill>
                  <a:schemeClr val="dk1"/>
                </a:solidFill>
                <a:latin typeface="Calibri"/>
                <a:ea typeface="Calibri"/>
                <a:cs typeface="Calibri"/>
                <a:sym typeface="Calibri"/>
              </a:rPr>
              <a:t>Fuqing</a:t>
            </a:r>
            <a:r>
              <a:rPr lang="en-US" sz="2000" b="0" i="0" u="none" strike="noStrike" cap="none" dirty="0">
                <a:solidFill>
                  <a:schemeClr val="dk1"/>
                </a:solidFill>
                <a:latin typeface="Calibri"/>
                <a:ea typeface="Calibri"/>
                <a:cs typeface="Calibri"/>
                <a:sym typeface="Calibri"/>
              </a:rPr>
              <a:t> Zhang and Eugene </a:t>
            </a:r>
            <a:r>
              <a:rPr lang="en-US" sz="2000" b="0" i="0" u="none" strike="noStrike" cap="none" dirty="0" err="1">
                <a:solidFill>
                  <a:schemeClr val="dk1"/>
                </a:solidFill>
                <a:latin typeface="Calibri"/>
                <a:ea typeface="Calibri"/>
                <a:cs typeface="Calibri"/>
                <a:sym typeface="Calibri"/>
              </a:rPr>
              <a:t>Clothiaux</a:t>
            </a:r>
            <a:endParaRPr lang="en-US" sz="2000" b="0" i="0" u="none" strike="noStrike" cap="none" dirty="0">
              <a:solidFill>
                <a:schemeClr val="dk1"/>
              </a:solidFill>
              <a:latin typeface="Calibri"/>
              <a:ea typeface="Calibri"/>
              <a:cs typeface="Calibri"/>
              <a:sym typeface="Calibri"/>
            </a:endParaRPr>
          </a:p>
        </p:txBody>
      </p:sp>
      <p:sp>
        <p:nvSpPr>
          <p:cNvPr id="2" name="矩形 1"/>
          <p:cNvSpPr/>
          <p:nvPr/>
        </p:nvSpPr>
        <p:spPr>
          <a:xfrm>
            <a:off x="9062885" y="5634318"/>
            <a:ext cx="2268955" cy="461665"/>
          </a:xfrm>
          <a:prstGeom prst="rect">
            <a:avLst/>
          </a:prstGeom>
        </p:spPr>
        <p:txBody>
          <a:bodyPr wrap="none">
            <a:spAutoFit/>
          </a:bodyPr>
          <a:lstStyle/>
          <a:p>
            <a:pPr lvl="0" algn="ctr">
              <a:lnSpc>
                <a:spcPct val="150000"/>
              </a:lnSpc>
              <a:buSzPct val="25000"/>
            </a:pPr>
            <a:r>
              <a:rPr lang="en-US" altLang="zh-TW" sz="1600" dirty="0">
                <a:solidFill>
                  <a:schemeClr val="bg1">
                    <a:lumMod val="50000"/>
                  </a:schemeClr>
                </a:solidFill>
                <a:latin typeface="Calibri"/>
                <a:ea typeface="Calibri"/>
                <a:cs typeface="Calibri"/>
                <a:sym typeface="Calibri"/>
              </a:rPr>
              <a:t>Group meeting 05/01/17</a:t>
            </a:r>
          </a:p>
        </p:txBody>
      </p:sp>
    </p:spTree>
    <p:extLst>
      <p:ext uri="{BB962C8B-B14F-4D97-AF65-F5344CB8AC3E}">
        <p14:creationId xmlns:p14="http://schemas.microsoft.com/office/powerpoint/2010/main" val="739132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3"/>
          <a:srcRect l="5953" t="30611" r="53051" b="46115"/>
          <a:stretch/>
        </p:blipFill>
        <p:spPr>
          <a:xfrm>
            <a:off x="825113" y="2805067"/>
            <a:ext cx="10538387" cy="1966438"/>
          </a:xfrm>
          <a:prstGeom prst="rect">
            <a:avLst/>
          </a:prstGeom>
        </p:spPr>
      </p:pic>
      <p:sp>
        <p:nvSpPr>
          <p:cNvPr id="3" name="TextBox 2"/>
          <p:cNvSpPr txBox="1"/>
          <p:nvPr/>
        </p:nvSpPr>
        <p:spPr>
          <a:xfrm>
            <a:off x="405413" y="679151"/>
            <a:ext cx="8129846" cy="400110"/>
          </a:xfrm>
          <a:prstGeom prst="rect">
            <a:avLst/>
          </a:prstGeom>
          <a:noFill/>
        </p:spPr>
        <p:txBody>
          <a:bodyPr wrap="square" rtlCol="0">
            <a:spAutoFit/>
          </a:bodyPr>
          <a:lstStyle/>
          <a:p>
            <a:r>
              <a:rPr lang="en-US" sz="2000" u="sng" dirty="0"/>
              <a:t>How does mean wind organize the direction of roll?</a:t>
            </a:r>
          </a:p>
        </p:txBody>
      </p:sp>
      <p:sp>
        <p:nvSpPr>
          <p:cNvPr id="2" name="Rectangle 1"/>
          <p:cNvSpPr/>
          <p:nvPr/>
        </p:nvSpPr>
        <p:spPr>
          <a:xfrm>
            <a:off x="7386768" y="5318301"/>
            <a:ext cx="3438890" cy="307777"/>
          </a:xfrm>
          <a:prstGeom prst="rect">
            <a:avLst/>
          </a:prstGeom>
        </p:spPr>
        <p:txBody>
          <a:bodyPr wrap="none">
            <a:spAutoFit/>
          </a:bodyPr>
          <a:lstStyle/>
          <a:p>
            <a:r>
              <a:rPr lang="pl-PL" sz="1400" dirty="0">
                <a:latin typeface="arial" panose="020B0604020202020204" pitchFamily="34" charset="0"/>
              </a:rPr>
              <a:t>Markowski, P., </a:t>
            </a:r>
            <a:r>
              <a:rPr lang="en-US" sz="1400" dirty="0">
                <a:latin typeface="arial" panose="020B0604020202020204" pitchFamily="34" charset="0"/>
              </a:rPr>
              <a:t>and</a:t>
            </a:r>
            <a:r>
              <a:rPr lang="pl-PL" sz="1400" dirty="0">
                <a:latin typeface="arial" panose="020B0604020202020204" pitchFamily="34" charset="0"/>
              </a:rPr>
              <a:t> Richardson, Y. (2010)</a:t>
            </a:r>
            <a:endParaRPr lang="en-US" sz="1400" dirty="0"/>
          </a:p>
        </p:txBody>
      </p:sp>
      <p:sp>
        <p:nvSpPr>
          <p:cNvPr id="6" name="TextBox 5"/>
          <p:cNvSpPr txBox="1"/>
          <p:nvPr/>
        </p:nvSpPr>
        <p:spPr>
          <a:xfrm>
            <a:off x="689959" y="2162348"/>
            <a:ext cx="5195452" cy="369332"/>
          </a:xfrm>
          <a:prstGeom prst="rect">
            <a:avLst/>
          </a:prstGeom>
          <a:noFill/>
        </p:spPr>
        <p:txBody>
          <a:bodyPr wrap="square" rtlCol="0">
            <a:spAutoFit/>
          </a:bodyPr>
          <a:lstStyle/>
          <a:p>
            <a:r>
              <a:rPr lang="en-US" dirty="0"/>
              <a:t>Without inflection point in the wind profile</a:t>
            </a:r>
          </a:p>
        </p:txBody>
      </p:sp>
    </p:spTree>
    <p:extLst>
      <p:ext uri="{BB962C8B-B14F-4D97-AF65-F5344CB8AC3E}">
        <p14:creationId xmlns:p14="http://schemas.microsoft.com/office/powerpoint/2010/main" val="248717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3"/>
          <p:cNvPicPr>
            <a:picLocks noChangeAspect="1"/>
          </p:cNvPicPr>
          <p:nvPr/>
        </p:nvPicPr>
        <p:blipFill rotWithShape="1">
          <a:blip r:embed="rId2"/>
          <a:srcRect l="6680" t="32724" r="68629" b="28566"/>
          <a:stretch/>
        </p:blipFill>
        <p:spPr>
          <a:xfrm>
            <a:off x="3073637" y="1756576"/>
            <a:ext cx="5945323" cy="3063430"/>
          </a:xfrm>
          <a:prstGeom prst="rect">
            <a:avLst/>
          </a:prstGeom>
        </p:spPr>
      </p:pic>
      <p:sp>
        <p:nvSpPr>
          <p:cNvPr id="2" name="TextBox 1"/>
          <p:cNvSpPr txBox="1"/>
          <p:nvPr/>
        </p:nvSpPr>
        <p:spPr>
          <a:xfrm>
            <a:off x="1230285" y="5006722"/>
            <a:ext cx="10017760" cy="1200329"/>
          </a:xfrm>
          <a:prstGeom prst="rect">
            <a:avLst/>
          </a:prstGeom>
          <a:noFill/>
        </p:spPr>
        <p:txBody>
          <a:bodyPr wrap="square" rtlCol="0">
            <a:spAutoFit/>
          </a:bodyPr>
          <a:lstStyle/>
          <a:p>
            <a:r>
              <a:rPr lang="en-US" altLang="zh-TW" dirty="0"/>
              <a:t>The vortexes along a horizontal line tend to organize themselves to move upwards simultaneously along lines that are parallel to wind direction. Thus, no differential vorticities can develop between them along the wind direction and the convection is uninhibited by restoring forces (</a:t>
            </a:r>
            <a:r>
              <a:rPr lang="en-US" dirty="0" err="1"/>
              <a:t>Kuettner</a:t>
            </a:r>
            <a:r>
              <a:rPr lang="en-US" dirty="0"/>
              <a:t>, 1971).</a:t>
            </a:r>
          </a:p>
          <a:p>
            <a:endParaRPr lang="en-US" dirty="0"/>
          </a:p>
        </p:txBody>
      </p:sp>
      <p:sp>
        <p:nvSpPr>
          <p:cNvPr id="5" name="TextBox 4"/>
          <p:cNvSpPr txBox="1"/>
          <p:nvPr/>
        </p:nvSpPr>
        <p:spPr>
          <a:xfrm>
            <a:off x="405413" y="679151"/>
            <a:ext cx="8129846" cy="400110"/>
          </a:xfrm>
          <a:prstGeom prst="rect">
            <a:avLst/>
          </a:prstGeom>
          <a:noFill/>
        </p:spPr>
        <p:txBody>
          <a:bodyPr wrap="square" rtlCol="0">
            <a:spAutoFit/>
          </a:bodyPr>
          <a:lstStyle/>
          <a:p>
            <a:r>
              <a:rPr lang="en-US" sz="2000" u="sng" dirty="0"/>
              <a:t>How does mean wind organize the direction of roll?</a:t>
            </a:r>
          </a:p>
        </p:txBody>
      </p:sp>
    </p:spTree>
    <p:extLst>
      <p:ext uri="{BB962C8B-B14F-4D97-AF65-F5344CB8AC3E}">
        <p14:creationId xmlns:p14="http://schemas.microsoft.com/office/powerpoint/2010/main" val="737255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5545" b="29517"/>
          <a:stretch/>
        </p:blipFill>
        <p:spPr>
          <a:xfrm>
            <a:off x="286584" y="4014583"/>
            <a:ext cx="6858000" cy="2396067"/>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3883" r="66673" b="39418"/>
          <a:stretch/>
        </p:blipFill>
        <p:spPr>
          <a:xfrm>
            <a:off x="7704128" y="4286774"/>
            <a:ext cx="3711588" cy="1859724"/>
          </a:xfrm>
          <a:prstGeom prst="rect">
            <a:avLst/>
          </a:prstGeom>
        </p:spPr>
      </p:pic>
      <p:grpSp>
        <p:nvGrpSpPr>
          <p:cNvPr id="17" name="Group 16"/>
          <p:cNvGrpSpPr/>
          <p:nvPr/>
        </p:nvGrpSpPr>
        <p:grpSpPr>
          <a:xfrm>
            <a:off x="4770699" y="231535"/>
            <a:ext cx="7127207" cy="2892668"/>
            <a:chOff x="1291205" y="1087470"/>
            <a:chExt cx="9573768" cy="3885637"/>
          </a:xfrm>
        </p:grpSpPr>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t="32834" b="29575"/>
            <a:stretch/>
          </p:blipFill>
          <p:spPr>
            <a:xfrm>
              <a:off x="1291205" y="1374294"/>
              <a:ext cx="9573768" cy="3598813"/>
            </a:xfrm>
            <a:prstGeom prst="rect">
              <a:avLst/>
            </a:prstGeom>
          </p:spPr>
        </p:pic>
        <p:sp>
          <p:nvSpPr>
            <p:cNvPr id="19" name="Shape 175"/>
            <p:cNvSpPr txBox="1"/>
            <p:nvPr/>
          </p:nvSpPr>
          <p:spPr>
            <a:xfrm>
              <a:off x="4497800" y="2972782"/>
              <a:ext cx="1119477" cy="365100"/>
            </a:xfrm>
            <a:prstGeom prst="rect">
              <a:avLst/>
            </a:prstGeom>
            <a:noFill/>
            <a:ln>
              <a:noFill/>
            </a:ln>
          </p:spPr>
          <p:txBody>
            <a:bodyPr lIns="91425" tIns="91425" rIns="91425" bIns="91425" anchor="t" anchorCtr="0">
              <a:noAutofit/>
            </a:bodyPr>
            <a:lstStyle/>
            <a:p>
              <a:pPr lvl="0" rtl="0">
                <a:spcBef>
                  <a:spcPts val="0"/>
                </a:spcBef>
                <a:buNone/>
              </a:pPr>
              <a:r>
                <a:rPr lang="en-US" sz="1000" dirty="0"/>
                <a:t>200-m</a:t>
              </a:r>
            </a:p>
          </p:txBody>
        </p:sp>
        <p:sp>
          <p:nvSpPr>
            <p:cNvPr id="20" name="Shape 176"/>
            <p:cNvSpPr txBox="1"/>
            <p:nvPr/>
          </p:nvSpPr>
          <p:spPr>
            <a:xfrm>
              <a:off x="2143448" y="2985733"/>
              <a:ext cx="1119478" cy="365100"/>
            </a:xfrm>
            <a:prstGeom prst="rect">
              <a:avLst/>
            </a:prstGeom>
            <a:noFill/>
            <a:ln>
              <a:noFill/>
            </a:ln>
          </p:spPr>
          <p:txBody>
            <a:bodyPr lIns="91425" tIns="91425" rIns="91425" bIns="91425" anchor="t" anchorCtr="0">
              <a:noAutofit/>
            </a:bodyPr>
            <a:lstStyle/>
            <a:p>
              <a:pPr lvl="0" rtl="0">
                <a:spcBef>
                  <a:spcPts val="0"/>
                </a:spcBef>
                <a:buNone/>
              </a:pPr>
              <a:r>
                <a:rPr lang="en-US" sz="1000" dirty="0"/>
                <a:t>400-m</a:t>
              </a:r>
            </a:p>
          </p:txBody>
        </p:sp>
        <p:sp>
          <p:nvSpPr>
            <p:cNvPr id="21" name="Shape 178"/>
            <p:cNvSpPr txBox="1"/>
            <p:nvPr/>
          </p:nvSpPr>
          <p:spPr>
            <a:xfrm>
              <a:off x="6721246" y="1087470"/>
              <a:ext cx="1119478" cy="365100"/>
            </a:xfrm>
            <a:prstGeom prst="rect">
              <a:avLst/>
            </a:prstGeom>
            <a:noFill/>
            <a:ln>
              <a:noFill/>
            </a:ln>
          </p:spPr>
          <p:txBody>
            <a:bodyPr lIns="91425" tIns="91425" rIns="91425" bIns="91425" anchor="t" anchorCtr="0">
              <a:noAutofit/>
            </a:bodyPr>
            <a:lstStyle/>
            <a:p>
              <a:pPr lvl="0" rtl="0">
                <a:spcBef>
                  <a:spcPts val="0"/>
                </a:spcBef>
                <a:buNone/>
              </a:pPr>
              <a:r>
                <a:rPr lang="en-US" sz="1000" dirty="0"/>
                <a:t>800-m</a:t>
              </a:r>
            </a:p>
          </p:txBody>
        </p:sp>
        <p:sp>
          <p:nvSpPr>
            <p:cNvPr id="22" name="Shape 179"/>
            <p:cNvSpPr txBox="1"/>
            <p:nvPr/>
          </p:nvSpPr>
          <p:spPr>
            <a:xfrm>
              <a:off x="4403542" y="1087470"/>
              <a:ext cx="1119478" cy="365100"/>
            </a:xfrm>
            <a:prstGeom prst="rect">
              <a:avLst/>
            </a:prstGeom>
            <a:noFill/>
            <a:ln>
              <a:noFill/>
            </a:ln>
          </p:spPr>
          <p:txBody>
            <a:bodyPr lIns="91425" tIns="91425" rIns="91425" bIns="91425" anchor="t" anchorCtr="0">
              <a:noAutofit/>
            </a:bodyPr>
            <a:lstStyle/>
            <a:p>
              <a:pPr lvl="0" rtl="0">
                <a:spcBef>
                  <a:spcPts val="0"/>
                </a:spcBef>
                <a:buNone/>
              </a:pPr>
              <a:r>
                <a:rPr lang="en-US" sz="1000" dirty="0"/>
                <a:t>1000-m</a:t>
              </a:r>
            </a:p>
          </p:txBody>
        </p:sp>
        <p:sp>
          <p:nvSpPr>
            <p:cNvPr id="23" name="Shape 180"/>
            <p:cNvSpPr txBox="1"/>
            <p:nvPr/>
          </p:nvSpPr>
          <p:spPr>
            <a:xfrm>
              <a:off x="2085838" y="1093514"/>
              <a:ext cx="1119478" cy="365100"/>
            </a:xfrm>
            <a:prstGeom prst="rect">
              <a:avLst/>
            </a:prstGeom>
            <a:noFill/>
            <a:ln>
              <a:noFill/>
            </a:ln>
          </p:spPr>
          <p:txBody>
            <a:bodyPr lIns="91425" tIns="91425" rIns="91425" bIns="91425" anchor="t" anchorCtr="0">
              <a:noAutofit/>
            </a:bodyPr>
            <a:lstStyle/>
            <a:p>
              <a:pPr lvl="0" rtl="0">
                <a:spcBef>
                  <a:spcPts val="0"/>
                </a:spcBef>
                <a:buNone/>
              </a:pPr>
              <a:r>
                <a:rPr lang="en-US" sz="1000" dirty="0"/>
                <a:t>1200-m</a:t>
              </a:r>
            </a:p>
          </p:txBody>
        </p:sp>
        <p:sp>
          <p:nvSpPr>
            <p:cNvPr id="24" name="Shape 178"/>
            <p:cNvSpPr txBox="1"/>
            <p:nvPr/>
          </p:nvSpPr>
          <p:spPr>
            <a:xfrm>
              <a:off x="8953299" y="1087470"/>
              <a:ext cx="1119478" cy="365100"/>
            </a:xfrm>
            <a:prstGeom prst="rect">
              <a:avLst/>
            </a:prstGeom>
            <a:noFill/>
            <a:ln>
              <a:noFill/>
            </a:ln>
          </p:spPr>
          <p:txBody>
            <a:bodyPr lIns="91425" tIns="91425" rIns="91425" bIns="91425" anchor="t" anchorCtr="0">
              <a:noAutofit/>
            </a:bodyPr>
            <a:lstStyle/>
            <a:p>
              <a:pPr lvl="0" rtl="0">
                <a:spcBef>
                  <a:spcPts val="0"/>
                </a:spcBef>
                <a:buNone/>
              </a:pPr>
              <a:r>
                <a:rPr lang="en-US" sz="1000" dirty="0"/>
                <a:t>600-m</a:t>
              </a:r>
            </a:p>
          </p:txBody>
        </p:sp>
        <p:sp>
          <p:nvSpPr>
            <p:cNvPr id="25" name="Shape 175"/>
            <p:cNvSpPr txBox="1"/>
            <p:nvPr/>
          </p:nvSpPr>
          <p:spPr>
            <a:xfrm>
              <a:off x="6721246" y="2985733"/>
              <a:ext cx="1119478" cy="365100"/>
            </a:xfrm>
            <a:prstGeom prst="rect">
              <a:avLst/>
            </a:prstGeom>
            <a:noFill/>
            <a:ln>
              <a:noFill/>
            </a:ln>
          </p:spPr>
          <p:txBody>
            <a:bodyPr lIns="91425" tIns="91425" rIns="91425" bIns="91425" anchor="t" anchorCtr="0">
              <a:noAutofit/>
            </a:bodyPr>
            <a:lstStyle/>
            <a:p>
              <a:pPr lvl="0" rtl="0">
                <a:spcBef>
                  <a:spcPts val="0"/>
                </a:spcBef>
                <a:buNone/>
              </a:pPr>
              <a:r>
                <a:rPr lang="en-US" sz="1000" dirty="0"/>
                <a:t>50-m</a:t>
              </a:r>
            </a:p>
          </p:txBody>
        </p:sp>
      </p:grpSp>
      <p:sp>
        <p:nvSpPr>
          <p:cNvPr id="32" name="Rectangle 2"/>
          <p:cNvSpPr/>
          <p:nvPr/>
        </p:nvSpPr>
        <p:spPr>
          <a:xfrm>
            <a:off x="8334303" y="2370667"/>
            <a:ext cx="310934" cy="96892"/>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9881960" y="3667132"/>
            <a:ext cx="1879600" cy="646331"/>
          </a:xfrm>
          <a:prstGeom prst="rect">
            <a:avLst/>
          </a:prstGeom>
          <a:noFill/>
        </p:spPr>
        <p:txBody>
          <a:bodyPr wrap="square" rtlCol="0">
            <a:spAutoFit/>
          </a:bodyPr>
          <a:lstStyle/>
          <a:p>
            <a:r>
              <a:rPr lang="en-US" dirty="0"/>
              <a:t>Right boundary of the purple box</a:t>
            </a:r>
          </a:p>
        </p:txBody>
      </p:sp>
      <p:sp>
        <p:nvSpPr>
          <p:cNvPr id="34" name="TextBox 33"/>
          <p:cNvSpPr txBox="1"/>
          <p:nvPr/>
        </p:nvSpPr>
        <p:spPr>
          <a:xfrm>
            <a:off x="7902293" y="3667132"/>
            <a:ext cx="1821617" cy="646331"/>
          </a:xfrm>
          <a:prstGeom prst="rect">
            <a:avLst/>
          </a:prstGeom>
          <a:noFill/>
        </p:spPr>
        <p:txBody>
          <a:bodyPr wrap="square" rtlCol="0">
            <a:spAutoFit/>
          </a:bodyPr>
          <a:lstStyle/>
          <a:p>
            <a:r>
              <a:rPr lang="en-US" dirty="0"/>
              <a:t>Left boundary of the purple box</a:t>
            </a:r>
          </a:p>
        </p:txBody>
      </p:sp>
      <p:cxnSp>
        <p:nvCxnSpPr>
          <p:cNvPr id="36" name="Straight Arrow Connector 35"/>
          <p:cNvCxnSpPr>
            <a:cxnSpLocks/>
          </p:cNvCxnSpPr>
          <p:nvPr/>
        </p:nvCxnSpPr>
        <p:spPr>
          <a:xfrm flipH="1" flipV="1">
            <a:off x="8645237" y="2597543"/>
            <a:ext cx="1001263" cy="111085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083296" y="3574054"/>
            <a:ext cx="5857244" cy="369332"/>
          </a:xfrm>
          <a:prstGeom prst="rect">
            <a:avLst/>
          </a:prstGeom>
          <a:noFill/>
        </p:spPr>
        <p:txBody>
          <a:bodyPr wrap="none" rtlCol="0">
            <a:spAutoFit/>
          </a:bodyPr>
          <a:lstStyle/>
          <a:p>
            <a:r>
              <a:rPr lang="en-US" dirty="0"/>
              <a:t>Vertical cross section of domain average vorticity along y-axis</a:t>
            </a:r>
          </a:p>
        </p:txBody>
      </p:sp>
      <p:sp>
        <p:nvSpPr>
          <p:cNvPr id="40" name="TextBox 39"/>
          <p:cNvSpPr txBox="1"/>
          <p:nvPr/>
        </p:nvSpPr>
        <p:spPr>
          <a:xfrm>
            <a:off x="930940" y="6043203"/>
            <a:ext cx="1007926" cy="369332"/>
          </a:xfrm>
          <a:prstGeom prst="rect">
            <a:avLst/>
          </a:prstGeom>
          <a:noFill/>
        </p:spPr>
        <p:txBody>
          <a:bodyPr wrap="square" rtlCol="0">
            <a:spAutoFit/>
          </a:bodyPr>
          <a:lstStyle/>
          <a:p>
            <a:r>
              <a:rPr lang="en-US" dirty="0"/>
              <a:t>South</a:t>
            </a:r>
          </a:p>
        </p:txBody>
      </p:sp>
      <p:sp>
        <p:nvSpPr>
          <p:cNvPr id="41" name="TextBox 40"/>
          <p:cNvSpPr txBox="1"/>
          <p:nvPr/>
        </p:nvSpPr>
        <p:spPr>
          <a:xfrm>
            <a:off x="6692579" y="6116135"/>
            <a:ext cx="790208" cy="369332"/>
          </a:xfrm>
          <a:prstGeom prst="rect">
            <a:avLst/>
          </a:prstGeom>
          <a:noFill/>
        </p:spPr>
        <p:txBody>
          <a:bodyPr wrap="square" rtlCol="0">
            <a:spAutoFit/>
          </a:bodyPr>
          <a:lstStyle/>
          <a:p>
            <a:r>
              <a:rPr lang="en-US" dirty="0"/>
              <a:t>North</a:t>
            </a:r>
          </a:p>
        </p:txBody>
      </p:sp>
      <p:sp>
        <p:nvSpPr>
          <p:cNvPr id="42" name="TextBox 41"/>
          <p:cNvSpPr txBox="1"/>
          <p:nvPr/>
        </p:nvSpPr>
        <p:spPr>
          <a:xfrm>
            <a:off x="1282877" y="4054683"/>
            <a:ext cx="1542410" cy="338554"/>
          </a:xfrm>
          <a:prstGeom prst="rect">
            <a:avLst/>
          </a:prstGeom>
          <a:noFill/>
        </p:spPr>
        <p:txBody>
          <a:bodyPr wrap="none" rtlCol="0">
            <a:spAutoFit/>
          </a:bodyPr>
          <a:lstStyle/>
          <a:p>
            <a:r>
              <a:rPr lang="en-US" sz="1600" dirty="0"/>
              <a:t>2000 UTC May 1</a:t>
            </a:r>
          </a:p>
        </p:txBody>
      </p:sp>
      <p:sp>
        <p:nvSpPr>
          <p:cNvPr id="43" name="TextBox 42"/>
          <p:cNvSpPr txBox="1"/>
          <p:nvPr/>
        </p:nvSpPr>
        <p:spPr>
          <a:xfrm>
            <a:off x="8932333" y="5435169"/>
            <a:ext cx="332142" cy="369332"/>
          </a:xfrm>
          <a:prstGeom prst="rect">
            <a:avLst/>
          </a:prstGeom>
          <a:noFill/>
        </p:spPr>
        <p:txBody>
          <a:bodyPr wrap="none" rtlCol="0">
            <a:spAutoFit/>
          </a:bodyPr>
          <a:lstStyle/>
          <a:p>
            <a:r>
              <a:rPr lang="en-US" dirty="0">
                <a:solidFill>
                  <a:srgbClr val="0070C0"/>
                </a:solidFill>
              </a:rPr>
              <a:t>U</a:t>
            </a:r>
          </a:p>
        </p:txBody>
      </p:sp>
      <p:sp>
        <p:nvSpPr>
          <p:cNvPr id="44" name="TextBox 43"/>
          <p:cNvSpPr txBox="1"/>
          <p:nvPr/>
        </p:nvSpPr>
        <p:spPr>
          <a:xfrm>
            <a:off x="8076419" y="5216636"/>
            <a:ext cx="316112" cy="369332"/>
          </a:xfrm>
          <a:prstGeom prst="rect">
            <a:avLst/>
          </a:prstGeom>
          <a:noFill/>
        </p:spPr>
        <p:txBody>
          <a:bodyPr wrap="none" rtlCol="0">
            <a:spAutoFit/>
          </a:bodyPr>
          <a:lstStyle/>
          <a:p>
            <a:r>
              <a:rPr lang="en-US" dirty="0">
                <a:solidFill>
                  <a:srgbClr val="FF0000"/>
                </a:solidFill>
              </a:rPr>
              <a:t>V</a:t>
            </a:r>
          </a:p>
        </p:txBody>
      </p:sp>
      <p:sp>
        <p:nvSpPr>
          <p:cNvPr id="45" name="TextBox 44"/>
          <p:cNvSpPr txBox="1"/>
          <p:nvPr/>
        </p:nvSpPr>
        <p:spPr>
          <a:xfrm>
            <a:off x="10777993" y="5289568"/>
            <a:ext cx="332142" cy="369332"/>
          </a:xfrm>
          <a:prstGeom prst="rect">
            <a:avLst/>
          </a:prstGeom>
          <a:noFill/>
        </p:spPr>
        <p:txBody>
          <a:bodyPr wrap="none" rtlCol="0">
            <a:spAutoFit/>
          </a:bodyPr>
          <a:lstStyle/>
          <a:p>
            <a:r>
              <a:rPr lang="en-US" dirty="0">
                <a:solidFill>
                  <a:srgbClr val="0070C0"/>
                </a:solidFill>
              </a:rPr>
              <a:t>U</a:t>
            </a:r>
          </a:p>
        </p:txBody>
      </p:sp>
      <p:sp>
        <p:nvSpPr>
          <p:cNvPr id="46" name="TextBox 45"/>
          <p:cNvSpPr txBox="1"/>
          <p:nvPr/>
        </p:nvSpPr>
        <p:spPr>
          <a:xfrm>
            <a:off x="9922079" y="5071035"/>
            <a:ext cx="316112" cy="369332"/>
          </a:xfrm>
          <a:prstGeom prst="rect">
            <a:avLst/>
          </a:prstGeom>
          <a:noFill/>
        </p:spPr>
        <p:txBody>
          <a:bodyPr wrap="none" rtlCol="0">
            <a:spAutoFit/>
          </a:bodyPr>
          <a:lstStyle/>
          <a:p>
            <a:r>
              <a:rPr lang="en-US" dirty="0">
                <a:solidFill>
                  <a:srgbClr val="FF0000"/>
                </a:solidFill>
              </a:rPr>
              <a:t>V</a:t>
            </a:r>
          </a:p>
        </p:txBody>
      </p:sp>
      <p:sp>
        <p:nvSpPr>
          <p:cNvPr id="47" name="TextBox 46"/>
          <p:cNvSpPr txBox="1"/>
          <p:nvPr/>
        </p:nvSpPr>
        <p:spPr>
          <a:xfrm>
            <a:off x="129233" y="134003"/>
            <a:ext cx="4641466" cy="369332"/>
          </a:xfrm>
          <a:prstGeom prst="rect">
            <a:avLst/>
          </a:prstGeom>
          <a:noFill/>
        </p:spPr>
        <p:txBody>
          <a:bodyPr wrap="square" rtlCol="0">
            <a:spAutoFit/>
          </a:bodyPr>
          <a:lstStyle/>
          <a:p>
            <a:r>
              <a:rPr lang="en-US" dirty="0"/>
              <a:t>Vertical profile of simulated vorticity and wind.</a:t>
            </a:r>
          </a:p>
        </p:txBody>
      </p:sp>
      <p:cxnSp>
        <p:nvCxnSpPr>
          <p:cNvPr id="52" name="Straight Arrow Connector 51"/>
          <p:cNvCxnSpPr>
            <a:cxnSpLocks/>
            <a:stCxn id="39" idx="0"/>
          </p:cNvCxnSpPr>
          <p:nvPr/>
        </p:nvCxnSpPr>
        <p:spPr>
          <a:xfrm flipV="1">
            <a:off x="4011918" y="2467559"/>
            <a:ext cx="4258142" cy="110649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a:off x="3924508" y="6382998"/>
                <a:ext cx="779764" cy="4750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𝑤</m:t>
                          </m:r>
                        </m:num>
                        <m:den>
                          <m:r>
                            <a:rPr lang="en-US" sz="120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𝑦</m:t>
                          </m:r>
                        </m:den>
                      </m:f>
                      <m:r>
                        <a:rPr lang="en-US" sz="1200" b="0" i="1" smtClean="0">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𝑣</m:t>
                          </m:r>
                        </m:num>
                        <m:den>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𝑧</m:t>
                          </m:r>
                        </m:den>
                      </m:f>
                    </m:oMath>
                  </m:oMathPara>
                </a14:m>
                <a:endParaRPr lang="en-US" sz="1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924508" y="6382998"/>
                <a:ext cx="779764" cy="475002"/>
              </a:xfrm>
              <a:prstGeom prst="rect">
                <a:avLst/>
              </a:prstGeom>
              <a:blipFill>
                <a:blip r:embed="rId5"/>
                <a:stretch>
                  <a:fillRect b="-1282"/>
                </a:stretch>
              </a:blipFill>
            </p:spPr>
            <p:txBody>
              <a:bodyPr/>
              <a:lstStyle/>
              <a:p>
                <a:r>
                  <a:rPr lang="en-US">
                    <a:noFill/>
                  </a:rPr>
                  <a:t> </a:t>
                </a:r>
              </a:p>
            </p:txBody>
          </p:sp>
        </mc:Fallback>
      </mc:AlternateContent>
      <p:sp>
        <p:nvSpPr>
          <p:cNvPr id="30" name="文字方塊 29"/>
          <p:cNvSpPr txBox="1"/>
          <p:nvPr/>
        </p:nvSpPr>
        <p:spPr>
          <a:xfrm>
            <a:off x="7574552" y="65136"/>
            <a:ext cx="1207767" cy="276999"/>
          </a:xfrm>
          <a:prstGeom prst="rect">
            <a:avLst/>
          </a:prstGeom>
          <a:noFill/>
        </p:spPr>
        <p:txBody>
          <a:bodyPr wrap="none" rtlCol="0">
            <a:spAutoFit/>
          </a:bodyPr>
          <a:lstStyle/>
          <a:p>
            <a:r>
              <a:rPr lang="en-US" altLang="zh-TW" sz="1200" dirty="0"/>
              <a:t>2200 UTC May 1</a:t>
            </a:r>
            <a:endParaRPr lang="zh-TW" altLang="en-US" sz="1200" dirty="0"/>
          </a:p>
        </p:txBody>
      </p:sp>
      <p:sp>
        <p:nvSpPr>
          <p:cNvPr id="31" name="文字方塊 30"/>
          <p:cNvSpPr txBox="1"/>
          <p:nvPr/>
        </p:nvSpPr>
        <p:spPr>
          <a:xfrm>
            <a:off x="11783212" y="1785791"/>
            <a:ext cx="287258" cy="215444"/>
          </a:xfrm>
          <a:prstGeom prst="rect">
            <a:avLst/>
          </a:prstGeom>
          <a:noFill/>
        </p:spPr>
        <p:txBody>
          <a:bodyPr wrap="none" rtlCol="0">
            <a:spAutoFit/>
          </a:bodyPr>
          <a:lstStyle/>
          <a:p>
            <a:r>
              <a:rPr lang="en-US" altLang="zh-TW" sz="800" dirty="0"/>
              <a:t>05</a:t>
            </a:r>
            <a:endParaRPr lang="zh-TW" altLang="en-US" sz="800" dirty="0"/>
          </a:p>
        </p:txBody>
      </p:sp>
      <p:sp>
        <p:nvSpPr>
          <p:cNvPr id="35" name="文字方塊 34"/>
          <p:cNvSpPr txBox="1"/>
          <p:nvPr/>
        </p:nvSpPr>
        <p:spPr>
          <a:xfrm>
            <a:off x="11799396" y="2002928"/>
            <a:ext cx="287258" cy="215444"/>
          </a:xfrm>
          <a:prstGeom prst="rect">
            <a:avLst/>
          </a:prstGeom>
          <a:noFill/>
        </p:spPr>
        <p:txBody>
          <a:bodyPr wrap="none" rtlCol="0">
            <a:spAutoFit/>
          </a:bodyPr>
          <a:lstStyle/>
          <a:p>
            <a:r>
              <a:rPr lang="en-US" altLang="zh-TW" sz="800" dirty="0"/>
              <a:t>05</a:t>
            </a:r>
            <a:endParaRPr lang="zh-TW" altLang="en-US" sz="800" dirty="0"/>
          </a:p>
        </p:txBody>
      </p:sp>
      <p:sp>
        <p:nvSpPr>
          <p:cNvPr id="37" name="文字方塊 36"/>
          <p:cNvSpPr txBox="1"/>
          <p:nvPr/>
        </p:nvSpPr>
        <p:spPr>
          <a:xfrm>
            <a:off x="11783212" y="2113536"/>
            <a:ext cx="287258" cy="215444"/>
          </a:xfrm>
          <a:prstGeom prst="rect">
            <a:avLst/>
          </a:prstGeom>
          <a:noFill/>
        </p:spPr>
        <p:txBody>
          <a:bodyPr wrap="none" rtlCol="0">
            <a:spAutoFit/>
          </a:bodyPr>
          <a:lstStyle/>
          <a:p>
            <a:r>
              <a:rPr lang="en-US" altLang="zh-TW" sz="800" dirty="0"/>
              <a:t>01</a:t>
            </a:r>
            <a:endParaRPr lang="zh-TW" altLang="en-US" sz="800" dirty="0"/>
          </a:p>
        </p:txBody>
      </p:sp>
      <p:sp>
        <p:nvSpPr>
          <p:cNvPr id="38" name="文字方塊 37"/>
          <p:cNvSpPr txBox="1"/>
          <p:nvPr/>
        </p:nvSpPr>
        <p:spPr>
          <a:xfrm>
            <a:off x="11767028" y="1673177"/>
            <a:ext cx="287258" cy="215444"/>
          </a:xfrm>
          <a:prstGeom prst="rect">
            <a:avLst/>
          </a:prstGeom>
          <a:noFill/>
        </p:spPr>
        <p:txBody>
          <a:bodyPr wrap="none" rtlCol="0">
            <a:spAutoFit/>
          </a:bodyPr>
          <a:lstStyle/>
          <a:p>
            <a:r>
              <a:rPr lang="en-US" altLang="zh-TW" sz="800" dirty="0"/>
              <a:t>01</a:t>
            </a:r>
            <a:endParaRPr lang="zh-TW" altLang="en-US" sz="800" dirty="0"/>
          </a:p>
        </p:txBody>
      </p:sp>
      <p:sp>
        <p:nvSpPr>
          <p:cNvPr id="48" name="文字方塊 47"/>
          <p:cNvSpPr txBox="1"/>
          <p:nvPr/>
        </p:nvSpPr>
        <p:spPr>
          <a:xfrm>
            <a:off x="11785837" y="1556769"/>
            <a:ext cx="287258" cy="215444"/>
          </a:xfrm>
          <a:prstGeom prst="rect">
            <a:avLst/>
          </a:prstGeom>
          <a:noFill/>
        </p:spPr>
        <p:txBody>
          <a:bodyPr wrap="none" rtlCol="0">
            <a:spAutoFit/>
          </a:bodyPr>
          <a:lstStyle/>
          <a:p>
            <a:r>
              <a:rPr lang="en-US" altLang="zh-TW" sz="800" dirty="0"/>
              <a:t>15</a:t>
            </a:r>
            <a:endParaRPr lang="zh-TW" altLang="en-US" sz="800" dirty="0"/>
          </a:p>
        </p:txBody>
      </p:sp>
      <p:sp>
        <p:nvSpPr>
          <p:cNvPr id="49" name="文字方塊 48"/>
          <p:cNvSpPr txBox="1"/>
          <p:nvPr/>
        </p:nvSpPr>
        <p:spPr>
          <a:xfrm>
            <a:off x="11799396" y="2230958"/>
            <a:ext cx="287258" cy="215444"/>
          </a:xfrm>
          <a:prstGeom prst="rect">
            <a:avLst/>
          </a:prstGeom>
          <a:noFill/>
        </p:spPr>
        <p:txBody>
          <a:bodyPr wrap="none" rtlCol="0">
            <a:spAutoFit/>
          </a:bodyPr>
          <a:lstStyle/>
          <a:p>
            <a:r>
              <a:rPr lang="en-US" altLang="zh-TW" sz="800" dirty="0"/>
              <a:t>15</a:t>
            </a:r>
            <a:endParaRPr lang="zh-TW" altLang="en-US" sz="800" dirty="0"/>
          </a:p>
        </p:txBody>
      </p:sp>
      <p:sp>
        <p:nvSpPr>
          <p:cNvPr id="50" name="文字方塊 49"/>
          <p:cNvSpPr txBox="1"/>
          <p:nvPr/>
        </p:nvSpPr>
        <p:spPr>
          <a:xfrm>
            <a:off x="11777744" y="2334535"/>
            <a:ext cx="287258" cy="215444"/>
          </a:xfrm>
          <a:prstGeom prst="rect">
            <a:avLst/>
          </a:prstGeom>
          <a:noFill/>
        </p:spPr>
        <p:txBody>
          <a:bodyPr wrap="none" rtlCol="0">
            <a:spAutoFit/>
          </a:bodyPr>
          <a:lstStyle/>
          <a:p>
            <a:r>
              <a:rPr lang="en-US" altLang="zh-TW" sz="800" dirty="0"/>
              <a:t>02</a:t>
            </a:r>
            <a:endParaRPr lang="zh-TW" altLang="en-US" sz="800" dirty="0"/>
          </a:p>
        </p:txBody>
      </p:sp>
      <p:sp>
        <p:nvSpPr>
          <p:cNvPr id="51" name="文字方塊 50"/>
          <p:cNvSpPr txBox="1"/>
          <p:nvPr/>
        </p:nvSpPr>
        <p:spPr>
          <a:xfrm>
            <a:off x="11761560" y="1450316"/>
            <a:ext cx="287258" cy="215444"/>
          </a:xfrm>
          <a:prstGeom prst="rect">
            <a:avLst/>
          </a:prstGeom>
          <a:noFill/>
        </p:spPr>
        <p:txBody>
          <a:bodyPr wrap="none" rtlCol="0">
            <a:spAutoFit/>
          </a:bodyPr>
          <a:lstStyle/>
          <a:p>
            <a:r>
              <a:rPr lang="en-US" altLang="zh-TW" sz="800" dirty="0"/>
              <a:t>02</a:t>
            </a:r>
            <a:endParaRPr lang="zh-TW" altLang="en-US" sz="800" dirty="0"/>
          </a:p>
        </p:txBody>
      </p:sp>
    </p:spTree>
    <p:extLst>
      <p:ext uri="{BB962C8B-B14F-4D97-AF65-F5344CB8AC3E}">
        <p14:creationId xmlns:p14="http://schemas.microsoft.com/office/powerpoint/2010/main" val="2104874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clrChange>
              <a:clrFrom>
                <a:srgbClr val="FFFFFF"/>
              </a:clrFrom>
              <a:clrTo>
                <a:srgbClr val="FFFFFF">
                  <a:alpha val="0"/>
                </a:srgbClr>
              </a:clrTo>
            </a:clrChange>
          </a:blip>
          <a:srcRect l="23403" t="23086" r="24514" b="3579"/>
          <a:stretch/>
        </p:blipFill>
        <p:spPr>
          <a:xfrm>
            <a:off x="6962851" y="-75255"/>
            <a:ext cx="5217814" cy="4132509"/>
          </a:xfrm>
          <a:prstGeom prst="rect">
            <a:avLst/>
          </a:prstGeom>
        </p:spPr>
      </p:pic>
      <p:sp>
        <p:nvSpPr>
          <p:cNvPr id="5" name="TextBox 4"/>
          <p:cNvSpPr txBox="1"/>
          <p:nvPr/>
        </p:nvSpPr>
        <p:spPr>
          <a:xfrm>
            <a:off x="9752806" y="4172045"/>
            <a:ext cx="2439194" cy="369332"/>
          </a:xfrm>
          <a:prstGeom prst="rect">
            <a:avLst/>
          </a:prstGeom>
          <a:noFill/>
        </p:spPr>
        <p:txBody>
          <a:bodyPr wrap="none" rtlCol="0">
            <a:spAutoFit/>
          </a:bodyPr>
          <a:lstStyle/>
          <a:p>
            <a:r>
              <a:rPr lang="en-US" dirty="0" err="1"/>
              <a:t>Etling</a:t>
            </a:r>
            <a:r>
              <a:rPr lang="en-US" dirty="0"/>
              <a:t> and Brown (1993)</a:t>
            </a:r>
          </a:p>
        </p:txBody>
      </p:sp>
      <p:sp>
        <p:nvSpPr>
          <p:cNvPr id="10" name="Shape 150"/>
          <p:cNvSpPr txBox="1"/>
          <p:nvPr/>
        </p:nvSpPr>
        <p:spPr>
          <a:xfrm>
            <a:off x="224647" y="271201"/>
            <a:ext cx="7009563"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u="sng" dirty="0">
                <a:solidFill>
                  <a:srgbClr val="000000"/>
                </a:solidFill>
                <a:latin typeface="Calibri" panose="020F0502020204030204" pitchFamily="34" charset="0"/>
                <a:ea typeface="Calibri"/>
                <a:cs typeface="Calibri"/>
                <a:sym typeface="Calibri"/>
              </a:rPr>
              <a:t>Summary</a:t>
            </a:r>
          </a:p>
        </p:txBody>
      </p:sp>
      <p:grpSp>
        <p:nvGrpSpPr>
          <p:cNvPr id="2" name="Group 1"/>
          <p:cNvGrpSpPr/>
          <p:nvPr/>
        </p:nvGrpSpPr>
        <p:grpSpPr>
          <a:xfrm>
            <a:off x="99754" y="1387184"/>
            <a:ext cx="6858000" cy="6001890"/>
            <a:chOff x="0" y="859067"/>
            <a:chExt cx="6858000" cy="6001890"/>
          </a:xfrm>
        </p:grpSpPr>
        <p:pic>
          <p:nvPicPr>
            <p:cNvPr id="3" name="Picture 2"/>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774"/>
            <a:stretch/>
          </p:blipFill>
          <p:spPr>
            <a:xfrm>
              <a:off x="0" y="1221897"/>
              <a:ext cx="6858000" cy="5639060"/>
            </a:xfrm>
            <a:prstGeom prst="rect">
              <a:avLst/>
            </a:prstGeom>
          </p:spPr>
        </p:pic>
        <p:sp>
          <p:nvSpPr>
            <p:cNvPr id="8" name="TextBox 7"/>
            <p:cNvSpPr txBox="1"/>
            <p:nvPr/>
          </p:nvSpPr>
          <p:spPr>
            <a:xfrm>
              <a:off x="781400" y="4073081"/>
              <a:ext cx="1532792" cy="600164"/>
            </a:xfrm>
            <a:prstGeom prst="rect">
              <a:avLst/>
            </a:prstGeom>
            <a:noFill/>
          </p:spPr>
          <p:txBody>
            <a:bodyPr wrap="square" rtlCol="0">
              <a:spAutoFit/>
            </a:bodyPr>
            <a:lstStyle/>
            <a:p>
              <a:r>
                <a:rPr lang="en-US" altLang="zh-TW" sz="1100" dirty="0"/>
                <a:t>Shaded: U-wind (ms</a:t>
              </a:r>
              <a:r>
                <a:rPr lang="en-US" altLang="zh-TW" sz="1100" baseline="30000" dirty="0"/>
                <a:t>-1</a:t>
              </a:r>
              <a:r>
                <a:rPr lang="en-US" altLang="zh-TW" sz="1100" dirty="0"/>
                <a:t>)</a:t>
              </a:r>
            </a:p>
            <a:p>
              <a:r>
                <a:rPr lang="en-US" sz="1100" dirty="0"/>
                <a:t>Contour: W-wind </a:t>
              </a:r>
              <a:r>
                <a:rPr lang="en-US" altLang="zh-TW" sz="1100" dirty="0"/>
                <a:t>(ms</a:t>
              </a:r>
              <a:r>
                <a:rPr lang="en-US" altLang="zh-TW" sz="1100" baseline="30000" dirty="0"/>
                <a:t>-1</a:t>
              </a:r>
              <a:r>
                <a:rPr lang="en-US" altLang="zh-TW" sz="1100" dirty="0"/>
                <a:t>)</a:t>
              </a:r>
            </a:p>
            <a:p>
              <a:endParaRPr lang="en-US" sz="1100" dirty="0"/>
            </a:p>
          </p:txBody>
        </p:sp>
        <p:sp>
          <p:nvSpPr>
            <p:cNvPr id="12" name="Rectangle 2"/>
            <p:cNvSpPr/>
            <p:nvPr/>
          </p:nvSpPr>
          <p:spPr>
            <a:xfrm>
              <a:off x="3316778" y="4322618"/>
              <a:ext cx="2349076" cy="106465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
            <p:cNvSpPr/>
            <p:nvPr/>
          </p:nvSpPr>
          <p:spPr>
            <a:xfrm>
              <a:off x="836183" y="4563686"/>
              <a:ext cx="1288449" cy="832563"/>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文字方塊 10"/>
            <p:cNvSpPr txBox="1"/>
            <p:nvPr/>
          </p:nvSpPr>
          <p:spPr>
            <a:xfrm>
              <a:off x="2545573" y="859067"/>
              <a:ext cx="1542410" cy="338554"/>
            </a:xfrm>
            <a:prstGeom prst="rect">
              <a:avLst/>
            </a:prstGeom>
            <a:noFill/>
          </p:spPr>
          <p:txBody>
            <a:bodyPr wrap="square" rtlCol="0">
              <a:spAutoFit/>
            </a:bodyPr>
            <a:lstStyle/>
            <a:p>
              <a:r>
                <a:rPr lang="en-US" altLang="zh-TW" sz="1600" dirty="0"/>
                <a:t>2200 UTC May 1</a:t>
              </a:r>
              <a:endParaRPr lang="zh-TW" altLang="en-US" sz="1600" dirty="0"/>
            </a:p>
          </p:txBody>
        </p:sp>
      </p:grpSp>
    </p:spTree>
    <p:extLst>
      <p:ext uri="{BB962C8B-B14F-4D97-AF65-F5344CB8AC3E}">
        <p14:creationId xmlns:p14="http://schemas.microsoft.com/office/powerpoint/2010/main" val="4110750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182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hape 150"/>
          <p:cNvSpPr txBox="1"/>
          <p:nvPr/>
        </p:nvSpPr>
        <p:spPr>
          <a:xfrm>
            <a:off x="224647" y="271201"/>
            <a:ext cx="7009563"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u="sng" dirty="0">
                <a:solidFill>
                  <a:srgbClr val="000000"/>
                </a:solidFill>
                <a:latin typeface="Calibri" panose="020F0502020204030204" pitchFamily="34" charset="0"/>
                <a:ea typeface="Calibri"/>
                <a:cs typeface="Calibri"/>
                <a:sym typeface="Calibri"/>
              </a:rPr>
              <a:t>Summary</a:t>
            </a:r>
          </a:p>
        </p:txBody>
      </p:sp>
      <p:sp>
        <p:nvSpPr>
          <p:cNvPr id="5" name="TextBox 1"/>
          <p:cNvSpPr txBox="1"/>
          <p:nvPr/>
        </p:nvSpPr>
        <p:spPr>
          <a:xfrm>
            <a:off x="1052260" y="1201405"/>
            <a:ext cx="10017760" cy="163121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t>In this case, the temperature difference at the lower level induced the convective instability within the boundary layer.</a:t>
            </a:r>
          </a:p>
          <a:p>
            <a:pPr marL="342900" indent="-342900">
              <a:buFont typeface="Wingdings" panose="05000000000000000000" pitchFamily="2" charset="2"/>
              <a:buChar char="Ø"/>
            </a:pPr>
            <a:r>
              <a:rPr lang="en-US" sz="2000" dirty="0"/>
              <a:t>Vertical wind shear reorganized the buoyancy-driven turbulence and form the convection roll.</a:t>
            </a:r>
          </a:p>
          <a:p>
            <a:pPr marL="342900" indent="-342900">
              <a:buFont typeface="Wingdings" panose="05000000000000000000" pitchFamily="2" charset="2"/>
              <a:buChar char="Ø"/>
            </a:pPr>
            <a:r>
              <a:rPr lang="en-US" sz="2000" dirty="0"/>
              <a:t>The convection can be one of the reasons that form the multi-layer AMPS cloud. </a:t>
            </a:r>
          </a:p>
        </p:txBody>
      </p:sp>
    </p:spTree>
    <p:extLst>
      <p:ext uri="{BB962C8B-B14F-4D97-AF65-F5344CB8AC3E}">
        <p14:creationId xmlns:p14="http://schemas.microsoft.com/office/powerpoint/2010/main" val="341777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2345" b="10248"/>
          <a:stretch/>
        </p:blipFill>
        <p:spPr>
          <a:xfrm>
            <a:off x="954425" y="880532"/>
            <a:ext cx="6858000" cy="5308601"/>
          </a:xfrm>
          <a:prstGeom prst="rect">
            <a:avLst/>
          </a:prstGeom>
        </p:spPr>
      </p:pic>
      <p:grpSp>
        <p:nvGrpSpPr>
          <p:cNvPr id="2" name="Group 1"/>
          <p:cNvGrpSpPr/>
          <p:nvPr/>
        </p:nvGrpSpPr>
        <p:grpSpPr>
          <a:xfrm>
            <a:off x="8275937" y="2656718"/>
            <a:ext cx="2861733" cy="3432201"/>
            <a:chOff x="8509000" y="2642632"/>
            <a:chExt cx="2861733" cy="3432201"/>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4586"/>
            <a:stretch/>
          </p:blipFill>
          <p:spPr>
            <a:xfrm>
              <a:off x="8509000" y="3344333"/>
              <a:ext cx="2861733" cy="2730500"/>
            </a:xfrm>
            <a:prstGeom prst="rect">
              <a:avLst/>
            </a:prstGeom>
          </p:spPr>
        </p:pic>
        <p:sp>
          <p:nvSpPr>
            <p:cNvPr id="8" name="TextBox 7"/>
            <p:cNvSpPr txBox="1"/>
            <p:nvPr/>
          </p:nvSpPr>
          <p:spPr>
            <a:xfrm>
              <a:off x="10464799" y="5003800"/>
              <a:ext cx="332142" cy="369332"/>
            </a:xfrm>
            <a:prstGeom prst="rect">
              <a:avLst/>
            </a:prstGeom>
            <a:noFill/>
          </p:spPr>
          <p:txBody>
            <a:bodyPr wrap="none" rtlCol="0">
              <a:spAutoFit/>
            </a:bodyPr>
            <a:lstStyle/>
            <a:p>
              <a:r>
                <a:rPr lang="en-US" dirty="0">
                  <a:solidFill>
                    <a:srgbClr val="0070C0"/>
                  </a:solidFill>
                </a:rPr>
                <a:t>U</a:t>
              </a:r>
            </a:p>
          </p:txBody>
        </p:sp>
        <p:sp>
          <p:nvSpPr>
            <p:cNvPr id="9" name="TextBox 8"/>
            <p:cNvSpPr txBox="1"/>
            <p:nvPr/>
          </p:nvSpPr>
          <p:spPr>
            <a:xfrm>
              <a:off x="9237133" y="5061466"/>
              <a:ext cx="316112" cy="369332"/>
            </a:xfrm>
            <a:prstGeom prst="rect">
              <a:avLst/>
            </a:prstGeom>
            <a:noFill/>
          </p:spPr>
          <p:txBody>
            <a:bodyPr wrap="none" rtlCol="0">
              <a:spAutoFit/>
            </a:bodyPr>
            <a:lstStyle/>
            <a:p>
              <a:r>
                <a:rPr lang="en-US" dirty="0">
                  <a:solidFill>
                    <a:srgbClr val="FF0000"/>
                  </a:solidFill>
                </a:rPr>
                <a:t>V</a:t>
              </a:r>
            </a:p>
          </p:txBody>
        </p:sp>
        <p:sp>
          <p:nvSpPr>
            <p:cNvPr id="10" name="TextBox 9"/>
            <p:cNvSpPr txBox="1"/>
            <p:nvPr/>
          </p:nvSpPr>
          <p:spPr>
            <a:xfrm flipH="1">
              <a:off x="8986057" y="2642632"/>
              <a:ext cx="2299395" cy="646331"/>
            </a:xfrm>
            <a:prstGeom prst="rect">
              <a:avLst/>
            </a:prstGeom>
            <a:noFill/>
          </p:spPr>
          <p:txBody>
            <a:bodyPr wrap="square" rtlCol="0">
              <a:spAutoFit/>
            </a:bodyPr>
            <a:lstStyle/>
            <a:p>
              <a:pPr algn="ctr"/>
              <a:r>
                <a:rPr lang="en-US" dirty="0"/>
                <a:t>NSA sounding</a:t>
              </a:r>
            </a:p>
            <a:p>
              <a:pPr algn="ctr"/>
              <a:r>
                <a:rPr lang="en-US" dirty="0"/>
                <a:t>0530 UTC May 2 2013</a:t>
              </a:r>
            </a:p>
          </p:txBody>
        </p:sp>
      </p:grpSp>
      <p:sp>
        <p:nvSpPr>
          <p:cNvPr id="11" name="TextBox 10"/>
          <p:cNvSpPr txBox="1"/>
          <p:nvPr/>
        </p:nvSpPr>
        <p:spPr>
          <a:xfrm>
            <a:off x="207818" y="121099"/>
            <a:ext cx="5575675" cy="461665"/>
          </a:xfrm>
          <a:prstGeom prst="rect">
            <a:avLst/>
          </a:prstGeom>
          <a:noFill/>
        </p:spPr>
        <p:txBody>
          <a:bodyPr wrap="square" rtlCol="0">
            <a:spAutoFit/>
          </a:bodyPr>
          <a:lstStyle/>
          <a:p>
            <a:r>
              <a:rPr lang="en-US" sz="2400" u="sng" dirty="0"/>
              <a:t>HSRL and KAZA observation</a:t>
            </a:r>
          </a:p>
        </p:txBody>
      </p:sp>
      <p:sp>
        <p:nvSpPr>
          <p:cNvPr id="12" name="TextBox 11"/>
          <p:cNvSpPr txBox="1"/>
          <p:nvPr/>
        </p:nvSpPr>
        <p:spPr>
          <a:xfrm flipH="1">
            <a:off x="2995656" y="6189133"/>
            <a:ext cx="2299395" cy="369332"/>
          </a:xfrm>
          <a:prstGeom prst="rect">
            <a:avLst/>
          </a:prstGeom>
          <a:noFill/>
        </p:spPr>
        <p:txBody>
          <a:bodyPr wrap="square" rtlCol="0">
            <a:spAutoFit/>
          </a:bodyPr>
          <a:lstStyle/>
          <a:p>
            <a:pPr algn="ctr"/>
            <a:r>
              <a:rPr lang="en-US" dirty="0"/>
              <a:t>Time (UTC)</a:t>
            </a:r>
          </a:p>
        </p:txBody>
      </p:sp>
    </p:spTree>
    <p:extLst>
      <p:ext uri="{BB962C8B-B14F-4D97-AF65-F5344CB8AC3E}">
        <p14:creationId xmlns:p14="http://schemas.microsoft.com/office/powerpoint/2010/main" val="543040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9819" b="28356"/>
          <a:stretch/>
        </p:blipFill>
        <p:spPr>
          <a:xfrm>
            <a:off x="2245998" y="775"/>
            <a:ext cx="6858000" cy="2868436"/>
          </a:xfrm>
          <a:prstGeom prst="rect">
            <a:avLst/>
          </a:prstGeom>
        </p:spPr>
      </p:pic>
      <p:sp>
        <p:nvSpPr>
          <p:cNvPr id="6" name="TextBox 5"/>
          <p:cNvSpPr txBox="1"/>
          <p:nvPr/>
        </p:nvSpPr>
        <p:spPr>
          <a:xfrm flipH="1">
            <a:off x="0" y="0"/>
            <a:ext cx="3404063" cy="369332"/>
          </a:xfrm>
          <a:prstGeom prst="rect">
            <a:avLst/>
          </a:prstGeom>
          <a:noFill/>
        </p:spPr>
        <p:txBody>
          <a:bodyPr wrap="square" rtlCol="0">
            <a:spAutoFit/>
          </a:bodyPr>
          <a:lstStyle/>
          <a:p>
            <a:r>
              <a:rPr lang="en-US" dirty="0"/>
              <a:t>Equivalent potential temperature</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4424" b="29091"/>
          <a:stretch/>
        </p:blipFill>
        <p:spPr>
          <a:xfrm>
            <a:off x="2245998" y="2011673"/>
            <a:ext cx="6858000" cy="2502131"/>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4303" b="29091"/>
          <a:stretch/>
        </p:blipFill>
        <p:spPr>
          <a:xfrm>
            <a:off x="2245998" y="4463154"/>
            <a:ext cx="6858000" cy="2510443"/>
          </a:xfrm>
          <a:prstGeom prst="rect">
            <a:avLst/>
          </a:prstGeom>
        </p:spPr>
      </p:pic>
      <p:sp>
        <p:nvSpPr>
          <p:cNvPr id="8" name="TextBox 7"/>
          <p:cNvSpPr txBox="1"/>
          <p:nvPr/>
        </p:nvSpPr>
        <p:spPr>
          <a:xfrm flipH="1">
            <a:off x="0" y="1951702"/>
            <a:ext cx="3404063" cy="369332"/>
          </a:xfrm>
          <a:prstGeom prst="rect">
            <a:avLst/>
          </a:prstGeom>
          <a:noFill/>
        </p:spPr>
        <p:txBody>
          <a:bodyPr wrap="square" rtlCol="0">
            <a:spAutoFit/>
          </a:bodyPr>
          <a:lstStyle/>
          <a:p>
            <a:r>
              <a:rPr lang="en-US" dirty="0"/>
              <a:t>Potential temperature</a:t>
            </a:r>
          </a:p>
        </p:txBody>
      </p:sp>
      <p:sp>
        <p:nvSpPr>
          <p:cNvPr id="9" name="TextBox 8"/>
          <p:cNvSpPr txBox="1"/>
          <p:nvPr/>
        </p:nvSpPr>
        <p:spPr>
          <a:xfrm flipH="1">
            <a:off x="0" y="4266915"/>
            <a:ext cx="3404063" cy="369332"/>
          </a:xfrm>
          <a:prstGeom prst="rect">
            <a:avLst/>
          </a:prstGeom>
          <a:noFill/>
        </p:spPr>
        <p:txBody>
          <a:bodyPr wrap="square" rtlCol="0">
            <a:spAutoFit/>
          </a:bodyPr>
          <a:lstStyle/>
          <a:p>
            <a:r>
              <a:rPr lang="en-US" dirty="0"/>
              <a:t>Water vapor mixing ratio</a:t>
            </a:r>
          </a:p>
        </p:txBody>
      </p:sp>
      <p:sp>
        <p:nvSpPr>
          <p:cNvPr id="2" name="TextBox 1"/>
          <p:cNvSpPr txBox="1"/>
          <p:nvPr/>
        </p:nvSpPr>
        <p:spPr>
          <a:xfrm>
            <a:off x="9220201" y="609600"/>
            <a:ext cx="2802466" cy="1200329"/>
          </a:xfrm>
          <a:prstGeom prst="rect">
            <a:avLst/>
          </a:prstGeom>
          <a:noFill/>
        </p:spPr>
        <p:txBody>
          <a:bodyPr wrap="square" rtlCol="0">
            <a:spAutoFit/>
          </a:bodyPr>
          <a:lstStyle/>
          <a:p>
            <a:r>
              <a:rPr lang="en-US" dirty="0"/>
              <a:t>Vertical cross section of equivalent potential temperature along the line in the previous slide.</a:t>
            </a:r>
          </a:p>
        </p:txBody>
      </p:sp>
    </p:spTree>
    <p:extLst>
      <p:ext uri="{BB962C8B-B14F-4D97-AF65-F5344CB8AC3E}">
        <p14:creationId xmlns:p14="http://schemas.microsoft.com/office/powerpoint/2010/main" val="3966325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Box 7"/>
          <p:cNvSpPr txBox="1"/>
          <p:nvPr/>
        </p:nvSpPr>
        <p:spPr>
          <a:xfrm>
            <a:off x="1326808" y="6007725"/>
            <a:ext cx="282498" cy="307777"/>
          </a:xfrm>
          <a:prstGeom prst="rect">
            <a:avLst/>
          </a:prstGeom>
          <a:noFill/>
        </p:spPr>
        <p:txBody>
          <a:bodyPr wrap="square" rtlCol="0">
            <a:spAutoFit/>
          </a:bodyPr>
          <a:lstStyle/>
          <a:p>
            <a:r>
              <a:rPr lang="en-US" sz="1400" dirty="0"/>
              <a:t>0</a:t>
            </a:r>
          </a:p>
        </p:txBody>
      </p:sp>
      <p:sp>
        <p:nvSpPr>
          <p:cNvPr id="9" name="TextBox 8"/>
          <p:cNvSpPr txBox="1"/>
          <p:nvPr/>
        </p:nvSpPr>
        <p:spPr>
          <a:xfrm>
            <a:off x="3100216" y="6006513"/>
            <a:ext cx="376006" cy="307777"/>
          </a:xfrm>
          <a:prstGeom prst="rect">
            <a:avLst/>
          </a:prstGeom>
          <a:noFill/>
        </p:spPr>
        <p:txBody>
          <a:bodyPr wrap="square" rtlCol="0">
            <a:spAutoFit/>
          </a:bodyPr>
          <a:lstStyle/>
          <a:p>
            <a:r>
              <a:rPr lang="en-US" sz="1400" dirty="0"/>
              <a:t>25</a:t>
            </a:r>
          </a:p>
        </p:txBody>
      </p:sp>
      <p:sp>
        <p:nvSpPr>
          <p:cNvPr id="10" name="TextBox 9"/>
          <p:cNvSpPr txBox="1"/>
          <p:nvPr/>
        </p:nvSpPr>
        <p:spPr>
          <a:xfrm>
            <a:off x="4962969" y="6006514"/>
            <a:ext cx="646692" cy="307777"/>
          </a:xfrm>
          <a:prstGeom prst="rect">
            <a:avLst/>
          </a:prstGeom>
          <a:noFill/>
        </p:spPr>
        <p:txBody>
          <a:bodyPr wrap="square" rtlCol="0">
            <a:spAutoFit/>
          </a:bodyPr>
          <a:lstStyle/>
          <a:p>
            <a:r>
              <a:rPr lang="en-US" sz="1400" dirty="0"/>
              <a:t>50 km</a:t>
            </a:r>
          </a:p>
        </p:txBody>
      </p:sp>
      <p:sp>
        <p:nvSpPr>
          <p:cNvPr id="11" name="Rectangle 10"/>
          <p:cNvSpPr/>
          <p:nvPr/>
        </p:nvSpPr>
        <p:spPr>
          <a:xfrm>
            <a:off x="9102435" y="2202866"/>
            <a:ext cx="590204" cy="3893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468276" y="2261062"/>
            <a:ext cx="1945782" cy="738664"/>
          </a:xfrm>
          <a:prstGeom prst="rect">
            <a:avLst/>
          </a:prstGeom>
          <a:noFill/>
        </p:spPr>
        <p:txBody>
          <a:bodyPr wrap="square" rtlCol="0">
            <a:spAutoFit/>
          </a:bodyPr>
          <a:lstStyle/>
          <a:p>
            <a:r>
              <a:rPr lang="en-US" altLang="zh-TW" sz="1400" dirty="0"/>
              <a:t>Shaded: U-wind (ms</a:t>
            </a:r>
            <a:r>
              <a:rPr lang="en-US" altLang="zh-TW" sz="1400" baseline="30000" dirty="0"/>
              <a:t>-1</a:t>
            </a:r>
            <a:r>
              <a:rPr lang="en-US" altLang="zh-TW" sz="1400" dirty="0"/>
              <a:t>)</a:t>
            </a:r>
          </a:p>
          <a:p>
            <a:r>
              <a:rPr lang="en-US" sz="1400" dirty="0"/>
              <a:t>Contour: W-wind </a:t>
            </a:r>
            <a:r>
              <a:rPr lang="en-US" altLang="zh-TW" sz="1400" dirty="0"/>
              <a:t>(ms</a:t>
            </a:r>
            <a:r>
              <a:rPr lang="en-US" altLang="zh-TW" sz="1400" baseline="30000" dirty="0"/>
              <a:t>-1</a:t>
            </a:r>
            <a:r>
              <a:rPr lang="en-US" altLang="zh-TW" sz="1400" dirty="0"/>
              <a:t>)</a:t>
            </a:r>
          </a:p>
          <a:p>
            <a:endParaRPr lang="en-US" sz="1400" dirty="0"/>
          </a:p>
        </p:txBody>
      </p:sp>
      <p:grpSp>
        <p:nvGrpSpPr>
          <p:cNvPr id="16" name="Group 15"/>
          <p:cNvGrpSpPr/>
          <p:nvPr/>
        </p:nvGrpSpPr>
        <p:grpSpPr>
          <a:xfrm>
            <a:off x="3888672" y="132168"/>
            <a:ext cx="4245450" cy="1358544"/>
            <a:chOff x="2849581" y="99734"/>
            <a:chExt cx="4245450" cy="1358544"/>
          </a:xfrm>
        </p:grpSpPr>
        <p:pic>
          <p:nvPicPr>
            <p:cNvPr id="14" name="Picture 1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58502" b="9497"/>
            <a:stretch/>
          </p:blipFill>
          <p:spPr>
            <a:xfrm>
              <a:off x="2849581" y="99734"/>
              <a:ext cx="4245450" cy="1358544"/>
            </a:xfrm>
            <a:prstGeom prst="rect">
              <a:avLst/>
            </a:prstGeom>
          </p:spPr>
        </p:pic>
        <p:sp>
          <p:nvSpPr>
            <p:cNvPr id="21" name="Rectangle 2"/>
            <p:cNvSpPr/>
            <p:nvPr/>
          </p:nvSpPr>
          <p:spPr>
            <a:xfrm>
              <a:off x="3355045" y="123499"/>
              <a:ext cx="610125" cy="851477"/>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p:cNvSpPr txBox="1"/>
          <p:nvPr/>
        </p:nvSpPr>
        <p:spPr>
          <a:xfrm>
            <a:off x="2803516" y="1832060"/>
            <a:ext cx="1390864" cy="369332"/>
          </a:xfrm>
          <a:prstGeom prst="rect">
            <a:avLst/>
          </a:prstGeom>
          <a:noFill/>
        </p:spPr>
        <p:txBody>
          <a:bodyPr wrap="square" rtlCol="0">
            <a:spAutoFit/>
          </a:bodyPr>
          <a:lstStyle/>
          <a:p>
            <a:r>
              <a:rPr lang="en-US" dirty="0"/>
              <a:t>U&amp;W wind</a:t>
            </a:r>
          </a:p>
        </p:txBody>
      </p:sp>
      <p:sp>
        <p:nvSpPr>
          <p:cNvPr id="25" name="TextBox 24"/>
          <p:cNvSpPr txBox="1"/>
          <p:nvPr/>
        </p:nvSpPr>
        <p:spPr>
          <a:xfrm>
            <a:off x="8407004" y="1766098"/>
            <a:ext cx="1390862" cy="369332"/>
          </a:xfrm>
          <a:prstGeom prst="rect">
            <a:avLst/>
          </a:prstGeom>
          <a:noFill/>
        </p:spPr>
        <p:txBody>
          <a:bodyPr wrap="square" rtlCol="0">
            <a:spAutoFit/>
          </a:bodyPr>
          <a:lstStyle/>
          <a:p>
            <a:r>
              <a:rPr lang="en-US" altLang="zh-TW" dirty="0"/>
              <a:t>V</a:t>
            </a:r>
            <a:r>
              <a:rPr lang="en-US" dirty="0"/>
              <a:t>&amp;W wind</a:t>
            </a:r>
          </a:p>
        </p:txBody>
      </p:sp>
      <p:grpSp>
        <p:nvGrpSpPr>
          <p:cNvPr id="7" name="Group 6"/>
          <p:cNvGrpSpPr/>
          <p:nvPr/>
        </p:nvGrpSpPr>
        <p:grpSpPr>
          <a:xfrm>
            <a:off x="816760" y="2136074"/>
            <a:ext cx="10941657" cy="3960098"/>
            <a:chOff x="688983" y="1973119"/>
            <a:chExt cx="10941657" cy="3960098"/>
          </a:xfrm>
        </p:grpSpPr>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t="58640" b="19770"/>
            <a:stretch/>
          </p:blipFill>
          <p:spPr>
            <a:xfrm>
              <a:off x="688983" y="4748700"/>
              <a:ext cx="5486400" cy="1184517"/>
            </a:xfrm>
            <a:prstGeom prst="rect">
              <a:avLst/>
            </a:prstGeom>
          </p:spPr>
        </p:pic>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t="58623" b="20000"/>
            <a:stretch/>
          </p:blipFill>
          <p:spPr>
            <a:xfrm>
              <a:off x="6144240" y="1973119"/>
              <a:ext cx="5486400" cy="1172813"/>
            </a:xfrm>
            <a:prstGeom prst="rect">
              <a:avLst/>
            </a:prstGeom>
          </p:spPr>
        </p:pic>
        <p:pic>
          <p:nvPicPr>
            <p:cNvPr id="26" name="Picture 25"/>
            <p:cNvPicPr>
              <a:picLocks noChangeAspect="1"/>
            </p:cNvPicPr>
            <p:nvPr/>
          </p:nvPicPr>
          <p:blipFill rotWithShape="1">
            <a:blip r:embed="rId5">
              <a:extLst>
                <a:ext uri="{28A0092B-C50C-407E-A947-70E740481C1C}">
                  <a14:useLocalDpi xmlns:a14="http://schemas.microsoft.com/office/drawing/2010/main" val="0"/>
                </a:ext>
              </a:extLst>
            </a:blip>
            <a:srcRect t="58788" b="20121"/>
            <a:stretch/>
          </p:blipFill>
          <p:spPr>
            <a:xfrm>
              <a:off x="6144240" y="3361502"/>
              <a:ext cx="5486400" cy="1157132"/>
            </a:xfrm>
            <a:prstGeom prst="rect">
              <a:avLst/>
            </a:prstGeom>
          </p:spPr>
        </p:pic>
        <p:pic>
          <p:nvPicPr>
            <p:cNvPr id="27" name="Picture 26"/>
            <p:cNvPicPr>
              <a:picLocks noChangeAspect="1"/>
            </p:cNvPicPr>
            <p:nvPr/>
          </p:nvPicPr>
          <p:blipFill rotWithShape="1">
            <a:blip r:embed="rId6">
              <a:extLst>
                <a:ext uri="{28A0092B-C50C-407E-A947-70E740481C1C}">
                  <a14:useLocalDpi xmlns:a14="http://schemas.microsoft.com/office/drawing/2010/main" val="0"/>
                </a:ext>
              </a:extLst>
            </a:blip>
            <a:srcRect t="58398" b="20511"/>
            <a:stretch/>
          </p:blipFill>
          <p:spPr>
            <a:xfrm>
              <a:off x="6144240" y="4712211"/>
              <a:ext cx="5486400" cy="1157132"/>
            </a:xfrm>
            <a:prstGeom prst="rect">
              <a:avLst/>
            </a:prstGeom>
          </p:spPr>
        </p:pic>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t="59476" b="19222"/>
            <a:stretch/>
          </p:blipFill>
          <p:spPr>
            <a:xfrm>
              <a:off x="688983" y="3420031"/>
              <a:ext cx="5486400" cy="1168730"/>
            </a:xfrm>
            <a:prstGeom prst="rect">
              <a:avLst/>
            </a:prstGeom>
          </p:spPr>
        </p:pic>
        <p:pic>
          <p:nvPicPr>
            <p:cNvPr id="6" name="Picture 5"/>
            <p:cNvPicPr>
              <a:picLocks noChangeAspect="1"/>
            </p:cNvPicPr>
            <p:nvPr/>
          </p:nvPicPr>
          <p:blipFill rotWithShape="1">
            <a:blip r:embed="rId8">
              <a:extLst>
                <a:ext uri="{28A0092B-C50C-407E-A947-70E740481C1C}">
                  <a14:useLocalDpi xmlns:a14="http://schemas.microsoft.com/office/drawing/2010/main" val="0"/>
                </a:ext>
              </a:extLst>
            </a:blip>
            <a:srcRect t="58864" b="19298"/>
            <a:stretch/>
          </p:blipFill>
          <p:spPr>
            <a:xfrm>
              <a:off x="688983" y="2004499"/>
              <a:ext cx="5486400" cy="1198171"/>
            </a:xfrm>
            <a:prstGeom prst="rect">
              <a:avLst/>
            </a:prstGeom>
          </p:spPr>
        </p:pic>
      </p:grpSp>
      <p:sp>
        <p:nvSpPr>
          <p:cNvPr id="28" name="TextBox 27"/>
          <p:cNvSpPr txBox="1"/>
          <p:nvPr/>
        </p:nvSpPr>
        <p:spPr>
          <a:xfrm>
            <a:off x="129279" y="2572090"/>
            <a:ext cx="695432" cy="369332"/>
          </a:xfrm>
          <a:prstGeom prst="rect">
            <a:avLst/>
          </a:prstGeom>
          <a:noFill/>
        </p:spPr>
        <p:txBody>
          <a:bodyPr wrap="square" rtlCol="0">
            <a:spAutoFit/>
          </a:bodyPr>
          <a:lstStyle/>
          <a:p>
            <a:r>
              <a:rPr lang="en-US" dirty="0"/>
              <a:t>20 Z</a:t>
            </a:r>
          </a:p>
        </p:txBody>
      </p:sp>
      <p:sp>
        <p:nvSpPr>
          <p:cNvPr id="29" name="TextBox 28"/>
          <p:cNvSpPr txBox="1"/>
          <p:nvPr/>
        </p:nvSpPr>
        <p:spPr>
          <a:xfrm>
            <a:off x="129279" y="3955070"/>
            <a:ext cx="695432" cy="369332"/>
          </a:xfrm>
          <a:prstGeom prst="rect">
            <a:avLst/>
          </a:prstGeom>
          <a:noFill/>
        </p:spPr>
        <p:txBody>
          <a:bodyPr wrap="square" rtlCol="0">
            <a:spAutoFit/>
          </a:bodyPr>
          <a:lstStyle/>
          <a:p>
            <a:r>
              <a:rPr lang="en-US" dirty="0"/>
              <a:t>21 Z</a:t>
            </a:r>
          </a:p>
        </p:txBody>
      </p:sp>
      <p:sp>
        <p:nvSpPr>
          <p:cNvPr id="30" name="TextBox 29"/>
          <p:cNvSpPr txBox="1"/>
          <p:nvPr/>
        </p:nvSpPr>
        <p:spPr>
          <a:xfrm>
            <a:off x="129279" y="5309464"/>
            <a:ext cx="695432" cy="369332"/>
          </a:xfrm>
          <a:prstGeom prst="rect">
            <a:avLst/>
          </a:prstGeom>
          <a:noFill/>
        </p:spPr>
        <p:txBody>
          <a:bodyPr wrap="square" rtlCol="0">
            <a:spAutoFit/>
          </a:bodyPr>
          <a:lstStyle/>
          <a:p>
            <a:r>
              <a:rPr lang="en-US" dirty="0"/>
              <a:t>22 Z</a:t>
            </a:r>
          </a:p>
        </p:txBody>
      </p:sp>
      <p:sp>
        <p:nvSpPr>
          <p:cNvPr id="31" name="TextBox 30"/>
          <p:cNvSpPr txBox="1"/>
          <p:nvPr/>
        </p:nvSpPr>
        <p:spPr>
          <a:xfrm>
            <a:off x="6790905" y="6007725"/>
            <a:ext cx="282498" cy="307777"/>
          </a:xfrm>
          <a:prstGeom prst="rect">
            <a:avLst/>
          </a:prstGeom>
          <a:noFill/>
        </p:spPr>
        <p:txBody>
          <a:bodyPr wrap="square" rtlCol="0">
            <a:spAutoFit/>
          </a:bodyPr>
          <a:lstStyle/>
          <a:p>
            <a:r>
              <a:rPr lang="en-US" sz="1400" dirty="0"/>
              <a:t>0</a:t>
            </a:r>
          </a:p>
        </p:txBody>
      </p:sp>
      <p:sp>
        <p:nvSpPr>
          <p:cNvPr id="32" name="TextBox 31"/>
          <p:cNvSpPr txBox="1"/>
          <p:nvPr/>
        </p:nvSpPr>
        <p:spPr>
          <a:xfrm>
            <a:off x="8564313" y="6006513"/>
            <a:ext cx="376006" cy="307777"/>
          </a:xfrm>
          <a:prstGeom prst="rect">
            <a:avLst/>
          </a:prstGeom>
          <a:noFill/>
        </p:spPr>
        <p:txBody>
          <a:bodyPr wrap="square" rtlCol="0">
            <a:spAutoFit/>
          </a:bodyPr>
          <a:lstStyle/>
          <a:p>
            <a:r>
              <a:rPr lang="en-US" sz="1400" dirty="0"/>
              <a:t>25</a:t>
            </a:r>
          </a:p>
        </p:txBody>
      </p:sp>
      <p:sp>
        <p:nvSpPr>
          <p:cNvPr id="33" name="TextBox 32"/>
          <p:cNvSpPr txBox="1"/>
          <p:nvPr/>
        </p:nvSpPr>
        <p:spPr>
          <a:xfrm>
            <a:off x="10427066" y="6006514"/>
            <a:ext cx="646692" cy="307777"/>
          </a:xfrm>
          <a:prstGeom prst="rect">
            <a:avLst/>
          </a:prstGeom>
          <a:noFill/>
        </p:spPr>
        <p:txBody>
          <a:bodyPr wrap="square" rtlCol="0">
            <a:spAutoFit/>
          </a:bodyPr>
          <a:lstStyle/>
          <a:p>
            <a:r>
              <a:rPr lang="en-US" sz="1400" dirty="0"/>
              <a:t>50 km</a:t>
            </a:r>
          </a:p>
        </p:txBody>
      </p:sp>
      <p:sp>
        <p:nvSpPr>
          <p:cNvPr id="34" name="TextBox 11"/>
          <p:cNvSpPr txBox="1"/>
          <p:nvPr/>
        </p:nvSpPr>
        <p:spPr>
          <a:xfrm>
            <a:off x="137231" y="1551722"/>
            <a:ext cx="1901290" cy="523220"/>
          </a:xfrm>
          <a:prstGeom prst="rect">
            <a:avLst/>
          </a:prstGeom>
          <a:noFill/>
        </p:spPr>
        <p:txBody>
          <a:bodyPr wrap="none" rtlCol="0">
            <a:spAutoFit/>
          </a:bodyPr>
          <a:lstStyle/>
          <a:p>
            <a:r>
              <a:rPr lang="en-US" altLang="zh-TW" sz="1400" dirty="0"/>
              <a:t>Shaded: V-wind (ms</a:t>
            </a:r>
            <a:r>
              <a:rPr lang="en-US" altLang="zh-TW" sz="1400" baseline="30000" dirty="0"/>
              <a:t>-1</a:t>
            </a:r>
            <a:r>
              <a:rPr lang="en-US" altLang="zh-TW" sz="1400" dirty="0"/>
              <a:t>)</a:t>
            </a:r>
          </a:p>
          <a:p>
            <a:r>
              <a:rPr lang="en-US" sz="1400" dirty="0"/>
              <a:t>Contour: W-wind </a:t>
            </a:r>
            <a:r>
              <a:rPr lang="en-US" altLang="zh-TW" sz="1400" dirty="0"/>
              <a:t>(ms</a:t>
            </a:r>
            <a:r>
              <a:rPr lang="en-US" altLang="zh-TW" sz="1400" baseline="30000" dirty="0"/>
              <a:t>-1</a:t>
            </a:r>
            <a:r>
              <a:rPr lang="en-US" altLang="zh-TW" sz="1400" dirty="0"/>
              <a:t>)</a:t>
            </a:r>
          </a:p>
        </p:txBody>
      </p:sp>
      <p:cxnSp>
        <p:nvCxnSpPr>
          <p:cNvPr id="3" name="Straight Arrow Connector 2"/>
          <p:cNvCxnSpPr>
            <a:cxnSpLocks/>
          </p:cNvCxnSpPr>
          <p:nvPr/>
        </p:nvCxnSpPr>
        <p:spPr>
          <a:xfrm flipH="1">
            <a:off x="1473200" y="1007410"/>
            <a:ext cx="2940858" cy="119398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p:cNvCxnSpPr>
          <p:nvPr/>
        </p:nvCxnSpPr>
        <p:spPr>
          <a:xfrm>
            <a:off x="5004262" y="1007410"/>
            <a:ext cx="304338" cy="119398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89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p:nvPr/>
        </p:nvSpPr>
        <p:spPr>
          <a:xfrm>
            <a:off x="265880" y="310958"/>
            <a:ext cx="4306118"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b="0" i="0" u="sng" strike="noStrike" cap="none" dirty="0">
                <a:solidFill>
                  <a:srgbClr val="000000"/>
                </a:solidFill>
                <a:latin typeface="Calibri"/>
                <a:ea typeface="Calibri"/>
                <a:cs typeface="Calibri"/>
                <a:sym typeface="Calibri"/>
              </a:rPr>
              <a:t>Introduction </a:t>
            </a:r>
          </a:p>
        </p:txBody>
      </p:sp>
      <p:sp>
        <p:nvSpPr>
          <p:cNvPr id="101" name="Shape 101"/>
          <p:cNvSpPr txBox="1"/>
          <p:nvPr/>
        </p:nvSpPr>
        <p:spPr>
          <a:xfrm>
            <a:off x="705546" y="930022"/>
            <a:ext cx="10482914" cy="4123108"/>
          </a:xfrm>
          <a:prstGeom prst="rect">
            <a:avLst/>
          </a:prstGeom>
          <a:noFill/>
          <a:ln>
            <a:noFill/>
          </a:ln>
        </p:spPr>
        <p:txBody>
          <a:bodyPr lIns="69650" tIns="69650" rIns="69650" bIns="69650" anchor="t" anchorCtr="0">
            <a:noAutofit/>
          </a:bodyPr>
          <a:lstStyle/>
          <a:p>
            <a:pPr marL="419100" indent="-342900">
              <a:lnSpc>
                <a:spcPct val="150000"/>
              </a:lnSpc>
              <a:buClr>
                <a:srgbClr val="000000"/>
              </a:buClr>
              <a:buSzPct val="100000"/>
              <a:buFont typeface="Calibri"/>
              <a:buChar char="➢"/>
            </a:pPr>
            <a:r>
              <a:rPr lang="en-US" altLang="zh-TW" sz="2400" dirty="0"/>
              <a:t>Arctic clouds play a significant role in Earth’s radiative budget. The solar and longwave radiative fluxes in the Arctic are strongly impacted by Arctic Mixed-Phase Stratocumulus (AMPS) clouds (Curry et al., 1996).</a:t>
            </a:r>
          </a:p>
          <a:p>
            <a:pPr marL="419100" indent="-342900">
              <a:lnSpc>
                <a:spcPct val="150000"/>
              </a:lnSpc>
              <a:buClr>
                <a:srgbClr val="000000"/>
              </a:buClr>
              <a:buSzPct val="100000"/>
              <a:buFont typeface="Calibri"/>
              <a:buChar char="➢"/>
            </a:pPr>
            <a:endParaRPr lang="en-US" altLang="zh-TW" sz="2400" dirty="0"/>
          </a:p>
          <a:p>
            <a:pPr marL="419100" indent="-342900">
              <a:lnSpc>
                <a:spcPct val="150000"/>
              </a:lnSpc>
              <a:buClr>
                <a:srgbClr val="000000"/>
              </a:buClr>
              <a:buSzPct val="100000"/>
              <a:buFont typeface="Calibri"/>
              <a:buChar char="➢"/>
            </a:pPr>
            <a:r>
              <a:rPr lang="en-US" altLang="zh-TW" sz="2400" dirty="0"/>
              <a:t>Previous research have examined the sensitivity of mixed-phase clouds to environment temperature, large scale advection, and ice nuclei number concentration in large eddy simulations (Harrington et al., 1999; Jiang et al., 2000; </a:t>
            </a:r>
            <a:r>
              <a:rPr lang="en-US" altLang="zh-TW" sz="2400" dirty="0">
                <a:latin typeface="Calibri" panose="020F0502020204030204" pitchFamily="34" charset="0"/>
              </a:rPr>
              <a:t>Solomon et al., 2015</a:t>
            </a:r>
            <a:r>
              <a:rPr lang="en-US" altLang="zh-TW" sz="2400" dirty="0"/>
              <a:t>)</a:t>
            </a:r>
            <a:endParaRPr sz="2400" b="0" i="0" u="none" strike="noStrike" cap="none" dirty="0">
              <a:solidFill>
                <a:schemeClr val="dk1"/>
              </a:solidFill>
              <a:latin typeface="Calibri"/>
              <a:ea typeface="Calibri"/>
              <a:cs typeface="Calibri"/>
              <a:sym typeface="Calibri"/>
            </a:endParaRPr>
          </a:p>
        </p:txBody>
      </p:sp>
      <p:sp>
        <p:nvSpPr>
          <p:cNvPr id="3" name="投影片編號版面配置區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2</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00161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665204" y="1115200"/>
            <a:ext cx="11157259" cy="1352872"/>
          </a:xfrm>
          <a:prstGeom prst="rect">
            <a:avLst/>
          </a:prstGeom>
          <a:noFill/>
          <a:ln>
            <a:noFill/>
          </a:ln>
        </p:spPr>
        <p:txBody>
          <a:bodyPr lIns="69650" tIns="69650" rIns="69650" bIns="69650" anchor="t" anchorCtr="0">
            <a:noAutofit/>
          </a:bodyPr>
          <a:lstStyle/>
          <a:p>
            <a:pPr marL="419100" lvl="0" indent="-342900">
              <a:lnSpc>
                <a:spcPct val="150000"/>
              </a:lnSpc>
              <a:buClr>
                <a:srgbClr val="000000"/>
              </a:buClr>
              <a:buSzPct val="100000"/>
              <a:buFont typeface="Noto Sans Symbols"/>
              <a:buChar char="➢"/>
            </a:pPr>
            <a:r>
              <a:rPr lang="en-US" altLang="zh-TW" sz="2400" dirty="0"/>
              <a:t>The multi-layer AMPS cloud has been frequently observed in the previous field campaigns. Luo et al. (2008) simulated a multi-layer AMPS and found that the surface fluxes and large-scale advection control the formation of the lower cloud layer.</a:t>
            </a:r>
            <a:endParaRPr lang="en-US" sz="2400" b="0" i="0" u="none" strike="noStrike" cap="none" dirty="0">
              <a:solidFill>
                <a:schemeClr val="dk1"/>
              </a:solidFill>
              <a:latin typeface="Calibri" panose="020F0502020204030204" pitchFamily="34" charset="0"/>
              <a:ea typeface="Calibri"/>
              <a:cs typeface="Calibri"/>
              <a:sym typeface="Calibri"/>
            </a:endParaRPr>
          </a:p>
        </p:txBody>
      </p:sp>
      <p:sp>
        <p:nvSpPr>
          <p:cNvPr id="107" name="Shape 107"/>
          <p:cNvSpPr txBox="1"/>
          <p:nvPr/>
        </p:nvSpPr>
        <p:spPr>
          <a:xfrm>
            <a:off x="265880" y="310958"/>
            <a:ext cx="4306118"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b="0" i="0" u="sng" strike="noStrike" cap="none" dirty="0">
                <a:solidFill>
                  <a:srgbClr val="000000"/>
                </a:solidFill>
                <a:latin typeface="Calibri"/>
                <a:ea typeface="Calibri"/>
                <a:cs typeface="Calibri"/>
                <a:sym typeface="Calibri"/>
              </a:rPr>
              <a:t>Introduction</a:t>
            </a:r>
          </a:p>
        </p:txBody>
      </p:sp>
      <p:sp>
        <p:nvSpPr>
          <p:cNvPr id="2" name="投影片編號版面配置區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3</a:t>
            </a:fld>
            <a:endParaRPr lang="en-US" sz="1200" b="0" i="0" u="none" strike="noStrike" cap="none">
              <a:solidFill>
                <a:srgbClr val="888888"/>
              </a:solidFill>
              <a:latin typeface="Calibri"/>
              <a:ea typeface="Calibri"/>
              <a:cs typeface="Calibri"/>
              <a:sym typeface="Calibri"/>
            </a:endParaRPr>
          </a:p>
        </p:txBody>
      </p:sp>
      <p:sp>
        <p:nvSpPr>
          <p:cNvPr id="5" name="Shape 107"/>
          <p:cNvSpPr txBox="1"/>
          <p:nvPr/>
        </p:nvSpPr>
        <p:spPr>
          <a:xfrm>
            <a:off x="265880" y="3813967"/>
            <a:ext cx="4306118"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b="0" i="0" u="sng" strike="noStrike" cap="none" dirty="0">
                <a:solidFill>
                  <a:srgbClr val="000000"/>
                </a:solidFill>
                <a:latin typeface="Calibri"/>
                <a:ea typeface="Calibri"/>
                <a:cs typeface="Calibri"/>
                <a:sym typeface="Calibri"/>
              </a:rPr>
              <a:t>Objective</a:t>
            </a:r>
          </a:p>
        </p:txBody>
      </p:sp>
      <p:sp>
        <p:nvSpPr>
          <p:cNvPr id="6" name="Shape 106"/>
          <p:cNvSpPr txBox="1"/>
          <p:nvPr/>
        </p:nvSpPr>
        <p:spPr>
          <a:xfrm>
            <a:off x="665205" y="4366849"/>
            <a:ext cx="10572800" cy="1352872"/>
          </a:xfrm>
          <a:prstGeom prst="rect">
            <a:avLst/>
          </a:prstGeom>
          <a:noFill/>
          <a:ln>
            <a:noFill/>
          </a:ln>
        </p:spPr>
        <p:txBody>
          <a:bodyPr lIns="69650" tIns="69650" rIns="69650" bIns="69650" anchor="t" anchorCtr="0">
            <a:noAutofit/>
          </a:bodyPr>
          <a:lstStyle/>
          <a:p>
            <a:pPr marL="419100" lvl="0" indent="-342900">
              <a:lnSpc>
                <a:spcPct val="150000"/>
              </a:lnSpc>
              <a:buClr>
                <a:srgbClr val="000000"/>
              </a:buClr>
              <a:buSzPct val="100000"/>
              <a:buFont typeface="Noto Sans Symbols"/>
              <a:buChar char="➢"/>
            </a:pPr>
            <a:r>
              <a:rPr lang="en-US" altLang="zh-TW" sz="2400" dirty="0"/>
              <a:t>This study focuses on the dynamic and thermodynamic processes of how multi-layer AMPS clouds form in the simulation based on a base study.</a:t>
            </a:r>
            <a:endParaRPr lang="en-US" sz="2400" b="0" i="0" u="none" strike="noStrike" cap="none" dirty="0">
              <a:solidFill>
                <a:schemeClr val="dk1"/>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4062983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Shape 113"/>
          <p:cNvSpPr txBox="1"/>
          <p:nvPr/>
        </p:nvSpPr>
        <p:spPr>
          <a:xfrm>
            <a:off x="265879" y="310958"/>
            <a:ext cx="11541807" cy="669771"/>
          </a:xfrm>
          <a:prstGeom prst="rect">
            <a:avLst/>
          </a:prstGeom>
          <a:noFill/>
          <a:ln>
            <a:noFill/>
          </a:ln>
        </p:spPr>
        <p:txBody>
          <a:bodyPr lIns="69650" tIns="69650" rIns="69650" bIns="69650" anchor="t" anchorCtr="0">
            <a:noAutofit/>
          </a:bodyPr>
          <a:lstStyle/>
          <a:p>
            <a:pPr>
              <a:buClr>
                <a:srgbClr val="000000"/>
              </a:buClr>
              <a:buSzPct val="25000"/>
            </a:pPr>
            <a:r>
              <a:rPr lang="en-US" altLang="zh-TW" sz="3200" u="sng" dirty="0">
                <a:latin typeface="Calibri"/>
                <a:ea typeface="Calibri"/>
                <a:cs typeface="Calibri"/>
                <a:sym typeface="Calibri"/>
              </a:rPr>
              <a:t>Multi-layer Mixed-phase cloud in the </a:t>
            </a:r>
            <a:r>
              <a:rPr lang="en-US" sz="3200" u="sng" dirty="0">
                <a:solidFill>
                  <a:srgbClr val="000000"/>
                </a:solidFill>
                <a:latin typeface="Calibri"/>
                <a:ea typeface="Calibri"/>
                <a:cs typeface="Calibri"/>
                <a:sym typeface="Calibri"/>
              </a:rPr>
              <a:t>HSRL and KAZR observation</a:t>
            </a:r>
          </a:p>
        </p:txBody>
      </p:sp>
      <p:sp>
        <p:nvSpPr>
          <p:cNvPr id="3" name="矩形 2"/>
          <p:cNvSpPr/>
          <p:nvPr/>
        </p:nvSpPr>
        <p:spPr>
          <a:xfrm>
            <a:off x="265879" y="1285529"/>
            <a:ext cx="4185097" cy="1015663"/>
          </a:xfrm>
          <a:prstGeom prst="rect">
            <a:avLst/>
          </a:prstGeom>
        </p:spPr>
        <p:txBody>
          <a:bodyPr wrap="square">
            <a:spAutoFit/>
          </a:bodyPr>
          <a:lstStyle/>
          <a:p>
            <a:r>
              <a:rPr lang="en-US" altLang="zh-TW" sz="2000" dirty="0">
                <a:latin typeface="Calibri" panose="020F0502020204030204" pitchFamily="34" charset="0"/>
                <a:ea typeface="新細明體" panose="02020500000000000000" pitchFamily="18" charset="-120"/>
              </a:rPr>
              <a:t>May 2 </a:t>
            </a:r>
            <a:r>
              <a:rPr lang="en-US" altLang="zh-TW" sz="2000" dirty="0">
                <a:latin typeface="Calibri" panose="020F0502020204030204" pitchFamily="34" charset="0"/>
              </a:rPr>
              <a:t>2013</a:t>
            </a:r>
          </a:p>
          <a:p>
            <a:r>
              <a:rPr lang="en-US" altLang="zh-TW" sz="2000" dirty="0">
                <a:latin typeface="Calibri" panose="020F0502020204030204" pitchFamily="34" charset="0"/>
              </a:rPr>
              <a:t>Barrow, Alaska</a:t>
            </a:r>
            <a:endParaRPr lang="zh-TW" altLang="en-US" sz="2000" dirty="0">
              <a:latin typeface="Calibri" panose="020F0502020204030204" pitchFamily="34" charset="0"/>
            </a:endParaRPr>
          </a:p>
          <a:p>
            <a:r>
              <a:rPr lang="en-US" altLang="zh-TW" sz="2000" dirty="0">
                <a:latin typeface="Calibri" panose="020F0502020204030204" pitchFamily="34" charset="0"/>
                <a:ea typeface="新細明體" panose="02020500000000000000" pitchFamily="18" charset="-120"/>
              </a:rPr>
              <a:t>warm advection </a:t>
            </a:r>
          </a:p>
        </p:txBody>
      </p:sp>
      <p:grpSp>
        <p:nvGrpSpPr>
          <p:cNvPr id="4" name="群組 3"/>
          <p:cNvGrpSpPr/>
          <p:nvPr/>
        </p:nvGrpSpPr>
        <p:grpSpPr>
          <a:xfrm>
            <a:off x="4437529" y="897789"/>
            <a:ext cx="6909417" cy="5906423"/>
            <a:chOff x="5530171" y="0"/>
            <a:chExt cx="6193348" cy="5294301"/>
          </a:xfrm>
        </p:grpSpPr>
        <p:pic>
          <p:nvPicPr>
            <p:cNvPr id="2" name="圖片 1"/>
            <p:cNvPicPr>
              <a:picLocks noChangeAspect="1"/>
            </p:cNvPicPr>
            <p:nvPr/>
          </p:nvPicPr>
          <p:blipFill rotWithShape="1">
            <a:blip r:embed="rId3">
              <a:extLst>
                <a:ext uri="{28A0092B-C50C-407E-A947-70E740481C1C}">
                  <a14:useLocalDpi xmlns:a14="http://schemas.microsoft.com/office/drawing/2010/main" val="0"/>
                </a:ext>
              </a:extLst>
            </a:blip>
            <a:srcRect b="30371"/>
            <a:stretch/>
          </p:blipFill>
          <p:spPr>
            <a:xfrm>
              <a:off x="5530171" y="0"/>
              <a:ext cx="6193348" cy="4775200"/>
            </a:xfrm>
            <a:prstGeom prst="rect">
              <a:avLst/>
            </a:prstGeom>
          </p:spPr>
        </p:pic>
        <p:pic>
          <p:nvPicPr>
            <p:cNvPr id="7" name="圖片 6"/>
            <p:cNvPicPr>
              <a:picLocks noChangeAspect="1"/>
            </p:cNvPicPr>
            <p:nvPr/>
          </p:nvPicPr>
          <p:blipFill rotWithShape="1">
            <a:blip r:embed="rId3">
              <a:extLst>
                <a:ext uri="{28A0092B-C50C-407E-A947-70E740481C1C}">
                  <a14:useLocalDpi xmlns:a14="http://schemas.microsoft.com/office/drawing/2010/main" val="0"/>
                </a:ext>
              </a:extLst>
            </a:blip>
            <a:srcRect l="9335" t="90644" r="16609" b="1314"/>
            <a:stretch/>
          </p:blipFill>
          <p:spPr>
            <a:xfrm>
              <a:off x="6107953" y="4742758"/>
              <a:ext cx="4572000" cy="551543"/>
            </a:xfrm>
            <a:prstGeom prst="rect">
              <a:avLst/>
            </a:prstGeom>
          </p:spPr>
        </p:pic>
      </p:grpSp>
      <p:sp>
        <p:nvSpPr>
          <p:cNvPr id="5" name="投影片編號版面配置區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4</a:t>
            </a:fld>
            <a:endParaRPr lang="en-US" sz="1200" b="0" i="0" u="none" strike="noStrike" cap="none">
              <a:solidFill>
                <a:srgbClr val="888888"/>
              </a:solidFill>
              <a:latin typeface="Calibri"/>
              <a:ea typeface="Calibri"/>
              <a:cs typeface="Calibri"/>
              <a:sym typeface="Calibri"/>
            </a:endParaRPr>
          </a:p>
        </p:txBody>
      </p:sp>
      <p:grpSp>
        <p:nvGrpSpPr>
          <p:cNvPr id="9" name="Shape 59"/>
          <p:cNvGrpSpPr/>
          <p:nvPr/>
        </p:nvGrpSpPr>
        <p:grpSpPr>
          <a:xfrm>
            <a:off x="411473" y="2959378"/>
            <a:ext cx="3703763" cy="3396972"/>
            <a:chOff x="-9108" y="900075"/>
            <a:chExt cx="4473283" cy="4102750"/>
          </a:xfrm>
        </p:grpSpPr>
        <p:grpSp>
          <p:nvGrpSpPr>
            <p:cNvPr id="10" name="Shape 60"/>
            <p:cNvGrpSpPr/>
            <p:nvPr/>
          </p:nvGrpSpPr>
          <p:grpSpPr>
            <a:xfrm>
              <a:off x="-9108" y="900075"/>
              <a:ext cx="4473283" cy="4102750"/>
              <a:chOff x="-85308" y="900075"/>
              <a:chExt cx="4473283" cy="4102750"/>
            </a:xfrm>
          </p:grpSpPr>
          <p:pic>
            <p:nvPicPr>
              <p:cNvPr id="15" name="Shape 61" descr="ncep_reana_050206.png"/>
              <p:cNvPicPr preferRelativeResize="0"/>
              <p:nvPr/>
            </p:nvPicPr>
            <p:blipFill rotWithShape="1">
              <a:blip r:embed="rId4">
                <a:alphaModFix/>
              </a:blip>
              <a:srcRect l="28755" r="25645" b="17074"/>
              <a:stretch/>
            </p:blipFill>
            <p:spPr>
              <a:xfrm>
                <a:off x="547400" y="900075"/>
                <a:ext cx="2748825" cy="3861274"/>
              </a:xfrm>
              <a:prstGeom prst="rect">
                <a:avLst/>
              </a:prstGeom>
              <a:noFill/>
              <a:ln>
                <a:noFill/>
              </a:ln>
            </p:spPr>
          </p:pic>
          <p:sp>
            <p:nvSpPr>
              <p:cNvPr id="16" name="Shape 62"/>
              <p:cNvSpPr txBox="1"/>
              <p:nvPr/>
            </p:nvSpPr>
            <p:spPr>
              <a:xfrm>
                <a:off x="-85308" y="4877124"/>
                <a:ext cx="4473283" cy="125701"/>
              </a:xfrm>
              <a:prstGeom prst="rect">
                <a:avLst/>
              </a:prstGeom>
              <a:noFill/>
              <a:ln>
                <a:noFill/>
              </a:ln>
            </p:spPr>
            <p:txBody>
              <a:bodyPr lIns="91425" tIns="91425" rIns="91425" bIns="91425" anchor="ctr" anchorCtr="0">
                <a:noAutofit/>
              </a:bodyPr>
              <a:lstStyle/>
              <a:p>
                <a:pPr lvl="0" rtl="0">
                  <a:lnSpc>
                    <a:spcPct val="115000"/>
                  </a:lnSpc>
                  <a:spcBef>
                    <a:spcPts val="2400"/>
                  </a:spcBef>
                  <a:spcAft>
                    <a:spcPts val="600"/>
                  </a:spcAft>
                  <a:buNone/>
                </a:pPr>
                <a:r>
                  <a:rPr lang="zh-TW" sz="1000" dirty="0">
                    <a:solidFill>
                      <a:schemeClr val="dk1"/>
                    </a:solidFill>
                  </a:rPr>
                  <a:t>(NCEP/DOE AMIP-II Reanalysis (Reanalysis-2) GrADS image)</a:t>
                </a:r>
              </a:p>
            </p:txBody>
          </p:sp>
        </p:grpSp>
        <p:sp>
          <p:nvSpPr>
            <p:cNvPr id="11" name="Shape 63"/>
            <p:cNvSpPr txBox="1"/>
            <p:nvPr/>
          </p:nvSpPr>
          <p:spPr>
            <a:xfrm>
              <a:off x="2061950" y="2993000"/>
              <a:ext cx="373800" cy="324600"/>
            </a:xfrm>
            <a:prstGeom prst="rect">
              <a:avLst/>
            </a:prstGeom>
            <a:noFill/>
            <a:ln>
              <a:noFill/>
            </a:ln>
          </p:spPr>
          <p:txBody>
            <a:bodyPr lIns="91425" tIns="91425" rIns="91425" bIns="91425" anchor="t" anchorCtr="0">
              <a:noAutofit/>
            </a:bodyPr>
            <a:lstStyle/>
            <a:p>
              <a:pPr lvl="0">
                <a:spcBef>
                  <a:spcPts val="0"/>
                </a:spcBef>
                <a:buNone/>
              </a:pPr>
              <a:r>
                <a:rPr lang="zh-TW">
                  <a:solidFill>
                    <a:srgbClr val="FF0000"/>
                  </a:solidFill>
                </a:rPr>
                <a:t>L</a:t>
              </a:r>
            </a:p>
          </p:txBody>
        </p:sp>
        <p:sp>
          <p:nvSpPr>
            <p:cNvPr id="12" name="Shape 64"/>
            <p:cNvSpPr txBox="1"/>
            <p:nvPr/>
          </p:nvSpPr>
          <p:spPr>
            <a:xfrm>
              <a:off x="2976350" y="2154800"/>
              <a:ext cx="373800" cy="324600"/>
            </a:xfrm>
            <a:prstGeom prst="rect">
              <a:avLst/>
            </a:prstGeom>
            <a:noFill/>
            <a:ln>
              <a:noFill/>
            </a:ln>
          </p:spPr>
          <p:txBody>
            <a:bodyPr lIns="91425" tIns="91425" rIns="91425" bIns="91425" anchor="t" anchorCtr="0">
              <a:noAutofit/>
            </a:bodyPr>
            <a:lstStyle/>
            <a:p>
              <a:pPr lvl="0" rtl="0">
                <a:spcBef>
                  <a:spcPts val="0"/>
                </a:spcBef>
                <a:buNone/>
              </a:pPr>
              <a:r>
                <a:rPr lang="zh-TW">
                  <a:solidFill>
                    <a:srgbClr val="FF0000"/>
                  </a:solidFill>
                </a:rPr>
                <a:t>L</a:t>
              </a:r>
            </a:p>
          </p:txBody>
        </p:sp>
        <p:sp>
          <p:nvSpPr>
            <p:cNvPr id="13" name="Shape 65"/>
            <p:cNvSpPr txBox="1"/>
            <p:nvPr/>
          </p:nvSpPr>
          <p:spPr>
            <a:xfrm>
              <a:off x="766550" y="2459600"/>
              <a:ext cx="373800" cy="324600"/>
            </a:xfrm>
            <a:prstGeom prst="rect">
              <a:avLst/>
            </a:prstGeom>
            <a:noFill/>
            <a:ln>
              <a:noFill/>
            </a:ln>
          </p:spPr>
          <p:txBody>
            <a:bodyPr lIns="91425" tIns="91425" rIns="91425" bIns="91425" anchor="t" anchorCtr="0">
              <a:noAutofit/>
            </a:bodyPr>
            <a:lstStyle/>
            <a:p>
              <a:pPr lvl="0" rtl="0">
                <a:spcBef>
                  <a:spcPts val="0"/>
                </a:spcBef>
                <a:buNone/>
              </a:pPr>
              <a:r>
                <a:rPr lang="zh-TW">
                  <a:solidFill>
                    <a:srgbClr val="0000FF"/>
                  </a:solidFill>
                </a:rPr>
                <a:t>H</a:t>
              </a:r>
            </a:p>
          </p:txBody>
        </p:sp>
        <p:sp>
          <p:nvSpPr>
            <p:cNvPr id="14" name="Shape 66"/>
            <p:cNvSpPr txBox="1"/>
            <p:nvPr/>
          </p:nvSpPr>
          <p:spPr>
            <a:xfrm>
              <a:off x="2823950" y="3907400"/>
              <a:ext cx="373800" cy="324600"/>
            </a:xfrm>
            <a:prstGeom prst="rect">
              <a:avLst/>
            </a:prstGeom>
            <a:noFill/>
            <a:ln>
              <a:noFill/>
            </a:ln>
          </p:spPr>
          <p:txBody>
            <a:bodyPr lIns="91425" tIns="91425" rIns="91425" bIns="91425" anchor="t" anchorCtr="0">
              <a:noAutofit/>
            </a:bodyPr>
            <a:lstStyle/>
            <a:p>
              <a:pPr lvl="0" rtl="0">
                <a:spcBef>
                  <a:spcPts val="0"/>
                </a:spcBef>
                <a:buNone/>
              </a:pPr>
              <a:r>
                <a:rPr lang="zh-TW">
                  <a:solidFill>
                    <a:srgbClr val="0000FF"/>
                  </a:solidFill>
                </a:rPr>
                <a:t>H</a:t>
              </a:r>
            </a:p>
          </p:txBody>
        </p:sp>
      </p:grpSp>
      <p:sp>
        <p:nvSpPr>
          <p:cNvPr id="17" name="四角星形 16"/>
          <p:cNvSpPr/>
          <p:nvPr/>
        </p:nvSpPr>
        <p:spPr>
          <a:xfrm>
            <a:off x="2152414" y="4296000"/>
            <a:ext cx="168091" cy="178009"/>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四角星形 17"/>
          <p:cNvSpPr/>
          <p:nvPr/>
        </p:nvSpPr>
        <p:spPr>
          <a:xfrm>
            <a:off x="1905226" y="1704355"/>
            <a:ext cx="168091" cy="178009"/>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20502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2345" b="10248"/>
          <a:stretch/>
        </p:blipFill>
        <p:spPr>
          <a:xfrm>
            <a:off x="3001710" y="920992"/>
            <a:ext cx="6858000" cy="5308601"/>
          </a:xfrm>
          <a:prstGeom prst="rect">
            <a:avLst/>
          </a:prstGeom>
        </p:spPr>
      </p:pic>
      <p:sp>
        <p:nvSpPr>
          <p:cNvPr id="11" name="TextBox 10"/>
          <p:cNvSpPr txBox="1"/>
          <p:nvPr/>
        </p:nvSpPr>
        <p:spPr>
          <a:xfrm>
            <a:off x="207818" y="121099"/>
            <a:ext cx="5575675" cy="461665"/>
          </a:xfrm>
          <a:prstGeom prst="rect">
            <a:avLst/>
          </a:prstGeom>
          <a:noFill/>
        </p:spPr>
        <p:txBody>
          <a:bodyPr wrap="square" rtlCol="0">
            <a:spAutoFit/>
          </a:bodyPr>
          <a:lstStyle/>
          <a:p>
            <a:r>
              <a:rPr lang="en-US" sz="2400" u="sng" dirty="0"/>
              <a:t>HSRL and KAZA observation</a:t>
            </a:r>
          </a:p>
        </p:txBody>
      </p:sp>
      <p:sp>
        <p:nvSpPr>
          <p:cNvPr id="12" name="TextBox 11"/>
          <p:cNvSpPr txBox="1"/>
          <p:nvPr/>
        </p:nvSpPr>
        <p:spPr>
          <a:xfrm flipH="1">
            <a:off x="5042941" y="6229593"/>
            <a:ext cx="2299395" cy="369332"/>
          </a:xfrm>
          <a:prstGeom prst="rect">
            <a:avLst/>
          </a:prstGeom>
          <a:noFill/>
        </p:spPr>
        <p:txBody>
          <a:bodyPr wrap="square" rtlCol="0">
            <a:spAutoFit/>
          </a:bodyPr>
          <a:lstStyle/>
          <a:p>
            <a:pPr algn="ctr"/>
            <a:r>
              <a:rPr lang="en-US" dirty="0"/>
              <a:t>Time (UTC)</a:t>
            </a:r>
          </a:p>
        </p:txBody>
      </p:sp>
    </p:spTree>
    <p:extLst>
      <p:ext uri="{BB962C8B-B14F-4D97-AF65-F5344CB8AC3E}">
        <p14:creationId xmlns:p14="http://schemas.microsoft.com/office/powerpoint/2010/main" val="2599762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50" name="Shape 150"/>
          <p:cNvSpPr txBox="1"/>
          <p:nvPr/>
        </p:nvSpPr>
        <p:spPr>
          <a:xfrm>
            <a:off x="224647" y="271201"/>
            <a:ext cx="7009563"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u="sng" dirty="0">
                <a:solidFill>
                  <a:srgbClr val="000000"/>
                </a:solidFill>
                <a:latin typeface="Calibri" panose="020F0502020204030204" pitchFamily="34" charset="0"/>
                <a:ea typeface="Calibri"/>
                <a:cs typeface="Calibri"/>
                <a:sym typeface="Calibri"/>
              </a:rPr>
              <a:t>Model Setting</a:t>
            </a:r>
          </a:p>
        </p:txBody>
      </p:sp>
      <p:graphicFrame>
        <p:nvGraphicFramePr>
          <p:cNvPr id="11" name="Shape 130"/>
          <p:cNvGraphicFramePr/>
          <p:nvPr>
            <p:extLst>
              <p:ext uri="{D42A27DB-BD31-4B8C-83A1-F6EECF244321}">
                <p14:modId xmlns:p14="http://schemas.microsoft.com/office/powerpoint/2010/main" val="3962169798"/>
              </p:ext>
            </p:extLst>
          </p:nvPr>
        </p:nvGraphicFramePr>
        <p:xfrm>
          <a:off x="5097849" y="3899288"/>
          <a:ext cx="6746075" cy="1698912"/>
        </p:xfrm>
        <a:graphic>
          <a:graphicData uri="http://schemas.openxmlformats.org/drawingml/2006/table">
            <a:tbl>
              <a:tblPr>
                <a:noFill/>
              </a:tblPr>
              <a:tblGrid>
                <a:gridCol w="2983279">
                  <a:extLst>
                    <a:ext uri="{9D8B030D-6E8A-4147-A177-3AD203B41FA5}">
                      <a16:colId xmlns:a16="http://schemas.microsoft.com/office/drawing/2014/main" val="20000"/>
                    </a:ext>
                  </a:extLst>
                </a:gridCol>
                <a:gridCol w="3762796">
                  <a:extLst>
                    <a:ext uri="{9D8B030D-6E8A-4147-A177-3AD203B41FA5}">
                      <a16:colId xmlns:a16="http://schemas.microsoft.com/office/drawing/2014/main" val="20001"/>
                    </a:ext>
                  </a:extLst>
                </a:gridCol>
              </a:tblGrid>
              <a:tr h="329606">
                <a:tc gridSpan="2">
                  <a:txBody>
                    <a:bodyPr/>
                    <a:lstStyle/>
                    <a:p>
                      <a:pPr lvl="0" algn="l" rtl="0">
                        <a:lnSpc>
                          <a:spcPct val="120000"/>
                        </a:lnSpc>
                        <a:spcBef>
                          <a:spcPts val="0"/>
                        </a:spcBef>
                        <a:buNone/>
                      </a:pPr>
                      <a:r>
                        <a:rPr lang="en-US" sz="2000" dirty="0">
                          <a:solidFill>
                            <a:schemeClr val="accent1"/>
                          </a:solidFill>
                          <a:latin typeface="Calibri" panose="020F0502020204030204" pitchFamily="34" charset="0"/>
                        </a:rPr>
                        <a:t>Physics Options in WRF </a:t>
                      </a:r>
                    </a:p>
                  </a:txBody>
                  <a:tcPr marL="64800" marR="64800" marT="43200" marB="4320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p>
                  </a:txBody>
                  <a:tcPr/>
                </a:tc>
                <a:extLst>
                  <a:ext uri="{0D108BD9-81ED-4DB2-BD59-A6C34878D82A}">
                    <a16:rowId xmlns:a16="http://schemas.microsoft.com/office/drawing/2014/main" val="10000"/>
                  </a:ext>
                </a:extLst>
              </a:tr>
              <a:tr h="380300">
                <a:tc>
                  <a:txBody>
                    <a:bodyPr/>
                    <a:lstStyle/>
                    <a:p>
                      <a:pPr marL="0" marR="0" lvl="0" indent="0" algn="l" rtl="0">
                        <a:lnSpc>
                          <a:spcPct val="120000"/>
                        </a:lnSpc>
                        <a:spcBef>
                          <a:spcPts val="0"/>
                        </a:spcBef>
                        <a:spcAft>
                          <a:spcPts val="0"/>
                        </a:spcAft>
                        <a:buClr>
                          <a:srgbClr val="000000"/>
                        </a:buClr>
                        <a:buSzPct val="25000"/>
                        <a:buFont typeface="Arial"/>
                        <a:buNone/>
                      </a:pPr>
                      <a:r>
                        <a:rPr lang="en-US" sz="1800" u="none" strike="noStrike" cap="none" baseline="0" dirty="0">
                          <a:latin typeface="Calibri" panose="020F0502020204030204" pitchFamily="34" charset="0"/>
                          <a:rtl val="0"/>
                        </a:rPr>
                        <a:t>Cumulus Parameterization:</a:t>
                      </a:r>
                    </a:p>
                  </a:txBody>
                  <a:tcPr marL="64800" marR="64800" marT="43200" marB="4320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20000"/>
                        </a:lnSpc>
                        <a:spcBef>
                          <a:spcPts val="0"/>
                        </a:spcBef>
                        <a:spcAft>
                          <a:spcPts val="0"/>
                        </a:spcAft>
                        <a:buClr>
                          <a:srgbClr val="000000"/>
                        </a:buClr>
                        <a:buSzPct val="25000"/>
                        <a:buFont typeface="Arial"/>
                        <a:buNone/>
                        <a:tabLst/>
                        <a:defRPr/>
                      </a:pPr>
                      <a:r>
                        <a:rPr lang="en-US" sz="1800" u="none" strike="noStrike" cap="none" baseline="0" dirty="0" err="1">
                          <a:latin typeface="Calibri" panose="020F0502020204030204" pitchFamily="34" charset="0"/>
                          <a:rtl val="0"/>
                        </a:rPr>
                        <a:t>Grell</a:t>
                      </a:r>
                      <a:r>
                        <a:rPr lang="en-US" sz="1800" u="none" strike="noStrike" cap="none" baseline="0" dirty="0">
                          <a:latin typeface="Calibri" panose="020F0502020204030204" pitchFamily="34" charset="0"/>
                          <a:rtl val="0"/>
                        </a:rPr>
                        <a:t>-Freitas scheme </a:t>
                      </a:r>
                      <a:r>
                        <a:rPr lang="en-US" altLang="zh-TW" sz="1800" u="none" strike="noStrike" cap="none" baseline="0" dirty="0">
                          <a:solidFill>
                            <a:srgbClr val="FF0000"/>
                          </a:solidFill>
                          <a:latin typeface="Calibri" panose="020F0502020204030204" pitchFamily="34" charset="0"/>
                          <a:rtl val="0"/>
                        </a:rPr>
                        <a:t>(d01, d02)</a:t>
                      </a:r>
                    </a:p>
                  </a:txBody>
                  <a:tcPr marL="64800" marR="64800" marT="43200" marB="43200">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0300">
                <a:tc>
                  <a:txBody>
                    <a:bodyPr/>
                    <a:lstStyle/>
                    <a:p>
                      <a:pPr marL="0" marR="0" lvl="0" indent="0" algn="l" rtl="0">
                        <a:lnSpc>
                          <a:spcPct val="120000"/>
                        </a:lnSpc>
                        <a:spcBef>
                          <a:spcPts val="0"/>
                        </a:spcBef>
                        <a:spcAft>
                          <a:spcPts val="0"/>
                        </a:spcAft>
                        <a:buClr>
                          <a:srgbClr val="000000"/>
                        </a:buClr>
                        <a:buSzPct val="25000"/>
                        <a:buFont typeface="Arial"/>
                        <a:buNone/>
                      </a:pPr>
                      <a:r>
                        <a:rPr lang="en-US" sz="1800" u="none" strike="noStrike" cap="none" baseline="0" dirty="0">
                          <a:latin typeface="Calibri" panose="020F0502020204030204" pitchFamily="34" charset="0"/>
                          <a:rtl val="0"/>
                        </a:rPr>
                        <a:t>PBL Schemes:</a:t>
                      </a:r>
                    </a:p>
                  </a:txBody>
                  <a:tcPr marL="64800" marR="64800" marT="43200" marB="4320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20000"/>
                        </a:lnSpc>
                        <a:spcBef>
                          <a:spcPts val="0"/>
                        </a:spcBef>
                        <a:spcAft>
                          <a:spcPts val="0"/>
                        </a:spcAft>
                        <a:buClr>
                          <a:srgbClr val="000000"/>
                        </a:buClr>
                        <a:buSzPct val="25000"/>
                        <a:buFont typeface="Arial"/>
                        <a:buNone/>
                        <a:tabLst/>
                        <a:defRPr/>
                      </a:pPr>
                      <a:r>
                        <a:rPr lang="en-US" sz="1800" u="none" strike="noStrike" cap="none" baseline="0" dirty="0" err="1">
                          <a:latin typeface="Calibri" panose="020F0502020204030204" pitchFamily="34" charset="0"/>
                          <a:rtl val="0"/>
                        </a:rPr>
                        <a:t>Yonsei</a:t>
                      </a:r>
                      <a:r>
                        <a:rPr lang="en-US" sz="1800" u="none" strike="noStrike" cap="none" baseline="0" dirty="0">
                          <a:latin typeface="Calibri" panose="020F0502020204030204" pitchFamily="34" charset="0"/>
                          <a:rtl val="0"/>
                        </a:rPr>
                        <a:t> University scheme </a:t>
                      </a:r>
                      <a:r>
                        <a:rPr lang="en-US" altLang="zh-TW" sz="1800" u="none" strike="noStrike" cap="none" baseline="0" dirty="0">
                          <a:solidFill>
                            <a:srgbClr val="FF0000"/>
                          </a:solidFill>
                          <a:latin typeface="Calibri" panose="020F0502020204030204" pitchFamily="34" charset="0"/>
                          <a:rtl val="0"/>
                        </a:rPr>
                        <a:t>(d01, d02)</a:t>
                      </a:r>
                      <a:endParaRPr lang="en-US" sz="1800" u="none" strike="noStrike" cap="none" baseline="0" dirty="0">
                        <a:solidFill>
                          <a:srgbClr val="FF0000"/>
                        </a:solidFill>
                        <a:latin typeface="Calibri" panose="020F0502020204030204" pitchFamily="34" charset="0"/>
                        <a:rtl val="0"/>
                      </a:endParaRPr>
                    </a:p>
                  </a:txBody>
                  <a:tcPr marL="64800" marR="64800" marT="43200" marB="4320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80300">
                <a:tc>
                  <a:txBody>
                    <a:bodyPr/>
                    <a:lstStyle/>
                    <a:p>
                      <a:pPr marL="0" marR="0" lvl="0" indent="0" algn="l" rtl="0">
                        <a:lnSpc>
                          <a:spcPct val="120000"/>
                        </a:lnSpc>
                        <a:spcBef>
                          <a:spcPts val="0"/>
                        </a:spcBef>
                        <a:spcAft>
                          <a:spcPts val="0"/>
                        </a:spcAft>
                        <a:buClr>
                          <a:srgbClr val="000000"/>
                        </a:buClr>
                        <a:buSzPct val="25000"/>
                        <a:buFont typeface="Arial"/>
                        <a:buNone/>
                      </a:pPr>
                      <a:r>
                        <a:rPr lang="en-US" sz="1800" u="none" strike="noStrike" cap="none" baseline="0" dirty="0">
                          <a:latin typeface="Calibri" panose="020F0502020204030204" pitchFamily="34" charset="0"/>
                          <a:rtl val="0"/>
                        </a:rPr>
                        <a:t>Cloud microphysics scheme:</a:t>
                      </a:r>
                    </a:p>
                  </a:txBody>
                  <a:tcPr marL="64800" marR="64800" marT="43200" marB="4320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20000"/>
                        </a:lnSpc>
                        <a:spcBef>
                          <a:spcPts val="0"/>
                        </a:spcBef>
                        <a:spcAft>
                          <a:spcPts val="0"/>
                        </a:spcAft>
                        <a:buClr>
                          <a:srgbClr val="000000"/>
                        </a:buClr>
                        <a:buSzPct val="25000"/>
                        <a:buFont typeface="Arial"/>
                        <a:buNone/>
                      </a:pPr>
                      <a:r>
                        <a:rPr lang="en-US" sz="1800" u="none" strike="noStrike" cap="none" baseline="0" dirty="0">
                          <a:latin typeface="Calibri" panose="020F0502020204030204" pitchFamily="34" charset="0"/>
                          <a:rtl val="0"/>
                        </a:rPr>
                        <a:t>Morrison 2-moment scheme</a:t>
                      </a:r>
                    </a:p>
                  </a:txBody>
                  <a:tcPr marL="64800" marR="64800" marT="43200" marB="43200">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2" name="文字方塊 1"/>
          <p:cNvSpPr txBox="1"/>
          <p:nvPr/>
        </p:nvSpPr>
        <p:spPr>
          <a:xfrm>
            <a:off x="4998436" y="1088915"/>
            <a:ext cx="6598069" cy="1477328"/>
          </a:xfrm>
          <a:prstGeom prst="rect">
            <a:avLst/>
          </a:prstGeom>
          <a:noFill/>
        </p:spPr>
        <p:txBody>
          <a:bodyPr wrap="square" rtlCol="0">
            <a:spAutoFit/>
          </a:bodyPr>
          <a:lstStyle/>
          <a:p>
            <a:pPr>
              <a:lnSpc>
                <a:spcPct val="150000"/>
              </a:lnSpc>
            </a:pPr>
            <a:r>
              <a:rPr lang="en-US" altLang="zh-TW" sz="2000" dirty="0">
                <a:solidFill>
                  <a:schemeClr val="accent1"/>
                </a:solidFill>
                <a:latin typeface="Calibri" panose="020F0502020204030204" pitchFamily="34" charset="0"/>
              </a:rPr>
              <a:t>Time:</a:t>
            </a:r>
          </a:p>
          <a:p>
            <a:pPr>
              <a:lnSpc>
                <a:spcPct val="150000"/>
              </a:lnSpc>
            </a:pPr>
            <a:endParaRPr lang="en-US" altLang="zh-TW" sz="2000" dirty="0">
              <a:solidFill>
                <a:schemeClr val="accent1"/>
              </a:solidFill>
              <a:latin typeface="Calibri" panose="020F0502020204030204" pitchFamily="34" charset="0"/>
            </a:endParaRPr>
          </a:p>
          <a:p>
            <a:pPr>
              <a:lnSpc>
                <a:spcPct val="150000"/>
              </a:lnSpc>
            </a:pPr>
            <a:endParaRPr lang="en-US" altLang="zh-TW" sz="2000" dirty="0">
              <a:solidFill>
                <a:schemeClr val="accent1"/>
              </a:solidFill>
              <a:latin typeface="Calibri" panose="020F0502020204030204" pitchFamily="34" charset="0"/>
            </a:endParaRPr>
          </a:p>
        </p:txBody>
      </p:sp>
      <p:sp>
        <p:nvSpPr>
          <p:cNvPr id="3" name="投影片編號版面配置區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panose="020F0502020204030204" pitchFamily="34" charset="0"/>
                <a:ea typeface="Calibri"/>
                <a:cs typeface="Calibri"/>
                <a:sym typeface="Calibri"/>
              </a:rPr>
              <a:t>6</a:t>
            </a:fld>
            <a:endParaRPr lang="en-US" sz="1200" b="0" i="0" u="none" strike="noStrike" cap="none">
              <a:solidFill>
                <a:srgbClr val="888888"/>
              </a:solidFill>
              <a:latin typeface="Calibri" panose="020F0502020204030204" pitchFamily="34" charset="0"/>
              <a:ea typeface="Calibri"/>
              <a:cs typeface="Calibri"/>
              <a:sym typeface="Calibri"/>
            </a:endParaRPr>
          </a:p>
        </p:txBody>
      </p:sp>
      <p:grpSp>
        <p:nvGrpSpPr>
          <p:cNvPr id="22" name="群組 21"/>
          <p:cNvGrpSpPr/>
          <p:nvPr/>
        </p:nvGrpSpPr>
        <p:grpSpPr>
          <a:xfrm>
            <a:off x="224647" y="1307585"/>
            <a:ext cx="4729788" cy="4946264"/>
            <a:chOff x="224647" y="1479540"/>
            <a:chExt cx="4729788" cy="4946264"/>
          </a:xfrm>
        </p:grpSpPr>
        <p:grpSp>
          <p:nvGrpSpPr>
            <p:cNvPr id="23" name="Shape 147"/>
            <p:cNvGrpSpPr/>
            <p:nvPr/>
          </p:nvGrpSpPr>
          <p:grpSpPr>
            <a:xfrm>
              <a:off x="224647" y="1479540"/>
              <a:ext cx="4729788" cy="4545682"/>
              <a:chOff x="106225" y="1069225"/>
              <a:chExt cx="3101475" cy="2980751"/>
            </a:xfrm>
          </p:grpSpPr>
          <p:pic>
            <p:nvPicPr>
              <p:cNvPr id="27" name="Shape 148" descr="wps_show_dom.png"/>
              <p:cNvPicPr preferRelativeResize="0"/>
              <p:nvPr/>
            </p:nvPicPr>
            <p:blipFill rotWithShape="1">
              <a:blip r:embed="rId3">
                <a:alphaModFix/>
              </a:blip>
              <a:srcRect l="3827" t="8281"/>
              <a:stretch/>
            </p:blipFill>
            <p:spPr>
              <a:xfrm>
                <a:off x="106225" y="1092275"/>
                <a:ext cx="3101475" cy="2957701"/>
              </a:xfrm>
              <a:prstGeom prst="rect">
                <a:avLst/>
              </a:prstGeom>
              <a:noFill/>
              <a:ln>
                <a:noFill/>
              </a:ln>
            </p:spPr>
          </p:pic>
          <p:sp>
            <p:nvSpPr>
              <p:cNvPr id="28" name="Shape 149"/>
              <p:cNvSpPr txBox="1"/>
              <p:nvPr/>
            </p:nvSpPr>
            <p:spPr>
              <a:xfrm>
                <a:off x="319450" y="1069225"/>
                <a:ext cx="317699" cy="256800"/>
              </a:xfrm>
              <a:prstGeom prst="rect">
                <a:avLst/>
              </a:prstGeom>
              <a:noFill/>
              <a:ln>
                <a:noFill/>
              </a:ln>
            </p:spPr>
            <p:txBody>
              <a:bodyPr lIns="91425" tIns="91425" rIns="91425" bIns="91425" anchor="t" anchorCtr="0">
                <a:noAutofit/>
              </a:bodyPr>
              <a:lstStyle/>
              <a:p>
                <a:pPr marL="0" marR="0" lvl="0" indent="0" algn="l" rtl="0">
                  <a:spcBef>
                    <a:spcPts val="0"/>
                  </a:spcBef>
                  <a:buClr>
                    <a:srgbClr val="FFFFFF"/>
                  </a:buClr>
                  <a:buSzPct val="25000"/>
                  <a:buFont typeface="Calibri"/>
                  <a:buNone/>
                </a:pPr>
                <a:r>
                  <a:rPr lang="en-US" sz="800" b="1" dirty="0">
                    <a:solidFill>
                      <a:srgbClr val="FFFFFF"/>
                    </a:solidFill>
                    <a:latin typeface="Calibri" panose="020F0502020204030204" pitchFamily="34" charset="0"/>
                    <a:ea typeface="Calibri"/>
                    <a:cs typeface="Calibri"/>
                    <a:sym typeface="Calibri"/>
                  </a:rPr>
                  <a:t>d01</a:t>
                </a:r>
              </a:p>
            </p:txBody>
          </p:sp>
        </p:grpSp>
        <p:sp>
          <p:nvSpPr>
            <p:cNvPr id="25" name="Shape 151"/>
            <p:cNvSpPr txBox="1"/>
            <p:nvPr/>
          </p:nvSpPr>
          <p:spPr>
            <a:xfrm>
              <a:off x="644750" y="4457598"/>
              <a:ext cx="2479449" cy="1158082"/>
            </a:xfrm>
            <a:prstGeom prst="rect">
              <a:avLst/>
            </a:prstGeom>
            <a:noFill/>
            <a:ln>
              <a:noFill/>
            </a:ln>
          </p:spPr>
          <p:txBody>
            <a:bodyPr lIns="91425" tIns="91425" rIns="91425" bIns="91425" anchor="ctr" anchorCtr="0">
              <a:noAutofit/>
            </a:bodyPr>
            <a:lstStyle/>
            <a:p>
              <a:pPr marL="0" marR="0" lvl="0" indent="0" algn="l" rtl="0">
                <a:lnSpc>
                  <a:spcPct val="144000"/>
                </a:lnSpc>
                <a:spcBef>
                  <a:spcPts val="0"/>
                </a:spcBef>
                <a:spcAft>
                  <a:spcPts val="0"/>
                </a:spcAft>
                <a:buClr>
                  <a:schemeClr val="dk1"/>
                </a:buClr>
                <a:buSzPct val="25000"/>
                <a:buFont typeface="Calibri"/>
                <a:buNone/>
              </a:pPr>
              <a:r>
                <a:rPr lang="en-US" sz="1400" dirty="0">
                  <a:solidFill>
                    <a:schemeClr val="dk1"/>
                  </a:solidFill>
                  <a:latin typeface="Calibri" panose="020F0502020204030204" pitchFamily="34" charset="0"/>
                  <a:ea typeface="Calibri"/>
                  <a:cs typeface="Calibri"/>
                  <a:sym typeface="Calibri"/>
                </a:rPr>
                <a:t>d01 : 70 ×70 × 130 (25km)</a:t>
              </a:r>
            </a:p>
            <a:p>
              <a:pPr marL="0" marR="0" lvl="0" indent="0" algn="l" rtl="0">
                <a:lnSpc>
                  <a:spcPct val="144000"/>
                </a:lnSpc>
                <a:spcBef>
                  <a:spcPts val="0"/>
                </a:spcBef>
                <a:spcAft>
                  <a:spcPts val="0"/>
                </a:spcAft>
                <a:buClr>
                  <a:schemeClr val="dk1"/>
                </a:buClr>
                <a:buSzPct val="25000"/>
                <a:buFont typeface="Calibri"/>
                <a:buNone/>
              </a:pPr>
              <a:r>
                <a:rPr lang="en-US" sz="1400" dirty="0">
                  <a:solidFill>
                    <a:schemeClr val="dk1"/>
                  </a:solidFill>
                  <a:latin typeface="Calibri" panose="020F0502020204030204" pitchFamily="34" charset="0"/>
                  <a:ea typeface="Calibri"/>
                  <a:cs typeface="Calibri"/>
                  <a:sym typeface="Calibri"/>
                </a:rPr>
                <a:t>d02 : 101 ×101 ×130 (5km)</a:t>
              </a:r>
            </a:p>
            <a:p>
              <a:pPr marL="0" marR="0" lvl="0" indent="0" algn="l" rtl="0">
                <a:lnSpc>
                  <a:spcPct val="144000"/>
                </a:lnSpc>
                <a:spcBef>
                  <a:spcPts val="0"/>
                </a:spcBef>
                <a:spcAft>
                  <a:spcPts val="0"/>
                </a:spcAft>
                <a:buClr>
                  <a:schemeClr val="dk1"/>
                </a:buClr>
                <a:buSzPct val="25000"/>
                <a:buFont typeface="Calibri"/>
                <a:buNone/>
              </a:pPr>
              <a:r>
                <a:rPr lang="en-US" sz="1400" dirty="0">
                  <a:solidFill>
                    <a:schemeClr val="dk1"/>
                  </a:solidFill>
                  <a:latin typeface="Calibri" panose="020F0502020204030204" pitchFamily="34" charset="0"/>
                  <a:ea typeface="Calibri"/>
                  <a:cs typeface="Calibri"/>
                  <a:sym typeface="Calibri"/>
                </a:rPr>
                <a:t>d03 : 251 ×161 ×130 (1km)</a:t>
              </a:r>
            </a:p>
            <a:p>
              <a:pPr marL="0" marR="0" lvl="0" indent="0" algn="l" rtl="0">
                <a:lnSpc>
                  <a:spcPct val="144000"/>
                </a:lnSpc>
                <a:spcBef>
                  <a:spcPts val="0"/>
                </a:spcBef>
                <a:buClr>
                  <a:schemeClr val="dk1"/>
                </a:buClr>
                <a:buSzPct val="25000"/>
                <a:buFont typeface="Calibri"/>
                <a:buNone/>
              </a:pPr>
              <a:r>
                <a:rPr lang="en-US" sz="1400" dirty="0">
                  <a:solidFill>
                    <a:schemeClr val="dk1"/>
                  </a:solidFill>
                  <a:latin typeface="Calibri" panose="020F0502020204030204" pitchFamily="34" charset="0"/>
                  <a:ea typeface="Calibri"/>
                  <a:cs typeface="Calibri"/>
                  <a:sym typeface="Calibri"/>
                </a:rPr>
                <a:t>d04 : 201 ×201 ×130 (0.2km)</a:t>
              </a:r>
            </a:p>
          </p:txBody>
        </p:sp>
        <p:sp>
          <p:nvSpPr>
            <p:cNvPr id="26" name="Shape 152"/>
            <p:cNvSpPr txBox="1"/>
            <p:nvPr/>
          </p:nvSpPr>
          <p:spPr>
            <a:xfrm>
              <a:off x="549818" y="6034182"/>
              <a:ext cx="3069682" cy="391622"/>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400" dirty="0">
                  <a:solidFill>
                    <a:schemeClr val="dk1"/>
                  </a:solidFill>
                  <a:latin typeface="Calibri" panose="020F0502020204030204" pitchFamily="34" charset="0"/>
                  <a:ea typeface="Calibri"/>
                  <a:cs typeface="Calibri"/>
                  <a:sym typeface="Calibri"/>
                </a:rPr>
                <a:t> Vertical resolution below 2km is 33 m</a:t>
              </a:r>
            </a:p>
          </p:txBody>
        </p:sp>
      </p:grpSp>
      <p:grpSp>
        <p:nvGrpSpPr>
          <p:cNvPr id="20" name="群組 19"/>
          <p:cNvGrpSpPr/>
          <p:nvPr/>
        </p:nvGrpSpPr>
        <p:grpSpPr>
          <a:xfrm>
            <a:off x="5528267" y="1804725"/>
            <a:ext cx="6164665" cy="1523035"/>
            <a:chOff x="5479145" y="763528"/>
            <a:chExt cx="6164665" cy="1523035"/>
          </a:xfrm>
        </p:grpSpPr>
        <p:sp>
          <p:nvSpPr>
            <p:cNvPr id="21" name="Rectangle 3"/>
            <p:cNvSpPr>
              <a:spLocks noChangeArrowheads="1"/>
            </p:cNvSpPr>
            <p:nvPr/>
          </p:nvSpPr>
          <p:spPr bwMode="auto">
            <a:xfrm>
              <a:off x="5490679" y="1667929"/>
              <a:ext cx="1230207" cy="583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eaLnBrk="0" hangingPunct="0">
                <a:spcBef>
                  <a:spcPct val="20000"/>
                </a:spcBef>
                <a:buClr>
                  <a:srgbClr val="343474"/>
                </a:buClr>
                <a:buSzPct val="9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800">
                  <a:solidFill>
                    <a:srgbClr val="230F5D"/>
                  </a:solidFill>
                  <a:latin typeface="Arial" panose="020B0604020202020204" pitchFamily="34" charset="0"/>
                  <a:ea typeface="新細明體" panose="02020500000000000000" pitchFamily="18" charset="-120"/>
                </a:defRPr>
              </a:lvl1pPr>
              <a:lvl2pPr marL="742950" indent="-285750" eaLnBrk="0" hangingPunct="0">
                <a:spcBef>
                  <a:spcPct val="20000"/>
                </a:spcBef>
                <a:buSzPct val="80000"/>
                <a:buFont typeface="Wingdings" panose="05000000000000000000" pitchFamily="2" charset="2"/>
                <a:buChar char="u"/>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rgbClr val="230F5D"/>
                  </a:solidFill>
                  <a:latin typeface="Arial" panose="020B0604020202020204" pitchFamily="34" charset="0"/>
                  <a:ea typeface="新細明體" panose="02020500000000000000" pitchFamily="18" charset="-120"/>
                </a:defRPr>
              </a:lvl2pPr>
              <a:lvl3pPr marL="1143000" indent="-228600" eaLnBrk="0" hangingPunct="0">
                <a:spcBef>
                  <a:spcPct val="20000"/>
                </a:spcBef>
                <a:buSzPct val="7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rgbClr val="230F5D"/>
                  </a:solidFill>
                  <a:latin typeface="Arial" panose="020B0604020202020204" pitchFamily="34" charset="0"/>
                  <a:ea typeface="新細明體" panose="02020500000000000000" pitchFamily="18" charset="-120"/>
                </a:defRPr>
              </a:lvl3pPr>
              <a:lvl4pPr marL="1600200" indent="-228600" eaLnBrk="0" hangingPunct="0">
                <a:spcBef>
                  <a:spcPct val="20000"/>
                </a:spcBef>
                <a:buSzPct val="6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rgbClr val="230F5D"/>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rgbClr val="000042"/>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rgbClr val="000042"/>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rgbClr val="000042"/>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rgbClr val="000042"/>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rgbClr val="000042"/>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kumimoji="0" lang="en-US" altLang="zh-TW" sz="1600" dirty="0">
                  <a:solidFill>
                    <a:srgbClr val="000000"/>
                  </a:solidFill>
                  <a:ea typeface="AR PL UMing HK"/>
                  <a:cs typeface="AR PL UMing HK"/>
                </a:rPr>
                <a:t>05/01</a:t>
              </a:r>
            </a:p>
            <a:p>
              <a:pPr algn="ctr" eaLnBrk="1" hangingPunct="1">
                <a:spcBef>
                  <a:spcPct val="0"/>
                </a:spcBef>
                <a:buClrTx/>
                <a:buSzTx/>
                <a:buFontTx/>
                <a:buNone/>
              </a:pPr>
              <a:r>
                <a:rPr kumimoji="0" lang="en-US" altLang="zh-TW" sz="1600" dirty="0">
                  <a:solidFill>
                    <a:srgbClr val="000000"/>
                  </a:solidFill>
                  <a:ea typeface="AR PL UMing HK"/>
                  <a:cs typeface="AR PL UMing HK"/>
                </a:rPr>
                <a:t>1800UTC</a:t>
              </a:r>
            </a:p>
          </p:txBody>
        </p:sp>
        <p:sp>
          <p:nvSpPr>
            <p:cNvPr id="29" name="Rectangle 4"/>
            <p:cNvSpPr>
              <a:spLocks noChangeArrowheads="1"/>
            </p:cNvSpPr>
            <p:nvPr/>
          </p:nvSpPr>
          <p:spPr bwMode="auto">
            <a:xfrm>
              <a:off x="10566780" y="1698641"/>
              <a:ext cx="1077030" cy="587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eaLnBrk="0" hangingPunct="0">
                <a:spcBef>
                  <a:spcPct val="20000"/>
                </a:spcBef>
                <a:buClr>
                  <a:srgbClr val="343474"/>
                </a:buClr>
                <a:buSzPct val="9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800">
                  <a:solidFill>
                    <a:srgbClr val="230F5D"/>
                  </a:solidFill>
                  <a:latin typeface="Arial" panose="020B0604020202020204" pitchFamily="34" charset="0"/>
                  <a:ea typeface="新細明體" panose="02020500000000000000" pitchFamily="18" charset="-120"/>
                </a:defRPr>
              </a:lvl1pPr>
              <a:lvl2pPr marL="742950" indent="-285750" eaLnBrk="0" hangingPunct="0">
                <a:spcBef>
                  <a:spcPct val="20000"/>
                </a:spcBef>
                <a:buSzPct val="80000"/>
                <a:buFont typeface="Wingdings" panose="05000000000000000000" pitchFamily="2" charset="2"/>
                <a:buChar char="u"/>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rgbClr val="230F5D"/>
                  </a:solidFill>
                  <a:latin typeface="Arial" panose="020B0604020202020204" pitchFamily="34" charset="0"/>
                  <a:ea typeface="新細明體" panose="02020500000000000000" pitchFamily="18" charset="-120"/>
                </a:defRPr>
              </a:lvl2pPr>
              <a:lvl3pPr marL="1143000" indent="-228600" eaLnBrk="0" hangingPunct="0">
                <a:spcBef>
                  <a:spcPct val="20000"/>
                </a:spcBef>
                <a:buSzPct val="7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rgbClr val="230F5D"/>
                  </a:solidFill>
                  <a:latin typeface="Arial" panose="020B0604020202020204" pitchFamily="34" charset="0"/>
                  <a:ea typeface="新細明體" panose="02020500000000000000" pitchFamily="18" charset="-120"/>
                </a:defRPr>
              </a:lvl3pPr>
              <a:lvl4pPr marL="1600200" indent="-228600" eaLnBrk="0" hangingPunct="0">
                <a:spcBef>
                  <a:spcPct val="20000"/>
                </a:spcBef>
                <a:buSzPct val="6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rgbClr val="230F5D"/>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rgbClr val="000042"/>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rgbClr val="000042"/>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rgbClr val="000042"/>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rgbClr val="000042"/>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rgbClr val="000042"/>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kumimoji="0" lang="en-US" altLang="zh-TW" sz="1600" dirty="0">
                  <a:solidFill>
                    <a:srgbClr val="000000"/>
                  </a:solidFill>
                  <a:ea typeface="AR PL UMing HK"/>
                  <a:cs typeface="AR PL UMing HK"/>
                </a:rPr>
                <a:t>05/03</a:t>
              </a:r>
            </a:p>
            <a:p>
              <a:pPr algn="ctr" eaLnBrk="1" hangingPunct="1">
                <a:spcBef>
                  <a:spcPct val="0"/>
                </a:spcBef>
                <a:buClrTx/>
                <a:buSzTx/>
                <a:buFontTx/>
                <a:buNone/>
              </a:pPr>
              <a:r>
                <a:rPr kumimoji="0" lang="en-US" altLang="zh-TW" sz="1600" dirty="0">
                  <a:solidFill>
                    <a:srgbClr val="000000"/>
                  </a:solidFill>
                  <a:ea typeface="AR PL UMing HK"/>
                  <a:cs typeface="AR PL UMing HK"/>
                </a:rPr>
                <a:t>0000UTC</a:t>
              </a:r>
            </a:p>
          </p:txBody>
        </p:sp>
        <p:cxnSp>
          <p:nvCxnSpPr>
            <p:cNvPr id="30" name="AutoShape 5"/>
            <p:cNvCxnSpPr>
              <a:cxnSpLocks noChangeShapeType="1"/>
            </p:cNvCxnSpPr>
            <p:nvPr/>
          </p:nvCxnSpPr>
          <p:spPr bwMode="auto">
            <a:xfrm>
              <a:off x="5894419" y="1507055"/>
              <a:ext cx="5630473" cy="1462"/>
            </a:xfrm>
            <a:prstGeom prst="bentConnector3">
              <a:avLst>
                <a:gd name="adj1" fmla="val 50000"/>
              </a:avLst>
            </a:prstGeom>
            <a:noFill/>
            <a:ln w="38160">
              <a:solidFill>
                <a:srgbClr val="FFC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1" name="Line 6"/>
            <p:cNvSpPr>
              <a:spLocks noChangeShapeType="1"/>
            </p:cNvSpPr>
            <p:nvPr/>
          </p:nvSpPr>
          <p:spPr bwMode="auto">
            <a:xfrm>
              <a:off x="6105783" y="1334481"/>
              <a:ext cx="0" cy="321748"/>
            </a:xfrm>
            <a:prstGeom prst="line">
              <a:avLst/>
            </a:prstGeom>
            <a:noFill/>
            <a:ln w="2556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p>
          </p:txBody>
        </p:sp>
        <p:sp>
          <p:nvSpPr>
            <p:cNvPr id="32" name="Line 13"/>
            <p:cNvSpPr>
              <a:spLocks noChangeShapeType="1"/>
            </p:cNvSpPr>
            <p:nvPr/>
          </p:nvSpPr>
          <p:spPr bwMode="auto">
            <a:xfrm>
              <a:off x="11105295" y="1347643"/>
              <a:ext cx="0" cy="321748"/>
            </a:xfrm>
            <a:prstGeom prst="line">
              <a:avLst/>
            </a:prstGeom>
            <a:noFill/>
            <a:ln w="2556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p>
          </p:txBody>
        </p:sp>
        <p:sp>
          <p:nvSpPr>
            <p:cNvPr id="33" name="Line 6"/>
            <p:cNvSpPr>
              <a:spLocks noChangeShapeType="1"/>
            </p:cNvSpPr>
            <p:nvPr/>
          </p:nvSpPr>
          <p:spPr bwMode="auto">
            <a:xfrm>
              <a:off x="7341751" y="1334481"/>
              <a:ext cx="0" cy="321748"/>
            </a:xfrm>
            <a:prstGeom prst="line">
              <a:avLst/>
            </a:prstGeom>
            <a:noFill/>
            <a:ln w="2556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p>
          </p:txBody>
        </p:sp>
        <p:sp>
          <p:nvSpPr>
            <p:cNvPr id="34" name="Rectangle 3"/>
            <p:cNvSpPr>
              <a:spLocks noChangeArrowheads="1"/>
            </p:cNvSpPr>
            <p:nvPr/>
          </p:nvSpPr>
          <p:spPr bwMode="auto">
            <a:xfrm>
              <a:off x="6731449" y="1672363"/>
              <a:ext cx="1230207" cy="583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eaLnBrk="0" hangingPunct="0">
                <a:spcBef>
                  <a:spcPct val="20000"/>
                </a:spcBef>
                <a:buClr>
                  <a:srgbClr val="343474"/>
                </a:buClr>
                <a:buSzPct val="9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800">
                  <a:solidFill>
                    <a:srgbClr val="230F5D"/>
                  </a:solidFill>
                  <a:latin typeface="Arial" panose="020B0604020202020204" pitchFamily="34" charset="0"/>
                  <a:ea typeface="新細明體" panose="02020500000000000000" pitchFamily="18" charset="-120"/>
                </a:defRPr>
              </a:lvl1pPr>
              <a:lvl2pPr marL="742950" indent="-285750" eaLnBrk="0" hangingPunct="0">
                <a:spcBef>
                  <a:spcPct val="20000"/>
                </a:spcBef>
                <a:buSzPct val="80000"/>
                <a:buFont typeface="Wingdings" panose="05000000000000000000" pitchFamily="2" charset="2"/>
                <a:buChar char="u"/>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rgbClr val="230F5D"/>
                  </a:solidFill>
                  <a:latin typeface="Arial" panose="020B0604020202020204" pitchFamily="34" charset="0"/>
                  <a:ea typeface="新細明體" panose="02020500000000000000" pitchFamily="18" charset="-120"/>
                </a:defRPr>
              </a:lvl2pPr>
              <a:lvl3pPr marL="1143000" indent="-228600" eaLnBrk="0" hangingPunct="0">
                <a:spcBef>
                  <a:spcPct val="20000"/>
                </a:spcBef>
                <a:buSzPct val="7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rgbClr val="230F5D"/>
                  </a:solidFill>
                  <a:latin typeface="Arial" panose="020B0604020202020204" pitchFamily="34" charset="0"/>
                  <a:ea typeface="新細明體" panose="02020500000000000000" pitchFamily="18" charset="-120"/>
                </a:defRPr>
              </a:lvl3pPr>
              <a:lvl4pPr marL="1600200" indent="-228600" eaLnBrk="0" hangingPunct="0">
                <a:spcBef>
                  <a:spcPct val="20000"/>
                </a:spcBef>
                <a:buSzPct val="6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rgbClr val="230F5D"/>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rgbClr val="000042"/>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rgbClr val="000042"/>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rgbClr val="000042"/>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rgbClr val="000042"/>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rgbClr val="000042"/>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kumimoji="0" lang="en-US" altLang="zh-TW" sz="1600" dirty="0">
                  <a:solidFill>
                    <a:srgbClr val="000000"/>
                  </a:solidFill>
                  <a:ea typeface="AR PL UMing HK"/>
                  <a:cs typeface="AR PL UMing HK"/>
                </a:rPr>
                <a:t>05/02</a:t>
              </a:r>
            </a:p>
            <a:p>
              <a:pPr algn="ctr" eaLnBrk="1" hangingPunct="1">
                <a:spcBef>
                  <a:spcPct val="0"/>
                </a:spcBef>
                <a:buClrTx/>
                <a:buSzTx/>
                <a:buFontTx/>
                <a:buNone/>
              </a:pPr>
              <a:r>
                <a:rPr kumimoji="0" lang="en-US" altLang="zh-TW" sz="1600" dirty="0">
                  <a:solidFill>
                    <a:srgbClr val="000000"/>
                  </a:solidFill>
                  <a:ea typeface="AR PL UMing HK"/>
                  <a:cs typeface="AR PL UMing HK"/>
                </a:rPr>
                <a:t>0000UTC</a:t>
              </a:r>
            </a:p>
          </p:txBody>
        </p:sp>
        <p:sp>
          <p:nvSpPr>
            <p:cNvPr id="35" name="Rectangle 7"/>
            <p:cNvSpPr>
              <a:spLocks noChangeArrowheads="1"/>
            </p:cNvSpPr>
            <p:nvPr/>
          </p:nvSpPr>
          <p:spPr bwMode="auto">
            <a:xfrm>
              <a:off x="6809330" y="981371"/>
              <a:ext cx="1076234"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eaLnBrk="0" hangingPunct="0">
                <a:spcBef>
                  <a:spcPct val="20000"/>
                </a:spcBef>
                <a:buClr>
                  <a:srgbClr val="343474"/>
                </a:buClr>
                <a:buSzPct val="9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800">
                  <a:solidFill>
                    <a:srgbClr val="230F5D"/>
                  </a:solidFill>
                  <a:latin typeface="Arial" panose="020B0604020202020204" pitchFamily="34" charset="0"/>
                  <a:ea typeface="新細明體" panose="02020500000000000000" pitchFamily="18" charset="-120"/>
                </a:defRPr>
              </a:lvl1pPr>
              <a:lvl2pPr marL="742950" indent="-285750" eaLnBrk="0" hangingPunct="0">
                <a:spcBef>
                  <a:spcPct val="20000"/>
                </a:spcBef>
                <a:buSzPct val="80000"/>
                <a:buFont typeface="Wingdings" panose="05000000000000000000" pitchFamily="2" charset="2"/>
                <a:buChar char="u"/>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rgbClr val="230F5D"/>
                  </a:solidFill>
                  <a:latin typeface="Arial" panose="020B0604020202020204" pitchFamily="34" charset="0"/>
                  <a:ea typeface="新細明體" panose="02020500000000000000" pitchFamily="18" charset="-120"/>
                </a:defRPr>
              </a:lvl2pPr>
              <a:lvl3pPr marL="1143000" indent="-228600" eaLnBrk="0" hangingPunct="0">
                <a:spcBef>
                  <a:spcPct val="20000"/>
                </a:spcBef>
                <a:buSzPct val="7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rgbClr val="230F5D"/>
                  </a:solidFill>
                  <a:latin typeface="Arial" panose="020B0604020202020204" pitchFamily="34" charset="0"/>
                  <a:ea typeface="新細明體" panose="02020500000000000000" pitchFamily="18" charset="-120"/>
                </a:defRPr>
              </a:lvl3pPr>
              <a:lvl4pPr marL="1600200" indent="-228600" eaLnBrk="0" hangingPunct="0">
                <a:spcBef>
                  <a:spcPct val="20000"/>
                </a:spcBef>
                <a:buSzPct val="6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rgbClr val="230F5D"/>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rgbClr val="000042"/>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rgbClr val="000042"/>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rgbClr val="000042"/>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rgbClr val="000042"/>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rgbClr val="000042"/>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kumimoji="0" lang="en-US" altLang="zh-TW" sz="1400" dirty="0">
                  <a:solidFill>
                    <a:srgbClr val="FF0000"/>
                  </a:solidFill>
                  <a:ea typeface="AR PL UMing HK"/>
                  <a:cs typeface="AR PL UMing HK"/>
                </a:rPr>
                <a:t>d04 started</a:t>
              </a:r>
            </a:p>
          </p:txBody>
        </p:sp>
        <p:sp>
          <p:nvSpPr>
            <p:cNvPr id="36" name="Rectangle 7"/>
            <p:cNvSpPr>
              <a:spLocks noChangeArrowheads="1"/>
            </p:cNvSpPr>
            <p:nvPr/>
          </p:nvSpPr>
          <p:spPr bwMode="auto">
            <a:xfrm>
              <a:off x="5479145" y="763528"/>
              <a:ext cx="1275007" cy="521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eaLnBrk="0" hangingPunct="0">
                <a:spcBef>
                  <a:spcPct val="20000"/>
                </a:spcBef>
                <a:buClr>
                  <a:srgbClr val="343474"/>
                </a:buClr>
                <a:buSzPct val="9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800">
                  <a:solidFill>
                    <a:srgbClr val="230F5D"/>
                  </a:solidFill>
                  <a:latin typeface="Arial" panose="020B0604020202020204" pitchFamily="34" charset="0"/>
                  <a:ea typeface="新細明體" panose="02020500000000000000" pitchFamily="18" charset="-120"/>
                </a:defRPr>
              </a:lvl1pPr>
              <a:lvl2pPr marL="742950" indent="-285750" eaLnBrk="0" hangingPunct="0">
                <a:spcBef>
                  <a:spcPct val="20000"/>
                </a:spcBef>
                <a:buSzPct val="80000"/>
                <a:buFont typeface="Wingdings" panose="05000000000000000000" pitchFamily="2" charset="2"/>
                <a:buChar char="u"/>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rgbClr val="230F5D"/>
                  </a:solidFill>
                  <a:latin typeface="Arial" panose="020B0604020202020204" pitchFamily="34" charset="0"/>
                  <a:ea typeface="新細明體" panose="02020500000000000000" pitchFamily="18" charset="-120"/>
                </a:defRPr>
              </a:lvl2pPr>
              <a:lvl3pPr marL="1143000" indent="-228600" eaLnBrk="0" hangingPunct="0">
                <a:spcBef>
                  <a:spcPct val="20000"/>
                </a:spcBef>
                <a:buSzPct val="7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rgbClr val="230F5D"/>
                  </a:solidFill>
                  <a:latin typeface="Arial" panose="020B0604020202020204" pitchFamily="34" charset="0"/>
                  <a:ea typeface="新細明體" panose="02020500000000000000" pitchFamily="18" charset="-120"/>
                </a:defRPr>
              </a:lvl3pPr>
              <a:lvl4pPr marL="1600200" indent="-228600" eaLnBrk="0" hangingPunct="0">
                <a:spcBef>
                  <a:spcPct val="20000"/>
                </a:spcBef>
                <a:buSzPct val="60000"/>
                <a:buFont typeface="Wingdings" panose="05000000000000000000" pitchFamily="2" charset="2"/>
                <a:buChar char="n"/>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rgbClr val="230F5D"/>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rgbClr val="000042"/>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rgbClr val="000042"/>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rgbClr val="000042"/>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rgbClr val="000042"/>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000">
                  <a:solidFill>
                    <a:srgbClr val="000042"/>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kumimoji="0" lang="en-US" altLang="zh-TW" sz="1400" dirty="0">
                  <a:solidFill>
                    <a:srgbClr val="FF0000"/>
                  </a:solidFill>
                  <a:ea typeface="AR PL UMing HK"/>
                  <a:cs typeface="AR PL UMing HK"/>
                </a:rPr>
                <a:t>d01, d02 and </a:t>
              </a:r>
            </a:p>
            <a:p>
              <a:pPr algn="ctr" eaLnBrk="1" hangingPunct="1">
                <a:spcBef>
                  <a:spcPct val="0"/>
                </a:spcBef>
                <a:buClrTx/>
                <a:buSzTx/>
                <a:buFontTx/>
                <a:buNone/>
              </a:pPr>
              <a:r>
                <a:rPr kumimoji="0" lang="en-US" altLang="zh-TW" sz="1400" dirty="0">
                  <a:solidFill>
                    <a:srgbClr val="FF0000"/>
                  </a:solidFill>
                  <a:ea typeface="AR PL UMing HK"/>
                  <a:cs typeface="AR PL UMing HK"/>
                </a:rPr>
                <a:t>d03 started</a:t>
              </a:r>
            </a:p>
          </p:txBody>
        </p:sp>
      </p:grpSp>
    </p:spTree>
    <p:extLst>
      <p:ext uri="{BB962C8B-B14F-4D97-AF65-F5344CB8AC3E}">
        <p14:creationId xmlns:p14="http://schemas.microsoft.com/office/powerpoint/2010/main" val="1454321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7</a:t>
            </a:fld>
            <a:endParaRPr lang="en-US" sz="1200" b="0" i="0" u="none" strike="noStrike" cap="none">
              <a:solidFill>
                <a:srgbClr val="888888"/>
              </a:solidFill>
              <a:latin typeface="Calibri"/>
              <a:ea typeface="Calibri"/>
              <a:cs typeface="Calibri"/>
              <a:sym typeface="Calibri"/>
            </a:endParaRPr>
          </a:p>
        </p:txBody>
      </p:sp>
      <p:sp>
        <p:nvSpPr>
          <p:cNvPr id="16" name="TextBox 15"/>
          <p:cNvSpPr txBox="1"/>
          <p:nvPr/>
        </p:nvSpPr>
        <p:spPr>
          <a:xfrm>
            <a:off x="155360" y="227207"/>
            <a:ext cx="10467796" cy="461665"/>
          </a:xfrm>
          <a:prstGeom prst="rect">
            <a:avLst/>
          </a:prstGeom>
          <a:noFill/>
        </p:spPr>
        <p:txBody>
          <a:bodyPr wrap="square" rtlCol="0">
            <a:spAutoFit/>
          </a:bodyPr>
          <a:lstStyle/>
          <a:p>
            <a:r>
              <a:rPr lang="en-US" sz="2400" u="sng" dirty="0"/>
              <a:t>The simulated multi-layer clouds (cloud water mixing ratio) at different heights</a:t>
            </a:r>
          </a:p>
        </p:txBody>
      </p:sp>
      <p:grpSp>
        <p:nvGrpSpPr>
          <p:cNvPr id="8" name="群組 7"/>
          <p:cNvGrpSpPr/>
          <p:nvPr/>
        </p:nvGrpSpPr>
        <p:grpSpPr>
          <a:xfrm>
            <a:off x="810093" y="1667769"/>
            <a:ext cx="10543707" cy="3549329"/>
            <a:chOff x="866737" y="1408824"/>
            <a:chExt cx="10543707" cy="3549329"/>
          </a:xfrm>
        </p:grpSpPr>
        <p:grpSp>
          <p:nvGrpSpPr>
            <p:cNvPr id="3" name="群組 2"/>
            <p:cNvGrpSpPr/>
            <p:nvPr/>
          </p:nvGrpSpPr>
          <p:grpSpPr>
            <a:xfrm>
              <a:off x="866737" y="1911023"/>
              <a:ext cx="10543707" cy="3047130"/>
              <a:chOff x="810093" y="1870563"/>
              <a:chExt cx="10543707" cy="304713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5908" r="5196" b="51367"/>
              <a:stretch/>
            </p:blipFill>
            <p:spPr>
              <a:xfrm>
                <a:off x="810093" y="2136299"/>
                <a:ext cx="9756419" cy="2338598"/>
              </a:xfrm>
              <a:prstGeom prst="rect">
                <a:avLst/>
              </a:prstGeom>
            </p:spPr>
          </p:pic>
          <p:sp>
            <p:nvSpPr>
              <p:cNvPr id="12" name="Shape 177"/>
              <p:cNvSpPr txBox="1"/>
              <p:nvPr/>
            </p:nvSpPr>
            <p:spPr>
              <a:xfrm>
                <a:off x="9107493" y="1870563"/>
                <a:ext cx="843000" cy="365100"/>
              </a:xfrm>
              <a:prstGeom prst="rect">
                <a:avLst/>
              </a:prstGeom>
              <a:noFill/>
              <a:ln>
                <a:noFill/>
              </a:ln>
            </p:spPr>
            <p:txBody>
              <a:bodyPr lIns="91425" tIns="91425" rIns="91425" bIns="91425" anchor="t" anchorCtr="0">
                <a:noAutofit/>
              </a:bodyPr>
              <a:lstStyle/>
              <a:p>
                <a:pPr lvl="0" rtl="0">
                  <a:spcBef>
                    <a:spcPts val="0"/>
                  </a:spcBef>
                  <a:buNone/>
                </a:pPr>
                <a:r>
                  <a:rPr lang="en-US" dirty="0"/>
                  <a:t>600-m</a:t>
                </a:r>
              </a:p>
            </p:txBody>
          </p:sp>
          <p:sp>
            <p:nvSpPr>
              <p:cNvPr id="13" name="Shape 178"/>
              <p:cNvSpPr txBox="1"/>
              <p:nvPr/>
            </p:nvSpPr>
            <p:spPr>
              <a:xfrm>
                <a:off x="6636911" y="1870563"/>
                <a:ext cx="843000" cy="365100"/>
              </a:xfrm>
              <a:prstGeom prst="rect">
                <a:avLst/>
              </a:prstGeom>
              <a:noFill/>
              <a:ln>
                <a:noFill/>
              </a:ln>
            </p:spPr>
            <p:txBody>
              <a:bodyPr lIns="91425" tIns="91425" rIns="91425" bIns="91425" anchor="t" anchorCtr="0">
                <a:noAutofit/>
              </a:bodyPr>
              <a:lstStyle/>
              <a:p>
                <a:pPr lvl="0" rtl="0">
                  <a:spcBef>
                    <a:spcPts val="0"/>
                  </a:spcBef>
                  <a:buNone/>
                </a:pPr>
                <a:r>
                  <a:rPr lang="en-US" dirty="0"/>
                  <a:t>800-m</a:t>
                </a:r>
              </a:p>
            </p:txBody>
          </p:sp>
          <p:sp>
            <p:nvSpPr>
              <p:cNvPr id="14" name="Shape 179"/>
              <p:cNvSpPr txBox="1"/>
              <p:nvPr/>
            </p:nvSpPr>
            <p:spPr>
              <a:xfrm>
                <a:off x="4166329" y="1870563"/>
                <a:ext cx="1066134" cy="365100"/>
              </a:xfrm>
              <a:prstGeom prst="rect">
                <a:avLst/>
              </a:prstGeom>
              <a:noFill/>
              <a:ln>
                <a:noFill/>
              </a:ln>
            </p:spPr>
            <p:txBody>
              <a:bodyPr lIns="91425" tIns="91425" rIns="91425" bIns="91425" anchor="t" anchorCtr="0">
                <a:noAutofit/>
              </a:bodyPr>
              <a:lstStyle/>
              <a:p>
                <a:pPr lvl="0" rtl="0">
                  <a:spcBef>
                    <a:spcPts val="0"/>
                  </a:spcBef>
                  <a:buNone/>
                </a:pPr>
                <a:r>
                  <a:rPr lang="en-US" dirty="0"/>
                  <a:t>1000-m</a:t>
                </a:r>
              </a:p>
            </p:txBody>
          </p:sp>
          <p:sp>
            <p:nvSpPr>
              <p:cNvPr id="15" name="Shape 180"/>
              <p:cNvSpPr txBox="1"/>
              <p:nvPr/>
            </p:nvSpPr>
            <p:spPr>
              <a:xfrm>
                <a:off x="1786499" y="1870563"/>
                <a:ext cx="1066134" cy="365100"/>
              </a:xfrm>
              <a:prstGeom prst="rect">
                <a:avLst/>
              </a:prstGeom>
              <a:noFill/>
              <a:ln>
                <a:noFill/>
              </a:ln>
            </p:spPr>
            <p:txBody>
              <a:bodyPr lIns="91425" tIns="91425" rIns="91425" bIns="91425" anchor="t" anchorCtr="0">
                <a:noAutofit/>
              </a:bodyPr>
              <a:lstStyle/>
              <a:p>
                <a:pPr lvl="0" rtl="0">
                  <a:spcBef>
                    <a:spcPts val="0"/>
                  </a:spcBef>
                  <a:buNone/>
                </a:pPr>
                <a:r>
                  <a:rPr lang="en-US" dirty="0"/>
                  <a:t>1200-m</a:t>
                </a:r>
              </a:p>
            </p:txBody>
          </p:sp>
          <p:pic>
            <p:nvPicPr>
              <p:cNvPr id="17" name="Picture 3"/>
              <p:cNvPicPr>
                <a:picLocks noChangeAspect="1"/>
              </p:cNvPicPr>
              <p:nvPr/>
            </p:nvPicPr>
            <p:blipFill rotWithShape="1">
              <a:blip r:embed="rId3">
                <a:extLst>
                  <a:ext uri="{28A0092B-C50C-407E-A947-70E740481C1C}">
                    <a14:useLocalDpi xmlns:a14="http://schemas.microsoft.com/office/drawing/2010/main" val="0"/>
                  </a:ext>
                </a:extLst>
              </a:blip>
              <a:srcRect l="94896" t="40075" r="72" b="32090"/>
              <a:stretch/>
            </p:blipFill>
            <p:spPr>
              <a:xfrm>
                <a:off x="10835909" y="2053113"/>
                <a:ext cx="517891" cy="2864580"/>
              </a:xfrm>
              <a:prstGeom prst="rect">
                <a:avLst/>
              </a:prstGeom>
            </p:spPr>
          </p:pic>
        </p:grpSp>
        <p:sp>
          <p:nvSpPr>
            <p:cNvPr id="5" name="文字方塊 4"/>
            <p:cNvSpPr txBox="1"/>
            <p:nvPr/>
          </p:nvSpPr>
          <p:spPr>
            <a:xfrm>
              <a:off x="5049430" y="1408824"/>
              <a:ext cx="1714508" cy="369332"/>
            </a:xfrm>
            <a:prstGeom prst="rect">
              <a:avLst/>
            </a:prstGeom>
            <a:noFill/>
          </p:spPr>
          <p:txBody>
            <a:bodyPr wrap="none" rtlCol="0">
              <a:spAutoFit/>
            </a:bodyPr>
            <a:lstStyle/>
            <a:p>
              <a:r>
                <a:rPr lang="en-US" altLang="zh-TW" dirty="0"/>
                <a:t>0330 UTC May 2</a:t>
              </a:r>
              <a:endParaRPr lang="zh-TW" altLang="en-US" dirty="0"/>
            </a:p>
          </p:txBody>
        </p:sp>
        <p:sp>
          <p:nvSpPr>
            <p:cNvPr id="7" name="矩形 6"/>
            <p:cNvSpPr/>
            <p:nvPr/>
          </p:nvSpPr>
          <p:spPr>
            <a:xfrm>
              <a:off x="1140977" y="3344020"/>
              <a:ext cx="9482180" cy="880021"/>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270488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045535" y="5713465"/>
            <a:ext cx="8129846" cy="400110"/>
          </a:xfrm>
          <a:prstGeom prst="rect">
            <a:avLst/>
          </a:prstGeom>
          <a:noFill/>
        </p:spPr>
        <p:txBody>
          <a:bodyPr wrap="square" rtlCol="0">
            <a:spAutoFit/>
          </a:bodyPr>
          <a:lstStyle/>
          <a:p>
            <a:r>
              <a:rPr lang="en-US" sz="2000" dirty="0"/>
              <a:t>What drives the convergence lines in the simulation (1-km grid-spacing)?</a:t>
            </a:r>
          </a:p>
        </p:txBody>
      </p:sp>
      <p:sp>
        <p:nvSpPr>
          <p:cNvPr id="16" name="TextBox 15"/>
          <p:cNvSpPr txBox="1"/>
          <p:nvPr/>
        </p:nvSpPr>
        <p:spPr>
          <a:xfrm>
            <a:off x="155360" y="227207"/>
            <a:ext cx="10467796" cy="461665"/>
          </a:xfrm>
          <a:prstGeom prst="rect">
            <a:avLst/>
          </a:prstGeom>
          <a:noFill/>
        </p:spPr>
        <p:txBody>
          <a:bodyPr wrap="square" rtlCol="0">
            <a:spAutoFit/>
          </a:bodyPr>
          <a:lstStyle/>
          <a:p>
            <a:r>
              <a:rPr lang="en-US" sz="2400" u="sng" dirty="0"/>
              <a:t>The calculated convergence at different heights in the simulation</a:t>
            </a:r>
          </a:p>
        </p:txBody>
      </p:sp>
      <p:grpSp>
        <p:nvGrpSpPr>
          <p:cNvPr id="24" name="群組 23"/>
          <p:cNvGrpSpPr/>
          <p:nvPr/>
        </p:nvGrpSpPr>
        <p:grpSpPr>
          <a:xfrm>
            <a:off x="1323574" y="1411152"/>
            <a:ext cx="9813691" cy="3646370"/>
            <a:chOff x="1323574" y="1411152"/>
            <a:chExt cx="9813691" cy="3646370"/>
          </a:xfrm>
        </p:grpSpPr>
        <p:grpSp>
          <p:nvGrpSpPr>
            <p:cNvPr id="5" name="Group 4"/>
            <p:cNvGrpSpPr/>
            <p:nvPr/>
          </p:nvGrpSpPr>
          <p:grpSpPr>
            <a:xfrm>
              <a:off x="1323574" y="1411152"/>
              <a:ext cx="9573768" cy="3646370"/>
              <a:chOff x="1291205" y="1087470"/>
              <a:chExt cx="9573768" cy="364637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3101" b="32075"/>
              <a:stretch/>
            </p:blipFill>
            <p:spPr>
              <a:xfrm>
                <a:off x="1291205" y="1399922"/>
                <a:ext cx="9573768" cy="3333918"/>
              </a:xfrm>
              <a:prstGeom prst="rect">
                <a:avLst/>
              </a:prstGeom>
            </p:spPr>
          </p:pic>
          <p:sp>
            <p:nvSpPr>
              <p:cNvPr id="7" name="Shape 175"/>
              <p:cNvSpPr txBox="1"/>
              <p:nvPr/>
            </p:nvSpPr>
            <p:spPr>
              <a:xfrm>
                <a:off x="4497801" y="3014514"/>
                <a:ext cx="1119478" cy="365100"/>
              </a:xfrm>
              <a:prstGeom prst="rect">
                <a:avLst/>
              </a:prstGeom>
              <a:noFill/>
              <a:ln>
                <a:noFill/>
              </a:ln>
            </p:spPr>
            <p:txBody>
              <a:bodyPr lIns="91425" tIns="91425" rIns="91425" bIns="91425" anchor="t" anchorCtr="0">
                <a:noAutofit/>
              </a:bodyPr>
              <a:lstStyle/>
              <a:p>
                <a:pPr lvl="0" rtl="0">
                  <a:spcBef>
                    <a:spcPts val="0"/>
                  </a:spcBef>
                  <a:buNone/>
                </a:pPr>
                <a:r>
                  <a:rPr lang="en-US" dirty="0"/>
                  <a:t>200-m</a:t>
                </a:r>
              </a:p>
            </p:txBody>
          </p:sp>
          <p:sp>
            <p:nvSpPr>
              <p:cNvPr id="8" name="Shape 176"/>
              <p:cNvSpPr txBox="1"/>
              <p:nvPr/>
            </p:nvSpPr>
            <p:spPr>
              <a:xfrm>
                <a:off x="2143448" y="2985733"/>
                <a:ext cx="1119478" cy="365100"/>
              </a:xfrm>
              <a:prstGeom prst="rect">
                <a:avLst/>
              </a:prstGeom>
              <a:noFill/>
              <a:ln>
                <a:noFill/>
              </a:ln>
            </p:spPr>
            <p:txBody>
              <a:bodyPr lIns="91425" tIns="91425" rIns="91425" bIns="91425" anchor="t" anchorCtr="0">
                <a:noAutofit/>
              </a:bodyPr>
              <a:lstStyle/>
              <a:p>
                <a:pPr lvl="0" rtl="0">
                  <a:spcBef>
                    <a:spcPts val="0"/>
                  </a:spcBef>
                  <a:buNone/>
                </a:pPr>
                <a:r>
                  <a:rPr lang="en-US" dirty="0"/>
                  <a:t>400-m</a:t>
                </a:r>
              </a:p>
            </p:txBody>
          </p:sp>
          <p:sp>
            <p:nvSpPr>
              <p:cNvPr id="9" name="Shape 178"/>
              <p:cNvSpPr txBox="1"/>
              <p:nvPr/>
            </p:nvSpPr>
            <p:spPr>
              <a:xfrm>
                <a:off x="6721246" y="1087470"/>
                <a:ext cx="1119478" cy="365100"/>
              </a:xfrm>
              <a:prstGeom prst="rect">
                <a:avLst/>
              </a:prstGeom>
              <a:noFill/>
              <a:ln>
                <a:noFill/>
              </a:ln>
            </p:spPr>
            <p:txBody>
              <a:bodyPr lIns="91425" tIns="91425" rIns="91425" bIns="91425" anchor="t" anchorCtr="0">
                <a:noAutofit/>
              </a:bodyPr>
              <a:lstStyle/>
              <a:p>
                <a:pPr lvl="0" rtl="0">
                  <a:spcBef>
                    <a:spcPts val="0"/>
                  </a:spcBef>
                  <a:buNone/>
                </a:pPr>
                <a:r>
                  <a:rPr lang="en-US" dirty="0"/>
                  <a:t>800-m</a:t>
                </a:r>
              </a:p>
            </p:txBody>
          </p:sp>
          <p:sp>
            <p:nvSpPr>
              <p:cNvPr id="10" name="Shape 179"/>
              <p:cNvSpPr txBox="1"/>
              <p:nvPr/>
            </p:nvSpPr>
            <p:spPr>
              <a:xfrm>
                <a:off x="4403542" y="1087470"/>
                <a:ext cx="1119478" cy="365100"/>
              </a:xfrm>
              <a:prstGeom prst="rect">
                <a:avLst/>
              </a:prstGeom>
              <a:noFill/>
              <a:ln>
                <a:noFill/>
              </a:ln>
            </p:spPr>
            <p:txBody>
              <a:bodyPr lIns="91425" tIns="91425" rIns="91425" bIns="91425" anchor="t" anchorCtr="0">
                <a:noAutofit/>
              </a:bodyPr>
              <a:lstStyle/>
              <a:p>
                <a:pPr lvl="0" rtl="0">
                  <a:spcBef>
                    <a:spcPts val="0"/>
                  </a:spcBef>
                  <a:buNone/>
                </a:pPr>
                <a:r>
                  <a:rPr lang="en-US" dirty="0"/>
                  <a:t>1000-m</a:t>
                </a:r>
              </a:p>
            </p:txBody>
          </p:sp>
          <p:sp>
            <p:nvSpPr>
              <p:cNvPr id="11" name="Shape 180"/>
              <p:cNvSpPr txBox="1"/>
              <p:nvPr/>
            </p:nvSpPr>
            <p:spPr>
              <a:xfrm>
                <a:off x="2085838" y="1093514"/>
                <a:ext cx="1119478" cy="365100"/>
              </a:xfrm>
              <a:prstGeom prst="rect">
                <a:avLst/>
              </a:prstGeom>
              <a:noFill/>
              <a:ln>
                <a:noFill/>
              </a:ln>
            </p:spPr>
            <p:txBody>
              <a:bodyPr lIns="91425" tIns="91425" rIns="91425" bIns="91425" anchor="t" anchorCtr="0">
                <a:noAutofit/>
              </a:bodyPr>
              <a:lstStyle/>
              <a:p>
                <a:pPr lvl="0" rtl="0">
                  <a:spcBef>
                    <a:spcPts val="0"/>
                  </a:spcBef>
                  <a:buNone/>
                </a:pPr>
                <a:r>
                  <a:rPr lang="en-US" dirty="0"/>
                  <a:t>1200-m</a:t>
                </a:r>
              </a:p>
            </p:txBody>
          </p:sp>
          <p:sp>
            <p:nvSpPr>
              <p:cNvPr id="12" name="Shape 178"/>
              <p:cNvSpPr txBox="1"/>
              <p:nvPr/>
            </p:nvSpPr>
            <p:spPr>
              <a:xfrm>
                <a:off x="8953299" y="1087470"/>
                <a:ext cx="1119478" cy="365100"/>
              </a:xfrm>
              <a:prstGeom prst="rect">
                <a:avLst/>
              </a:prstGeom>
              <a:noFill/>
              <a:ln>
                <a:noFill/>
              </a:ln>
            </p:spPr>
            <p:txBody>
              <a:bodyPr lIns="91425" tIns="91425" rIns="91425" bIns="91425" anchor="t" anchorCtr="0">
                <a:noAutofit/>
              </a:bodyPr>
              <a:lstStyle/>
              <a:p>
                <a:pPr lvl="0" rtl="0">
                  <a:spcBef>
                    <a:spcPts val="0"/>
                  </a:spcBef>
                  <a:buNone/>
                </a:pPr>
                <a:r>
                  <a:rPr lang="en-US" dirty="0"/>
                  <a:t>600-m</a:t>
                </a:r>
              </a:p>
            </p:txBody>
          </p:sp>
          <p:sp>
            <p:nvSpPr>
              <p:cNvPr id="13" name="Shape 175"/>
              <p:cNvSpPr txBox="1"/>
              <p:nvPr/>
            </p:nvSpPr>
            <p:spPr>
              <a:xfrm>
                <a:off x="6721246" y="2985733"/>
                <a:ext cx="1119478" cy="365100"/>
              </a:xfrm>
              <a:prstGeom prst="rect">
                <a:avLst/>
              </a:prstGeom>
              <a:noFill/>
              <a:ln>
                <a:noFill/>
              </a:ln>
            </p:spPr>
            <p:txBody>
              <a:bodyPr lIns="91425" tIns="91425" rIns="91425" bIns="91425" anchor="t" anchorCtr="0">
                <a:noAutofit/>
              </a:bodyPr>
              <a:lstStyle/>
              <a:p>
                <a:pPr lvl="0" rtl="0">
                  <a:spcBef>
                    <a:spcPts val="0"/>
                  </a:spcBef>
                  <a:buNone/>
                </a:pPr>
                <a:r>
                  <a:rPr lang="en-US" dirty="0"/>
                  <a:t>50-m</a:t>
                </a:r>
              </a:p>
            </p:txBody>
          </p:sp>
        </p:grpSp>
        <p:sp>
          <p:nvSpPr>
            <p:cNvPr id="4" name="文字方塊 3"/>
            <p:cNvSpPr txBox="1"/>
            <p:nvPr/>
          </p:nvSpPr>
          <p:spPr>
            <a:xfrm>
              <a:off x="10784053" y="3512654"/>
              <a:ext cx="328936" cy="261610"/>
            </a:xfrm>
            <a:prstGeom prst="rect">
              <a:avLst/>
            </a:prstGeom>
            <a:noFill/>
          </p:spPr>
          <p:txBody>
            <a:bodyPr wrap="none" rtlCol="0">
              <a:spAutoFit/>
            </a:bodyPr>
            <a:lstStyle/>
            <a:p>
              <a:r>
                <a:rPr lang="en-US" altLang="zh-TW" sz="1100" dirty="0"/>
                <a:t>05</a:t>
              </a:r>
              <a:endParaRPr lang="zh-TW" altLang="en-US" sz="1100" dirty="0"/>
            </a:p>
          </p:txBody>
        </p:sp>
        <p:sp>
          <p:nvSpPr>
            <p:cNvPr id="17" name="文字方塊 16"/>
            <p:cNvSpPr txBox="1"/>
            <p:nvPr/>
          </p:nvSpPr>
          <p:spPr>
            <a:xfrm>
              <a:off x="10808329" y="3802619"/>
              <a:ext cx="328936" cy="261610"/>
            </a:xfrm>
            <a:prstGeom prst="rect">
              <a:avLst/>
            </a:prstGeom>
            <a:noFill/>
          </p:spPr>
          <p:txBody>
            <a:bodyPr wrap="none" rtlCol="0">
              <a:spAutoFit/>
            </a:bodyPr>
            <a:lstStyle/>
            <a:p>
              <a:r>
                <a:rPr lang="en-US" altLang="zh-TW" sz="1100" dirty="0"/>
                <a:t>05</a:t>
              </a:r>
              <a:endParaRPr lang="zh-TW" altLang="en-US" sz="1100" dirty="0"/>
            </a:p>
          </p:txBody>
        </p:sp>
        <p:sp>
          <p:nvSpPr>
            <p:cNvPr id="18" name="文字方塊 17"/>
            <p:cNvSpPr txBox="1"/>
            <p:nvPr/>
          </p:nvSpPr>
          <p:spPr>
            <a:xfrm>
              <a:off x="10784053" y="3961779"/>
              <a:ext cx="328936" cy="261610"/>
            </a:xfrm>
            <a:prstGeom prst="rect">
              <a:avLst/>
            </a:prstGeom>
            <a:noFill/>
          </p:spPr>
          <p:txBody>
            <a:bodyPr wrap="none" rtlCol="0">
              <a:spAutoFit/>
            </a:bodyPr>
            <a:lstStyle/>
            <a:p>
              <a:r>
                <a:rPr lang="en-US" altLang="zh-TW" sz="1100" dirty="0"/>
                <a:t>01</a:t>
              </a:r>
              <a:endParaRPr lang="zh-TW" altLang="en-US" sz="1100" dirty="0"/>
            </a:p>
          </p:txBody>
        </p:sp>
        <p:sp>
          <p:nvSpPr>
            <p:cNvPr id="19" name="文字方塊 18"/>
            <p:cNvSpPr txBox="1"/>
            <p:nvPr/>
          </p:nvSpPr>
          <p:spPr>
            <a:xfrm>
              <a:off x="10759777" y="3359580"/>
              <a:ext cx="328936" cy="261610"/>
            </a:xfrm>
            <a:prstGeom prst="rect">
              <a:avLst/>
            </a:prstGeom>
            <a:noFill/>
          </p:spPr>
          <p:txBody>
            <a:bodyPr wrap="none" rtlCol="0">
              <a:spAutoFit/>
            </a:bodyPr>
            <a:lstStyle/>
            <a:p>
              <a:r>
                <a:rPr lang="en-US" altLang="zh-TW" sz="1100" dirty="0"/>
                <a:t>01</a:t>
              </a:r>
              <a:endParaRPr lang="zh-TW" altLang="en-US" sz="1100" dirty="0"/>
            </a:p>
          </p:txBody>
        </p:sp>
        <p:sp>
          <p:nvSpPr>
            <p:cNvPr id="20" name="文字方塊 19"/>
            <p:cNvSpPr txBox="1"/>
            <p:nvPr/>
          </p:nvSpPr>
          <p:spPr>
            <a:xfrm>
              <a:off x="10786678" y="3218896"/>
              <a:ext cx="328936" cy="261610"/>
            </a:xfrm>
            <a:prstGeom prst="rect">
              <a:avLst/>
            </a:prstGeom>
            <a:noFill/>
          </p:spPr>
          <p:txBody>
            <a:bodyPr wrap="none" rtlCol="0">
              <a:spAutoFit/>
            </a:bodyPr>
            <a:lstStyle/>
            <a:p>
              <a:r>
                <a:rPr lang="en-US" altLang="zh-TW" sz="1100" dirty="0"/>
                <a:t>15</a:t>
              </a:r>
              <a:endParaRPr lang="zh-TW" altLang="en-US" sz="1100" dirty="0"/>
            </a:p>
          </p:txBody>
        </p:sp>
        <p:sp>
          <p:nvSpPr>
            <p:cNvPr id="21" name="文字方塊 20"/>
            <p:cNvSpPr txBox="1"/>
            <p:nvPr/>
          </p:nvSpPr>
          <p:spPr>
            <a:xfrm>
              <a:off x="10808329" y="4103477"/>
              <a:ext cx="328936" cy="261610"/>
            </a:xfrm>
            <a:prstGeom prst="rect">
              <a:avLst/>
            </a:prstGeom>
            <a:noFill/>
          </p:spPr>
          <p:txBody>
            <a:bodyPr wrap="none" rtlCol="0">
              <a:spAutoFit/>
            </a:bodyPr>
            <a:lstStyle/>
            <a:p>
              <a:r>
                <a:rPr lang="en-US" altLang="zh-TW" sz="1100" dirty="0"/>
                <a:t>15</a:t>
              </a:r>
              <a:endParaRPr lang="zh-TW" altLang="en-US" sz="1100" dirty="0"/>
            </a:p>
          </p:txBody>
        </p:sp>
        <p:sp>
          <p:nvSpPr>
            <p:cNvPr id="22" name="文字方塊 21"/>
            <p:cNvSpPr txBox="1"/>
            <p:nvPr/>
          </p:nvSpPr>
          <p:spPr>
            <a:xfrm>
              <a:off x="10770493" y="4255606"/>
              <a:ext cx="328936" cy="261610"/>
            </a:xfrm>
            <a:prstGeom prst="rect">
              <a:avLst/>
            </a:prstGeom>
            <a:noFill/>
          </p:spPr>
          <p:txBody>
            <a:bodyPr wrap="none" rtlCol="0">
              <a:spAutoFit/>
            </a:bodyPr>
            <a:lstStyle/>
            <a:p>
              <a:r>
                <a:rPr lang="en-US" altLang="zh-TW" sz="1100" dirty="0"/>
                <a:t>02</a:t>
              </a:r>
              <a:endParaRPr lang="zh-TW" altLang="en-US" sz="1100" dirty="0"/>
            </a:p>
          </p:txBody>
        </p:sp>
        <p:sp>
          <p:nvSpPr>
            <p:cNvPr id="23" name="文字方塊 22"/>
            <p:cNvSpPr txBox="1"/>
            <p:nvPr/>
          </p:nvSpPr>
          <p:spPr>
            <a:xfrm>
              <a:off x="10746217" y="3071983"/>
              <a:ext cx="328936" cy="261610"/>
            </a:xfrm>
            <a:prstGeom prst="rect">
              <a:avLst/>
            </a:prstGeom>
            <a:noFill/>
          </p:spPr>
          <p:txBody>
            <a:bodyPr wrap="none" rtlCol="0">
              <a:spAutoFit/>
            </a:bodyPr>
            <a:lstStyle/>
            <a:p>
              <a:r>
                <a:rPr lang="en-US" altLang="zh-TW" sz="1100" dirty="0"/>
                <a:t>02</a:t>
              </a:r>
              <a:endParaRPr lang="zh-TW" altLang="en-US" sz="1100" dirty="0"/>
            </a:p>
          </p:txBody>
        </p:sp>
        <p:sp>
          <p:nvSpPr>
            <p:cNvPr id="6" name="矩形 5"/>
            <p:cNvSpPr/>
            <p:nvPr/>
          </p:nvSpPr>
          <p:spPr>
            <a:xfrm>
              <a:off x="1675051" y="3192774"/>
              <a:ext cx="8430095" cy="230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5" name="文字方塊 24"/>
          <p:cNvSpPr txBox="1"/>
          <p:nvPr/>
        </p:nvSpPr>
        <p:spPr>
          <a:xfrm>
            <a:off x="5104165" y="1094436"/>
            <a:ext cx="1714508" cy="369332"/>
          </a:xfrm>
          <a:prstGeom prst="rect">
            <a:avLst/>
          </a:prstGeom>
          <a:noFill/>
        </p:spPr>
        <p:txBody>
          <a:bodyPr wrap="none" rtlCol="0">
            <a:spAutoFit/>
          </a:bodyPr>
          <a:lstStyle/>
          <a:p>
            <a:r>
              <a:rPr lang="en-US" altLang="zh-TW" dirty="0"/>
              <a:t>2200 UTC May 1</a:t>
            </a:r>
            <a:endParaRPr lang="zh-TW" altLang="en-US" dirty="0"/>
          </a:p>
        </p:txBody>
      </p:sp>
    </p:spTree>
    <p:extLst>
      <p:ext uri="{BB962C8B-B14F-4D97-AF65-F5344CB8AC3E}">
        <p14:creationId xmlns:p14="http://schemas.microsoft.com/office/powerpoint/2010/main" val="1009775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a:off x="1596043" y="4517091"/>
            <a:ext cx="7376545" cy="2371662"/>
            <a:chOff x="1596043" y="4347159"/>
            <a:chExt cx="7376545" cy="2371662"/>
          </a:xfrm>
        </p:grpSpPr>
        <p:grpSp>
          <p:nvGrpSpPr>
            <p:cNvPr id="8" name="群組 7"/>
            <p:cNvGrpSpPr/>
            <p:nvPr/>
          </p:nvGrpSpPr>
          <p:grpSpPr>
            <a:xfrm>
              <a:off x="1596043" y="4347159"/>
              <a:ext cx="7282443" cy="2371662"/>
              <a:chOff x="1596043" y="4347159"/>
              <a:chExt cx="7282443" cy="2371662"/>
            </a:xfrm>
          </p:grpSpPr>
          <p:grpSp>
            <p:nvGrpSpPr>
              <p:cNvPr id="5" name="群組 4"/>
              <p:cNvGrpSpPr/>
              <p:nvPr/>
            </p:nvGrpSpPr>
            <p:grpSpPr>
              <a:xfrm>
                <a:off x="1596043" y="4347159"/>
                <a:ext cx="7282443" cy="2371662"/>
                <a:chOff x="1596043" y="4347159"/>
                <a:chExt cx="7282443" cy="2371662"/>
              </a:xfrm>
            </p:grpSpPr>
            <p:pic>
              <p:nvPicPr>
                <p:cNvPr id="33" name="Picture 32"/>
                <p:cNvPicPr>
                  <a:picLocks noChangeAspect="1"/>
                </p:cNvPicPr>
                <p:nvPr/>
              </p:nvPicPr>
              <p:blipFill rotWithShape="1">
                <a:blip r:embed="rId2">
                  <a:extLst>
                    <a:ext uri="{28A0092B-C50C-407E-A947-70E740481C1C}">
                      <a14:useLocalDpi xmlns:a14="http://schemas.microsoft.com/office/drawing/2010/main" val="0"/>
                    </a:ext>
                  </a:extLst>
                </a:blip>
                <a:srcRect t="57935" b="9498"/>
                <a:stretch/>
              </p:blipFill>
              <p:spPr>
                <a:xfrm>
                  <a:off x="1596043" y="4347159"/>
                  <a:ext cx="7282443" cy="2371662"/>
                </a:xfrm>
                <a:prstGeom prst="rect">
                  <a:avLst/>
                </a:prstGeom>
              </p:spPr>
            </p:pic>
            <p:sp>
              <p:nvSpPr>
                <p:cNvPr id="4" name="左中括弧 3"/>
                <p:cNvSpPr/>
                <p:nvPr/>
              </p:nvSpPr>
              <p:spPr>
                <a:xfrm rot="16200000">
                  <a:off x="3734387" y="5473379"/>
                  <a:ext cx="156536" cy="855144"/>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35" name="矩形 34"/>
              <p:cNvSpPr/>
              <p:nvPr/>
            </p:nvSpPr>
            <p:spPr>
              <a:xfrm>
                <a:off x="2120411" y="6177699"/>
                <a:ext cx="5609656" cy="230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7" name="矩形 36"/>
            <p:cNvSpPr/>
            <p:nvPr/>
          </p:nvSpPr>
          <p:spPr>
            <a:xfrm>
              <a:off x="8076026" y="4467834"/>
              <a:ext cx="735478" cy="230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文字方塊 35"/>
            <p:cNvSpPr txBox="1"/>
            <p:nvPr/>
          </p:nvSpPr>
          <p:spPr>
            <a:xfrm>
              <a:off x="8484954" y="4417844"/>
              <a:ext cx="487634" cy="276999"/>
            </a:xfrm>
            <a:prstGeom prst="rect">
              <a:avLst/>
            </a:prstGeom>
            <a:noFill/>
          </p:spPr>
          <p:txBody>
            <a:bodyPr wrap="none" rtlCol="0">
              <a:spAutoFit/>
            </a:bodyPr>
            <a:lstStyle/>
            <a:p>
              <a:r>
                <a:rPr lang="en-US" altLang="zh-TW" sz="1200" dirty="0"/>
                <a:t>m s</a:t>
              </a:r>
              <a:r>
                <a:rPr lang="en-US" altLang="zh-TW" sz="1200" baseline="30000" dirty="0"/>
                <a:t>-1</a:t>
              </a:r>
              <a:endParaRPr lang="zh-TW" altLang="en-US" sz="1200" baseline="30000" dirty="0"/>
            </a:p>
          </p:txBody>
        </p:sp>
      </p:grpSp>
      <p:grpSp>
        <p:nvGrpSpPr>
          <p:cNvPr id="6" name="群組 5"/>
          <p:cNvGrpSpPr/>
          <p:nvPr/>
        </p:nvGrpSpPr>
        <p:grpSpPr>
          <a:xfrm>
            <a:off x="1567404" y="1068147"/>
            <a:ext cx="8685539" cy="3236813"/>
            <a:chOff x="1567404" y="534075"/>
            <a:chExt cx="8685539" cy="3236813"/>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31131" b="31603"/>
            <a:stretch/>
          </p:blipFill>
          <p:spPr>
            <a:xfrm>
              <a:off x="1567404" y="534075"/>
              <a:ext cx="8685539" cy="3236813"/>
            </a:xfrm>
            <a:prstGeom prst="rect">
              <a:avLst/>
            </a:prstGeom>
          </p:spPr>
        </p:pic>
        <p:sp>
          <p:nvSpPr>
            <p:cNvPr id="34" name="矩形 33"/>
            <p:cNvSpPr/>
            <p:nvPr/>
          </p:nvSpPr>
          <p:spPr>
            <a:xfrm>
              <a:off x="1567405" y="1952190"/>
              <a:ext cx="8048056" cy="230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4" name="TextBox 13"/>
          <p:cNvSpPr txBox="1"/>
          <p:nvPr/>
        </p:nvSpPr>
        <p:spPr>
          <a:xfrm>
            <a:off x="5343098" y="4713966"/>
            <a:ext cx="2171492" cy="369332"/>
          </a:xfrm>
          <a:prstGeom prst="rect">
            <a:avLst/>
          </a:prstGeom>
          <a:noFill/>
        </p:spPr>
        <p:txBody>
          <a:bodyPr wrap="none" rtlCol="0">
            <a:spAutoFit/>
          </a:bodyPr>
          <a:lstStyle/>
          <a:p>
            <a:r>
              <a:rPr lang="en-US" dirty="0"/>
              <a:t>Convective instability</a:t>
            </a:r>
          </a:p>
        </p:txBody>
      </p:sp>
      <p:grpSp>
        <p:nvGrpSpPr>
          <p:cNvPr id="29" name="Group 28"/>
          <p:cNvGrpSpPr/>
          <p:nvPr/>
        </p:nvGrpSpPr>
        <p:grpSpPr>
          <a:xfrm>
            <a:off x="2489831" y="3651762"/>
            <a:ext cx="5240237" cy="1008214"/>
            <a:chOff x="2489831" y="3035223"/>
            <a:chExt cx="5240237" cy="1008214"/>
          </a:xfrm>
        </p:grpSpPr>
        <p:cxnSp>
          <p:nvCxnSpPr>
            <p:cNvPr id="7" name="Straight Connector 6"/>
            <p:cNvCxnSpPr>
              <a:cxnSpLocks/>
            </p:cNvCxnSpPr>
            <p:nvPr/>
          </p:nvCxnSpPr>
          <p:spPr>
            <a:xfrm>
              <a:off x="5927738" y="3035223"/>
              <a:ext cx="1802329"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H="1">
              <a:off x="2489831" y="3035223"/>
              <a:ext cx="3437908" cy="93534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H="1">
              <a:off x="7612164" y="3035223"/>
              <a:ext cx="117904" cy="100821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9812867" y="1905672"/>
            <a:ext cx="711200" cy="397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p:cNvGrpSpPr/>
          <p:nvPr/>
        </p:nvGrpSpPr>
        <p:grpSpPr>
          <a:xfrm>
            <a:off x="2265603" y="813111"/>
            <a:ext cx="7349857" cy="2216840"/>
            <a:chOff x="2265603" y="279039"/>
            <a:chExt cx="7349857" cy="2216840"/>
          </a:xfrm>
        </p:grpSpPr>
        <p:sp>
          <p:nvSpPr>
            <p:cNvPr id="22" name="Shape 174"/>
            <p:cNvSpPr txBox="1"/>
            <p:nvPr/>
          </p:nvSpPr>
          <p:spPr>
            <a:xfrm>
              <a:off x="6484994" y="2127606"/>
              <a:ext cx="909526" cy="365100"/>
            </a:xfrm>
            <a:prstGeom prst="rect">
              <a:avLst/>
            </a:prstGeom>
            <a:noFill/>
            <a:ln>
              <a:noFill/>
            </a:ln>
          </p:spPr>
          <p:txBody>
            <a:bodyPr lIns="91425" tIns="91425" rIns="91425" bIns="91425" anchor="t" anchorCtr="0">
              <a:noAutofit/>
            </a:bodyPr>
            <a:lstStyle/>
            <a:p>
              <a:pPr lvl="0" rtl="0">
                <a:spcBef>
                  <a:spcPts val="0"/>
                </a:spcBef>
                <a:buNone/>
              </a:pPr>
              <a:r>
                <a:rPr lang="en-US" dirty="0"/>
                <a:t>50-m</a:t>
              </a:r>
            </a:p>
          </p:txBody>
        </p:sp>
        <p:sp>
          <p:nvSpPr>
            <p:cNvPr id="23" name="Shape 175"/>
            <p:cNvSpPr txBox="1"/>
            <p:nvPr/>
          </p:nvSpPr>
          <p:spPr>
            <a:xfrm>
              <a:off x="4418424" y="2127606"/>
              <a:ext cx="1119478" cy="365100"/>
            </a:xfrm>
            <a:prstGeom prst="rect">
              <a:avLst/>
            </a:prstGeom>
            <a:noFill/>
            <a:ln>
              <a:noFill/>
            </a:ln>
          </p:spPr>
          <p:txBody>
            <a:bodyPr lIns="91425" tIns="91425" rIns="91425" bIns="91425" anchor="t" anchorCtr="0">
              <a:noAutofit/>
            </a:bodyPr>
            <a:lstStyle/>
            <a:p>
              <a:pPr lvl="0" rtl="0">
                <a:spcBef>
                  <a:spcPts val="0"/>
                </a:spcBef>
                <a:buNone/>
              </a:pPr>
              <a:r>
                <a:rPr lang="en-US" dirty="0"/>
                <a:t>200-m</a:t>
              </a:r>
            </a:p>
          </p:txBody>
        </p:sp>
        <p:sp>
          <p:nvSpPr>
            <p:cNvPr id="24" name="Shape 176"/>
            <p:cNvSpPr txBox="1"/>
            <p:nvPr/>
          </p:nvSpPr>
          <p:spPr>
            <a:xfrm>
              <a:off x="2351854" y="2130779"/>
              <a:ext cx="1119478" cy="365100"/>
            </a:xfrm>
            <a:prstGeom prst="rect">
              <a:avLst/>
            </a:prstGeom>
            <a:noFill/>
            <a:ln>
              <a:noFill/>
            </a:ln>
          </p:spPr>
          <p:txBody>
            <a:bodyPr lIns="91425" tIns="91425" rIns="91425" bIns="91425" anchor="t" anchorCtr="0">
              <a:noAutofit/>
            </a:bodyPr>
            <a:lstStyle/>
            <a:p>
              <a:pPr lvl="0" rtl="0">
                <a:spcBef>
                  <a:spcPts val="0"/>
                </a:spcBef>
                <a:buNone/>
              </a:pPr>
              <a:r>
                <a:rPr lang="en-US" dirty="0"/>
                <a:t>400-m</a:t>
              </a:r>
            </a:p>
          </p:txBody>
        </p:sp>
        <p:sp>
          <p:nvSpPr>
            <p:cNvPr id="25" name="Shape 177"/>
            <p:cNvSpPr txBox="1"/>
            <p:nvPr/>
          </p:nvSpPr>
          <p:spPr>
            <a:xfrm>
              <a:off x="8495982" y="279039"/>
              <a:ext cx="1119478" cy="365100"/>
            </a:xfrm>
            <a:prstGeom prst="rect">
              <a:avLst/>
            </a:prstGeom>
            <a:noFill/>
            <a:ln>
              <a:noFill/>
            </a:ln>
          </p:spPr>
          <p:txBody>
            <a:bodyPr lIns="91425" tIns="91425" rIns="91425" bIns="91425" anchor="t" anchorCtr="0">
              <a:noAutofit/>
            </a:bodyPr>
            <a:lstStyle/>
            <a:p>
              <a:pPr lvl="0" rtl="0">
                <a:spcBef>
                  <a:spcPts val="0"/>
                </a:spcBef>
                <a:buNone/>
              </a:pPr>
              <a:r>
                <a:rPr lang="en-US" dirty="0"/>
                <a:t>600-m</a:t>
              </a:r>
            </a:p>
          </p:txBody>
        </p:sp>
        <p:sp>
          <p:nvSpPr>
            <p:cNvPr id="26" name="Shape 178"/>
            <p:cNvSpPr txBox="1"/>
            <p:nvPr/>
          </p:nvSpPr>
          <p:spPr>
            <a:xfrm>
              <a:off x="6379413" y="279039"/>
              <a:ext cx="1119478" cy="365100"/>
            </a:xfrm>
            <a:prstGeom prst="rect">
              <a:avLst/>
            </a:prstGeom>
            <a:noFill/>
            <a:ln>
              <a:noFill/>
            </a:ln>
          </p:spPr>
          <p:txBody>
            <a:bodyPr lIns="91425" tIns="91425" rIns="91425" bIns="91425" anchor="t" anchorCtr="0">
              <a:noAutofit/>
            </a:bodyPr>
            <a:lstStyle/>
            <a:p>
              <a:pPr lvl="0" rtl="0">
                <a:spcBef>
                  <a:spcPts val="0"/>
                </a:spcBef>
                <a:buNone/>
              </a:pPr>
              <a:r>
                <a:rPr lang="en-US" dirty="0"/>
                <a:t>800-m</a:t>
              </a:r>
            </a:p>
          </p:txBody>
        </p:sp>
        <p:sp>
          <p:nvSpPr>
            <p:cNvPr id="27" name="Shape 179"/>
            <p:cNvSpPr txBox="1"/>
            <p:nvPr/>
          </p:nvSpPr>
          <p:spPr>
            <a:xfrm>
              <a:off x="4391436" y="279039"/>
              <a:ext cx="1119478" cy="365100"/>
            </a:xfrm>
            <a:prstGeom prst="rect">
              <a:avLst/>
            </a:prstGeom>
            <a:noFill/>
            <a:ln>
              <a:noFill/>
            </a:ln>
          </p:spPr>
          <p:txBody>
            <a:bodyPr lIns="91425" tIns="91425" rIns="91425" bIns="91425" anchor="t" anchorCtr="0">
              <a:noAutofit/>
            </a:bodyPr>
            <a:lstStyle/>
            <a:p>
              <a:pPr lvl="0" rtl="0">
                <a:spcBef>
                  <a:spcPts val="0"/>
                </a:spcBef>
                <a:buNone/>
              </a:pPr>
              <a:r>
                <a:rPr lang="en-US" dirty="0"/>
                <a:t>1000-m</a:t>
              </a:r>
            </a:p>
          </p:txBody>
        </p:sp>
        <p:sp>
          <p:nvSpPr>
            <p:cNvPr id="28" name="Shape 180"/>
            <p:cNvSpPr txBox="1"/>
            <p:nvPr/>
          </p:nvSpPr>
          <p:spPr>
            <a:xfrm>
              <a:off x="2265603" y="279039"/>
              <a:ext cx="1119478" cy="365100"/>
            </a:xfrm>
            <a:prstGeom prst="rect">
              <a:avLst/>
            </a:prstGeom>
            <a:noFill/>
            <a:ln>
              <a:noFill/>
            </a:ln>
          </p:spPr>
          <p:txBody>
            <a:bodyPr lIns="91425" tIns="91425" rIns="91425" bIns="91425" anchor="t" anchorCtr="0">
              <a:noAutofit/>
            </a:bodyPr>
            <a:lstStyle/>
            <a:p>
              <a:pPr lvl="0" rtl="0">
                <a:spcBef>
                  <a:spcPts val="0"/>
                </a:spcBef>
                <a:buNone/>
              </a:pPr>
              <a:r>
                <a:rPr lang="en-US" dirty="0"/>
                <a:t>1200-m</a:t>
              </a:r>
            </a:p>
          </p:txBody>
        </p:sp>
      </p:grpSp>
      <p:sp>
        <p:nvSpPr>
          <p:cNvPr id="2" name="TextBox 1"/>
          <p:cNvSpPr txBox="1"/>
          <p:nvPr/>
        </p:nvSpPr>
        <p:spPr>
          <a:xfrm>
            <a:off x="123755" y="42011"/>
            <a:ext cx="5575675" cy="369332"/>
          </a:xfrm>
          <a:prstGeom prst="rect">
            <a:avLst/>
          </a:prstGeom>
          <a:noFill/>
        </p:spPr>
        <p:txBody>
          <a:bodyPr wrap="square" rtlCol="0">
            <a:spAutoFit/>
          </a:bodyPr>
          <a:lstStyle/>
          <a:p>
            <a:r>
              <a:rPr lang="en-US" u="sng" dirty="0"/>
              <a:t>Virtual potential temperature at different height</a:t>
            </a:r>
          </a:p>
        </p:txBody>
      </p:sp>
      <p:sp>
        <p:nvSpPr>
          <p:cNvPr id="30" name="TextBox 29"/>
          <p:cNvSpPr txBox="1"/>
          <p:nvPr/>
        </p:nvSpPr>
        <p:spPr>
          <a:xfrm>
            <a:off x="2423796" y="4637766"/>
            <a:ext cx="1532792" cy="600164"/>
          </a:xfrm>
          <a:prstGeom prst="rect">
            <a:avLst/>
          </a:prstGeom>
          <a:noFill/>
        </p:spPr>
        <p:txBody>
          <a:bodyPr wrap="none" rtlCol="0">
            <a:spAutoFit/>
          </a:bodyPr>
          <a:lstStyle/>
          <a:p>
            <a:r>
              <a:rPr lang="en-US" altLang="zh-TW" sz="1100" dirty="0"/>
              <a:t>Shaded: U-wind (ms</a:t>
            </a:r>
            <a:r>
              <a:rPr lang="en-US" altLang="zh-TW" sz="1100" baseline="30000" dirty="0"/>
              <a:t>-1</a:t>
            </a:r>
            <a:r>
              <a:rPr lang="en-US" altLang="zh-TW" sz="1100" dirty="0"/>
              <a:t>)</a:t>
            </a:r>
          </a:p>
          <a:p>
            <a:r>
              <a:rPr lang="en-US" sz="1100" dirty="0"/>
              <a:t>Contour: W-wind </a:t>
            </a:r>
            <a:r>
              <a:rPr lang="en-US" altLang="zh-TW" sz="1100" dirty="0"/>
              <a:t>(ms</a:t>
            </a:r>
            <a:r>
              <a:rPr lang="en-US" altLang="zh-TW" sz="1100" baseline="30000" dirty="0"/>
              <a:t>-1</a:t>
            </a:r>
            <a:r>
              <a:rPr lang="en-US" altLang="zh-TW" sz="1100" dirty="0"/>
              <a:t>)</a:t>
            </a:r>
          </a:p>
          <a:p>
            <a:endParaRPr lang="en-US" sz="1100" dirty="0"/>
          </a:p>
        </p:txBody>
      </p:sp>
      <p:sp>
        <p:nvSpPr>
          <p:cNvPr id="3" name="Rectangle 2"/>
          <p:cNvSpPr/>
          <p:nvPr/>
        </p:nvSpPr>
        <p:spPr>
          <a:xfrm>
            <a:off x="2489831" y="5246287"/>
            <a:ext cx="1538316" cy="746328"/>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2"/>
          <p:cNvSpPr/>
          <p:nvPr/>
        </p:nvSpPr>
        <p:spPr>
          <a:xfrm>
            <a:off x="5110302" y="5042688"/>
            <a:ext cx="2501862" cy="949927"/>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24"/>
          <p:cNvSpPr txBox="1"/>
          <p:nvPr/>
        </p:nvSpPr>
        <p:spPr>
          <a:xfrm>
            <a:off x="7937083" y="3942663"/>
            <a:ext cx="3367490" cy="584775"/>
          </a:xfrm>
          <a:prstGeom prst="rect">
            <a:avLst/>
          </a:prstGeom>
          <a:noFill/>
        </p:spPr>
        <p:txBody>
          <a:bodyPr wrap="square" rtlCol="0">
            <a:spAutoFit/>
          </a:bodyPr>
          <a:lstStyle/>
          <a:p>
            <a:r>
              <a:rPr lang="en-US" sz="1600" dirty="0">
                <a:solidFill>
                  <a:srgbClr val="7030A0"/>
                </a:solidFill>
              </a:rPr>
              <a:t>Cold air at higher level was </a:t>
            </a:r>
            <a:r>
              <a:rPr lang="en-US" sz="1600" dirty="0" err="1">
                <a:solidFill>
                  <a:srgbClr val="7030A0"/>
                </a:solidFill>
              </a:rPr>
              <a:t>advected</a:t>
            </a:r>
            <a:r>
              <a:rPr lang="en-US" sz="1600" dirty="0">
                <a:solidFill>
                  <a:srgbClr val="7030A0"/>
                </a:solidFill>
              </a:rPr>
              <a:t> into a warm region.</a:t>
            </a:r>
          </a:p>
        </p:txBody>
      </p:sp>
      <p:sp>
        <p:nvSpPr>
          <p:cNvPr id="9" name="文字方塊 8"/>
          <p:cNvSpPr txBox="1"/>
          <p:nvPr/>
        </p:nvSpPr>
        <p:spPr>
          <a:xfrm>
            <a:off x="9977813" y="2069625"/>
            <a:ext cx="264816" cy="276999"/>
          </a:xfrm>
          <a:prstGeom prst="rect">
            <a:avLst/>
          </a:prstGeom>
          <a:noFill/>
        </p:spPr>
        <p:txBody>
          <a:bodyPr wrap="none" rtlCol="0">
            <a:spAutoFit/>
          </a:bodyPr>
          <a:lstStyle/>
          <a:p>
            <a:r>
              <a:rPr lang="en-US" altLang="zh-TW" sz="1200" dirty="0"/>
              <a:t>K</a:t>
            </a:r>
            <a:endParaRPr lang="zh-TW" altLang="en-US" sz="1200" dirty="0"/>
          </a:p>
        </p:txBody>
      </p:sp>
      <p:sp>
        <p:nvSpPr>
          <p:cNvPr id="39" name="文字方塊 38"/>
          <p:cNvSpPr txBox="1"/>
          <p:nvPr/>
        </p:nvSpPr>
        <p:spPr>
          <a:xfrm>
            <a:off x="5023614" y="450937"/>
            <a:ext cx="1714508" cy="369332"/>
          </a:xfrm>
          <a:prstGeom prst="rect">
            <a:avLst/>
          </a:prstGeom>
          <a:noFill/>
        </p:spPr>
        <p:txBody>
          <a:bodyPr wrap="none" rtlCol="0">
            <a:spAutoFit/>
          </a:bodyPr>
          <a:lstStyle/>
          <a:p>
            <a:r>
              <a:rPr lang="en-US" altLang="zh-TW" dirty="0"/>
              <a:t>2200 UTC May 1</a:t>
            </a:r>
            <a:endParaRPr lang="zh-TW" altLang="en-US" dirty="0"/>
          </a:p>
        </p:txBody>
      </p:sp>
    </p:spTree>
    <p:extLst>
      <p:ext uri="{BB962C8B-B14F-4D97-AF65-F5344CB8AC3E}">
        <p14:creationId xmlns:p14="http://schemas.microsoft.com/office/powerpoint/2010/main" val="172805240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866</TotalTime>
  <Words>750</Words>
  <Application>Microsoft Office PowerPoint</Application>
  <PresentationFormat>Widescreen</PresentationFormat>
  <Paragraphs>164</Paragraphs>
  <Slides>18</Slides>
  <Notes>7</Notes>
  <HiddenSlides>4</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 PL UMing HK</vt:lpstr>
      <vt:lpstr>Noto Sans Symbols</vt:lpstr>
      <vt:lpstr>新細明體</vt:lpstr>
      <vt:lpstr>Arial</vt:lpstr>
      <vt:lpstr>Arial</vt:lpstr>
      <vt:lpstr>Calibri</vt:lpstr>
      <vt:lpstr>Calibri Light</vt:lpstr>
      <vt:lpstr>Cambria Math</vt:lpstr>
      <vt:lpstr>Wingdings</vt:lpstr>
      <vt:lpstr>Office 佈景主題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amywen</cp:lastModifiedBy>
  <cp:revision>36</cp:revision>
  <dcterms:created xsi:type="dcterms:W3CDTF">2017-04-29T19:34:29Z</dcterms:created>
  <dcterms:modified xsi:type="dcterms:W3CDTF">2017-05-01T06:47:50Z</dcterms:modified>
</cp:coreProperties>
</file>