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  <p:sldMasterId id="2147483672" r:id="rId2"/>
    <p:sldMasterId id="2147483697" r:id="rId3"/>
    <p:sldMasterId id="2147483709" r:id="rId4"/>
    <p:sldMasterId id="2147483721" r:id="rId5"/>
  </p:sldMasterIdLst>
  <p:notesMasterIdLst>
    <p:notesMasterId r:id="rId29"/>
  </p:notesMasterIdLst>
  <p:sldIdLst>
    <p:sldId id="256" r:id="rId6"/>
    <p:sldId id="265" r:id="rId7"/>
    <p:sldId id="267" r:id="rId8"/>
    <p:sldId id="261" r:id="rId9"/>
    <p:sldId id="268" r:id="rId10"/>
    <p:sldId id="285" r:id="rId11"/>
    <p:sldId id="286" r:id="rId12"/>
    <p:sldId id="287" r:id="rId13"/>
    <p:sldId id="289" r:id="rId14"/>
    <p:sldId id="290" r:id="rId15"/>
    <p:sldId id="298" r:id="rId16"/>
    <p:sldId id="299" r:id="rId17"/>
    <p:sldId id="300" r:id="rId18"/>
    <p:sldId id="301" r:id="rId19"/>
    <p:sldId id="288" r:id="rId20"/>
    <p:sldId id="302" r:id="rId21"/>
    <p:sldId id="305" r:id="rId22"/>
    <p:sldId id="309" r:id="rId23"/>
    <p:sldId id="310" r:id="rId24"/>
    <p:sldId id="303" r:id="rId25"/>
    <p:sldId id="313" r:id="rId26"/>
    <p:sldId id="311" r:id="rId27"/>
    <p:sldId id="312" r:id="rId28"/>
  </p:sldIdLst>
  <p:sldSz cx="12192000" cy="6858000"/>
  <p:notesSz cx="6858000" cy="9144000"/>
  <p:embeddedFontLst>
    <p:embeddedFont>
      <p:font typeface="휴먼모음T" panose="02030504000101010101" pitchFamily="18" charset="-127"/>
      <p:regular r:id="rId30"/>
    </p:embeddedFont>
    <p:embeddedFont>
      <p:font typeface="휴먼명조" panose="02010504000101010101" pitchFamily="2" charset="-127"/>
      <p:regular r:id="rId31"/>
    </p:embeddedFont>
    <p:embeddedFont>
      <p:font typeface="나눔바른고딕 Light" panose="020B0603020101020101" pitchFamily="50" charset="-127"/>
      <p:regular r:id="rId32"/>
    </p:embeddedFont>
    <p:embeddedFont>
      <p:font typeface="Tahoma" panose="020B0604030504040204" pitchFamily="34" charset="0"/>
      <p:regular r:id="rId33"/>
      <p:bold r:id="rId34"/>
    </p:embeddedFont>
    <p:embeddedFont>
      <p:font typeface="Cambria Math" panose="02040503050406030204" pitchFamily="18" charset="0"/>
      <p:regular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맑은 고딕" panose="020B0503020000020004" pitchFamily="50" charset="-127"/>
      <p:regular r:id="rId40"/>
      <p:bold r:id="rId41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F5E7"/>
    <a:srgbClr val="599FED"/>
    <a:srgbClr val="FFFF71"/>
    <a:srgbClr val="FF3F44"/>
    <a:srgbClr val="0E43EC"/>
    <a:srgbClr val="4E99EC"/>
    <a:srgbClr val="FF5357"/>
    <a:srgbClr val="FF7578"/>
    <a:srgbClr val="1772D7"/>
    <a:srgbClr val="74AF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1" autoAdjust="0"/>
    <p:restoredTop sz="83813" autoAdjust="0"/>
  </p:normalViewPr>
  <p:slideViewPr>
    <p:cSldViewPr snapToGrid="0">
      <p:cViewPr varScale="1">
        <p:scale>
          <a:sx n="57" d="100"/>
          <a:sy n="57" d="100"/>
        </p:scale>
        <p:origin x="30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10.fntdata"/><Relationship Id="rId21" Type="http://schemas.openxmlformats.org/officeDocument/2006/relationships/slide" Target="slides/slide16.xml"/><Relationship Id="rId34" Type="http://schemas.openxmlformats.org/officeDocument/2006/relationships/font" Target="fonts/font5.fntdata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font" Target="fonts/font7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2.fntdata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0" Type="http://schemas.openxmlformats.org/officeDocument/2006/relationships/slide" Target="slides/slide15.xml"/><Relationship Id="rId41" Type="http://schemas.openxmlformats.org/officeDocument/2006/relationships/font" Target="fonts/font12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480C53-3333-456E-8A79-2A2368760311}" type="datetimeFigureOut">
              <a:rPr lang="ko-KR" altLang="en-US" smtClean="0"/>
              <a:t>2017-05-01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650BE-90AA-4A71-81BF-43DED04D8B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5811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650BE-90AA-4A71-81BF-43DED04D8B35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1441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650BE-90AA-4A71-81BF-43DED04D8B35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5928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Overall, the spatial distributions of the monthly mean near-surface U and T from </a:t>
            </a:r>
            <a:r>
              <a:rPr lang="en-US" altLang="ko-KR" sz="1200" dirty="0" smtClean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EARR</a:t>
            </a:r>
            <a:r>
              <a:rPr lang="en-US" altLang="ko-KR" sz="12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for Jan and Jul 2014 are </a:t>
            </a:r>
            <a:r>
              <a:rPr lang="en-US" altLang="ko-KR" sz="12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similar</a:t>
            </a:r>
            <a:r>
              <a:rPr lang="en-US" altLang="ko-KR" sz="12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to those from </a:t>
            </a:r>
            <a:r>
              <a:rPr lang="en-US" altLang="ko-KR" sz="1200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ERA-I</a:t>
            </a:r>
            <a:r>
              <a:rPr lang="en-US" altLang="ko-KR" sz="12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 However, </a:t>
            </a:r>
            <a:r>
              <a:rPr lang="en-US" altLang="ko-KR" sz="1200" dirty="0" smtClean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EARR</a:t>
            </a:r>
            <a:r>
              <a:rPr lang="en-US" altLang="ko-KR" sz="12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is </a:t>
            </a:r>
            <a:r>
              <a:rPr lang="en-US" altLang="ko-KR" sz="12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good at reproducing the fine-scale features </a:t>
            </a:r>
            <a:r>
              <a:rPr lang="en-US" altLang="ko-KR" sz="12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of the near-surface variables </a:t>
            </a:r>
            <a:r>
              <a:rPr lang="en-US" altLang="ko-KR" sz="12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 greater detail</a:t>
            </a:r>
            <a:r>
              <a:rPr lang="en-US" altLang="ko-KR" sz="12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than </a:t>
            </a:r>
            <a:r>
              <a:rPr lang="en-US" altLang="ko-KR" sz="1200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ERA-I</a:t>
            </a:r>
            <a:r>
              <a:rPr lang="en-US" altLang="ko-KR" sz="12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650BE-90AA-4A71-81BF-43DED04D8B35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540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B6B8F-45E1-4D19-8C27-116B9A3BB1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9715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B6B8F-45E1-4D19-8C27-116B9A3BB1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8280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B6B8F-45E1-4D19-8C27-116B9A3BB1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6566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788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05113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09126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1CAC3F-21B6-4B83-8B78-56E8BDF4AF3A}" type="slidenum">
              <a:rPr lang="ko-KR" altLang="en-US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6469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1CAC3F-21B6-4B83-8B78-56E8BDF4AF3A}" type="slidenum">
              <a:rPr lang="ko-KR" altLang="en-US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8395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1CAC3F-21B6-4B83-8B78-56E8BDF4AF3A}" type="slidenum">
              <a:rPr lang="ko-KR" altLang="en-US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0157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1CAC3F-21B6-4B83-8B78-56E8BDF4AF3A}" type="slidenum">
              <a:rPr lang="ko-KR" altLang="en-US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5340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1CAC3F-21B6-4B83-8B78-56E8BDF4AF3A}" type="slidenum">
              <a:rPr lang="ko-KR" altLang="en-US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677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B6B8F-45E1-4D19-8C27-116B9A3BB1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42168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1CAC3F-21B6-4B83-8B78-56E8BDF4AF3A}" type="slidenum">
              <a:rPr lang="ko-KR" altLang="en-US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6575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1CAC3F-21B6-4B83-8B78-56E8BDF4AF3A}" type="slidenum">
              <a:rPr lang="ko-KR" altLang="en-US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6814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1CAC3F-21B6-4B83-8B78-56E8BDF4AF3A}" type="slidenum">
              <a:rPr lang="ko-KR" altLang="en-US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4847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 userDrawn="1"/>
        </p:nvSpPr>
        <p:spPr>
          <a:xfrm>
            <a:off x="288758" y="256674"/>
            <a:ext cx="11670631" cy="6344652"/>
          </a:xfrm>
          <a:prstGeom prst="roundRect">
            <a:avLst>
              <a:gd name="adj" fmla="val 40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" name="자유형 3"/>
          <p:cNvSpPr/>
          <p:nvPr userDrawn="1"/>
        </p:nvSpPr>
        <p:spPr>
          <a:xfrm>
            <a:off x="288757" y="1054769"/>
            <a:ext cx="11670631" cy="5546557"/>
          </a:xfrm>
          <a:custGeom>
            <a:avLst/>
            <a:gdLst>
              <a:gd name="connsiteX0" fmla="*/ 0 w 11670631"/>
              <a:gd name="connsiteY0" fmla="*/ 0 h 5546557"/>
              <a:gd name="connsiteX1" fmla="*/ 11670631 w 11670631"/>
              <a:gd name="connsiteY1" fmla="*/ 0 h 5546557"/>
              <a:gd name="connsiteX2" fmla="*/ 11670631 w 11670631"/>
              <a:gd name="connsiteY2" fmla="*/ 300788 h 5546557"/>
              <a:gd name="connsiteX3" fmla="*/ 11670631 w 11670631"/>
              <a:gd name="connsiteY3" fmla="*/ 677778 h 5546557"/>
              <a:gd name="connsiteX4" fmla="*/ 11670631 w 11670631"/>
              <a:gd name="connsiteY4" fmla="*/ 5290106 h 5546557"/>
              <a:gd name="connsiteX5" fmla="*/ 11414180 w 11670631"/>
              <a:gd name="connsiteY5" fmla="*/ 5546557 h 5546557"/>
              <a:gd name="connsiteX6" fmla="*/ 256451 w 11670631"/>
              <a:gd name="connsiteY6" fmla="*/ 5546557 h 5546557"/>
              <a:gd name="connsiteX7" fmla="*/ 0 w 11670631"/>
              <a:gd name="connsiteY7" fmla="*/ 5290106 h 5546557"/>
              <a:gd name="connsiteX8" fmla="*/ 0 w 11670631"/>
              <a:gd name="connsiteY8" fmla="*/ 677778 h 5546557"/>
              <a:gd name="connsiteX9" fmla="*/ 0 w 11670631"/>
              <a:gd name="connsiteY9" fmla="*/ 300788 h 5546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670631" h="5546557">
                <a:moveTo>
                  <a:pt x="0" y="0"/>
                </a:moveTo>
                <a:lnTo>
                  <a:pt x="11670631" y="0"/>
                </a:lnTo>
                <a:lnTo>
                  <a:pt x="11670631" y="300788"/>
                </a:lnTo>
                <a:lnTo>
                  <a:pt x="11670631" y="677778"/>
                </a:lnTo>
                <a:lnTo>
                  <a:pt x="11670631" y="5290106"/>
                </a:lnTo>
                <a:cubicBezTo>
                  <a:pt x="11670631" y="5431740"/>
                  <a:pt x="11555814" y="5546557"/>
                  <a:pt x="11414180" y="5546557"/>
                </a:cubicBezTo>
                <a:lnTo>
                  <a:pt x="256451" y="5546557"/>
                </a:lnTo>
                <a:cubicBezTo>
                  <a:pt x="114817" y="5546557"/>
                  <a:pt x="0" y="5431740"/>
                  <a:pt x="0" y="5290106"/>
                </a:cubicBezTo>
                <a:lnTo>
                  <a:pt x="0" y="677778"/>
                </a:lnTo>
                <a:lnTo>
                  <a:pt x="0" y="3007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자유형 4"/>
          <p:cNvSpPr/>
          <p:nvPr userDrawn="1"/>
        </p:nvSpPr>
        <p:spPr>
          <a:xfrm>
            <a:off x="280049" y="256674"/>
            <a:ext cx="786063" cy="6344652"/>
          </a:xfrm>
          <a:custGeom>
            <a:avLst/>
            <a:gdLst>
              <a:gd name="connsiteX0" fmla="*/ 256451 w 786063"/>
              <a:gd name="connsiteY0" fmla="*/ 0 h 6344652"/>
              <a:gd name="connsiteX1" fmla="*/ 786063 w 786063"/>
              <a:gd name="connsiteY1" fmla="*/ 0 h 6344652"/>
              <a:gd name="connsiteX2" fmla="*/ 786063 w 786063"/>
              <a:gd name="connsiteY2" fmla="*/ 6344652 h 6344652"/>
              <a:gd name="connsiteX3" fmla="*/ 256451 w 786063"/>
              <a:gd name="connsiteY3" fmla="*/ 6344652 h 6344652"/>
              <a:gd name="connsiteX4" fmla="*/ 0 w 786063"/>
              <a:gd name="connsiteY4" fmla="*/ 6088201 h 6344652"/>
              <a:gd name="connsiteX5" fmla="*/ 0 w 786063"/>
              <a:gd name="connsiteY5" fmla="*/ 256451 h 6344652"/>
              <a:gd name="connsiteX6" fmla="*/ 256451 w 786063"/>
              <a:gd name="connsiteY6" fmla="*/ 0 h 6344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6063" h="6344652">
                <a:moveTo>
                  <a:pt x="256451" y="0"/>
                </a:moveTo>
                <a:lnTo>
                  <a:pt x="786063" y="0"/>
                </a:lnTo>
                <a:lnTo>
                  <a:pt x="786063" y="6344652"/>
                </a:lnTo>
                <a:lnTo>
                  <a:pt x="256451" y="6344652"/>
                </a:lnTo>
                <a:cubicBezTo>
                  <a:pt x="114817" y="6344652"/>
                  <a:pt x="0" y="6229835"/>
                  <a:pt x="0" y="6088201"/>
                </a:cubicBezTo>
                <a:lnTo>
                  <a:pt x="0" y="256451"/>
                </a:lnTo>
                <a:cubicBezTo>
                  <a:pt x="0" y="114817"/>
                  <a:pt x="114817" y="0"/>
                  <a:pt x="256451" y="0"/>
                </a:cubicBezTo>
                <a:close/>
              </a:path>
            </a:pathLst>
          </a:custGeom>
          <a:solidFill>
            <a:srgbClr val="0E16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6" name="그룹 5"/>
          <p:cNvGrpSpPr/>
          <p:nvPr userDrawn="1"/>
        </p:nvGrpSpPr>
        <p:grpSpPr>
          <a:xfrm>
            <a:off x="1254723" y="397042"/>
            <a:ext cx="4427621" cy="529390"/>
            <a:chOff x="7307180" y="397042"/>
            <a:chExt cx="4427621" cy="529390"/>
          </a:xfrm>
        </p:grpSpPr>
        <p:sp>
          <p:nvSpPr>
            <p:cNvPr id="7" name="모서리가 둥근 직사각형 6"/>
            <p:cNvSpPr/>
            <p:nvPr/>
          </p:nvSpPr>
          <p:spPr>
            <a:xfrm>
              <a:off x="7307180" y="397042"/>
              <a:ext cx="4427621" cy="529390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9" name="그룹 8"/>
            <p:cNvGrpSpPr/>
            <p:nvPr/>
          </p:nvGrpSpPr>
          <p:grpSpPr>
            <a:xfrm rot="20380773">
              <a:off x="7498081" y="519777"/>
              <a:ext cx="243235" cy="313350"/>
              <a:chOff x="7467602" y="477782"/>
              <a:chExt cx="243235" cy="313350"/>
            </a:xfrm>
          </p:grpSpPr>
          <p:sp>
            <p:nvSpPr>
              <p:cNvPr id="13" name="타원 12"/>
              <p:cNvSpPr/>
              <p:nvPr/>
            </p:nvSpPr>
            <p:spPr>
              <a:xfrm>
                <a:off x="7467602" y="477782"/>
                <a:ext cx="232610" cy="232610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4" name="직선 연결선 13"/>
              <p:cNvCxnSpPr/>
              <p:nvPr/>
            </p:nvCxnSpPr>
            <p:spPr>
              <a:xfrm>
                <a:off x="7647505" y="683156"/>
                <a:ext cx="63332" cy="107976"/>
              </a:xfrm>
              <a:prstGeom prst="line">
                <a:avLst/>
              </a:prstGeom>
              <a:noFill/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10" name="그룹 9"/>
            <p:cNvGrpSpPr/>
            <p:nvPr/>
          </p:nvGrpSpPr>
          <p:grpSpPr>
            <a:xfrm>
              <a:off x="11303727" y="613846"/>
              <a:ext cx="243840" cy="132080"/>
              <a:chOff x="12697097" y="-113211"/>
              <a:chExt cx="418012" cy="226423"/>
            </a:xfrm>
          </p:grpSpPr>
          <p:cxnSp>
            <p:nvCxnSpPr>
              <p:cNvPr id="11" name="직선 연결선 10"/>
              <p:cNvCxnSpPr/>
              <p:nvPr/>
            </p:nvCxnSpPr>
            <p:spPr>
              <a:xfrm>
                <a:off x="12697097" y="-113211"/>
                <a:ext cx="209006" cy="217714"/>
              </a:xfrm>
              <a:prstGeom prst="line">
                <a:avLst/>
              </a:prstGeom>
              <a:noFill/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2" name="직선 연결선 11"/>
              <p:cNvCxnSpPr/>
              <p:nvPr/>
            </p:nvCxnSpPr>
            <p:spPr>
              <a:xfrm flipH="1">
                <a:off x="12906103" y="-113211"/>
                <a:ext cx="209006" cy="226423"/>
              </a:xfrm>
              <a:prstGeom prst="line">
                <a:avLst/>
              </a:prstGeom>
              <a:noFill/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cxnSp>
        <p:nvCxnSpPr>
          <p:cNvPr id="15" name="직선 연결선 14"/>
          <p:cNvCxnSpPr/>
          <p:nvPr userDrawn="1"/>
        </p:nvCxnSpPr>
        <p:spPr>
          <a:xfrm>
            <a:off x="334590" y="1053733"/>
            <a:ext cx="687977" cy="0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 userDrawn="1"/>
        </p:nvCxnSpPr>
        <p:spPr>
          <a:xfrm>
            <a:off x="334590" y="1746065"/>
            <a:ext cx="687977" cy="0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 userDrawn="1"/>
        </p:nvCxnSpPr>
        <p:spPr>
          <a:xfrm>
            <a:off x="334590" y="2438397"/>
            <a:ext cx="687977" cy="0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 userDrawn="1"/>
        </p:nvCxnSpPr>
        <p:spPr>
          <a:xfrm>
            <a:off x="334590" y="3130729"/>
            <a:ext cx="687977" cy="0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/>
          <p:cNvCxnSpPr/>
          <p:nvPr userDrawn="1"/>
        </p:nvCxnSpPr>
        <p:spPr>
          <a:xfrm>
            <a:off x="334590" y="3823061"/>
            <a:ext cx="687977" cy="0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/>
          <p:cNvCxnSpPr/>
          <p:nvPr userDrawn="1"/>
        </p:nvCxnSpPr>
        <p:spPr>
          <a:xfrm>
            <a:off x="334590" y="4515393"/>
            <a:ext cx="687977" cy="0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/>
          <p:cNvCxnSpPr/>
          <p:nvPr userDrawn="1"/>
        </p:nvCxnSpPr>
        <p:spPr>
          <a:xfrm>
            <a:off x="334590" y="5207725"/>
            <a:ext cx="687977" cy="0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/>
          <p:cNvCxnSpPr/>
          <p:nvPr userDrawn="1"/>
        </p:nvCxnSpPr>
        <p:spPr>
          <a:xfrm>
            <a:off x="334590" y="5900057"/>
            <a:ext cx="687977" cy="0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14267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7871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71001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38181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그림 개체 틀 14"/>
          <p:cNvSpPr>
            <a:spLocks noGrp="1"/>
          </p:cNvSpPr>
          <p:nvPr>
            <p:ph type="pic" sz="quarter" idx="10"/>
          </p:nvPr>
        </p:nvSpPr>
        <p:spPr>
          <a:xfrm>
            <a:off x="1227138" y="1247775"/>
            <a:ext cx="4883150" cy="51022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9660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A87CF1-EAF7-409B-A6C1-6C428483A4C3}" type="slidenum">
              <a:rPr lang="ko-KR" altLang="en-US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2835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A87CF1-EAF7-409B-A6C1-6C428483A4C3}" type="slidenum">
              <a:rPr lang="ko-KR" altLang="en-US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1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B6B8F-45E1-4D19-8C27-116B9A3BB1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09158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A87CF1-EAF7-409B-A6C1-6C428483A4C3}" type="slidenum">
              <a:rPr lang="ko-KR" altLang="en-US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4371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A87CF1-EAF7-409B-A6C1-6C428483A4C3}" type="slidenum">
              <a:rPr lang="ko-KR" altLang="en-US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974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A87CF1-EAF7-409B-A6C1-6C428483A4C3}" type="slidenum">
              <a:rPr lang="ko-KR" altLang="en-US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2439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A87CF1-EAF7-409B-A6C1-6C428483A4C3}" type="slidenum">
              <a:rPr lang="ko-KR" altLang="en-US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0229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D8E3F-465A-497D-95D5-7D7CB50A06A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1178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D8E3F-465A-497D-95D5-7D7CB50A06A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5904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D8E3F-465A-497D-95D5-7D7CB50A06A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6249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D8E3F-465A-497D-95D5-7D7CB50A06A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2511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D8E3F-465A-497D-95D5-7D7CB50A06A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3195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D8E3F-465A-497D-95D5-7D7CB50A06A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961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B6B8F-45E1-4D19-8C27-116B9A3BB1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12349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D8E3F-465A-497D-95D5-7D7CB50A06A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7479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D8E3F-465A-497D-95D5-7D7CB50A06A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6081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D8E3F-465A-497D-95D5-7D7CB50A06A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3739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D8E3F-465A-497D-95D5-7D7CB50A06A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1355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D8E3F-465A-497D-95D5-7D7CB50A06A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8171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 userDrawn="1"/>
        </p:nvSpPr>
        <p:spPr>
          <a:xfrm>
            <a:off x="288758" y="256674"/>
            <a:ext cx="11670631" cy="6344652"/>
          </a:xfrm>
          <a:prstGeom prst="roundRect">
            <a:avLst>
              <a:gd name="adj" fmla="val 40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" name="자유형 3"/>
          <p:cNvSpPr/>
          <p:nvPr userDrawn="1"/>
        </p:nvSpPr>
        <p:spPr>
          <a:xfrm>
            <a:off x="288757" y="1054769"/>
            <a:ext cx="11670631" cy="5546557"/>
          </a:xfrm>
          <a:custGeom>
            <a:avLst/>
            <a:gdLst>
              <a:gd name="connsiteX0" fmla="*/ 0 w 11670631"/>
              <a:gd name="connsiteY0" fmla="*/ 0 h 5546557"/>
              <a:gd name="connsiteX1" fmla="*/ 11670631 w 11670631"/>
              <a:gd name="connsiteY1" fmla="*/ 0 h 5546557"/>
              <a:gd name="connsiteX2" fmla="*/ 11670631 w 11670631"/>
              <a:gd name="connsiteY2" fmla="*/ 300788 h 5546557"/>
              <a:gd name="connsiteX3" fmla="*/ 11670631 w 11670631"/>
              <a:gd name="connsiteY3" fmla="*/ 677778 h 5546557"/>
              <a:gd name="connsiteX4" fmla="*/ 11670631 w 11670631"/>
              <a:gd name="connsiteY4" fmla="*/ 5290106 h 5546557"/>
              <a:gd name="connsiteX5" fmla="*/ 11414180 w 11670631"/>
              <a:gd name="connsiteY5" fmla="*/ 5546557 h 5546557"/>
              <a:gd name="connsiteX6" fmla="*/ 256451 w 11670631"/>
              <a:gd name="connsiteY6" fmla="*/ 5546557 h 5546557"/>
              <a:gd name="connsiteX7" fmla="*/ 0 w 11670631"/>
              <a:gd name="connsiteY7" fmla="*/ 5290106 h 5546557"/>
              <a:gd name="connsiteX8" fmla="*/ 0 w 11670631"/>
              <a:gd name="connsiteY8" fmla="*/ 677778 h 5546557"/>
              <a:gd name="connsiteX9" fmla="*/ 0 w 11670631"/>
              <a:gd name="connsiteY9" fmla="*/ 300788 h 5546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670631" h="5546557">
                <a:moveTo>
                  <a:pt x="0" y="0"/>
                </a:moveTo>
                <a:lnTo>
                  <a:pt x="11670631" y="0"/>
                </a:lnTo>
                <a:lnTo>
                  <a:pt x="11670631" y="300788"/>
                </a:lnTo>
                <a:lnTo>
                  <a:pt x="11670631" y="677778"/>
                </a:lnTo>
                <a:lnTo>
                  <a:pt x="11670631" y="5290106"/>
                </a:lnTo>
                <a:cubicBezTo>
                  <a:pt x="11670631" y="5431740"/>
                  <a:pt x="11555814" y="5546557"/>
                  <a:pt x="11414180" y="5546557"/>
                </a:cubicBezTo>
                <a:lnTo>
                  <a:pt x="256451" y="5546557"/>
                </a:lnTo>
                <a:cubicBezTo>
                  <a:pt x="114817" y="5546557"/>
                  <a:pt x="0" y="5431740"/>
                  <a:pt x="0" y="5290106"/>
                </a:cubicBezTo>
                <a:lnTo>
                  <a:pt x="0" y="677778"/>
                </a:lnTo>
                <a:lnTo>
                  <a:pt x="0" y="3007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자유형 4"/>
          <p:cNvSpPr/>
          <p:nvPr userDrawn="1"/>
        </p:nvSpPr>
        <p:spPr>
          <a:xfrm>
            <a:off x="280049" y="256674"/>
            <a:ext cx="786063" cy="6344652"/>
          </a:xfrm>
          <a:custGeom>
            <a:avLst/>
            <a:gdLst>
              <a:gd name="connsiteX0" fmla="*/ 256451 w 786063"/>
              <a:gd name="connsiteY0" fmla="*/ 0 h 6344652"/>
              <a:gd name="connsiteX1" fmla="*/ 786063 w 786063"/>
              <a:gd name="connsiteY1" fmla="*/ 0 h 6344652"/>
              <a:gd name="connsiteX2" fmla="*/ 786063 w 786063"/>
              <a:gd name="connsiteY2" fmla="*/ 6344652 h 6344652"/>
              <a:gd name="connsiteX3" fmla="*/ 256451 w 786063"/>
              <a:gd name="connsiteY3" fmla="*/ 6344652 h 6344652"/>
              <a:gd name="connsiteX4" fmla="*/ 0 w 786063"/>
              <a:gd name="connsiteY4" fmla="*/ 6088201 h 6344652"/>
              <a:gd name="connsiteX5" fmla="*/ 0 w 786063"/>
              <a:gd name="connsiteY5" fmla="*/ 256451 h 6344652"/>
              <a:gd name="connsiteX6" fmla="*/ 256451 w 786063"/>
              <a:gd name="connsiteY6" fmla="*/ 0 h 6344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6063" h="6344652">
                <a:moveTo>
                  <a:pt x="256451" y="0"/>
                </a:moveTo>
                <a:lnTo>
                  <a:pt x="786063" y="0"/>
                </a:lnTo>
                <a:lnTo>
                  <a:pt x="786063" y="6344652"/>
                </a:lnTo>
                <a:lnTo>
                  <a:pt x="256451" y="6344652"/>
                </a:lnTo>
                <a:cubicBezTo>
                  <a:pt x="114817" y="6344652"/>
                  <a:pt x="0" y="6229835"/>
                  <a:pt x="0" y="6088201"/>
                </a:cubicBezTo>
                <a:lnTo>
                  <a:pt x="0" y="256451"/>
                </a:lnTo>
                <a:cubicBezTo>
                  <a:pt x="0" y="114817"/>
                  <a:pt x="114817" y="0"/>
                  <a:pt x="256451" y="0"/>
                </a:cubicBezTo>
                <a:close/>
              </a:path>
            </a:pathLst>
          </a:custGeom>
          <a:solidFill>
            <a:srgbClr val="0E16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6" name="그룹 5"/>
          <p:cNvGrpSpPr/>
          <p:nvPr userDrawn="1"/>
        </p:nvGrpSpPr>
        <p:grpSpPr>
          <a:xfrm>
            <a:off x="1254723" y="397042"/>
            <a:ext cx="4427621" cy="529390"/>
            <a:chOff x="7307180" y="397042"/>
            <a:chExt cx="4427621" cy="529390"/>
          </a:xfrm>
        </p:grpSpPr>
        <p:sp>
          <p:nvSpPr>
            <p:cNvPr id="7" name="모서리가 둥근 직사각형 6"/>
            <p:cNvSpPr/>
            <p:nvPr/>
          </p:nvSpPr>
          <p:spPr>
            <a:xfrm>
              <a:off x="7307180" y="397042"/>
              <a:ext cx="4427621" cy="529390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9" name="그룹 8"/>
            <p:cNvGrpSpPr/>
            <p:nvPr/>
          </p:nvGrpSpPr>
          <p:grpSpPr>
            <a:xfrm rot="20380773">
              <a:off x="7498081" y="519777"/>
              <a:ext cx="243235" cy="313350"/>
              <a:chOff x="7467602" y="477782"/>
              <a:chExt cx="243235" cy="313350"/>
            </a:xfrm>
          </p:grpSpPr>
          <p:sp>
            <p:nvSpPr>
              <p:cNvPr id="13" name="타원 12"/>
              <p:cNvSpPr/>
              <p:nvPr/>
            </p:nvSpPr>
            <p:spPr>
              <a:xfrm>
                <a:off x="7467602" y="477782"/>
                <a:ext cx="232610" cy="232610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4" name="직선 연결선 13"/>
              <p:cNvCxnSpPr/>
              <p:nvPr/>
            </p:nvCxnSpPr>
            <p:spPr>
              <a:xfrm>
                <a:off x="7647505" y="683156"/>
                <a:ext cx="63332" cy="107976"/>
              </a:xfrm>
              <a:prstGeom prst="line">
                <a:avLst/>
              </a:prstGeom>
              <a:noFill/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10" name="그룹 9"/>
            <p:cNvGrpSpPr/>
            <p:nvPr/>
          </p:nvGrpSpPr>
          <p:grpSpPr>
            <a:xfrm>
              <a:off x="11303727" y="613846"/>
              <a:ext cx="243840" cy="132080"/>
              <a:chOff x="12697097" y="-113211"/>
              <a:chExt cx="418012" cy="226423"/>
            </a:xfrm>
          </p:grpSpPr>
          <p:cxnSp>
            <p:nvCxnSpPr>
              <p:cNvPr id="11" name="직선 연결선 10"/>
              <p:cNvCxnSpPr/>
              <p:nvPr/>
            </p:nvCxnSpPr>
            <p:spPr>
              <a:xfrm>
                <a:off x="12697097" y="-113211"/>
                <a:ext cx="209006" cy="217714"/>
              </a:xfrm>
              <a:prstGeom prst="line">
                <a:avLst/>
              </a:prstGeom>
              <a:noFill/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2" name="직선 연결선 11"/>
              <p:cNvCxnSpPr/>
              <p:nvPr/>
            </p:nvCxnSpPr>
            <p:spPr>
              <a:xfrm flipH="1">
                <a:off x="12906103" y="-113211"/>
                <a:ext cx="209006" cy="226423"/>
              </a:xfrm>
              <a:prstGeom prst="line">
                <a:avLst/>
              </a:prstGeom>
              <a:noFill/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cxnSp>
        <p:nvCxnSpPr>
          <p:cNvPr id="15" name="직선 연결선 14"/>
          <p:cNvCxnSpPr/>
          <p:nvPr userDrawn="1"/>
        </p:nvCxnSpPr>
        <p:spPr>
          <a:xfrm>
            <a:off x="334590" y="1053733"/>
            <a:ext cx="687977" cy="0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 userDrawn="1"/>
        </p:nvCxnSpPr>
        <p:spPr>
          <a:xfrm>
            <a:off x="334590" y="1746065"/>
            <a:ext cx="687977" cy="0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 userDrawn="1"/>
        </p:nvCxnSpPr>
        <p:spPr>
          <a:xfrm>
            <a:off x="334590" y="2438397"/>
            <a:ext cx="687977" cy="0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 userDrawn="1"/>
        </p:nvCxnSpPr>
        <p:spPr>
          <a:xfrm>
            <a:off x="334590" y="3130729"/>
            <a:ext cx="687977" cy="0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/>
          <p:cNvCxnSpPr/>
          <p:nvPr userDrawn="1"/>
        </p:nvCxnSpPr>
        <p:spPr>
          <a:xfrm>
            <a:off x="334590" y="3823061"/>
            <a:ext cx="687977" cy="0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/>
          <p:cNvCxnSpPr/>
          <p:nvPr userDrawn="1"/>
        </p:nvCxnSpPr>
        <p:spPr>
          <a:xfrm>
            <a:off x="334590" y="4515393"/>
            <a:ext cx="687977" cy="0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/>
          <p:cNvCxnSpPr/>
          <p:nvPr userDrawn="1"/>
        </p:nvCxnSpPr>
        <p:spPr>
          <a:xfrm>
            <a:off x="334590" y="5207725"/>
            <a:ext cx="687977" cy="0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/>
          <p:cNvCxnSpPr/>
          <p:nvPr userDrawn="1"/>
        </p:nvCxnSpPr>
        <p:spPr>
          <a:xfrm>
            <a:off x="334590" y="5900057"/>
            <a:ext cx="687977" cy="0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48403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29811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78072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28581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그림 개체 틀 14"/>
          <p:cNvSpPr>
            <a:spLocks noGrp="1"/>
          </p:cNvSpPr>
          <p:nvPr>
            <p:ph type="pic" sz="quarter" idx="10"/>
          </p:nvPr>
        </p:nvSpPr>
        <p:spPr>
          <a:xfrm>
            <a:off x="1227138" y="1247775"/>
            <a:ext cx="4883150" cy="51022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0363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B6B8F-45E1-4D19-8C27-116B9A3BB1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77029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9AFE30-CE99-44E2-887B-671B604A8DB1}" type="datetimeFigureOut">
              <a:rPr lang="ko-KR" altLang="en-US">
                <a:solidFill>
                  <a:prstClr val="black"/>
                </a:solidFill>
              </a:rPr>
              <a:pPr/>
              <a:t>2017-05-01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A87CF1-EAF7-409B-A6C1-6C428483A4C3}" type="slidenum">
              <a:rPr lang="ko-KR" altLang="en-US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4935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9AFE30-CE99-44E2-887B-671B604A8DB1}" type="datetimeFigureOut">
              <a:rPr lang="ko-KR" altLang="en-US">
                <a:solidFill>
                  <a:prstClr val="black"/>
                </a:solidFill>
              </a:rPr>
              <a:pPr/>
              <a:t>2017-05-01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A87CF1-EAF7-409B-A6C1-6C428483A4C3}" type="slidenum">
              <a:rPr lang="ko-KR" altLang="en-US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8699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9AFE30-CE99-44E2-887B-671B604A8DB1}" type="datetimeFigureOut">
              <a:rPr lang="ko-KR" altLang="en-US">
                <a:solidFill>
                  <a:prstClr val="black"/>
                </a:solidFill>
              </a:rPr>
              <a:pPr/>
              <a:t>2017-05-01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A87CF1-EAF7-409B-A6C1-6C428483A4C3}" type="slidenum">
              <a:rPr lang="ko-KR" altLang="en-US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8750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9AFE30-CE99-44E2-887B-671B604A8DB1}" type="datetimeFigureOut">
              <a:rPr lang="ko-KR" altLang="en-US">
                <a:solidFill>
                  <a:prstClr val="black"/>
                </a:solidFill>
              </a:rPr>
              <a:pPr/>
              <a:t>2017-05-01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A87CF1-EAF7-409B-A6C1-6C428483A4C3}" type="slidenum">
              <a:rPr lang="ko-KR" altLang="en-US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4753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9AFE30-CE99-44E2-887B-671B604A8DB1}" type="datetimeFigureOut">
              <a:rPr lang="ko-KR" altLang="en-US">
                <a:solidFill>
                  <a:prstClr val="black"/>
                </a:solidFill>
              </a:rPr>
              <a:pPr/>
              <a:t>2017-05-01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A87CF1-EAF7-409B-A6C1-6C428483A4C3}" type="slidenum">
              <a:rPr lang="ko-KR" altLang="en-US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3144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9AFE30-CE99-44E2-887B-671B604A8DB1}" type="datetimeFigureOut">
              <a:rPr lang="ko-KR" altLang="en-US">
                <a:solidFill>
                  <a:prstClr val="black"/>
                </a:solidFill>
              </a:rPr>
              <a:pPr/>
              <a:t>2017-05-01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A87CF1-EAF7-409B-A6C1-6C428483A4C3}" type="slidenum">
              <a:rPr lang="ko-KR" altLang="en-US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172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B6B8F-45E1-4D19-8C27-116B9A3BB1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7018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B6B8F-45E1-4D19-8C27-116B9A3BB1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2888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B6B8F-45E1-4D19-8C27-116B9A3BB1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8435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B6B8F-45E1-4D19-8C27-116B9A3BB1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6500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hyperlink" Target="http://leehyekang.com/" TargetMode="Externa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hyperlink" Target="http://leehyekang.com/" TargetMode="Externa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B6B8F-45E1-4D19-8C27-116B9A3BB1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6059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7014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7985760" y="6309360"/>
            <a:ext cx="4081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prstClr val="white"/>
                </a:solidFill>
                <a:hlinkClick r:id="rId13"/>
              </a:rPr>
              <a:t>http://</a:t>
            </a:r>
            <a:r>
              <a:rPr lang="en-US" altLang="ko-KR">
                <a:solidFill>
                  <a:prstClr val="white"/>
                </a:solidFill>
                <a:hlinkClick r:id="rId13"/>
              </a:rPr>
              <a:t>leehyekang.com</a:t>
            </a:r>
            <a:r>
              <a:rPr lang="en-US" altLang="ko-KR">
                <a:solidFill>
                  <a:prstClr val="white"/>
                </a:solidFill>
              </a:rPr>
              <a:t> </a:t>
            </a:r>
            <a:r>
              <a:rPr lang="ko-KR" altLang="en-US" dirty="0">
                <a:solidFill>
                  <a:prstClr val="white"/>
                </a:solidFill>
              </a:rPr>
              <a:t>친절한 </a:t>
            </a:r>
            <a:r>
              <a:rPr lang="ko-KR" altLang="en-US" dirty="0" err="1">
                <a:solidFill>
                  <a:prstClr val="white"/>
                </a:solidFill>
              </a:rPr>
              <a:t>혜강씨</a:t>
            </a:r>
            <a:endParaRPr lang="ko-KR" altLang="en-US" dirty="0">
              <a:solidFill>
                <a:prstClr val="white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-594"/>
            <a:ext cx="12223539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589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D8E3F-465A-497D-95D5-7D7CB50A06A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43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7985760" y="6309360"/>
            <a:ext cx="4081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prstClr val="white"/>
                </a:solidFill>
                <a:hlinkClick r:id="rId13"/>
              </a:rPr>
              <a:t>http://</a:t>
            </a:r>
            <a:r>
              <a:rPr lang="en-US" altLang="ko-KR">
                <a:solidFill>
                  <a:prstClr val="white"/>
                </a:solidFill>
                <a:hlinkClick r:id="rId13"/>
              </a:rPr>
              <a:t>leehyekang.com</a:t>
            </a:r>
            <a:r>
              <a:rPr lang="en-US" altLang="ko-KR">
                <a:solidFill>
                  <a:prstClr val="white"/>
                </a:solidFill>
              </a:rPr>
              <a:t> </a:t>
            </a:r>
            <a:r>
              <a:rPr lang="ko-KR" altLang="en-US" dirty="0">
                <a:solidFill>
                  <a:prstClr val="white"/>
                </a:solidFill>
              </a:rPr>
              <a:t>친절한 </a:t>
            </a:r>
            <a:r>
              <a:rPr lang="ko-KR" altLang="en-US" dirty="0" err="1">
                <a:solidFill>
                  <a:prstClr val="white"/>
                </a:solidFill>
              </a:rPr>
              <a:t>혜강씨</a:t>
            </a:r>
            <a:endParaRPr lang="ko-KR" altLang="en-US" dirty="0">
              <a:solidFill>
                <a:prstClr val="white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-594"/>
            <a:ext cx="12223539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127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26.wmf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11" Type="http://schemas.openxmlformats.org/officeDocument/2006/relationships/oleObject" Target="../embeddings/oleObject1.bin"/><Relationship Id="rId5" Type="http://schemas.openxmlformats.org/officeDocument/2006/relationships/image" Target="../media/image8.png"/><Relationship Id="rId10" Type="http://schemas.openxmlformats.org/officeDocument/2006/relationships/image" Target="../media/image27.png"/><Relationship Id="rId4" Type="http://schemas.openxmlformats.org/officeDocument/2006/relationships/image" Target="../media/image7.png"/><Relationship Id="rId9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29.png"/><Relationship Id="rId4" Type="http://schemas.openxmlformats.org/officeDocument/2006/relationships/image" Target="../media/image8.png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9.png"/><Relationship Id="rId11" Type="http://schemas.openxmlformats.org/officeDocument/2006/relationships/image" Target="../media/image32.png"/><Relationship Id="rId5" Type="http://schemas.openxmlformats.org/officeDocument/2006/relationships/image" Target="../media/image8.png"/><Relationship Id="rId10" Type="http://schemas.openxmlformats.org/officeDocument/2006/relationships/image" Target="../media/image31.png"/><Relationship Id="rId4" Type="http://schemas.openxmlformats.org/officeDocument/2006/relationships/image" Target="../media/image7.png"/><Relationship Id="rId9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39.jpg"/><Relationship Id="rId4" Type="http://schemas.openxmlformats.org/officeDocument/2006/relationships/image" Target="../media/image8.png"/><Relationship Id="rId9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" Type="http://schemas.openxmlformats.org/officeDocument/2006/relationships/image" Target="../media/image6.png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0.png"/><Relationship Id="rId11" Type="http://schemas.openxmlformats.org/officeDocument/2006/relationships/image" Target="../media/image42.png"/><Relationship Id="rId5" Type="http://schemas.openxmlformats.org/officeDocument/2006/relationships/image" Target="../media/image9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4" Type="http://schemas.openxmlformats.org/officeDocument/2006/relationships/image" Target="../media/image8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3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0.png"/><Relationship Id="rId11" Type="http://schemas.openxmlformats.org/officeDocument/2006/relationships/image" Target="../media/image17.png"/><Relationship Id="rId5" Type="http://schemas.openxmlformats.org/officeDocument/2006/relationships/image" Target="../media/image9.png"/><Relationship Id="rId10" Type="http://schemas.openxmlformats.org/officeDocument/2006/relationships/image" Target="../media/image16.png"/><Relationship Id="rId4" Type="http://schemas.openxmlformats.org/officeDocument/2006/relationships/image" Target="../media/image8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3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0.png"/><Relationship Id="rId11" Type="http://schemas.openxmlformats.org/officeDocument/2006/relationships/image" Target="../media/image21.png"/><Relationship Id="rId5" Type="http://schemas.openxmlformats.org/officeDocument/2006/relationships/image" Target="../media/image9.png"/><Relationship Id="rId10" Type="http://schemas.openxmlformats.org/officeDocument/2006/relationships/image" Target="../media/image20.png"/><Relationship Id="rId4" Type="http://schemas.openxmlformats.org/officeDocument/2006/relationships/image" Target="../media/image8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25.png"/><Relationship Id="rId4" Type="http://schemas.openxmlformats.org/officeDocument/2006/relationships/image" Target="../media/image8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0" descr="E:\12. PPT 이미지\East_Asia_(orthographic_projection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221" y="143635"/>
            <a:ext cx="4057558" cy="405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제목 1"/>
          <p:cNvSpPr txBox="1">
            <a:spLocks/>
          </p:cNvSpPr>
          <p:nvPr/>
        </p:nvSpPr>
        <p:spPr>
          <a:xfrm>
            <a:off x="0" y="2989368"/>
            <a:ext cx="12192001" cy="1728192"/>
          </a:xfrm>
          <a:prstGeom prst="rect">
            <a:avLst/>
          </a:prstGeom>
          <a:solidFill>
            <a:srgbClr val="1C1C1C">
              <a:alpha val="65882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1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휴먼명조"/>
                <a:cs typeface="Times New Roman"/>
              </a:rPr>
              <a:t>Development and Evaluation of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1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휴먼명조"/>
                <a:cs typeface="Times New Roman"/>
              </a:rPr>
              <a:t>a Regional Reanalysis over East Asia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  <a:cs typeface="+mj-cs"/>
            </a:endParaRPr>
          </a:p>
        </p:txBody>
      </p:sp>
      <p:sp>
        <p:nvSpPr>
          <p:cNvPr id="15" name="부제목 2"/>
          <p:cNvSpPr txBox="1">
            <a:spLocks/>
          </p:cNvSpPr>
          <p:nvPr/>
        </p:nvSpPr>
        <p:spPr>
          <a:xfrm>
            <a:off x="2989675" y="4921190"/>
            <a:ext cx="6596798" cy="12485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Eun-Gyeong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 Yang 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200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Atmospheric Predictability and Data Assimilation Laboratory 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200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Dept. of Atmospheric Science, </a:t>
            </a:r>
            <a:r>
              <a:rPr kumimoji="0" lang="en-US" altLang="ko-KR" sz="200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Yonsei</a:t>
            </a:r>
            <a:r>
              <a:rPr kumimoji="0" lang="en-US" altLang="ko-KR" sz="200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 Univ., Republic of Korea</a:t>
            </a:r>
            <a:endParaRPr kumimoji="0" lang="en-US" altLang="ko-KR" sz="200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anose="02020603050405020304" pitchFamily="18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cxnSp>
        <p:nvCxnSpPr>
          <p:cNvPr id="16" name="직선 연결선 15"/>
          <p:cNvCxnSpPr/>
          <p:nvPr/>
        </p:nvCxnSpPr>
        <p:spPr>
          <a:xfrm>
            <a:off x="2326518" y="4786175"/>
            <a:ext cx="7744582" cy="0"/>
          </a:xfrm>
          <a:prstGeom prst="line">
            <a:avLst/>
          </a:prstGeom>
          <a:noFill/>
          <a:ln w="28575" cap="flat" cmpd="sng" algn="ctr">
            <a:solidFill>
              <a:srgbClr val="FFFFC1">
                <a:alpha val="47059"/>
              </a:srgbClr>
            </a:solidFill>
            <a:prstDash val="sysDot"/>
          </a:ln>
          <a:effectLst/>
        </p:spPr>
      </p:cxnSp>
      <p:pic>
        <p:nvPicPr>
          <p:cNvPr id="17" name="Picture 8" descr="E:\12. PPT 이미지\Yonsei\기본형\기본형_심볼-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2528" y1="38316" x2="42528" y2="38316"/>
                        <a14:foregroundMark x1="23492" y1="41226" x2="23492" y2="41226"/>
                        <a14:foregroundMark x1="24594" y1="40829" x2="24594" y2="40829"/>
                        <a14:foregroundMark x1="23964" y1="43298" x2="23964" y2="43298"/>
                        <a14:foregroundMark x1="28789" y1="62302" x2="28789" y2="62302"/>
                        <a14:foregroundMark x1="30205" y1="64021" x2="30205" y2="64021"/>
                        <a14:foregroundMark x1="50760" y1="70547" x2="50760" y2="70547"/>
                        <a14:foregroundMark x1="72103" y1="62566" x2="72103" y2="62566"/>
                        <a14:foregroundMark x1="50446" y1="41887" x2="50446" y2="41887"/>
                        <a14:foregroundMark x1="54641" y1="42284" x2="54641" y2="42284"/>
                        <a14:foregroundMark x1="49187" y1="54586" x2="49187" y2="54586"/>
                        <a14:foregroundMark x1="48873" y1="59700" x2="48873" y2="59700"/>
                        <a14:foregroundMark x1="35973" y1="61376" x2="35973" y2="61376"/>
                        <a14:foregroundMark x1="32092" y1="55996" x2="32092" y2="55996"/>
                        <a14:foregroundMark x1="50760" y1="38183" x2="50760" y2="38183"/>
                        <a14:foregroundMark x1="55899" y1="32319" x2="55899" y2="32319"/>
                        <a14:foregroundMark x1="38909" y1="33774" x2="38909" y2="33774"/>
                        <a14:foregroundMark x1="43891" y1="32716" x2="43891" y2="32716"/>
                        <a14:foregroundMark x1="29261" y1="45414" x2="29261" y2="45414"/>
                        <a14:foregroundMark x1="29418" y1="52072" x2="29418" y2="52072"/>
                        <a14:foregroundMark x1="69795" y1="50794" x2="69795" y2="50794"/>
                        <a14:foregroundMark x1="67121" y1="55864" x2="67121" y2="55864"/>
                        <a14:foregroundMark x1="67121" y1="55864" x2="67121" y2="55864"/>
                        <a14:foregroundMark x1="36287" y1="33774" x2="36287" y2="33774"/>
                        <a14:foregroundMark x1="44048" y1="31526" x2="44048" y2="31526"/>
                        <a14:foregroundMark x1="44048" y1="31526" x2="44048" y2="31526"/>
                        <a14:foregroundMark x1="69324" y1="41226" x2="69324" y2="41226"/>
                        <a14:foregroundMark x1="69324" y1="41226" x2="69324" y2="41226"/>
                        <a14:foregroundMark x1="68537" y1="43827" x2="68537" y2="43827"/>
                        <a14:foregroundMark x1="67750" y1="44885" x2="67750" y2="448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48" t="20046" r="17164" b="24521"/>
          <a:stretch/>
        </p:blipFill>
        <p:spPr bwMode="auto">
          <a:xfrm>
            <a:off x="10871650" y="143635"/>
            <a:ext cx="1142985" cy="11251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직사각형 17"/>
          <p:cNvSpPr/>
          <p:nvPr/>
        </p:nvSpPr>
        <p:spPr>
          <a:xfrm>
            <a:off x="0" y="6453336"/>
            <a:ext cx="12192000" cy="40466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0067" y="6469735"/>
            <a:ext cx="3092513" cy="338554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Spring 2017 Group Meeting </a:t>
            </a:r>
            <a:endParaRPr kumimoji="0" lang="ko-KR" altLang="en-US" sz="1600" b="1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나눔고딕 ExtraBold" panose="020D0904000000000000" pitchFamily="50" charset="-127"/>
              <a:cs typeface="Tahoma" panose="020B060403050404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424212" y="6453336"/>
            <a:ext cx="1630575" cy="369332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05/01/2017</a:t>
            </a:r>
            <a:endParaRPr kumimoji="0" lang="ko-KR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나눔고딕 ExtraBold" panose="020D0904000000000000" pitchFamily="50" charset="-127"/>
              <a:cs typeface="Tahoma" panose="020B0604030504040204" pitchFamily="34" charset="0"/>
            </a:endParaRP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29" y="147120"/>
            <a:ext cx="1136797" cy="112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42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그룹 77"/>
          <p:cNvGrpSpPr/>
          <p:nvPr/>
        </p:nvGrpSpPr>
        <p:grpSpPr>
          <a:xfrm>
            <a:off x="277633" y="2484379"/>
            <a:ext cx="737616" cy="637661"/>
            <a:chOff x="286675" y="1057144"/>
            <a:chExt cx="737616" cy="637661"/>
          </a:xfrm>
        </p:grpSpPr>
        <p:sp>
          <p:nvSpPr>
            <p:cNvPr id="74" name="직사각형 73"/>
            <p:cNvSpPr/>
            <p:nvPr/>
          </p:nvSpPr>
          <p:spPr>
            <a:xfrm>
              <a:off x="286675" y="1057144"/>
              <a:ext cx="75474" cy="637661"/>
            </a:xfrm>
            <a:prstGeom prst="rect">
              <a:avLst/>
            </a:prstGeom>
            <a:solidFill>
              <a:srgbClr val="DA9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76" name="직선 연결선 75"/>
            <p:cNvCxnSpPr/>
            <p:nvPr/>
          </p:nvCxnSpPr>
          <p:spPr>
            <a:xfrm>
              <a:off x="286675" y="1057144"/>
              <a:ext cx="737616" cy="0"/>
            </a:xfrm>
            <a:prstGeom prst="line">
              <a:avLst/>
            </a:prstGeom>
            <a:ln w="12700">
              <a:solidFill>
                <a:srgbClr val="DA9B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직선 연결선 76"/>
            <p:cNvCxnSpPr/>
            <p:nvPr/>
          </p:nvCxnSpPr>
          <p:spPr>
            <a:xfrm>
              <a:off x="286675" y="1694805"/>
              <a:ext cx="737616" cy="0"/>
            </a:xfrm>
            <a:prstGeom prst="line">
              <a:avLst/>
            </a:prstGeom>
            <a:ln w="12700">
              <a:solidFill>
                <a:srgbClr val="DA9B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9" name="그림 78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44" y="1694805"/>
            <a:ext cx="834190" cy="834190"/>
          </a:xfrm>
          <a:prstGeom prst="rect">
            <a:avLst/>
          </a:prstGeom>
        </p:spPr>
      </p:pic>
      <p:pic>
        <p:nvPicPr>
          <p:cNvPr id="81" name="그림 80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6" t="45154" r="-1" b="-2"/>
          <a:stretch/>
        </p:blipFill>
        <p:spPr>
          <a:xfrm>
            <a:off x="330746" y="2609886"/>
            <a:ext cx="827358" cy="474400"/>
          </a:xfrm>
          <a:prstGeom prst="rect">
            <a:avLst/>
          </a:prstGeom>
        </p:spPr>
      </p:pic>
      <p:pic>
        <p:nvPicPr>
          <p:cNvPr id="83" name="그림 82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59" y="3159398"/>
            <a:ext cx="623733" cy="623733"/>
          </a:xfrm>
          <a:prstGeom prst="rect">
            <a:avLst/>
          </a:prstGeom>
        </p:spPr>
      </p:pic>
      <p:pic>
        <p:nvPicPr>
          <p:cNvPr id="84" name="그림 83"/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58" y="3850986"/>
            <a:ext cx="601962" cy="601962"/>
          </a:xfrm>
          <a:prstGeom prst="rect">
            <a:avLst/>
          </a:prstGeom>
        </p:spPr>
      </p:pic>
      <p:pic>
        <p:nvPicPr>
          <p:cNvPr id="85" name="그림 84"/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10" y="4535317"/>
            <a:ext cx="579639" cy="579639"/>
          </a:xfrm>
          <a:prstGeom prst="rect">
            <a:avLst/>
          </a:prstGeom>
        </p:spPr>
      </p:pic>
      <p:pic>
        <p:nvPicPr>
          <p:cNvPr id="86" name="그림 85"/>
          <p:cNvPicPr>
            <a:picLocks noChangeAspect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71" y="5238575"/>
            <a:ext cx="627021" cy="627021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9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74" y="983406"/>
            <a:ext cx="785136" cy="78513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851198" y="457200"/>
            <a:ext cx="31983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ko-KR" sz="20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Evaluation – Skill Score</a:t>
            </a:r>
            <a:endParaRPr lang="ko-KR" altLang="en-US" sz="2000" b="1" dirty="0">
              <a:solidFill>
                <a:prstClr val="black"/>
              </a:solidFill>
              <a:latin typeface="Tahoma" panose="020B0604030504040204" pitchFamily="34" charset="0"/>
              <a:ea typeface="나눔바른고딕 Light" panose="020B0603020101020101" pitchFamily="50" charset="-127"/>
              <a:cs typeface="Tahom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28613" y="446049"/>
            <a:ext cx="40242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ko-KR" sz="2000" b="1" i="1" dirty="0" smtClean="0">
                <a:solidFill>
                  <a:prstClr val="black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Part 1. East Asia Regional Reanalysis</a:t>
            </a:r>
            <a:endParaRPr lang="ko-KR" altLang="en-US" sz="2000" b="1" i="1" dirty="0">
              <a:solidFill>
                <a:prstClr val="black"/>
              </a:solidFill>
              <a:latin typeface="Calibri" panose="020F0502020204030204" pitchFamily="34" charset="0"/>
              <a:ea typeface="나눔바른고딕 Light" panose="020B0603020101020101" pitchFamily="50" charset="-127"/>
              <a:cs typeface="Calibri" panose="020F0502020204030204" pitchFamily="34" charset="0"/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1181646" y="1167999"/>
            <a:ext cx="10616343" cy="53083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9" name="그림 6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07"/>
          <a:stretch/>
        </p:blipFill>
        <p:spPr bwMode="auto">
          <a:xfrm>
            <a:off x="1251657" y="3099252"/>
            <a:ext cx="5051523" cy="32830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0" name="TextBox 69"/>
          <p:cNvSpPr txBox="1"/>
          <p:nvPr/>
        </p:nvSpPr>
        <p:spPr>
          <a:xfrm>
            <a:off x="3260213" y="3134733"/>
            <a:ext cx="17172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>
                <a:solidFill>
                  <a:srgbClr val="009644"/>
                </a:solidFill>
                <a:latin typeface="Calibri" panose="020F0502020204030204" pitchFamily="34" charset="0"/>
              </a:rPr>
              <a:t>better than ERA-I (SS&gt;0)</a:t>
            </a:r>
            <a:endParaRPr lang="ko-KR" altLang="en-US" sz="1200" b="1" dirty="0">
              <a:solidFill>
                <a:srgbClr val="009644"/>
              </a:solidFill>
              <a:latin typeface="Calibri" panose="020F0502020204030204" pitchFamily="34" charset="0"/>
            </a:endParaRPr>
          </a:p>
        </p:txBody>
      </p:sp>
      <p:sp>
        <p:nvSpPr>
          <p:cNvPr id="71" name="직사각형 70"/>
          <p:cNvSpPr>
            <a:spLocks noChangeAspect="1"/>
          </p:cNvSpPr>
          <p:nvPr/>
        </p:nvSpPr>
        <p:spPr>
          <a:xfrm>
            <a:off x="1477815" y="3809807"/>
            <a:ext cx="240083" cy="1875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2" name="직사각형 71"/>
          <p:cNvSpPr/>
          <p:nvPr/>
        </p:nvSpPr>
        <p:spPr>
          <a:xfrm>
            <a:off x="1768170" y="3917680"/>
            <a:ext cx="4441017" cy="1803720"/>
          </a:xfrm>
          <a:prstGeom prst="rect">
            <a:avLst/>
          </a:prstGeom>
          <a:solidFill>
            <a:srgbClr val="EBF1DE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cxnSp>
        <p:nvCxnSpPr>
          <p:cNvPr id="73" name="직선 연결선 72"/>
          <p:cNvCxnSpPr/>
          <p:nvPr/>
        </p:nvCxnSpPr>
        <p:spPr>
          <a:xfrm flipV="1">
            <a:off x="1786906" y="3894974"/>
            <a:ext cx="4441017" cy="5742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3055672" y="5375394"/>
            <a:ext cx="19285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>
                <a:solidFill>
                  <a:srgbClr val="009644"/>
                </a:solidFill>
                <a:latin typeface="Calibri" panose="020F0502020204030204" pitchFamily="34" charset="0"/>
              </a:rPr>
              <a:t>degraded than ERA-I (SS&lt;0)</a:t>
            </a:r>
            <a:endParaRPr lang="ko-KR" altLang="en-US" sz="1200" b="1" dirty="0">
              <a:solidFill>
                <a:srgbClr val="009644"/>
              </a:solidFill>
              <a:latin typeface="Calibri" panose="020F0502020204030204" pitchFamily="34" charset="0"/>
            </a:endParaRPr>
          </a:p>
        </p:txBody>
      </p:sp>
      <p:sp>
        <p:nvSpPr>
          <p:cNvPr id="80" name="직사각형 79"/>
          <p:cNvSpPr/>
          <p:nvPr/>
        </p:nvSpPr>
        <p:spPr>
          <a:xfrm>
            <a:off x="1907442" y="4271256"/>
            <a:ext cx="162000" cy="554400"/>
          </a:xfrm>
          <a:prstGeom prst="rect">
            <a:avLst/>
          </a:prstGeom>
          <a:solidFill>
            <a:srgbClr val="77933C">
              <a:alpha val="2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2" name="직사각형 81"/>
          <p:cNvSpPr/>
          <p:nvPr/>
        </p:nvSpPr>
        <p:spPr>
          <a:xfrm>
            <a:off x="2132600" y="3929142"/>
            <a:ext cx="162000" cy="252000"/>
          </a:xfrm>
          <a:prstGeom prst="rect">
            <a:avLst/>
          </a:prstGeom>
          <a:solidFill>
            <a:srgbClr val="77933C">
              <a:alpha val="2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7" name="직사각형 86"/>
          <p:cNvSpPr/>
          <p:nvPr/>
        </p:nvSpPr>
        <p:spPr>
          <a:xfrm>
            <a:off x="4579989" y="3892090"/>
            <a:ext cx="162000" cy="79200"/>
          </a:xfrm>
          <a:prstGeom prst="rect">
            <a:avLst/>
          </a:prstGeom>
          <a:solidFill>
            <a:srgbClr val="77933C">
              <a:alpha val="2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8" name="직사각형 87"/>
          <p:cNvSpPr/>
          <p:nvPr/>
        </p:nvSpPr>
        <p:spPr>
          <a:xfrm>
            <a:off x="4808948" y="3903264"/>
            <a:ext cx="166909" cy="72000"/>
          </a:xfrm>
          <a:prstGeom prst="rect">
            <a:avLst/>
          </a:prstGeom>
          <a:solidFill>
            <a:srgbClr val="77933C">
              <a:alpha val="2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9" name="직사각형 88"/>
          <p:cNvSpPr/>
          <p:nvPr/>
        </p:nvSpPr>
        <p:spPr>
          <a:xfrm>
            <a:off x="5027343" y="3903264"/>
            <a:ext cx="166909" cy="90000"/>
          </a:xfrm>
          <a:prstGeom prst="rect">
            <a:avLst/>
          </a:prstGeom>
          <a:solidFill>
            <a:srgbClr val="77933C">
              <a:alpha val="2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0" name="직사각형 89"/>
          <p:cNvSpPr/>
          <p:nvPr/>
        </p:nvSpPr>
        <p:spPr>
          <a:xfrm>
            <a:off x="5248314" y="3894638"/>
            <a:ext cx="166909" cy="133200"/>
          </a:xfrm>
          <a:prstGeom prst="rect">
            <a:avLst/>
          </a:prstGeom>
          <a:solidFill>
            <a:srgbClr val="77933C">
              <a:alpha val="2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91" name="직사각형 90"/>
          <p:cNvSpPr/>
          <p:nvPr/>
        </p:nvSpPr>
        <p:spPr>
          <a:xfrm>
            <a:off x="5912888" y="3903264"/>
            <a:ext cx="166909" cy="212400"/>
          </a:xfrm>
          <a:prstGeom prst="rect">
            <a:avLst/>
          </a:prstGeom>
          <a:solidFill>
            <a:srgbClr val="77933C">
              <a:alpha val="2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2" name="직사각형 91"/>
          <p:cNvSpPr/>
          <p:nvPr/>
        </p:nvSpPr>
        <p:spPr>
          <a:xfrm>
            <a:off x="1845007" y="5721400"/>
            <a:ext cx="468000" cy="554400"/>
          </a:xfrm>
          <a:prstGeom prst="rect">
            <a:avLst/>
          </a:prstGeom>
          <a:solidFill>
            <a:srgbClr val="77933C">
              <a:alpha val="2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3" name="직사각형 92"/>
          <p:cNvSpPr/>
          <p:nvPr/>
        </p:nvSpPr>
        <p:spPr>
          <a:xfrm>
            <a:off x="4507856" y="5721400"/>
            <a:ext cx="918000" cy="554400"/>
          </a:xfrm>
          <a:prstGeom prst="rect">
            <a:avLst/>
          </a:prstGeom>
          <a:solidFill>
            <a:srgbClr val="77933C">
              <a:alpha val="2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4" name="직사각형 93"/>
          <p:cNvSpPr/>
          <p:nvPr/>
        </p:nvSpPr>
        <p:spPr>
          <a:xfrm>
            <a:off x="5867382" y="5721400"/>
            <a:ext cx="252000" cy="554400"/>
          </a:xfrm>
          <a:prstGeom prst="rect">
            <a:avLst/>
          </a:prstGeom>
          <a:solidFill>
            <a:srgbClr val="77933C">
              <a:alpha val="2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6537818" y="3616086"/>
            <a:ext cx="51642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dirty="0">
                <a:solidFill>
                  <a:prstClr val="black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Averaged skill scores at 00 and 12 UTC for the period 2013-2014.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dirty="0">
              <a:solidFill>
                <a:prstClr val="black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dirty="0">
                <a:solidFill>
                  <a:prstClr val="black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Except for MSLP, the geopotential height at 850 and 1000 </a:t>
            </a:r>
            <a:r>
              <a:rPr lang="en-US" altLang="ko-KR" dirty="0" err="1">
                <a:solidFill>
                  <a:prstClr val="black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hPa</a:t>
            </a:r>
            <a:r>
              <a:rPr lang="en-US" altLang="ko-KR" dirty="0">
                <a:solidFill>
                  <a:prstClr val="black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, and the upper-air wind and relative humidity, </a:t>
            </a:r>
            <a:r>
              <a:rPr lang="en-US" altLang="ko-KR" b="1" dirty="0" smtClean="0">
                <a:solidFill>
                  <a:prstClr val="black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the </a:t>
            </a:r>
            <a:r>
              <a:rPr lang="en-US" altLang="ko-KR" b="1" dirty="0">
                <a:solidFill>
                  <a:prstClr val="black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EARR performance for most variables</a:t>
            </a:r>
            <a:r>
              <a:rPr lang="en-US" altLang="ko-KR" dirty="0">
                <a:solidFill>
                  <a:prstClr val="black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, such as wind, temperature, relative humidity, and geopotential height, </a:t>
            </a:r>
            <a:r>
              <a:rPr lang="en-US" altLang="ko-KR" b="1" dirty="0">
                <a:solidFill>
                  <a:prstClr val="black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is improved compared to ERA-I</a:t>
            </a:r>
            <a:r>
              <a:rPr lang="en-US" altLang="ko-KR" dirty="0" smtClean="0">
                <a:solidFill>
                  <a:prstClr val="black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</a:t>
            </a:r>
            <a:endParaRPr lang="en-US" altLang="ko-KR" dirty="0">
              <a:solidFill>
                <a:prstClr val="black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260507" y="1104432"/>
            <a:ext cx="103732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The skill score reveals how </a:t>
            </a:r>
            <a:r>
              <a:rPr lang="en-US" altLang="ko-KR" b="1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much the performance of the system is improved</a:t>
            </a:r>
            <a:r>
              <a:rPr lang="en-US" altLang="ko-KR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from that of a reference (previous system).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 this study, </a:t>
            </a:r>
            <a:r>
              <a:rPr lang="en-US" altLang="ko-KR" b="1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ERA-Interim reanalysis </a:t>
            </a:r>
            <a:r>
              <a:rPr lang="en-US" altLang="ko-KR" b="1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ko-KR" b="1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 reference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Skill Score &gt; 0  </a:t>
            </a:r>
            <a:r>
              <a:rPr lang="en-US" altLang="ko-KR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EARR performance </a:t>
            </a:r>
            <a:r>
              <a:rPr lang="en-US" altLang="ko-KR" u="sng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improved</a:t>
            </a:r>
            <a:r>
              <a:rPr lang="en-US" altLang="ko-KR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compared to ERA-I.</a:t>
            </a:r>
            <a:br>
              <a:rPr lang="en-US" altLang="ko-KR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</a:br>
            <a:r>
              <a:rPr lang="en-US" altLang="ko-KR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Skill Score &lt; 0   		  </a:t>
            </a:r>
            <a:r>
              <a:rPr lang="en-US" altLang="ko-KR" u="sng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degraded</a:t>
            </a:r>
            <a:endParaRPr lang="ko-KR" altLang="en-US" u="sng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9" name="개체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4230966"/>
              </p:ext>
            </p:extLst>
          </p:nvPr>
        </p:nvGraphicFramePr>
        <p:xfrm>
          <a:off x="4905267" y="2598735"/>
          <a:ext cx="6826242" cy="616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Equation" r:id="rId11" imgW="5816520" imgH="507960" progId="Equation.DSMT4">
                  <p:embed/>
                </p:oleObj>
              </mc:Choice>
              <mc:Fallback>
                <p:oleObj name="Equation" r:id="rId11" imgW="581652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5267" y="2598735"/>
                        <a:ext cx="6826242" cy="616222"/>
                      </a:xfrm>
                      <a:prstGeom prst="rect">
                        <a:avLst/>
                      </a:prstGeom>
                      <a:solidFill>
                        <a:srgbClr val="DEF2FE">
                          <a:alpha val="85098"/>
                        </a:srgb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" name="TextBox 96"/>
          <p:cNvSpPr txBox="1"/>
          <p:nvPr/>
        </p:nvSpPr>
        <p:spPr>
          <a:xfrm>
            <a:off x="1021776" y="6285845"/>
            <a:ext cx="2176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(Yang and Kim 2017)</a:t>
            </a:r>
            <a:endParaRPr lang="ko-KR" altLang="en-US" sz="16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19199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80" grpId="0" animBg="1"/>
      <p:bldP spid="82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그룹 77"/>
          <p:cNvGrpSpPr/>
          <p:nvPr/>
        </p:nvGrpSpPr>
        <p:grpSpPr>
          <a:xfrm>
            <a:off x="277633" y="2484379"/>
            <a:ext cx="737616" cy="637661"/>
            <a:chOff x="286675" y="1057144"/>
            <a:chExt cx="737616" cy="637661"/>
          </a:xfrm>
        </p:grpSpPr>
        <p:sp>
          <p:nvSpPr>
            <p:cNvPr id="74" name="직사각형 73"/>
            <p:cNvSpPr/>
            <p:nvPr/>
          </p:nvSpPr>
          <p:spPr>
            <a:xfrm>
              <a:off x="286675" y="1057144"/>
              <a:ext cx="75474" cy="637661"/>
            </a:xfrm>
            <a:prstGeom prst="rect">
              <a:avLst/>
            </a:prstGeom>
            <a:solidFill>
              <a:srgbClr val="DA9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76" name="직선 연결선 75"/>
            <p:cNvCxnSpPr/>
            <p:nvPr/>
          </p:nvCxnSpPr>
          <p:spPr>
            <a:xfrm>
              <a:off x="286675" y="1057144"/>
              <a:ext cx="737616" cy="0"/>
            </a:xfrm>
            <a:prstGeom prst="line">
              <a:avLst/>
            </a:prstGeom>
            <a:ln w="12700">
              <a:solidFill>
                <a:srgbClr val="DA9B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직선 연결선 76"/>
            <p:cNvCxnSpPr/>
            <p:nvPr/>
          </p:nvCxnSpPr>
          <p:spPr>
            <a:xfrm>
              <a:off x="286675" y="1694805"/>
              <a:ext cx="737616" cy="0"/>
            </a:xfrm>
            <a:prstGeom prst="line">
              <a:avLst/>
            </a:prstGeom>
            <a:ln w="12700">
              <a:solidFill>
                <a:srgbClr val="DA9B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9" name="그림 78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44" y="1694805"/>
            <a:ext cx="834190" cy="834190"/>
          </a:xfrm>
          <a:prstGeom prst="rect">
            <a:avLst/>
          </a:prstGeom>
        </p:spPr>
      </p:pic>
      <p:pic>
        <p:nvPicPr>
          <p:cNvPr id="81" name="그림 80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6" t="45154" r="-1" b="-2"/>
          <a:stretch/>
        </p:blipFill>
        <p:spPr>
          <a:xfrm>
            <a:off x="330746" y="2609886"/>
            <a:ext cx="827358" cy="474400"/>
          </a:xfrm>
          <a:prstGeom prst="rect">
            <a:avLst/>
          </a:prstGeom>
        </p:spPr>
      </p:pic>
      <p:pic>
        <p:nvPicPr>
          <p:cNvPr id="83" name="그림 82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59" y="3159398"/>
            <a:ext cx="623733" cy="623733"/>
          </a:xfrm>
          <a:prstGeom prst="rect">
            <a:avLst/>
          </a:prstGeom>
        </p:spPr>
      </p:pic>
      <p:pic>
        <p:nvPicPr>
          <p:cNvPr id="84" name="그림 83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58" y="3850986"/>
            <a:ext cx="601962" cy="601962"/>
          </a:xfrm>
          <a:prstGeom prst="rect">
            <a:avLst/>
          </a:prstGeom>
        </p:spPr>
      </p:pic>
      <p:pic>
        <p:nvPicPr>
          <p:cNvPr id="85" name="그림 84"/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10" y="4535317"/>
            <a:ext cx="579639" cy="579639"/>
          </a:xfrm>
          <a:prstGeom prst="rect">
            <a:avLst/>
          </a:prstGeom>
        </p:spPr>
      </p:pic>
      <p:pic>
        <p:nvPicPr>
          <p:cNvPr id="86" name="그림 85"/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71" y="5238575"/>
            <a:ext cx="627021" cy="627021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74" y="983406"/>
            <a:ext cx="785136" cy="78513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799682" y="457200"/>
            <a:ext cx="2592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ko-KR" sz="20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Evaluation – RMSE</a:t>
            </a:r>
            <a:endParaRPr lang="ko-KR" altLang="en-US" sz="2000" b="1" dirty="0">
              <a:solidFill>
                <a:prstClr val="black"/>
              </a:solidFill>
              <a:latin typeface="Tahoma" panose="020B0604030504040204" pitchFamily="34" charset="0"/>
              <a:ea typeface="나눔바른고딕 Light" panose="020B0603020101020101" pitchFamily="50" charset="-127"/>
              <a:cs typeface="Tahom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28613" y="446049"/>
            <a:ext cx="40242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ko-KR" sz="2000" b="1" i="1" dirty="0" smtClean="0">
                <a:solidFill>
                  <a:prstClr val="black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Part 1. East Asia Regional Reanalysis</a:t>
            </a:r>
            <a:endParaRPr lang="ko-KR" altLang="en-US" sz="2000" b="1" i="1" dirty="0">
              <a:solidFill>
                <a:prstClr val="black"/>
              </a:solidFill>
              <a:latin typeface="Calibri" panose="020F0502020204030204" pitchFamily="34" charset="0"/>
              <a:ea typeface="나눔바른고딕 Light" panose="020B0603020101020101" pitchFamily="50" charset="-127"/>
              <a:cs typeface="Calibri" panose="020F0502020204030204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1021776" y="6285845"/>
            <a:ext cx="2176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(Yang and Kim 2017)</a:t>
            </a:r>
            <a:endParaRPr lang="ko-KR" altLang="en-US" sz="16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724" y="1658493"/>
            <a:ext cx="4698986" cy="466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2912096" y="1264571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rgbClr val="1F497D"/>
                </a:solidFill>
                <a:latin typeface="Cambria Math" panose="02040503050406030204" pitchFamily="18" charset="0"/>
              </a:rPr>
              <a:t>Jan</a:t>
            </a:r>
            <a:endParaRPr lang="ko-KR" altLang="en-US" b="1" dirty="0">
              <a:solidFill>
                <a:srgbClr val="1F497D"/>
              </a:solidFill>
              <a:latin typeface="Cambria Math" panose="020405030504060302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02450" y="1264571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rgbClr val="1F497D"/>
                </a:solidFill>
                <a:latin typeface="Cambria Math" panose="02040503050406030204" pitchFamily="18" charset="0"/>
              </a:rPr>
              <a:t>Jul</a:t>
            </a:r>
            <a:endParaRPr lang="ko-KR" altLang="en-US" b="1" dirty="0">
              <a:solidFill>
                <a:srgbClr val="1F497D"/>
              </a:solidFill>
              <a:latin typeface="Cambria Math" panose="02040503050406030204" pitchFamily="18" charset="0"/>
            </a:endParaRPr>
          </a:p>
        </p:txBody>
      </p:sp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994" y="1626335"/>
            <a:ext cx="4614058" cy="4742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8267195" y="1264571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rgbClr val="1F497D"/>
                </a:solidFill>
                <a:latin typeface="Cambria Math" panose="02040503050406030204" pitchFamily="18" charset="0"/>
              </a:rPr>
              <a:t>Jan</a:t>
            </a:r>
            <a:endParaRPr lang="ko-KR" altLang="en-US" b="1" dirty="0">
              <a:solidFill>
                <a:srgbClr val="1F497D"/>
              </a:solidFill>
              <a:latin typeface="Cambria Math" panose="020405030504060302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0607856" y="1264571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rgbClr val="1F497D"/>
                </a:solidFill>
                <a:latin typeface="Cambria Math" panose="02040503050406030204" pitchFamily="18" charset="0"/>
              </a:rPr>
              <a:t>Jul</a:t>
            </a:r>
            <a:endParaRPr lang="ko-KR" altLang="en-US" b="1" dirty="0">
              <a:solidFill>
                <a:srgbClr val="1F497D"/>
              </a:solidFill>
              <a:latin typeface="Cambria Math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28534" y="1148076"/>
            <a:ext cx="827471" cy="369332"/>
          </a:xfrm>
          <a:prstGeom prst="rect">
            <a:avLst/>
          </a:prstGeom>
          <a:solidFill>
            <a:srgbClr val="599FED"/>
          </a:solidFill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m T</a:t>
            </a:r>
            <a:endParaRPr lang="ko-KR" altLang="en-US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631710" y="1135197"/>
            <a:ext cx="1003801" cy="369332"/>
          </a:xfrm>
          <a:prstGeom prst="rect">
            <a:avLst/>
          </a:prstGeom>
          <a:solidFill>
            <a:srgbClr val="599FED"/>
          </a:solidFill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m U</a:t>
            </a:r>
            <a:endParaRPr lang="ko-KR" altLang="en-US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5164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그룹 77"/>
          <p:cNvGrpSpPr/>
          <p:nvPr/>
        </p:nvGrpSpPr>
        <p:grpSpPr>
          <a:xfrm>
            <a:off x="277633" y="2484379"/>
            <a:ext cx="737616" cy="637661"/>
            <a:chOff x="286675" y="1057144"/>
            <a:chExt cx="737616" cy="637661"/>
          </a:xfrm>
        </p:grpSpPr>
        <p:sp>
          <p:nvSpPr>
            <p:cNvPr id="74" name="직사각형 73"/>
            <p:cNvSpPr/>
            <p:nvPr/>
          </p:nvSpPr>
          <p:spPr>
            <a:xfrm>
              <a:off x="286675" y="1057144"/>
              <a:ext cx="75474" cy="637661"/>
            </a:xfrm>
            <a:prstGeom prst="rect">
              <a:avLst/>
            </a:prstGeom>
            <a:solidFill>
              <a:srgbClr val="DA9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76" name="직선 연결선 75"/>
            <p:cNvCxnSpPr/>
            <p:nvPr/>
          </p:nvCxnSpPr>
          <p:spPr>
            <a:xfrm>
              <a:off x="286675" y="1057144"/>
              <a:ext cx="737616" cy="0"/>
            </a:xfrm>
            <a:prstGeom prst="line">
              <a:avLst/>
            </a:prstGeom>
            <a:ln w="12700">
              <a:solidFill>
                <a:srgbClr val="DA9B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직선 연결선 76"/>
            <p:cNvCxnSpPr/>
            <p:nvPr/>
          </p:nvCxnSpPr>
          <p:spPr>
            <a:xfrm>
              <a:off x="286675" y="1694805"/>
              <a:ext cx="737616" cy="0"/>
            </a:xfrm>
            <a:prstGeom prst="line">
              <a:avLst/>
            </a:prstGeom>
            <a:ln w="12700">
              <a:solidFill>
                <a:srgbClr val="DA9B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9" name="그림 78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44" y="1694805"/>
            <a:ext cx="834190" cy="834190"/>
          </a:xfrm>
          <a:prstGeom prst="rect">
            <a:avLst/>
          </a:prstGeom>
        </p:spPr>
      </p:pic>
      <p:pic>
        <p:nvPicPr>
          <p:cNvPr id="81" name="그림 80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6" t="45154" r="-1" b="-2"/>
          <a:stretch/>
        </p:blipFill>
        <p:spPr>
          <a:xfrm>
            <a:off x="330746" y="2609886"/>
            <a:ext cx="827358" cy="474400"/>
          </a:xfrm>
          <a:prstGeom prst="rect">
            <a:avLst/>
          </a:prstGeom>
        </p:spPr>
      </p:pic>
      <p:pic>
        <p:nvPicPr>
          <p:cNvPr id="83" name="그림 82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59" y="3159398"/>
            <a:ext cx="623733" cy="623733"/>
          </a:xfrm>
          <a:prstGeom prst="rect">
            <a:avLst/>
          </a:prstGeom>
        </p:spPr>
      </p:pic>
      <p:pic>
        <p:nvPicPr>
          <p:cNvPr id="84" name="그림 83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58" y="3850986"/>
            <a:ext cx="601962" cy="601962"/>
          </a:xfrm>
          <a:prstGeom prst="rect">
            <a:avLst/>
          </a:prstGeom>
        </p:spPr>
      </p:pic>
      <p:pic>
        <p:nvPicPr>
          <p:cNvPr id="85" name="그림 84"/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10" y="4535317"/>
            <a:ext cx="579639" cy="579639"/>
          </a:xfrm>
          <a:prstGeom prst="rect">
            <a:avLst/>
          </a:prstGeom>
        </p:spPr>
      </p:pic>
      <p:pic>
        <p:nvPicPr>
          <p:cNvPr id="86" name="그림 85"/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71" y="5238575"/>
            <a:ext cx="627021" cy="627021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74" y="983406"/>
            <a:ext cx="785136" cy="78513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728287" y="320429"/>
            <a:ext cx="387477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ko-KR" sz="19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Evaluation – Corr. </a:t>
            </a:r>
            <a:r>
              <a:rPr lang="en-US" altLang="ko-KR" sz="1900" b="1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Coeff</a:t>
            </a:r>
            <a:r>
              <a:rPr lang="en-US" altLang="ko-KR" sz="19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>
              <a:defRPr/>
            </a:pPr>
            <a:r>
              <a:rPr lang="en-US" altLang="ko-KR" sz="19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Monthly Mean </a:t>
            </a:r>
            <a:r>
              <a:rPr lang="en-US" altLang="ko-KR" sz="14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(Jan/Jul in 2014)</a:t>
            </a:r>
            <a:endParaRPr lang="ko-KR" altLang="en-US" sz="1400" b="1" dirty="0">
              <a:solidFill>
                <a:prstClr val="black"/>
              </a:solidFill>
              <a:latin typeface="Tahoma" panose="020B0604030504040204" pitchFamily="34" charset="0"/>
              <a:ea typeface="나눔바른고딕 Light" panose="020B0603020101020101" pitchFamily="50" charset="-127"/>
              <a:cs typeface="Tahom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28613" y="446049"/>
            <a:ext cx="40242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ko-KR" sz="2000" b="1" i="1" dirty="0" smtClean="0">
                <a:solidFill>
                  <a:prstClr val="black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Part 1. East Asia Regional Reanalysis</a:t>
            </a:r>
            <a:endParaRPr lang="ko-KR" altLang="en-US" sz="2000" b="1" i="1" dirty="0">
              <a:solidFill>
                <a:prstClr val="black"/>
              </a:solidFill>
              <a:latin typeface="Calibri" panose="020F0502020204030204" pitchFamily="34" charset="0"/>
              <a:ea typeface="나눔바른고딕 Light" panose="020B0603020101020101" pitchFamily="50" charset="-127"/>
              <a:cs typeface="Calibri" panose="020F0502020204030204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1021776" y="6285845"/>
            <a:ext cx="2176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(Yang and Kim 2017)</a:t>
            </a:r>
            <a:endParaRPr lang="ko-KR" altLang="en-US" sz="16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0"/>
          <a:stretch/>
        </p:blipFill>
        <p:spPr bwMode="auto">
          <a:xfrm>
            <a:off x="1763115" y="1191272"/>
            <a:ext cx="4970926" cy="505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243479" y="2115047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u="sng" dirty="0">
                <a:solidFill>
                  <a:srgbClr val="009644"/>
                </a:solidFill>
                <a:latin typeface="Cambria Math" panose="02040503050406030204" pitchFamily="18" charset="0"/>
              </a:rPr>
              <a:t>Jan</a:t>
            </a:r>
            <a:endParaRPr lang="ko-KR" altLang="en-US" b="1" u="sng" dirty="0">
              <a:solidFill>
                <a:srgbClr val="009644"/>
              </a:solidFill>
              <a:latin typeface="Cambria Math" panose="020405030504060302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43478" y="4634391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u="sng" dirty="0">
                <a:solidFill>
                  <a:srgbClr val="009644"/>
                </a:solidFill>
                <a:latin typeface="Cambria Math" panose="02040503050406030204" pitchFamily="18" charset="0"/>
              </a:rPr>
              <a:t>Jul</a:t>
            </a:r>
            <a:endParaRPr lang="ko-KR" altLang="en-US" b="1" u="sng" dirty="0">
              <a:solidFill>
                <a:srgbClr val="009644"/>
              </a:solidFill>
              <a:latin typeface="Cambria Math" panose="020405030504060302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86684" y="1194911"/>
            <a:ext cx="4756229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 = correlation coefficient</a:t>
            </a:r>
            <a:br>
              <a:rPr lang="en-US" altLang="ko-KR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altLang="ko-KR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 = slope of regression line, regression coefficient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The monthly means were calculated and linear regression analysis was conducted.</a:t>
            </a:r>
          </a:p>
          <a:p>
            <a:pPr marL="742950" lvl="1" indent="-285750">
              <a:buFont typeface="Calibri" panose="020F0502020204030204" pitchFamily="34" charset="0"/>
              <a:buChar char="–"/>
            </a:pPr>
            <a:r>
              <a:rPr lang="en-US" altLang="ko-KR" sz="16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by interpolating reanalysis variables to the locations of the surface synoptic observations via bilinear interpolation  </a:t>
            </a:r>
          </a:p>
          <a:p>
            <a:pPr marL="742950" lvl="1" indent="-285750">
              <a:buFont typeface="Calibri" panose="020F0502020204030204" pitchFamily="34" charset="0"/>
              <a:buChar char="–"/>
            </a:pPr>
            <a:r>
              <a:rPr lang="en-US" altLang="ko-KR" sz="16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by averaging the </a:t>
            </a:r>
            <a:r>
              <a:rPr lang="en-US" altLang="ko-KR" sz="1600" dirty="0" err="1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reanalyses</a:t>
            </a:r>
            <a:r>
              <a:rPr lang="en-US" altLang="ko-KR" sz="16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and observations at 00 and 12 UTC in Jan and Jul </a:t>
            </a:r>
            <a:r>
              <a:rPr lang="en-US" altLang="ko-KR" sz="16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2014</a:t>
            </a:r>
          </a:p>
          <a:p>
            <a:pPr marL="742950" lvl="1" indent="-285750">
              <a:buFont typeface="Calibri" panose="020F0502020204030204" pitchFamily="34" charset="0"/>
              <a:buChar char="–"/>
            </a:pPr>
            <a:endParaRPr lang="en-US" altLang="ko-KR" sz="1600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EARR</a:t>
            </a:r>
            <a:r>
              <a:rPr lang="en-US" altLang="ko-KR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ko-KR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larger R, m closer to 1 than </a:t>
            </a:r>
            <a:r>
              <a:rPr lang="en-US" altLang="ko-KR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ERA-I</a:t>
            </a:r>
            <a:r>
              <a:rPr lang="en-US" altLang="ko-KR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altLang="ko-KR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en-US" altLang="ko-KR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 terms of the correlation coefficients for the near-surface U and T, </a:t>
            </a:r>
            <a:r>
              <a:rPr lang="en-US" altLang="ko-KR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EARR</a:t>
            </a:r>
            <a:r>
              <a:rPr lang="en-US" altLang="ko-KR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can provide a much improved representation of the near-surface variables, which are more consistent with the observations compared to </a:t>
            </a:r>
            <a:r>
              <a:rPr lang="en-US" altLang="ko-KR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ERA-I</a:t>
            </a:r>
            <a:r>
              <a:rPr lang="en-US" altLang="ko-KR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742950" lvl="1" indent="-285750">
              <a:buFont typeface="Calibri" panose="020F0502020204030204" pitchFamily="34" charset="0"/>
              <a:buChar char="–"/>
            </a:pPr>
            <a:r>
              <a:rPr lang="en-US" altLang="ko-KR" sz="14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significant difference at the 1% level.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5979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그룹 77"/>
          <p:cNvGrpSpPr/>
          <p:nvPr/>
        </p:nvGrpSpPr>
        <p:grpSpPr>
          <a:xfrm>
            <a:off x="277633" y="2484379"/>
            <a:ext cx="737616" cy="637661"/>
            <a:chOff x="286675" y="1057144"/>
            <a:chExt cx="737616" cy="637661"/>
          </a:xfrm>
        </p:grpSpPr>
        <p:sp>
          <p:nvSpPr>
            <p:cNvPr id="74" name="직사각형 73"/>
            <p:cNvSpPr/>
            <p:nvPr/>
          </p:nvSpPr>
          <p:spPr>
            <a:xfrm>
              <a:off x="286675" y="1057144"/>
              <a:ext cx="75474" cy="637661"/>
            </a:xfrm>
            <a:prstGeom prst="rect">
              <a:avLst/>
            </a:prstGeom>
            <a:solidFill>
              <a:srgbClr val="DA9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76" name="직선 연결선 75"/>
            <p:cNvCxnSpPr/>
            <p:nvPr/>
          </p:nvCxnSpPr>
          <p:spPr>
            <a:xfrm>
              <a:off x="286675" y="1057144"/>
              <a:ext cx="737616" cy="0"/>
            </a:xfrm>
            <a:prstGeom prst="line">
              <a:avLst/>
            </a:prstGeom>
            <a:ln w="12700">
              <a:solidFill>
                <a:srgbClr val="DA9B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직선 연결선 76"/>
            <p:cNvCxnSpPr/>
            <p:nvPr/>
          </p:nvCxnSpPr>
          <p:spPr>
            <a:xfrm>
              <a:off x="286675" y="1694805"/>
              <a:ext cx="737616" cy="0"/>
            </a:xfrm>
            <a:prstGeom prst="line">
              <a:avLst/>
            </a:prstGeom>
            <a:ln w="12700">
              <a:solidFill>
                <a:srgbClr val="DA9B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9" name="그림 78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44" y="1694805"/>
            <a:ext cx="834190" cy="834190"/>
          </a:xfrm>
          <a:prstGeom prst="rect">
            <a:avLst/>
          </a:prstGeom>
        </p:spPr>
      </p:pic>
      <p:pic>
        <p:nvPicPr>
          <p:cNvPr id="81" name="그림 80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6" t="45154" r="-1" b="-2"/>
          <a:stretch/>
        </p:blipFill>
        <p:spPr>
          <a:xfrm>
            <a:off x="330746" y="2609886"/>
            <a:ext cx="827358" cy="474400"/>
          </a:xfrm>
          <a:prstGeom prst="rect">
            <a:avLst/>
          </a:prstGeom>
        </p:spPr>
      </p:pic>
      <p:pic>
        <p:nvPicPr>
          <p:cNvPr id="83" name="그림 82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59" y="3159398"/>
            <a:ext cx="623733" cy="623733"/>
          </a:xfrm>
          <a:prstGeom prst="rect">
            <a:avLst/>
          </a:prstGeom>
        </p:spPr>
      </p:pic>
      <p:pic>
        <p:nvPicPr>
          <p:cNvPr id="84" name="그림 83"/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58" y="3850986"/>
            <a:ext cx="601962" cy="601962"/>
          </a:xfrm>
          <a:prstGeom prst="rect">
            <a:avLst/>
          </a:prstGeom>
        </p:spPr>
      </p:pic>
      <p:pic>
        <p:nvPicPr>
          <p:cNvPr id="85" name="그림 84"/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10" y="4535317"/>
            <a:ext cx="579639" cy="579639"/>
          </a:xfrm>
          <a:prstGeom prst="rect">
            <a:avLst/>
          </a:prstGeom>
        </p:spPr>
      </p:pic>
      <p:pic>
        <p:nvPicPr>
          <p:cNvPr id="86" name="그림 85"/>
          <p:cNvPicPr>
            <a:picLocks noChangeAspect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71" y="5238575"/>
            <a:ext cx="627021" cy="627021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9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74" y="983406"/>
            <a:ext cx="785136" cy="78513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728287" y="335927"/>
            <a:ext cx="370967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ko-KR" sz="19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Evaluation – Comparison of </a:t>
            </a:r>
          </a:p>
          <a:p>
            <a:pPr>
              <a:defRPr/>
            </a:pPr>
            <a:r>
              <a:rPr lang="en-US" altLang="ko-KR" sz="19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Monthly Mean</a:t>
            </a:r>
            <a:endParaRPr lang="ko-KR" altLang="en-US" sz="1400" b="1" dirty="0">
              <a:solidFill>
                <a:prstClr val="black"/>
              </a:solidFill>
              <a:latin typeface="Tahoma" panose="020B0604030504040204" pitchFamily="34" charset="0"/>
              <a:ea typeface="나눔바른고딕 Light" panose="020B0603020101020101" pitchFamily="50" charset="-127"/>
              <a:cs typeface="Tahom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28613" y="446049"/>
            <a:ext cx="40242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ko-KR" sz="2000" b="1" i="1" dirty="0" smtClean="0">
                <a:solidFill>
                  <a:prstClr val="black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Part 1. East Asia Regional Reanalysis</a:t>
            </a:r>
            <a:endParaRPr lang="ko-KR" altLang="en-US" sz="2000" b="1" i="1" dirty="0">
              <a:solidFill>
                <a:prstClr val="black"/>
              </a:solidFill>
              <a:latin typeface="Calibri" panose="020F0502020204030204" pitchFamily="34" charset="0"/>
              <a:ea typeface="나눔바른고딕 Light" panose="020B0603020101020101" pitchFamily="50" charset="-127"/>
              <a:cs typeface="Calibri" panose="020F0502020204030204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1021776" y="6285845"/>
            <a:ext cx="2176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(Yang and Kim 2017)</a:t>
            </a:r>
            <a:endParaRPr lang="ko-KR" altLang="en-US" sz="16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2"/>
          <a:stretch/>
        </p:blipFill>
        <p:spPr bwMode="auto">
          <a:xfrm>
            <a:off x="2418917" y="1702811"/>
            <a:ext cx="3996444" cy="443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7"/>
          <a:stretch/>
        </p:blipFill>
        <p:spPr bwMode="auto">
          <a:xfrm>
            <a:off x="7303294" y="1702811"/>
            <a:ext cx="3996444" cy="443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343046" y="2375005"/>
            <a:ext cx="736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rgbClr val="009644"/>
                </a:solidFill>
                <a:latin typeface="Cambria Math" panose="02040503050406030204" pitchFamily="18" charset="0"/>
              </a:rPr>
              <a:t>EARR</a:t>
            </a:r>
            <a:endParaRPr lang="ko-KR" altLang="en-US" b="1" dirty="0">
              <a:solidFill>
                <a:srgbClr val="009644"/>
              </a:solidFill>
              <a:latin typeface="Cambria Math" panose="020405030504060302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43046" y="4724557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rgbClr val="009644"/>
                </a:solidFill>
                <a:latin typeface="Cambria Math" panose="02040503050406030204" pitchFamily="18" charset="0"/>
              </a:rPr>
              <a:t>ERA-I</a:t>
            </a:r>
            <a:endParaRPr lang="ko-KR" altLang="en-US" b="1" dirty="0">
              <a:solidFill>
                <a:srgbClr val="009644"/>
              </a:solidFill>
              <a:latin typeface="Cambria Math" panose="020405030504060302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35371" y="1027842"/>
            <a:ext cx="1040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rgbClr val="1F497D"/>
                </a:solidFill>
                <a:latin typeface="Cambria Math" panose="02040503050406030204" pitchFamily="18" charset="0"/>
              </a:rPr>
              <a:t>Jan 2014</a:t>
            </a:r>
            <a:endParaRPr lang="ko-KR" altLang="en-US" b="1" dirty="0">
              <a:solidFill>
                <a:srgbClr val="1F497D"/>
              </a:solidFill>
              <a:latin typeface="Cambria Math" panose="020405030504060302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917037" y="1027842"/>
            <a:ext cx="98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rgbClr val="1F497D"/>
                </a:solidFill>
                <a:latin typeface="Cambria Math" panose="02040503050406030204" pitchFamily="18" charset="0"/>
              </a:rPr>
              <a:t>Jul 2014</a:t>
            </a:r>
            <a:endParaRPr lang="ko-KR" altLang="en-US" b="1" dirty="0">
              <a:solidFill>
                <a:srgbClr val="1F497D"/>
              </a:solidFill>
              <a:latin typeface="Cambria Math" panose="020405030504060302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167182" y="1320938"/>
            <a:ext cx="729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rgbClr val="FF0066"/>
                </a:solidFill>
                <a:latin typeface="Cambria Math" panose="02040503050406030204" pitchFamily="18" charset="0"/>
              </a:rPr>
              <a:t>SFC T</a:t>
            </a:r>
            <a:endParaRPr lang="ko-KR" altLang="en-US" b="1" dirty="0">
              <a:solidFill>
                <a:srgbClr val="FF0066"/>
              </a:solidFill>
              <a:latin typeface="Cambria Math" panose="020405030504060302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84203" y="1320938"/>
            <a:ext cx="742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rgbClr val="FF0066"/>
                </a:solidFill>
                <a:latin typeface="Cambria Math" panose="02040503050406030204" pitchFamily="18" charset="0"/>
              </a:rPr>
              <a:t>SFC U</a:t>
            </a:r>
            <a:endParaRPr lang="ko-KR" altLang="en-US" b="1" dirty="0">
              <a:solidFill>
                <a:srgbClr val="FF0066"/>
              </a:solidFill>
              <a:latin typeface="Cambria Math" panose="020405030504060302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148847" y="1320938"/>
            <a:ext cx="729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rgbClr val="FF0066"/>
                </a:solidFill>
                <a:latin typeface="Cambria Math" panose="02040503050406030204" pitchFamily="18" charset="0"/>
              </a:rPr>
              <a:t>SFC T</a:t>
            </a:r>
            <a:endParaRPr lang="ko-KR" altLang="en-US" b="1" dirty="0">
              <a:solidFill>
                <a:srgbClr val="FF0066"/>
              </a:solidFill>
              <a:latin typeface="Cambria Math" panose="020405030504060302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965868" y="1320938"/>
            <a:ext cx="742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rgbClr val="FF0066"/>
                </a:solidFill>
                <a:latin typeface="Cambria Math" panose="02040503050406030204" pitchFamily="18" charset="0"/>
              </a:rPr>
              <a:t>SFC U</a:t>
            </a:r>
            <a:endParaRPr lang="ko-KR" altLang="en-US" b="1" dirty="0">
              <a:solidFill>
                <a:srgbClr val="FF0066"/>
              </a:solidFill>
              <a:latin typeface="Cambria Math" panose="02040503050406030204" pitchFamily="18" charset="0"/>
            </a:endParaRPr>
          </a:p>
        </p:txBody>
      </p:sp>
      <p:sp>
        <p:nvSpPr>
          <p:cNvPr id="36" name="타원 35"/>
          <p:cNvSpPr/>
          <p:nvPr/>
        </p:nvSpPr>
        <p:spPr>
          <a:xfrm>
            <a:off x="2525749" y="1830237"/>
            <a:ext cx="703259" cy="914101"/>
          </a:xfrm>
          <a:prstGeom prst="ellipse">
            <a:avLst/>
          </a:prstGeom>
          <a:noFill/>
          <a:ln w="28575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7" name="타원 36"/>
          <p:cNvSpPr/>
          <p:nvPr/>
        </p:nvSpPr>
        <p:spPr>
          <a:xfrm>
            <a:off x="2525749" y="4109062"/>
            <a:ext cx="703259" cy="914101"/>
          </a:xfrm>
          <a:prstGeom prst="ellipse">
            <a:avLst/>
          </a:prstGeom>
          <a:noFill/>
          <a:ln w="28575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8" name="타원 37"/>
          <p:cNvSpPr/>
          <p:nvPr/>
        </p:nvSpPr>
        <p:spPr>
          <a:xfrm>
            <a:off x="4579158" y="1830237"/>
            <a:ext cx="950547" cy="914101"/>
          </a:xfrm>
          <a:prstGeom prst="ellipse">
            <a:avLst/>
          </a:prstGeom>
          <a:noFill/>
          <a:ln w="28575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9" name="타원 38"/>
          <p:cNvSpPr/>
          <p:nvPr/>
        </p:nvSpPr>
        <p:spPr>
          <a:xfrm>
            <a:off x="4579158" y="4109061"/>
            <a:ext cx="950547" cy="914101"/>
          </a:xfrm>
          <a:prstGeom prst="ellipse">
            <a:avLst/>
          </a:prstGeom>
          <a:noFill/>
          <a:ln w="28575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0" name="타원 39"/>
          <p:cNvSpPr/>
          <p:nvPr/>
        </p:nvSpPr>
        <p:spPr>
          <a:xfrm>
            <a:off x="5048990" y="2910357"/>
            <a:ext cx="475273" cy="495055"/>
          </a:xfrm>
          <a:prstGeom prst="ellipse">
            <a:avLst/>
          </a:prstGeom>
          <a:noFill/>
          <a:ln w="28575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1" name="타원 40"/>
          <p:cNvSpPr/>
          <p:nvPr/>
        </p:nvSpPr>
        <p:spPr>
          <a:xfrm>
            <a:off x="5048990" y="5205612"/>
            <a:ext cx="475273" cy="495055"/>
          </a:xfrm>
          <a:prstGeom prst="ellipse">
            <a:avLst/>
          </a:prstGeom>
          <a:noFill/>
          <a:ln w="28575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2" name="타원 41"/>
          <p:cNvSpPr/>
          <p:nvPr/>
        </p:nvSpPr>
        <p:spPr>
          <a:xfrm>
            <a:off x="5529705" y="1780577"/>
            <a:ext cx="475273" cy="495055"/>
          </a:xfrm>
          <a:prstGeom prst="ellipse">
            <a:avLst/>
          </a:prstGeom>
          <a:noFill/>
          <a:ln w="28575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3" name="타원 42"/>
          <p:cNvSpPr/>
          <p:nvPr/>
        </p:nvSpPr>
        <p:spPr>
          <a:xfrm>
            <a:off x="5529705" y="4052006"/>
            <a:ext cx="475273" cy="495055"/>
          </a:xfrm>
          <a:prstGeom prst="ellipse">
            <a:avLst/>
          </a:prstGeom>
          <a:noFill/>
          <a:ln w="28575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4" name="타원 43"/>
          <p:cNvSpPr/>
          <p:nvPr/>
        </p:nvSpPr>
        <p:spPr>
          <a:xfrm>
            <a:off x="7438310" y="1920246"/>
            <a:ext cx="950547" cy="1170131"/>
          </a:xfrm>
          <a:prstGeom prst="ellipse">
            <a:avLst/>
          </a:prstGeom>
          <a:noFill/>
          <a:ln w="28575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5" name="타원 44"/>
          <p:cNvSpPr/>
          <p:nvPr/>
        </p:nvSpPr>
        <p:spPr>
          <a:xfrm>
            <a:off x="7438310" y="4206167"/>
            <a:ext cx="950547" cy="1170131"/>
          </a:xfrm>
          <a:prstGeom prst="ellipse">
            <a:avLst/>
          </a:prstGeom>
          <a:noFill/>
          <a:ln w="28575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6" name="타원 45"/>
          <p:cNvSpPr/>
          <p:nvPr/>
        </p:nvSpPr>
        <p:spPr>
          <a:xfrm>
            <a:off x="9503098" y="1875242"/>
            <a:ext cx="950547" cy="945105"/>
          </a:xfrm>
          <a:prstGeom prst="ellipse">
            <a:avLst/>
          </a:prstGeom>
          <a:noFill/>
          <a:ln w="28575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7" name="타원 46"/>
          <p:cNvSpPr/>
          <p:nvPr/>
        </p:nvSpPr>
        <p:spPr>
          <a:xfrm>
            <a:off x="9503098" y="4148785"/>
            <a:ext cx="950547" cy="945105"/>
          </a:xfrm>
          <a:prstGeom prst="ellipse">
            <a:avLst/>
          </a:prstGeom>
          <a:noFill/>
          <a:ln w="28575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8" name="타원 47"/>
          <p:cNvSpPr/>
          <p:nvPr/>
        </p:nvSpPr>
        <p:spPr>
          <a:xfrm>
            <a:off x="10527744" y="1780577"/>
            <a:ext cx="465961" cy="409700"/>
          </a:xfrm>
          <a:prstGeom prst="ellipse">
            <a:avLst/>
          </a:prstGeom>
          <a:noFill/>
          <a:ln w="28575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9" name="타원 48"/>
          <p:cNvSpPr/>
          <p:nvPr/>
        </p:nvSpPr>
        <p:spPr>
          <a:xfrm>
            <a:off x="10527744" y="4063095"/>
            <a:ext cx="465961" cy="409700"/>
          </a:xfrm>
          <a:prstGeom prst="ellipse">
            <a:avLst/>
          </a:prstGeom>
          <a:noFill/>
          <a:ln w="28575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0" name="타원 49"/>
          <p:cNvSpPr/>
          <p:nvPr/>
        </p:nvSpPr>
        <p:spPr>
          <a:xfrm>
            <a:off x="8293406" y="3000366"/>
            <a:ext cx="1008111" cy="315035"/>
          </a:xfrm>
          <a:prstGeom prst="ellipse">
            <a:avLst/>
          </a:prstGeom>
          <a:noFill/>
          <a:ln w="28575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1" name="타원 50"/>
          <p:cNvSpPr/>
          <p:nvPr/>
        </p:nvSpPr>
        <p:spPr>
          <a:xfrm>
            <a:off x="8293406" y="5295621"/>
            <a:ext cx="1008111" cy="315035"/>
          </a:xfrm>
          <a:prstGeom prst="ellipse">
            <a:avLst/>
          </a:prstGeom>
          <a:noFill/>
          <a:ln w="28575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2" name="타원 51"/>
          <p:cNvSpPr/>
          <p:nvPr/>
        </p:nvSpPr>
        <p:spPr>
          <a:xfrm>
            <a:off x="10123160" y="2730699"/>
            <a:ext cx="465961" cy="409700"/>
          </a:xfrm>
          <a:prstGeom prst="ellipse">
            <a:avLst/>
          </a:prstGeom>
          <a:noFill/>
          <a:ln w="28575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3" name="타원 52"/>
          <p:cNvSpPr/>
          <p:nvPr/>
        </p:nvSpPr>
        <p:spPr>
          <a:xfrm>
            <a:off x="10123160" y="5019811"/>
            <a:ext cx="465961" cy="409700"/>
          </a:xfrm>
          <a:prstGeom prst="ellipse">
            <a:avLst/>
          </a:prstGeom>
          <a:noFill/>
          <a:ln w="28575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2710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그룹 77"/>
          <p:cNvGrpSpPr/>
          <p:nvPr/>
        </p:nvGrpSpPr>
        <p:grpSpPr>
          <a:xfrm>
            <a:off x="277633" y="3162559"/>
            <a:ext cx="737616" cy="637661"/>
            <a:chOff x="286675" y="1057144"/>
            <a:chExt cx="737616" cy="637661"/>
          </a:xfrm>
        </p:grpSpPr>
        <p:sp>
          <p:nvSpPr>
            <p:cNvPr id="74" name="직사각형 73"/>
            <p:cNvSpPr/>
            <p:nvPr/>
          </p:nvSpPr>
          <p:spPr>
            <a:xfrm>
              <a:off x="286675" y="1057144"/>
              <a:ext cx="75474" cy="637661"/>
            </a:xfrm>
            <a:prstGeom prst="rect">
              <a:avLst/>
            </a:prstGeom>
            <a:solidFill>
              <a:srgbClr val="DA9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76" name="직선 연결선 75"/>
            <p:cNvCxnSpPr/>
            <p:nvPr/>
          </p:nvCxnSpPr>
          <p:spPr>
            <a:xfrm>
              <a:off x="286675" y="1057144"/>
              <a:ext cx="737616" cy="0"/>
            </a:xfrm>
            <a:prstGeom prst="line">
              <a:avLst/>
            </a:prstGeom>
            <a:ln w="12700">
              <a:solidFill>
                <a:srgbClr val="DA9B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직선 연결선 76"/>
            <p:cNvCxnSpPr/>
            <p:nvPr/>
          </p:nvCxnSpPr>
          <p:spPr>
            <a:xfrm>
              <a:off x="286675" y="1694805"/>
              <a:ext cx="737616" cy="0"/>
            </a:xfrm>
            <a:prstGeom prst="line">
              <a:avLst/>
            </a:prstGeom>
            <a:ln w="12700">
              <a:solidFill>
                <a:srgbClr val="DA9B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9" name="그림 78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44" y="1694805"/>
            <a:ext cx="834190" cy="834190"/>
          </a:xfrm>
          <a:prstGeom prst="rect">
            <a:avLst/>
          </a:prstGeom>
        </p:spPr>
      </p:pic>
      <p:pic>
        <p:nvPicPr>
          <p:cNvPr id="81" name="그림 80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6" t="45154" r="-1" b="-2"/>
          <a:stretch/>
        </p:blipFill>
        <p:spPr>
          <a:xfrm>
            <a:off x="330746" y="2609886"/>
            <a:ext cx="827358" cy="474400"/>
          </a:xfrm>
          <a:prstGeom prst="rect">
            <a:avLst/>
          </a:prstGeom>
        </p:spPr>
      </p:pic>
      <p:pic>
        <p:nvPicPr>
          <p:cNvPr id="83" name="그림 82"/>
          <p:cNvPicPr>
            <a:picLocks noChangeAspect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59" y="3159398"/>
            <a:ext cx="623733" cy="623733"/>
          </a:xfrm>
          <a:prstGeom prst="rect">
            <a:avLst/>
          </a:prstGeom>
        </p:spPr>
      </p:pic>
      <p:pic>
        <p:nvPicPr>
          <p:cNvPr id="84" name="그림 83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58" y="3850986"/>
            <a:ext cx="601962" cy="601962"/>
          </a:xfrm>
          <a:prstGeom prst="rect">
            <a:avLst/>
          </a:prstGeom>
        </p:spPr>
      </p:pic>
      <p:pic>
        <p:nvPicPr>
          <p:cNvPr id="85" name="그림 84"/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10" y="4535317"/>
            <a:ext cx="579639" cy="579639"/>
          </a:xfrm>
          <a:prstGeom prst="rect">
            <a:avLst/>
          </a:prstGeom>
        </p:spPr>
      </p:pic>
      <p:pic>
        <p:nvPicPr>
          <p:cNvPr id="86" name="그림 85"/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71" y="5238575"/>
            <a:ext cx="627021" cy="627021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74" y="983406"/>
            <a:ext cx="785136" cy="785136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007251" y="459911"/>
            <a:ext cx="15840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ko-KR" sz="20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Conclusion</a:t>
            </a:r>
            <a:endParaRPr lang="ko-KR" altLang="en-US" sz="1400" b="1" dirty="0">
              <a:solidFill>
                <a:prstClr val="black"/>
              </a:solidFill>
              <a:latin typeface="Tahoma" panose="020B0604030504040204" pitchFamily="34" charset="0"/>
              <a:ea typeface="나눔바른고딕 Light" panose="020B0603020101020101" pitchFamily="50" charset="-127"/>
              <a:cs typeface="Tahoma" panose="020B060403050404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928613" y="446049"/>
            <a:ext cx="40242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ko-KR" sz="2000" b="1" i="1" dirty="0" smtClean="0">
                <a:solidFill>
                  <a:prstClr val="black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Part 1. East Asia Regional Reanalysis</a:t>
            </a:r>
            <a:endParaRPr lang="ko-KR" altLang="en-US" sz="2000" b="1" i="1" dirty="0">
              <a:solidFill>
                <a:prstClr val="black"/>
              </a:solidFill>
              <a:latin typeface="Calibri" panose="020F0502020204030204" pitchFamily="34" charset="0"/>
              <a:ea typeface="나눔바른고딕 Light" panose="020B0603020101020101" pitchFamily="50" charset="-127"/>
              <a:cs typeface="Calibri" panose="020F050202020403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405642" y="1274752"/>
            <a:ext cx="100941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9"/>
              </a:buBlip>
            </a:pPr>
            <a:r>
              <a:rPr lang="en-US" altLang="ko-K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this study, </a:t>
            </a:r>
            <a:r>
              <a:rPr lang="en-US" altLang="ko-KR" sz="20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East Asia Regional Reanalysis (EARR) </a:t>
            </a:r>
            <a:r>
              <a:rPr lang="en-US" altLang="ko-KR" sz="20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was </a:t>
            </a:r>
            <a:r>
              <a:rPr lang="en-US" altLang="ko-KR" sz="20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developed for the period 2013-2014 </a:t>
            </a:r>
            <a:r>
              <a:rPr lang="en-US" altLang="ko-K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characteristics of the EARR </a:t>
            </a:r>
            <a:r>
              <a:rPr lang="en-US" altLang="ko-KR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were </a:t>
            </a:r>
            <a:r>
              <a:rPr lang="en-US" altLang="ko-K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examined compared to ERA-Interim (ERA-I) reanalysis. </a:t>
            </a:r>
          </a:p>
          <a:p>
            <a:pPr marL="285750" indent="-285750">
              <a:buBlip>
                <a:blip r:embed="rId9"/>
              </a:buBlip>
            </a:pPr>
            <a:endParaRPr lang="en-US" altLang="ko-KR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Blip>
                <a:blip r:embed="rId9"/>
              </a:buBlip>
            </a:pPr>
            <a:r>
              <a:rPr lang="en-US" altLang="ko-K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Compared to the ERA-I, in terms of skill scores, the EARR performance for wind, temperature, and geopotential height improved except for MSLP, the lower-air geopotential height, and the upper-air wind and the upper-air relative humidity. </a:t>
            </a:r>
          </a:p>
          <a:p>
            <a:pPr marL="285750" indent="-285750">
              <a:buBlip>
                <a:blip r:embed="rId9"/>
              </a:buBlip>
            </a:pPr>
            <a:endParaRPr lang="en-US" altLang="ko-KR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Blip>
                <a:blip r:embed="rId9"/>
              </a:buBlip>
            </a:pPr>
            <a:r>
              <a:rPr lang="en-US" altLang="ko-KR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Based on the results of various evaluation tools, it is found that EARR </a:t>
            </a:r>
            <a:r>
              <a:rPr lang="en-US" altLang="ko-K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simulates near-surface variables better than ERA-I. </a:t>
            </a:r>
          </a:p>
          <a:p>
            <a:r>
              <a:rPr lang="en-US" altLang="ko-KR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altLang="ko-KR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Blip>
                <a:blip r:embed="rId9"/>
              </a:buBlip>
            </a:pPr>
            <a:r>
              <a:rPr lang="en-US" altLang="ko-K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Therefore, although special care needs to be taken when using the upper-air wind and relative humidity from EARR, </a:t>
            </a:r>
            <a:r>
              <a:rPr lang="en-US" altLang="ko-KR" sz="20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near-surface variables of the EARR developed are found to be more accurate than those of ERA-I</a:t>
            </a:r>
            <a:r>
              <a:rPr lang="en-US" altLang="ko-K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marL="285750" indent="-285750">
              <a:buBlip>
                <a:blip r:embed="rId9"/>
              </a:buBlip>
            </a:pPr>
            <a:endParaRPr lang="en-US" altLang="ko-KR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Blip>
                <a:blip r:embed="rId9"/>
              </a:buBlip>
            </a:pPr>
            <a:r>
              <a:rPr lang="en-US" altLang="ko-K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More analysis will be conducted after EARR is produced for a longer period.</a:t>
            </a:r>
            <a:endParaRPr lang="ko-KR" altLang="en-US" sz="20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34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23C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726788" y="3182885"/>
            <a:ext cx="8738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prstClr val="white"/>
                </a:solidFill>
                <a:latin typeface="Calibri" panose="020F0502020204030204" pitchFamily="34" charset="0"/>
                <a:ea typeface="배달의민족 도현" panose="020B0600000101010101" pitchFamily="50" charset="-127"/>
              </a:rPr>
              <a:t>A regional reanalysis for Tibetan Plateau</a:t>
            </a:r>
            <a:endParaRPr lang="en-US" altLang="ko-KR" sz="4000" b="1" dirty="0">
              <a:solidFill>
                <a:prstClr val="white"/>
              </a:solidFill>
              <a:latin typeface="Calibri" panose="020F0502020204030204" pitchFamily="34" charset="0"/>
              <a:ea typeface="배달의민족 도현" panose="020B0600000101010101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5089155" y="1268760"/>
            <a:ext cx="2013693" cy="1880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99184" y="1889754"/>
            <a:ext cx="1593642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5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배달의민족 도현" panose="020B0600000101010101" pitchFamily="50" charset="-127"/>
                <a:cs typeface="Calibri" panose="020F0502020204030204" pitchFamily="34" charset="0"/>
              </a:rPr>
              <a:t>Part 2</a:t>
            </a:r>
            <a:endParaRPr lang="ko-KR" altLang="en-US" sz="4500" b="1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ea typeface="배달의민족 도현" panose="020B0600000101010101" pitchFamily="50" charset="-127"/>
              <a:cs typeface="Calibri" panose="020F0502020204030204" pitchFamily="34" charset="0"/>
            </a:endParaRPr>
          </a:p>
        </p:txBody>
      </p:sp>
      <p:cxnSp>
        <p:nvCxnSpPr>
          <p:cNvPr id="13" name="직선 연결선 12"/>
          <p:cNvCxnSpPr/>
          <p:nvPr/>
        </p:nvCxnSpPr>
        <p:spPr>
          <a:xfrm>
            <a:off x="5231904" y="1520216"/>
            <a:ext cx="1728192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/>
        </p:nvSpPr>
        <p:spPr>
          <a:xfrm>
            <a:off x="3155795" y="3924056"/>
            <a:ext cx="56620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altLang="ko-KR" sz="2400" b="1" dirty="0" smtClean="0">
                <a:solidFill>
                  <a:prstClr val="whit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Test for </a:t>
            </a:r>
            <a:r>
              <a:rPr lang="en-US" altLang="ko-KR" sz="2400" b="1" dirty="0" err="1" smtClean="0">
                <a:solidFill>
                  <a:prstClr val="whit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EnKF</a:t>
            </a:r>
            <a:r>
              <a:rPr lang="en-US" altLang="ko-KR" sz="2400" b="1" dirty="0" smtClean="0">
                <a:solidFill>
                  <a:prstClr val="whit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to compare with EARR</a:t>
            </a:r>
            <a:endParaRPr lang="en-US" altLang="ko-KR" sz="2400" b="1" dirty="0">
              <a:solidFill>
                <a:prstClr val="white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altLang="ko-KR" sz="2400" b="1" dirty="0" smtClean="0">
                <a:solidFill>
                  <a:prstClr val="whit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Development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altLang="ko-KR" sz="2400" b="1" dirty="0" smtClean="0">
                <a:solidFill>
                  <a:prstClr val="whit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Evaluation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altLang="ko-KR" sz="2400" b="1" dirty="0" smtClean="0">
                <a:solidFill>
                  <a:prstClr val="whit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Future plan</a:t>
            </a:r>
            <a:endParaRPr lang="en-US" altLang="ko-KR" sz="2400" b="1" dirty="0">
              <a:solidFill>
                <a:prstClr val="white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D8E3F-465A-497D-95D5-7D7CB50A06A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00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그룹 77"/>
          <p:cNvGrpSpPr/>
          <p:nvPr/>
        </p:nvGrpSpPr>
        <p:grpSpPr>
          <a:xfrm>
            <a:off x="308974" y="3850986"/>
            <a:ext cx="737616" cy="637661"/>
            <a:chOff x="286675" y="1057144"/>
            <a:chExt cx="737616" cy="637661"/>
          </a:xfrm>
        </p:grpSpPr>
        <p:sp>
          <p:nvSpPr>
            <p:cNvPr id="74" name="직사각형 73"/>
            <p:cNvSpPr/>
            <p:nvPr/>
          </p:nvSpPr>
          <p:spPr>
            <a:xfrm>
              <a:off x="286675" y="1057144"/>
              <a:ext cx="75474" cy="637661"/>
            </a:xfrm>
            <a:prstGeom prst="rect">
              <a:avLst/>
            </a:prstGeom>
            <a:solidFill>
              <a:srgbClr val="DA9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76" name="직선 연결선 75"/>
            <p:cNvCxnSpPr/>
            <p:nvPr/>
          </p:nvCxnSpPr>
          <p:spPr>
            <a:xfrm>
              <a:off x="286675" y="1057144"/>
              <a:ext cx="737616" cy="0"/>
            </a:xfrm>
            <a:prstGeom prst="line">
              <a:avLst/>
            </a:prstGeom>
            <a:ln w="12700">
              <a:solidFill>
                <a:srgbClr val="DA9B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직선 연결선 76"/>
            <p:cNvCxnSpPr/>
            <p:nvPr/>
          </p:nvCxnSpPr>
          <p:spPr>
            <a:xfrm>
              <a:off x="286675" y="1694805"/>
              <a:ext cx="737616" cy="0"/>
            </a:xfrm>
            <a:prstGeom prst="line">
              <a:avLst/>
            </a:prstGeom>
            <a:ln w="12700">
              <a:solidFill>
                <a:srgbClr val="DA9B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9" name="그림 78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44" y="1694805"/>
            <a:ext cx="834190" cy="834190"/>
          </a:xfrm>
          <a:prstGeom prst="rect">
            <a:avLst/>
          </a:prstGeom>
        </p:spPr>
      </p:pic>
      <p:pic>
        <p:nvPicPr>
          <p:cNvPr id="81" name="그림 80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6" t="45154" r="-1" b="-2"/>
          <a:stretch/>
        </p:blipFill>
        <p:spPr>
          <a:xfrm>
            <a:off x="330746" y="2609886"/>
            <a:ext cx="827358" cy="474400"/>
          </a:xfrm>
          <a:prstGeom prst="rect">
            <a:avLst/>
          </a:prstGeom>
        </p:spPr>
      </p:pic>
      <p:pic>
        <p:nvPicPr>
          <p:cNvPr id="83" name="그림 82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59" y="3159398"/>
            <a:ext cx="623733" cy="623733"/>
          </a:xfrm>
          <a:prstGeom prst="rect">
            <a:avLst/>
          </a:prstGeom>
        </p:spPr>
      </p:pic>
      <p:pic>
        <p:nvPicPr>
          <p:cNvPr id="84" name="그림 83"/>
          <p:cNvPicPr>
            <a:picLocks noChangeAspect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58" y="3850986"/>
            <a:ext cx="601962" cy="601962"/>
          </a:xfrm>
          <a:prstGeom prst="rect">
            <a:avLst/>
          </a:prstGeom>
        </p:spPr>
      </p:pic>
      <p:pic>
        <p:nvPicPr>
          <p:cNvPr id="85" name="그림 84"/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10" y="4535317"/>
            <a:ext cx="579639" cy="579639"/>
          </a:xfrm>
          <a:prstGeom prst="rect">
            <a:avLst/>
          </a:prstGeom>
        </p:spPr>
      </p:pic>
      <p:pic>
        <p:nvPicPr>
          <p:cNvPr id="86" name="그림 85"/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71" y="5238575"/>
            <a:ext cx="627021" cy="627021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74" y="983406"/>
            <a:ext cx="785136" cy="78513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846176" y="348714"/>
            <a:ext cx="334418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ko-KR" sz="19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 for </a:t>
            </a:r>
            <a:r>
              <a:rPr lang="en-US" altLang="ko-KR" sz="1900" b="1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EnKF</a:t>
            </a:r>
            <a:r>
              <a:rPr lang="en-US" altLang="ko-KR" sz="19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compare </a:t>
            </a:r>
            <a:br>
              <a:rPr lang="en-US" altLang="ko-KR" sz="19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ko-KR" sz="19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EARR* </a:t>
            </a:r>
            <a:endParaRPr lang="ko-KR" altLang="en-US" sz="1900" b="1" dirty="0">
              <a:solidFill>
                <a:prstClr val="black"/>
              </a:solidFill>
              <a:latin typeface="Tahoma" panose="020B0604030504040204" pitchFamily="34" charset="0"/>
              <a:ea typeface="나눔바른고딕 Light" panose="020B0603020101020101" pitchFamily="50" charset="-127"/>
              <a:cs typeface="Tahoma" panose="020B060403050404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02768" y="446049"/>
            <a:ext cx="5360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ko-KR" sz="2000" b="1" i="1" dirty="0" smtClean="0">
                <a:solidFill>
                  <a:prstClr val="black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Part 2. A Regional Reanalysis for Tibetan Plateau</a:t>
            </a:r>
            <a:endParaRPr lang="ko-KR" altLang="en-US" sz="2000" b="1" i="1" dirty="0">
              <a:solidFill>
                <a:prstClr val="black"/>
              </a:solidFill>
              <a:latin typeface="Calibri" panose="020F0502020204030204" pitchFamily="34" charset="0"/>
              <a:ea typeface="나눔바른고딕 Light" panose="020B0603020101020101" pitchFamily="50" charset="-127"/>
              <a:cs typeface="Calibri" panose="020F0502020204030204" pitchFamily="34" charset="0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6199006" y="6016051"/>
            <a:ext cx="59929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*Yang, E.-G., and H. M. Kim, 2017: Evaluation of a regional reanalysis and ERA-Interim over East Asia using in situ observations during 2013-2014, </a:t>
            </a:r>
            <a:r>
              <a:rPr lang="en-US" altLang="ko-KR" sz="1200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J. Appl. Meteor. </a:t>
            </a:r>
            <a:r>
              <a:rPr lang="en-US" altLang="ko-KR" sz="1200" i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Climatol</a:t>
            </a:r>
            <a:r>
              <a:rPr lang="en-US" altLang="ko-KR" sz="1200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., </a:t>
            </a:r>
            <a:r>
              <a:rPr lang="en-US" altLang="ko-KR" sz="12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doi</a:t>
            </a:r>
            <a:r>
              <a:rPr lang="en-US" altLang="ko-KR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10.1175/JAMC-D-16-0227.1, in press. </a:t>
            </a:r>
            <a:endParaRPr lang="ko-KR" altLang="en-US" sz="12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2" name="그림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766" y="1519507"/>
            <a:ext cx="3869705" cy="3015810"/>
          </a:xfrm>
          <a:prstGeom prst="rect">
            <a:avLst/>
          </a:prstGeom>
        </p:spPr>
      </p:pic>
      <p:sp>
        <p:nvSpPr>
          <p:cNvPr id="33" name="설명선 2(테두리 및 강조선) 32"/>
          <p:cNvSpPr/>
          <p:nvPr/>
        </p:nvSpPr>
        <p:spPr>
          <a:xfrm>
            <a:off x="3561683" y="4970438"/>
            <a:ext cx="2391985" cy="388193"/>
          </a:xfrm>
          <a:prstGeom prst="accentBorderCallout2">
            <a:avLst>
              <a:gd name="adj1" fmla="val 14306"/>
              <a:gd name="adj2" fmla="val -3242"/>
              <a:gd name="adj3" fmla="val -48551"/>
              <a:gd name="adj4" fmla="val -15575"/>
              <a:gd name="adj5" fmla="val -267244"/>
              <a:gd name="adj6" fmla="val -21366"/>
            </a:avLst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Verification Domain</a:t>
            </a:r>
            <a:endParaRPr lang="ko-KR" altLang="en-US" sz="1600" b="1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설명선 2(테두리 및 강조선) 33"/>
          <p:cNvSpPr/>
          <p:nvPr/>
        </p:nvSpPr>
        <p:spPr>
          <a:xfrm>
            <a:off x="2029404" y="5832035"/>
            <a:ext cx="2127778" cy="388193"/>
          </a:xfrm>
          <a:prstGeom prst="accentBorderCallout2">
            <a:avLst>
              <a:gd name="adj1" fmla="val 16528"/>
              <a:gd name="adj2" fmla="val -3090"/>
              <a:gd name="adj3" fmla="val 15385"/>
              <a:gd name="adj4" fmla="val -13382"/>
              <a:gd name="adj5" fmla="val -321910"/>
              <a:gd name="adj6" fmla="val -21832"/>
            </a:avLst>
          </a:prstGeom>
          <a:noFill/>
          <a:ln w="28575">
            <a:solidFill>
              <a:srgbClr val="EC56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EARR Domain</a:t>
            </a:r>
            <a:endParaRPr lang="ko-KR" altLang="en-US" sz="1600" b="1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5" name="표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7016132"/>
              </p:ext>
            </p:extLst>
          </p:nvPr>
        </p:nvGraphicFramePr>
        <p:xfrm>
          <a:off x="5826923" y="1185083"/>
          <a:ext cx="6021976" cy="2239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5494"/>
                <a:gridCol w="1505494"/>
                <a:gridCol w="1505494"/>
                <a:gridCol w="1505494"/>
              </a:tblGrid>
              <a:tr h="339794"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ERA-I</a:t>
                      </a:r>
                      <a:endParaRPr lang="ko-KR" altLang="en-US" sz="16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EARR</a:t>
                      </a:r>
                      <a:endParaRPr lang="ko-KR" altLang="en-US" sz="16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EnKF</a:t>
                      </a:r>
                      <a:endParaRPr lang="ko-KR" altLang="en-US" sz="16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Grid</a:t>
                      </a:r>
                      <a:r>
                        <a:rPr lang="en-US" altLang="ko-KR" sz="1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spacing</a:t>
                      </a:r>
                      <a:endParaRPr lang="ko-KR" altLang="en-US" sz="16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80</a:t>
                      </a:r>
                      <a:r>
                        <a:rPr lang="en-US" altLang="ko-KR" sz="1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km</a:t>
                      </a:r>
                      <a:endParaRPr lang="ko-KR" altLang="en-US" sz="16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 km</a:t>
                      </a:r>
                      <a:endParaRPr lang="ko-KR" altLang="en-US" sz="16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 km</a:t>
                      </a:r>
                      <a:endParaRPr lang="ko-KR" altLang="en-US" sz="16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Assimilation</a:t>
                      </a:r>
                      <a:r>
                        <a:rPr lang="en-US" altLang="ko-KR" sz="1600" baseline="0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Window</a:t>
                      </a:r>
                      <a:endParaRPr lang="ko-KR" altLang="en-US" sz="16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12 h</a:t>
                      </a:r>
                      <a:endParaRPr lang="ko-KR" altLang="en-US" sz="16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6 h</a:t>
                      </a:r>
                      <a:endParaRPr lang="ko-KR" altLang="en-US" sz="16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6 h</a:t>
                      </a:r>
                      <a:endParaRPr lang="ko-KR" altLang="en-US" sz="16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Assimilation</a:t>
                      </a:r>
                      <a:endParaRPr lang="ko-KR" altLang="en-US" sz="16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4D-Var</a:t>
                      </a:r>
                      <a:endParaRPr lang="ko-KR" altLang="en-US" sz="16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4D-Var</a:t>
                      </a:r>
                      <a:endParaRPr lang="ko-KR" altLang="en-US" sz="16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err="1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EnKF</a:t>
                      </a:r>
                      <a:endParaRPr lang="ko-KR" altLang="en-US" sz="16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Model</a:t>
                      </a:r>
                      <a:endParaRPr lang="ko-KR" altLang="en-US" sz="16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IFS (Cy31r2) </a:t>
                      </a:r>
                      <a:endParaRPr lang="ko-KR" altLang="en-US" sz="16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The Unified Model in KMA</a:t>
                      </a:r>
                      <a:endParaRPr lang="ko-KR" altLang="en-US" sz="16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WRF (v3.7.1)</a:t>
                      </a:r>
                      <a:endParaRPr lang="ko-KR" altLang="en-US" sz="16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6" name="부제목 2"/>
          <p:cNvSpPr txBox="1">
            <a:spLocks/>
          </p:cNvSpPr>
          <p:nvPr/>
        </p:nvSpPr>
        <p:spPr>
          <a:xfrm>
            <a:off x="6060559" y="3506391"/>
            <a:ext cx="5554704" cy="2428065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altLang="ko-KR" sz="20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Reanalyses</a:t>
            </a:r>
            <a:r>
              <a:rPr lang="en-US" altLang="ko-KR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 sz="1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ERA-Interim (ERA-I) </a:t>
            </a:r>
            <a:endParaRPr lang="en-US" altLang="ko-KR" sz="16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 sz="1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EARR (Yang and Kim 2017) </a:t>
            </a:r>
            <a:endParaRPr lang="en-US" altLang="ko-KR" sz="16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 sz="16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EnKF</a:t>
            </a:r>
            <a:r>
              <a:rPr lang="en-US" altLang="ko-KR" sz="1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(GFS for IC and BC, Conventional </a:t>
            </a:r>
            <a:r>
              <a:rPr lang="en-US" altLang="ko-KR" sz="160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obs)</a:t>
            </a:r>
            <a:endParaRPr lang="en-US" altLang="ko-KR" sz="1600" dirty="0" smtClean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ko-KR" sz="2000" dirty="0" err="1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EnKF</a:t>
            </a:r>
            <a:r>
              <a:rPr lang="en-US" altLang="ko-KR" sz="2000" dirty="0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 sz="1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 Ensemble members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 sz="1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40 Ensemble members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 sz="1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40 Ensemble members with multi-physics</a:t>
            </a:r>
            <a:endParaRPr lang="ko-KR" altLang="en-US" sz="16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461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/>
          <p:cNvSpPr/>
          <p:nvPr/>
        </p:nvSpPr>
        <p:spPr>
          <a:xfrm>
            <a:off x="1181646" y="1152501"/>
            <a:ext cx="10681307" cy="53083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8" name="그룹 77"/>
          <p:cNvGrpSpPr/>
          <p:nvPr/>
        </p:nvGrpSpPr>
        <p:grpSpPr>
          <a:xfrm>
            <a:off x="308974" y="3850986"/>
            <a:ext cx="737616" cy="637661"/>
            <a:chOff x="286675" y="1057144"/>
            <a:chExt cx="737616" cy="637661"/>
          </a:xfrm>
        </p:grpSpPr>
        <p:sp>
          <p:nvSpPr>
            <p:cNvPr id="74" name="직사각형 73"/>
            <p:cNvSpPr/>
            <p:nvPr/>
          </p:nvSpPr>
          <p:spPr>
            <a:xfrm>
              <a:off x="286675" y="1057144"/>
              <a:ext cx="75474" cy="637661"/>
            </a:xfrm>
            <a:prstGeom prst="rect">
              <a:avLst/>
            </a:prstGeom>
            <a:solidFill>
              <a:srgbClr val="DA9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76" name="직선 연결선 75"/>
            <p:cNvCxnSpPr/>
            <p:nvPr/>
          </p:nvCxnSpPr>
          <p:spPr>
            <a:xfrm>
              <a:off x="286675" y="1057144"/>
              <a:ext cx="737616" cy="0"/>
            </a:xfrm>
            <a:prstGeom prst="line">
              <a:avLst/>
            </a:prstGeom>
            <a:ln w="12700">
              <a:solidFill>
                <a:srgbClr val="DA9B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직선 연결선 76"/>
            <p:cNvCxnSpPr/>
            <p:nvPr/>
          </p:nvCxnSpPr>
          <p:spPr>
            <a:xfrm>
              <a:off x="286675" y="1694805"/>
              <a:ext cx="737616" cy="0"/>
            </a:xfrm>
            <a:prstGeom prst="line">
              <a:avLst/>
            </a:prstGeom>
            <a:ln w="12700">
              <a:solidFill>
                <a:srgbClr val="DA9B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9" name="그림 78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44" y="1694805"/>
            <a:ext cx="834190" cy="834190"/>
          </a:xfrm>
          <a:prstGeom prst="rect">
            <a:avLst/>
          </a:prstGeom>
        </p:spPr>
      </p:pic>
      <p:pic>
        <p:nvPicPr>
          <p:cNvPr id="81" name="그림 80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6" t="45154" r="-1" b="-2"/>
          <a:stretch/>
        </p:blipFill>
        <p:spPr>
          <a:xfrm>
            <a:off x="330746" y="2609886"/>
            <a:ext cx="827358" cy="474400"/>
          </a:xfrm>
          <a:prstGeom prst="rect">
            <a:avLst/>
          </a:prstGeom>
        </p:spPr>
      </p:pic>
      <p:pic>
        <p:nvPicPr>
          <p:cNvPr id="83" name="그림 82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59" y="3159398"/>
            <a:ext cx="623733" cy="623733"/>
          </a:xfrm>
          <a:prstGeom prst="rect">
            <a:avLst/>
          </a:prstGeom>
        </p:spPr>
      </p:pic>
      <p:pic>
        <p:nvPicPr>
          <p:cNvPr id="84" name="그림 83"/>
          <p:cNvPicPr>
            <a:picLocks noChangeAspect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58" y="3850986"/>
            <a:ext cx="601962" cy="601962"/>
          </a:xfrm>
          <a:prstGeom prst="rect">
            <a:avLst/>
          </a:prstGeom>
        </p:spPr>
      </p:pic>
      <p:pic>
        <p:nvPicPr>
          <p:cNvPr id="85" name="그림 84"/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10" y="4535317"/>
            <a:ext cx="579639" cy="579639"/>
          </a:xfrm>
          <a:prstGeom prst="rect">
            <a:avLst/>
          </a:prstGeom>
        </p:spPr>
      </p:pic>
      <p:pic>
        <p:nvPicPr>
          <p:cNvPr id="86" name="그림 85"/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71" y="5238575"/>
            <a:ext cx="627021" cy="627021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74" y="983406"/>
            <a:ext cx="785136" cy="78513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846176" y="348714"/>
            <a:ext cx="334418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ko-KR" sz="19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 for </a:t>
            </a:r>
            <a:r>
              <a:rPr lang="en-US" altLang="ko-KR" sz="1900" b="1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EnKF</a:t>
            </a:r>
            <a:r>
              <a:rPr lang="en-US" altLang="ko-KR" sz="19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compare </a:t>
            </a:r>
            <a:br>
              <a:rPr lang="en-US" altLang="ko-KR" sz="19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ko-KR" sz="19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EARR </a:t>
            </a:r>
            <a:endParaRPr lang="ko-KR" altLang="en-US" sz="1900" b="1" dirty="0">
              <a:solidFill>
                <a:prstClr val="black"/>
              </a:solidFill>
              <a:latin typeface="Tahoma" panose="020B0604030504040204" pitchFamily="34" charset="0"/>
              <a:ea typeface="나눔바른고딕 Light" panose="020B0603020101020101" pitchFamily="50" charset="-127"/>
              <a:cs typeface="Tahoma" panose="020B060403050404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02768" y="446049"/>
            <a:ext cx="5360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ko-KR" sz="2000" b="1" i="1" dirty="0" smtClean="0">
                <a:solidFill>
                  <a:prstClr val="black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Part 2. A Regional Reanalysis for Tibetan Plateau</a:t>
            </a:r>
            <a:endParaRPr lang="ko-KR" altLang="en-US" sz="2000" b="1" i="1" dirty="0">
              <a:solidFill>
                <a:prstClr val="black"/>
              </a:solidFill>
              <a:latin typeface="Calibri" panose="020F0502020204030204" pitchFamily="34" charset="0"/>
              <a:ea typeface="나눔바른고딕 Light" panose="020B0603020101020101" pitchFamily="50" charset="-127"/>
              <a:cs typeface="Calibri" panose="020F0502020204030204" pitchFamily="34" charset="0"/>
            </a:endParaRPr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9"/>
          <a:srcRect l="2805" t="696" r="1934" b="2136"/>
          <a:stretch/>
        </p:blipFill>
        <p:spPr>
          <a:xfrm>
            <a:off x="1158104" y="1146814"/>
            <a:ext cx="7830471" cy="5331417"/>
          </a:xfrm>
          <a:prstGeom prst="rect">
            <a:avLst/>
          </a:prstGeom>
        </p:spPr>
      </p:pic>
      <p:sp>
        <p:nvSpPr>
          <p:cNvPr id="23" name="직사각형 22"/>
          <p:cNvSpPr/>
          <p:nvPr/>
        </p:nvSpPr>
        <p:spPr>
          <a:xfrm>
            <a:off x="1181646" y="1135082"/>
            <a:ext cx="1116031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sz="24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RMSE</a:t>
            </a:r>
            <a:endParaRPr lang="en-US" altLang="ko-KR" sz="2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부제목 2"/>
          <p:cNvSpPr txBox="1">
            <a:spLocks/>
          </p:cNvSpPr>
          <p:nvPr/>
        </p:nvSpPr>
        <p:spPr>
          <a:xfrm>
            <a:off x="7905985" y="1456807"/>
            <a:ext cx="3819895" cy="1800117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&lt;</a:t>
            </a:r>
            <a:r>
              <a:rPr lang="en-US" altLang="ko-KR" sz="1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Method&gt;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ko-KR" sz="1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Verification </a:t>
            </a:r>
            <a:r>
              <a:rPr lang="en-US" altLang="ko-KR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Period: </a:t>
            </a:r>
            <a:r>
              <a:rPr lang="en-US" altLang="ko-KR" sz="1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altLang="ko-KR" sz="1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ko-KR" sz="1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2013/Jan/02 </a:t>
            </a:r>
            <a:r>
              <a:rPr lang="en-US" altLang="ko-KR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00Z – 2013/Jan/05 12Z (every 12 h</a:t>
            </a:r>
            <a:r>
              <a:rPr lang="en-US" altLang="ko-KR" sz="1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altLang="ko-KR" sz="16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ko-KR" sz="1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Verification </a:t>
            </a:r>
            <a:r>
              <a:rPr lang="en-US" altLang="ko-KR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Measures: </a:t>
            </a:r>
            <a:br>
              <a:rPr lang="en-US" altLang="ko-KR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ko-KR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RMSE against Radiosonde </a:t>
            </a:r>
            <a:r>
              <a:rPr lang="en-US" altLang="ko-KR" sz="1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observations</a:t>
            </a:r>
            <a:endParaRPr lang="en-US" altLang="ko-KR" sz="16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부제목 2"/>
          <p:cNvSpPr txBox="1">
            <a:spLocks/>
          </p:cNvSpPr>
          <p:nvPr/>
        </p:nvSpPr>
        <p:spPr>
          <a:xfrm>
            <a:off x="9068041" y="3867571"/>
            <a:ext cx="2657839" cy="2285255"/>
          </a:xfrm>
          <a:prstGeom prst="rect">
            <a:avLst/>
          </a:prstGeom>
          <a:solidFill>
            <a:srgbClr val="ECF5E7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 sz="1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&lt;Results&gt;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ko-KR" sz="1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Generally, RMSEs of </a:t>
            </a:r>
            <a:r>
              <a:rPr lang="en-US" altLang="ko-KR" sz="16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EnKF</a:t>
            </a:r>
            <a:r>
              <a:rPr lang="en-US" altLang="ko-KR" sz="1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are similar or a bit larger, compared to EARR and ERA-I.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ko-KR" sz="1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Even though we didn’t tune every option, yet, the results seem reasonable.</a:t>
            </a:r>
            <a:endParaRPr lang="ko-KR" altLang="en-US" sz="16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0175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/>
          <p:cNvSpPr/>
          <p:nvPr/>
        </p:nvSpPr>
        <p:spPr>
          <a:xfrm>
            <a:off x="1181646" y="1152501"/>
            <a:ext cx="10681307" cy="53083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8" name="그룹 77"/>
          <p:cNvGrpSpPr/>
          <p:nvPr/>
        </p:nvGrpSpPr>
        <p:grpSpPr>
          <a:xfrm>
            <a:off x="308974" y="3850986"/>
            <a:ext cx="737616" cy="637661"/>
            <a:chOff x="286675" y="1057144"/>
            <a:chExt cx="737616" cy="637661"/>
          </a:xfrm>
        </p:grpSpPr>
        <p:sp>
          <p:nvSpPr>
            <p:cNvPr id="74" name="직사각형 73"/>
            <p:cNvSpPr/>
            <p:nvPr/>
          </p:nvSpPr>
          <p:spPr>
            <a:xfrm>
              <a:off x="286675" y="1057144"/>
              <a:ext cx="75474" cy="637661"/>
            </a:xfrm>
            <a:prstGeom prst="rect">
              <a:avLst/>
            </a:prstGeom>
            <a:solidFill>
              <a:srgbClr val="DA9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76" name="직선 연결선 75"/>
            <p:cNvCxnSpPr/>
            <p:nvPr/>
          </p:nvCxnSpPr>
          <p:spPr>
            <a:xfrm>
              <a:off x="286675" y="1057144"/>
              <a:ext cx="737616" cy="0"/>
            </a:xfrm>
            <a:prstGeom prst="line">
              <a:avLst/>
            </a:prstGeom>
            <a:ln w="12700">
              <a:solidFill>
                <a:srgbClr val="DA9B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직선 연결선 76"/>
            <p:cNvCxnSpPr/>
            <p:nvPr/>
          </p:nvCxnSpPr>
          <p:spPr>
            <a:xfrm>
              <a:off x="286675" y="1694805"/>
              <a:ext cx="737616" cy="0"/>
            </a:xfrm>
            <a:prstGeom prst="line">
              <a:avLst/>
            </a:prstGeom>
            <a:ln w="12700">
              <a:solidFill>
                <a:srgbClr val="DA9B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9" name="그림 78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44" y="1694805"/>
            <a:ext cx="834190" cy="834190"/>
          </a:xfrm>
          <a:prstGeom prst="rect">
            <a:avLst/>
          </a:prstGeom>
        </p:spPr>
      </p:pic>
      <p:pic>
        <p:nvPicPr>
          <p:cNvPr id="81" name="그림 80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6" t="45154" r="-1" b="-2"/>
          <a:stretch/>
        </p:blipFill>
        <p:spPr>
          <a:xfrm>
            <a:off x="330746" y="2609886"/>
            <a:ext cx="827358" cy="474400"/>
          </a:xfrm>
          <a:prstGeom prst="rect">
            <a:avLst/>
          </a:prstGeom>
        </p:spPr>
      </p:pic>
      <p:pic>
        <p:nvPicPr>
          <p:cNvPr id="83" name="그림 82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59" y="3159398"/>
            <a:ext cx="623733" cy="623733"/>
          </a:xfrm>
          <a:prstGeom prst="rect">
            <a:avLst/>
          </a:prstGeom>
        </p:spPr>
      </p:pic>
      <p:pic>
        <p:nvPicPr>
          <p:cNvPr id="84" name="그림 83"/>
          <p:cNvPicPr>
            <a:picLocks noChangeAspect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58" y="3850986"/>
            <a:ext cx="601962" cy="601962"/>
          </a:xfrm>
          <a:prstGeom prst="rect">
            <a:avLst/>
          </a:prstGeom>
        </p:spPr>
      </p:pic>
      <p:pic>
        <p:nvPicPr>
          <p:cNvPr id="85" name="그림 84"/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10" y="4535317"/>
            <a:ext cx="579639" cy="579639"/>
          </a:xfrm>
          <a:prstGeom prst="rect">
            <a:avLst/>
          </a:prstGeom>
        </p:spPr>
      </p:pic>
      <p:pic>
        <p:nvPicPr>
          <p:cNvPr id="86" name="그림 85"/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71" y="5238575"/>
            <a:ext cx="627021" cy="627021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74" y="983406"/>
            <a:ext cx="785136" cy="78513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846176" y="348714"/>
            <a:ext cx="334418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ko-KR" sz="19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 for </a:t>
            </a:r>
            <a:r>
              <a:rPr lang="en-US" altLang="ko-KR" sz="1900" b="1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EnKF</a:t>
            </a:r>
            <a:r>
              <a:rPr lang="en-US" altLang="ko-KR" sz="19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compare </a:t>
            </a:r>
            <a:br>
              <a:rPr lang="en-US" altLang="ko-KR" sz="19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ko-KR" sz="19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EARR </a:t>
            </a:r>
            <a:endParaRPr lang="ko-KR" altLang="en-US" sz="1900" b="1" dirty="0">
              <a:solidFill>
                <a:prstClr val="black"/>
              </a:solidFill>
              <a:latin typeface="Tahoma" panose="020B0604030504040204" pitchFamily="34" charset="0"/>
              <a:ea typeface="나눔바른고딕 Light" panose="020B0603020101020101" pitchFamily="50" charset="-127"/>
              <a:cs typeface="Tahoma" panose="020B060403050404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02768" y="446049"/>
            <a:ext cx="5360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ko-KR" sz="2000" b="1" i="1" dirty="0" smtClean="0">
                <a:solidFill>
                  <a:prstClr val="black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Part 2. A Regional Reanalysis for Tibetan Plateau</a:t>
            </a:r>
            <a:endParaRPr lang="ko-KR" altLang="en-US" sz="2000" b="1" i="1" dirty="0">
              <a:solidFill>
                <a:prstClr val="black"/>
              </a:solidFill>
              <a:latin typeface="Calibri" panose="020F0502020204030204" pitchFamily="34" charset="0"/>
              <a:ea typeface="나눔바른고딕 Light" panose="020B0603020101020101" pitchFamily="50" charset="-127"/>
              <a:cs typeface="Calibri" panose="020F0502020204030204" pitchFamily="34" charset="0"/>
            </a:endParaRPr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 rotWithShape="1">
          <a:blip r:embed="rId9"/>
          <a:srcRect l="1817" t="2323" r="782"/>
          <a:stretch/>
        </p:blipFill>
        <p:spPr>
          <a:xfrm>
            <a:off x="1203417" y="1627006"/>
            <a:ext cx="7599620" cy="5230994"/>
          </a:xfrm>
          <a:prstGeom prst="rect">
            <a:avLst/>
          </a:prstGeom>
        </p:spPr>
      </p:pic>
      <p:sp>
        <p:nvSpPr>
          <p:cNvPr id="29" name="부제목 2"/>
          <p:cNvSpPr txBox="1">
            <a:spLocks/>
          </p:cNvSpPr>
          <p:nvPr/>
        </p:nvSpPr>
        <p:spPr>
          <a:xfrm>
            <a:off x="7921484" y="1793184"/>
            <a:ext cx="3819895" cy="2107803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&lt;</a:t>
            </a:r>
            <a:r>
              <a:rPr lang="en-US" altLang="ko-KR" sz="1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Method&gt;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ko-KR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Verification target: </a:t>
            </a:r>
            <a:r>
              <a:rPr lang="en-US" altLang="ko-KR" sz="1600" b="1" dirty="0">
                <a:solidFill>
                  <a:srgbClr val="EC567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Analysis field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ko-KR" sz="1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Verification </a:t>
            </a:r>
            <a:r>
              <a:rPr lang="en-US" altLang="ko-KR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Period: </a:t>
            </a:r>
            <a:r>
              <a:rPr lang="en-US" altLang="ko-KR" sz="1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altLang="ko-KR" sz="1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ko-KR" sz="1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2013/Jan/02 </a:t>
            </a:r>
            <a:r>
              <a:rPr lang="en-US" altLang="ko-KR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00Z – 2013/Jan/05 12Z (every 12 h</a:t>
            </a:r>
            <a:r>
              <a:rPr lang="en-US" altLang="ko-KR" sz="1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altLang="ko-KR" sz="16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ko-KR" sz="1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Verification </a:t>
            </a:r>
            <a:r>
              <a:rPr lang="en-US" altLang="ko-KR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Measures: </a:t>
            </a:r>
            <a:br>
              <a:rPr lang="en-US" altLang="ko-KR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ko-KR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RMSE </a:t>
            </a:r>
            <a:r>
              <a:rPr lang="en-US" altLang="ko-KR" sz="1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Spread</a:t>
            </a:r>
            <a:endParaRPr lang="en-US" altLang="ko-KR" sz="16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1181646" y="1152501"/>
            <a:ext cx="4365576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sz="24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Analysis RMSE with Spread</a:t>
            </a:r>
            <a:endParaRPr lang="en-US" altLang="ko-KR" sz="2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73977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/>
          <p:cNvSpPr/>
          <p:nvPr/>
        </p:nvSpPr>
        <p:spPr>
          <a:xfrm>
            <a:off x="1181646" y="1152501"/>
            <a:ext cx="10681307" cy="53083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8" name="그룹 77"/>
          <p:cNvGrpSpPr/>
          <p:nvPr/>
        </p:nvGrpSpPr>
        <p:grpSpPr>
          <a:xfrm>
            <a:off x="308974" y="3850986"/>
            <a:ext cx="737616" cy="637661"/>
            <a:chOff x="286675" y="1057144"/>
            <a:chExt cx="737616" cy="637661"/>
          </a:xfrm>
        </p:grpSpPr>
        <p:sp>
          <p:nvSpPr>
            <p:cNvPr id="74" name="직사각형 73"/>
            <p:cNvSpPr/>
            <p:nvPr/>
          </p:nvSpPr>
          <p:spPr>
            <a:xfrm>
              <a:off x="286675" y="1057144"/>
              <a:ext cx="75474" cy="637661"/>
            </a:xfrm>
            <a:prstGeom prst="rect">
              <a:avLst/>
            </a:prstGeom>
            <a:solidFill>
              <a:srgbClr val="DA9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76" name="직선 연결선 75"/>
            <p:cNvCxnSpPr/>
            <p:nvPr/>
          </p:nvCxnSpPr>
          <p:spPr>
            <a:xfrm>
              <a:off x="286675" y="1057144"/>
              <a:ext cx="737616" cy="0"/>
            </a:xfrm>
            <a:prstGeom prst="line">
              <a:avLst/>
            </a:prstGeom>
            <a:ln w="12700">
              <a:solidFill>
                <a:srgbClr val="DA9B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직선 연결선 76"/>
            <p:cNvCxnSpPr/>
            <p:nvPr/>
          </p:nvCxnSpPr>
          <p:spPr>
            <a:xfrm>
              <a:off x="286675" y="1694805"/>
              <a:ext cx="737616" cy="0"/>
            </a:xfrm>
            <a:prstGeom prst="line">
              <a:avLst/>
            </a:prstGeom>
            <a:ln w="12700">
              <a:solidFill>
                <a:srgbClr val="DA9B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9" name="그림 78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44" y="1694805"/>
            <a:ext cx="834190" cy="834190"/>
          </a:xfrm>
          <a:prstGeom prst="rect">
            <a:avLst/>
          </a:prstGeom>
        </p:spPr>
      </p:pic>
      <p:pic>
        <p:nvPicPr>
          <p:cNvPr id="81" name="그림 80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6" t="45154" r="-1" b="-2"/>
          <a:stretch/>
        </p:blipFill>
        <p:spPr>
          <a:xfrm>
            <a:off x="330746" y="2609886"/>
            <a:ext cx="827358" cy="474400"/>
          </a:xfrm>
          <a:prstGeom prst="rect">
            <a:avLst/>
          </a:prstGeom>
        </p:spPr>
      </p:pic>
      <p:pic>
        <p:nvPicPr>
          <p:cNvPr id="83" name="그림 82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59" y="3159398"/>
            <a:ext cx="623733" cy="623733"/>
          </a:xfrm>
          <a:prstGeom prst="rect">
            <a:avLst/>
          </a:prstGeom>
        </p:spPr>
      </p:pic>
      <p:pic>
        <p:nvPicPr>
          <p:cNvPr id="84" name="그림 83"/>
          <p:cNvPicPr>
            <a:picLocks noChangeAspect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58" y="3850986"/>
            <a:ext cx="601962" cy="601962"/>
          </a:xfrm>
          <a:prstGeom prst="rect">
            <a:avLst/>
          </a:prstGeom>
        </p:spPr>
      </p:pic>
      <p:pic>
        <p:nvPicPr>
          <p:cNvPr id="85" name="그림 84"/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10" y="4535317"/>
            <a:ext cx="579639" cy="579639"/>
          </a:xfrm>
          <a:prstGeom prst="rect">
            <a:avLst/>
          </a:prstGeom>
        </p:spPr>
      </p:pic>
      <p:pic>
        <p:nvPicPr>
          <p:cNvPr id="86" name="그림 85"/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71" y="5238575"/>
            <a:ext cx="627021" cy="627021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74" y="983406"/>
            <a:ext cx="785136" cy="78513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846176" y="348714"/>
            <a:ext cx="334418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ko-KR" sz="19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 for </a:t>
            </a:r>
            <a:r>
              <a:rPr lang="en-US" altLang="ko-KR" sz="1900" b="1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EnKF</a:t>
            </a:r>
            <a:r>
              <a:rPr lang="en-US" altLang="ko-KR" sz="19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compare </a:t>
            </a:r>
            <a:br>
              <a:rPr lang="en-US" altLang="ko-KR" sz="19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ko-KR" sz="19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EARR </a:t>
            </a:r>
            <a:endParaRPr lang="ko-KR" altLang="en-US" sz="1900" b="1" dirty="0">
              <a:solidFill>
                <a:prstClr val="black"/>
              </a:solidFill>
              <a:latin typeface="Tahoma" panose="020B0604030504040204" pitchFamily="34" charset="0"/>
              <a:ea typeface="나눔바른고딕 Light" panose="020B0603020101020101" pitchFamily="50" charset="-127"/>
              <a:cs typeface="Tahoma" panose="020B060403050404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02768" y="446049"/>
            <a:ext cx="5360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ko-KR" sz="2000" b="1" i="1" dirty="0" smtClean="0">
                <a:solidFill>
                  <a:prstClr val="black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Part 2. A Regional Reanalysis for Tibetan Plateau</a:t>
            </a:r>
            <a:endParaRPr lang="ko-KR" altLang="en-US" sz="2000" b="1" i="1" dirty="0">
              <a:solidFill>
                <a:prstClr val="black"/>
              </a:solidFill>
              <a:latin typeface="Calibri" panose="020F0502020204030204" pitchFamily="34" charset="0"/>
              <a:ea typeface="나눔바른고딕 Light" panose="020B0603020101020101" pitchFamily="50" charset="-127"/>
              <a:cs typeface="Calibri" panose="020F0502020204030204" pitchFamily="34" charset="0"/>
            </a:endParaRPr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 rotWithShape="1">
          <a:blip r:embed="rId9"/>
          <a:srcRect t="1326"/>
          <a:stretch/>
        </p:blipFill>
        <p:spPr>
          <a:xfrm>
            <a:off x="1251092" y="1647478"/>
            <a:ext cx="7691428" cy="5241642"/>
          </a:xfrm>
          <a:prstGeom prst="rect">
            <a:avLst/>
          </a:prstGeom>
        </p:spPr>
      </p:pic>
      <p:sp>
        <p:nvSpPr>
          <p:cNvPr id="29" name="부제목 2"/>
          <p:cNvSpPr txBox="1">
            <a:spLocks/>
          </p:cNvSpPr>
          <p:nvPr/>
        </p:nvSpPr>
        <p:spPr>
          <a:xfrm>
            <a:off x="7905985" y="1813261"/>
            <a:ext cx="3819895" cy="2107803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&lt;</a:t>
            </a:r>
            <a:r>
              <a:rPr lang="en-US" altLang="ko-KR" sz="1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Method&gt;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ko-KR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Verification target: </a:t>
            </a:r>
            <a:r>
              <a:rPr lang="en-US" altLang="ko-KR" sz="1600" b="1" dirty="0" smtClean="0">
                <a:solidFill>
                  <a:srgbClr val="EC567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6h forecast </a:t>
            </a:r>
            <a:r>
              <a:rPr lang="en-US" altLang="ko-KR" sz="1600" b="1" dirty="0">
                <a:solidFill>
                  <a:srgbClr val="EC567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field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ko-KR" sz="1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Verification </a:t>
            </a:r>
            <a:r>
              <a:rPr lang="en-US" altLang="ko-KR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Period: </a:t>
            </a:r>
            <a:r>
              <a:rPr lang="en-US" altLang="ko-KR" sz="1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altLang="ko-KR" sz="1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ko-KR" sz="1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2013/Jan/02 </a:t>
            </a:r>
            <a:r>
              <a:rPr lang="en-US" altLang="ko-KR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00Z – 2013/Jan/05 12Z (every 12 h</a:t>
            </a:r>
            <a:r>
              <a:rPr lang="en-US" altLang="ko-KR" sz="1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altLang="ko-KR" sz="16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ko-KR" sz="1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Verification </a:t>
            </a:r>
            <a:r>
              <a:rPr lang="en-US" altLang="ko-KR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Measures: </a:t>
            </a:r>
            <a:br>
              <a:rPr lang="en-US" altLang="ko-KR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ko-KR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RMSE </a:t>
            </a:r>
            <a:r>
              <a:rPr lang="en-US" altLang="ko-KR" sz="1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Spread</a:t>
            </a:r>
            <a:endParaRPr lang="en-US" altLang="ko-KR" sz="16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1181646" y="1152501"/>
            <a:ext cx="5017676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sz="24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6h forecast RMSE with Spread</a:t>
            </a:r>
            <a:endParaRPr lang="en-US" altLang="ko-KR" sz="2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01705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1851198" y="457200"/>
            <a:ext cx="1811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ko-KR" sz="20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Introduction</a:t>
            </a:r>
            <a:endParaRPr lang="ko-KR" altLang="en-US" sz="2000" b="1" dirty="0">
              <a:solidFill>
                <a:prstClr val="black"/>
              </a:solidFill>
              <a:latin typeface="Tahoma" panose="020B0604030504040204" pitchFamily="34" charset="0"/>
              <a:ea typeface="나눔바른고딕 Light" panose="020B0603020101020101" pitchFamily="50" charset="-127"/>
              <a:cs typeface="Tahoma" panose="020B0604030504040204" pitchFamily="34" charset="0"/>
            </a:endParaRPr>
          </a:p>
        </p:txBody>
      </p:sp>
      <p:pic>
        <p:nvPicPr>
          <p:cNvPr id="72" name="그림 71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74" y="983406"/>
            <a:ext cx="785136" cy="785136"/>
          </a:xfrm>
          <a:prstGeom prst="rect">
            <a:avLst/>
          </a:prstGeom>
        </p:spPr>
      </p:pic>
      <p:grpSp>
        <p:nvGrpSpPr>
          <p:cNvPr id="78" name="그룹 77"/>
          <p:cNvGrpSpPr/>
          <p:nvPr/>
        </p:nvGrpSpPr>
        <p:grpSpPr>
          <a:xfrm>
            <a:off x="279418" y="1078915"/>
            <a:ext cx="737616" cy="637661"/>
            <a:chOff x="286675" y="1057144"/>
            <a:chExt cx="737616" cy="637661"/>
          </a:xfrm>
        </p:grpSpPr>
        <p:sp>
          <p:nvSpPr>
            <p:cNvPr id="74" name="직사각형 73"/>
            <p:cNvSpPr/>
            <p:nvPr/>
          </p:nvSpPr>
          <p:spPr>
            <a:xfrm>
              <a:off x="286675" y="1057144"/>
              <a:ext cx="75474" cy="637661"/>
            </a:xfrm>
            <a:prstGeom prst="rect">
              <a:avLst/>
            </a:prstGeom>
            <a:solidFill>
              <a:srgbClr val="DA9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76" name="직선 연결선 75"/>
            <p:cNvCxnSpPr/>
            <p:nvPr/>
          </p:nvCxnSpPr>
          <p:spPr>
            <a:xfrm>
              <a:off x="286675" y="1057144"/>
              <a:ext cx="737616" cy="0"/>
            </a:xfrm>
            <a:prstGeom prst="line">
              <a:avLst/>
            </a:prstGeom>
            <a:ln w="12700">
              <a:solidFill>
                <a:srgbClr val="DA9B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직선 연결선 76"/>
            <p:cNvCxnSpPr/>
            <p:nvPr/>
          </p:nvCxnSpPr>
          <p:spPr>
            <a:xfrm>
              <a:off x="286675" y="1694805"/>
              <a:ext cx="737616" cy="0"/>
            </a:xfrm>
            <a:prstGeom prst="line">
              <a:avLst/>
            </a:prstGeom>
            <a:ln w="12700">
              <a:solidFill>
                <a:srgbClr val="DA9B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9" name="그림 78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44" y="1694805"/>
            <a:ext cx="834190" cy="834190"/>
          </a:xfrm>
          <a:prstGeom prst="rect">
            <a:avLst/>
          </a:prstGeom>
        </p:spPr>
      </p:pic>
      <p:pic>
        <p:nvPicPr>
          <p:cNvPr id="81" name="그림 80"/>
          <p:cNvPicPr>
            <a:picLocks noChangeAspect="1"/>
          </p:cNvPicPr>
          <p:nvPr/>
        </p:nvPicPr>
        <p:blipFill rotWithShape="1"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6" t="45154" r="-1" b="-2"/>
          <a:stretch/>
        </p:blipFill>
        <p:spPr>
          <a:xfrm>
            <a:off x="330746" y="2609886"/>
            <a:ext cx="827358" cy="474400"/>
          </a:xfrm>
          <a:prstGeom prst="rect">
            <a:avLst/>
          </a:prstGeom>
        </p:spPr>
      </p:pic>
      <p:pic>
        <p:nvPicPr>
          <p:cNvPr id="83" name="그림 82"/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59" y="3159398"/>
            <a:ext cx="623733" cy="623733"/>
          </a:xfrm>
          <a:prstGeom prst="rect">
            <a:avLst/>
          </a:prstGeom>
        </p:spPr>
      </p:pic>
      <p:pic>
        <p:nvPicPr>
          <p:cNvPr id="84" name="그림 83"/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58" y="3850986"/>
            <a:ext cx="601962" cy="601962"/>
          </a:xfrm>
          <a:prstGeom prst="rect">
            <a:avLst/>
          </a:prstGeom>
        </p:spPr>
      </p:pic>
      <p:pic>
        <p:nvPicPr>
          <p:cNvPr id="85" name="그림 84"/>
          <p:cNvPicPr>
            <a:picLocks noChangeAspect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10" y="4535317"/>
            <a:ext cx="579639" cy="579639"/>
          </a:xfrm>
          <a:prstGeom prst="rect">
            <a:avLst/>
          </a:prstGeom>
        </p:spPr>
      </p:pic>
      <p:pic>
        <p:nvPicPr>
          <p:cNvPr id="86" name="그림 85"/>
          <p:cNvPicPr>
            <a:picLocks noChangeAspect="1"/>
          </p:cNvPicPr>
          <p:nvPr/>
        </p:nvPicPr>
        <p:blipFill>
          <a:blip r:embed="rId9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71" y="5238575"/>
            <a:ext cx="627021" cy="627021"/>
          </a:xfrm>
          <a:prstGeom prst="rect">
            <a:avLst/>
          </a:prstGeom>
        </p:spPr>
      </p:pic>
      <p:sp>
        <p:nvSpPr>
          <p:cNvPr id="127" name="TextBox 126"/>
          <p:cNvSpPr txBox="1"/>
          <p:nvPr/>
        </p:nvSpPr>
        <p:spPr>
          <a:xfrm>
            <a:off x="1547447" y="1290740"/>
            <a:ext cx="970670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20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 reanalysis is </a:t>
            </a:r>
            <a:r>
              <a:rPr lang="en-US" altLang="ko-KR" sz="20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 high-quality climate data set. </a:t>
            </a:r>
          </a:p>
          <a:p>
            <a:pPr marL="742950" lvl="1" indent="-285750">
              <a:buFont typeface="Calibri" panose="020F0502020204030204" pitchFamily="34" charset="0"/>
              <a:buChar char="–"/>
            </a:pPr>
            <a:r>
              <a:rPr lang="en-US" altLang="ko-KR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produced by assimilating long-time series of observations with a consistent and state-of-the-art NWP model and data assimilation system </a:t>
            </a:r>
          </a:p>
          <a:p>
            <a:pPr marL="742950" lvl="1" indent="-285750">
              <a:buFont typeface="Calibri" panose="020F0502020204030204" pitchFamily="34" charset="0"/>
              <a:buChar char="–"/>
            </a:pPr>
            <a:r>
              <a:rPr lang="en-US" altLang="ko-KR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the best estimate of the state of the atmosphere</a:t>
            </a:r>
          </a:p>
          <a:p>
            <a:pPr marL="742950" lvl="1" indent="-285750">
              <a:buFont typeface="Calibri" panose="020F0502020204030204" pitchFamily="34" charset="0"/>
              <a:buChar char="–"/>
            </a:pPr>
            <a:r>
              <a:rPr lang="en-US" altLang="ko-KR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widespread applications in many research areas </a:t>
            </a:r>
          </a:p>
          <a:p>
            <a:pPr marL="742950" lvl="1" indent="-285750">
              <a:buFont typeface="Calibri" panose="020F0502020204030204" pitchFamily="34" charset="0"/>
              <a:buChar char="–"/>
            </a:pPr>
            <a:endParaRPr lang="en-US" altLang="ko-KR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20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Most </a:t>
            </a:r>
            <a:r>
              <a:rPr lang="en-US" altLang="ko-KR" sz="2000" dirty="0" err="1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reanalyses</a:t>
            </a:r>
            <a:r>
              <a:rPr lang="en-US" altLang="ko-KR" sz="20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have been produced for </a:t>
            </a:r>
            <a:r>
              <a:rPr lang="en-US" altLang="ko-KR" sz="20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the global area. </a:t>
            </a:r>
          </a:p>
          <a:p>
            <a:pPr marL="742950" lvl="1" indent="-285750">
              <a:buFont typeface="Calibri" panose="020F0502020204030204" pitchFamily="34" charset="0"/>
              <a:buChar char="–"/>
            </a:pPr>
            <a:r>
              <a:rPr lang="en-US" altLang="ko-KR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ECMWF: ERA-15, ERA-40, ERA-Interim, ERA-20CM </a:t>
            </a:r>
          </a:p>
          <a:p>
            <a:pPr marL="742950" lvl="1" indent="-285750">
              <a:buFont typeface="Calibri" panose="020F0502020204030204" pitchFamily="34" charset="0"/>
              <a:buChar char="–"/>
            </a:pPr>
            <a:r>
              <a:rPr lang="en-US" altLang="ko-KR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NCEP: NCEP/NCAR (R1), NCEP/DOE (R2), NCEP CFSR</a:t>
            </a:r>
          </a:p>
          <a:p>
            <a:pPr marL="742950" lvl="1" indent="-285750">
              <a:buFont typeface="Calibri" panose="020F0502020204030204" pitchFamily="34" charset="0"/>
              <a:buChar char="–"/>
            </a:pPr>
            <a:r>
              <a:rPr lang="en-US" altLang="ko-KR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JMA: JRA-25, JRA-55</a:t>
            </a:r>
          </a:p>
          <a:p>
            <a:pPr marL="742950" lvl="1" indent="-285750">
              <a:buFont typeface="Calibri" panose="020F0502020204030204" pitchFamily="34" charset="0"/>
              <a:buChar char="–"/>
            </a:pPr>
            <a:r>
              <a:rPr lang="en-US" altLang="ko-KR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NASA MERRA, NOAA-CIRES (20CRv1 and v2)</a:t>
            </a:r>
          </a:p>
          <a:p>
            <a:pPr marL="742950" lvl="1" indent="-285750">
              <a:buFont typeface="Calibri" panose="020F0502020204030204" pitchFamily="34" charset="0"/>
              <a:buChar char="–"/>
            </a:pPr>
            <a:endParaRPr lang="en-US" altLang="ko-KR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20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Due to the coarse resolution of global </a:t>
            </a:r>
            <a:r>
              <a:rPr lang="en-US" altLang="ko-KR" sz="2000" dirty="0" err="1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reanalyses</a:t>
            </a:r>
            <a:r>
              <a:rPr lang="en-US" altLang="ko-KR" sz="20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many meteorological organizations started or plan to produce </a:t>
            </a:r>
            <a:r>
              <a:rPr lang="en-US" altLang="ko-KR" sz="20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regional </a:t>
            </a:r>
            <a:r>
              <a:rPr lang="en-US" altLang="ko-KR" sz="2000" b="1" dirty="0" err="1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reanalyses</a:t>
            </a:r>
            <a:r>
              <a:rPr lang="en-US" altLang="ko-KR" sz="20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with higher resolution.</a:t>
            </a:r>
            <a:endParaRPr lang="en-US" altLang="ko-KR" sz="2000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Calibri" panose="020F0502020204030204" pitchFamily="34" charset="0"/>
              <a:buChar char="–"/>
            </a:pPr>
            <a:r>
              <a:rPr lang="en-US" altLang="ko-KR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North America (NARR), Europe (EURO4M), Arctic (ASR) </a:t>
            </a:r>
          </a:p>
          <a:p>
            <a:pPr marL="742950" lvl="1" indent="-285750">
              <a:buFont typeface="Calibri" panose="020F0502020204030204" pitchFamily="34" charset="0"/>
              <a:buChar char="–"/>
            </a:pPr>
            <a:r>
              <a:rPr lang="en-US" altLang="ko-KR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Europe (UERRA) and South Asia in </a:t>
            </a:r>
            <a:r>
              <a:rPr lang="en-US" altLang="ko-KR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preparation</a:t>
            </a:r>
            <a:endParaRPr lang="en-US" altLang="ko-KR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682" y="1978328"/>
            <a:ext cx="4491912" cy="255698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48216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그룹 77"/>
          <p:cNvGrpSpPr/>
          <p:nvPr/>
        </p:nvGrpSpPr>
        <p:grpSpPr>
          <a:xfrm>
            <a:off x="263931" y="4520803"/>
            <a:ext cx="737616" cy="637661"/>
            <a:chOff x="286675" y="1057144"/>
            <a:chExt cx="737616" cy="637661"/>
          </a:xfrm>
        </p:grpSpPr>
        <p:sp>
          <p:nvSpPr>
            <p:cNvPr id="74" name="직사각형 73"/>
            <p:cNvSpPr/>
            <p:nvPr/>
          </p:nvSpPr>
          <p:spPr>
            <a:xfrm>
              <a:off x="286675" y="1057144"/>
              <a:ext cx="75474" cy="637661"/>
            </a:xfrm>
            <a:prstGeom prst="rect">
              <a:avLst/>
            </a:prstGeom>
            <a:solidFill>
              <a:srgbClr val="DA9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76" name="직선 연결선 75"/>
            <p:cNvCxnSpPr/>
            <p:nvPr/>
          </p:nvCxnSpPr>
          <p:spPr>
            <a:xfrm>
              <a:off x="286675" y="1057144"/>
              <a:ext cx="737616" cy="0"/>
            </a:xfrm>
            <a:prstGeom prst="line">
              <a:avLst/>
            </a:prstGeom>
            <a:ln w="12700">
              <a:solidFill>
                <a:srgbClr val="DA9B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직선 연결선 76"/>
            <p:cNvCxnSpPr/>
            <p:nvPr/>
          </p:nvCxnSpPr>
          <p:spPr>
            <a:xfrm>
              <a:off x="286675" y="1694805"/>
              <a:ext cx="737616" cy="0"/>
            </a:xfrm>
            <a:prstGeom prst="line">
              <a:avLst/>
            </a:prstGeom>
            <a:ln w="12700">
              <a:solidFill>
                <a:srgbClr val="DA9B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9" name="그림 78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44" y="1694805"/>
            <a:ext cx="834190" cy="834190"/>
          </a:xfrm>
          <a:prstGeom prst="rect">
            <a:avLst/>
          </a:prstGeom>
        </p:spPr>
      </p:pic>
      <p:pic>
        <p:nvPicPr>
          <p:cNvPr id="81" name="그림 80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6" t="45154" r="-1" b="-2"/>
          <a:stretch/>
        </p:blipFill>
        <p:spPr>
          <a:xfrm>
            <a:off x="330746" y="2609886"/>
            <a:ext cx="827358" cy="474400"/>
          </a:xfrm>
          <a:prstGeom prst="rect">
            <a:avLst/>
          </a:prstGeom>
        </p:spPr>
      </p:pic>
      <p:pic>
        <p:nvPicPr>
          <p:cNvPr id="83" name="그림 82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59" y="3159398"/>
            <a:ext cx="623733" cy="623733"/>
          </a:xfrm>
          <a:prstGeom prst="rect">
            <a:avLst/>
          </a:prstGeom>
        </p:spPr>
      </p:pic>
      <p:pic>
        <p:nvPicPr>
          <p:cNvPr id="84" name="그림 83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58" y="3850986"/>
            <a:ext cx="601962" cy="601962"/>
          </a:xfrm>
          <a:prstGeom prst="rect">
            <a:avLst/>
          </a:prstGeom>
        </p:spPr>
      </p:pic>
      <p:pic>
        <p:nvPicPr>
          <p:cNvPr id="85" name="그림 84"/>
          <p:cNvPicPr>
            <a:picLocks noChangeAspect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10" y="4535317"/>
            <a:ext cx="579639" cy="579639"/>
          </a:xfrm>
          <a:prstGeom prst="rect">
            <a:avLst/>
          </a:prstGeom>
        </p:spPr>
      </p:pic>
      <p:pic>
        <p:nvPicPr>
          <p:cNvPr id="86" name="그림 85"/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71" y="5238575"/>
            <a:ext cx="627021" cy="627021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74" y="983406"/>
            <a:ext cx="785136" cy="785136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1344689" y="1975273"/>
            <a:ext cx="6441440" cy="4353388"/>
            <a:chOff x="258456" y="1640105"/>
            <a:chExt cx="7758113" cy="5243251"/>
          </a:xfrm>
        </p:grpSpPr>
        <p:pic>
          <p:nvPicPr>
            <p:cNvPr id="32" name="그림 3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58456" y="1640105"/>
              <a:ext cx="7758113" cy="52432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33" name="설명선 2(테두리 및 강조선) 32"/>
            <p:cNvSpPr/>
            <p:nvPr/>
          </p:nvSpPr>
          <p:spPr>
            <a:xfrm>
              <a:off x="5302451" y="5151826"/>
              <a:ext cx="2336858" cy="837245"/>
            </a:xfrm>
            <a:prstGeom prst="accentBorderCallout2">
              <a:avLst>
                <a:gd name="adj1" fmla="val 14306"/>
                <a:gd name="adj2" fmla="val -3242"/>
                <a:gd name="adj3" fmla="val 5417"/>
                <a:gd name="adj4" fmla="val -17175"/>
                <a:gd name="adj5" fmla="val -44167"/>
                <a:gd name="adj6" fmla="val -28689"/>
              </a:avLst>
            </a:prstGeom>
            <a:noFill/>
            <a:ln w="28575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Tibetan Plateau</a:t>
              </a:r>
              <a:endParaRPr lang="ko-KR" altLang="en-US" b="1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8024688" y="1694805"/>
            <a:ext cx="38045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Grid spacing: 30 km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Grids: 300 x 200 grid points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sz="2000" dirty="0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ERA-Interim as I.C. </a:t>
            </a:r>
            <a:r>
              <a:rPr lang="en-US" altLang="ko-KR" sz="2000" dirty="0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and B.C.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sz="2000" dirty="0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Conventional obs.</a:t>
            </a:r>
            <a:endParaRPr lang="ko-KR" altLang="en-US" sz="20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5" name="그림 3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028" y="3084286"/>
            <a:ext cx="3465617" cy="3378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6" name="직사각형 35"/>
          <p:cNvSpPr/>
          <p:nvPr/>
        </p:nvSpPr>
        <p:spPr>
          <a:xfrm>
            <a:off x="1241678" y="1145141"/>
            <a:ext cx="8581921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sz="24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Domain </a:t>
            </a:r>
            <a:r>
              <a:rPr lang="en-US" altLang="ko-KR" sz="2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a regional reanalysis including Tibet region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846176" y="472698"/>
            <a:ext cx="181011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ko-KR" sz="19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Development</a:t>
            </a:r>
            <a:endParaRPr lang="ko-KR" altLang="en-US" sz="1900" b="1" dirty="0">
              <a:solidFill>
                <a:prstClr val="black"/>
              </a:solidFill>
              <a:latin typeface="Tahoma" panose="020B0604030504040204" pitchFamily="34" charset="0"/>
              <a:ea typeface="나눔바른고딕 Light" panose="020B0603020101020101" pitchFamily="50" charset="-127"/>
              <a:cs typeface="Tahoma" panose="020B060403050404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02768" y="446049"/>
            <a:ext cx="5360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ko-KR" sz="2000" b="1" i="1" dirty="0" smtClean="0">
                <a:solidFill>
                  <a:prstClr val="black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Part 2. A Regional Reanalysis for Tibetan Plateau</a:t>
            </a:r>
            <a:endParaRPr lang="ko-KR" altLang="en-US" sz="2000" b="1" i="1" dirty="0">
              <a:solidFill>
                <a:prstClr val="black"/>
              </a:solidFill>
              <a:latin typeface="Calibri" panose="020F0502020204030204" pitchFamily="34" charset="0"/>
              <a:ea typeface="나눔바른고딕 Light" panose="020B0603020101020101" pitchFamily="50" charset="-12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90138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그룹 77"/>
          <p:cNvGrpSpPr/>
          <p:nvPr/>
        </p:nvGrpSpPr>
        <p:grpSpPr>
          <a:xfrm>
            <a:off x="263931" y="4520803"/>
            <a:ext cx="737616" cy="637661"/>
            <a:chOff x="286675" y="1057144"/>
            <a:chExt cx="737616" cy="637661"/>
          </a:xfrm>
        </p:grpSpPr>
        <p:sp>
          <p:nvSpPr>
            <p:cNvPr id="74" name="직사각형 73"/>
            <p:cNvSpPr/>
            <p:nvPr/>
          </p:nvSpPr>
          <p:spPr>
            <a:xfrm>
              <a:off x="286675" y="1057144"/>
              <a:ext cx="75474" cy="637661"/>
            </a:xfrm>
            <a:prstGeom prst="rect">
              <a:avLst/>
            </a:prstGeom>
            <a:solidFill>
              <a:srgbClr val="DA9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76" name="직선 연결선 75"/>
            <p:cNvCxnSpPr/>
            <p:nvPr/>
          </p:nvCxnSpPr>
          <p:spPr>
            <a:xfrm>
              <a:off x="286675" y="1057144"/>
              <a:ext cx="737616" cy="0"/>
            </a:xfrm>
            <a:prstGeom prst="line">
              <a:avLst/>
            </a:prstGeom>
            <a:ln w="12700">
              <a:solidFill>
                <a:srgbClr val="DA9B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직선 연결선 76"/>
            <p:cNvCxnSpPr/>
            <p:nvPr/>
          </p:nvCxnSpPr>
          <p:spPr>
            <a:xfrm>
              <a:off x="286675" y="1694805"/>
              <a:ext cx="737616" cy="0"/>
            </a:xfrm>
            <a:prstGeom prst="line">
              <a:avLst/>
            </a:prstGeom>
            <a:ln w="12700">
              <a:solidFill>
                <a:srgbClr val="DA9B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9" name="그림 78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44" y="1694805"/>
            <a:ext cx="834190" cy="834190"/>
          </a:xfrm>
          <a:prstGeom prst="rect">
            <a:avLst/>
          </a:prstGeom>
        </p:spPr>
      </p:pic>
      <p:pic>
        <p:nvPicPr>
          <p:cNvPr id="81" name="그림 80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6" t="45154" r="-1" b="-2"/>
          <a:stretch/>
        </p:blipFill>
        <p:spPr>
          <a:xfrm>
            <a:off x="330746" y="2609886"/>
            <a:ext cx="827358" cy="474400"/>
          </a:xfrm>
          <a:prstGeom prst="rect">
            <a:avLst/>
          </a:prstGeom>
        </p:spPr>
      </p:pic>
      <p:pic>
        <p:nvPicPr>
          <p:cNvPr id="83" name="그림 82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59" y="3159398"/>
            <a:ext cx="623733" cy="623733"/>
          </a:xfrm>
          <a:prstGeom prst="rect">
            <a:avLst/>
          </a:prstGeom>
        </p:spPr>
      </p:pic>
      <p:pic>
        <p:nvPicPr>
          <p:cNvPr id="84" name="그림 83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58" y="3850986"/>
            <a:ext cx="601962" cy="601962"/>
          </a:xfrm>
          <a:prstGeom prst="rect">
            <a:avLst/>
          </a:prstGeom>
        </p:spPr>
      </p:pic>
      <p:pic>
        <p:nvPicPr>
          <p:cNvPr id="85" name="그림 84"/>
          <p:cNvPicPr>
            <a:picLocks noChangeAspect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10" y="4535317"/>
            <a:ext cx="579639" cy="579639"/>
          </a:xfrm>
          <a:prstGeom prst="rect">
            <a:avLst/>
          </a:prstGeom>
        </p:spPr>
      </p:pic>
      <p:pic>
        <p:nvPicPr>
          <p:cNvPr id="86" name="그림 85"/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71" y="5238575"/>
            <a:ext cx="627021" cy="627021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74" y="983406"/>
            <a:ext cx="785136" cy="785136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693777" y="472698"/>
            <a:ext cx="3632726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ko-KR" sz="19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Development - observations</a:t>
            </a:r>
            <a:endParaRPr lang="ko-KR" altLang="en-US" sz="1900" b="1" dirty="0">
              <a:solidFill>
                <a:prstClr val="black"/>
              </a:solidFill>
              <a:latin typeface="Tahoma" panose="020B0604030504040204" pitchFamily="34" charset="0"/>
              <a:ea typeface="나눔바른고딕 Light" panose="020B0603020101020101" pitchFamily="50" charset="-127"/>
              <a:cs typeface="Tahoma" panose="020B060403050404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02768" y="446049"/>
            <a:ext cx="5360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ko-KR" sz="2000" b="1" i="1" dirty="0" smtClean="0">
                <a:solidFill>
                  <a:prstClr val="black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Part 2. A Regional Reanalysis for Tibetan Plateau</a:t>
            </a:r>
            <a:endParaRPr lang="ko-KR" altLang="en-US" sz="2000" b="1" i="1" dirty="0">
              <a:solidFill>
                <a:prstClr val="black"/>
              </a:solidFill>
              <a:latin typeface="Calibri" panose="020F0502020204030204" pitchFamily="34" charset="0"/>
              <a:ea typeface="나눔바른고딕 Light" panose="020B0603020101020101" pitchFamily="50" charset="-127"/>
              <a:cs typeface="Calibri" panose="020F0502020204030204" pitchFamily="34" charset="0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09401" y="1186806"/>
            <a:ext cx="2440198" cy="1811084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83103" y="1186806"/>
            <a:ext cx="2454498" cy="1844448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18677" y="1186806"/>
            <a:ext cx="2492626" cy="1820616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66733" y="2842753"/>
            <a:ext cx="2444966" cy="1787256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21399" y="1186806"/>
            <a:ext cx="2464030" cy="1815850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75461" y="2871531"/>
            <a:ext cx="2430668" cy="1811086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58104" y="4635214"/>
            <a:ext cx="2506924" cy="1792022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686909" y="4635214"/>
            <a:ext cx="2572182" cy="1889866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280972" y="4635214"/>
            <a:ext cx="2716074" cy="1952014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018927" y="4635214"/>
            <a:ext cx="2668974" cy="197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15755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직사각형 23"/>
          <p:cNvSpPr/>
          <p:nvPr/>
        </p:nvSpPr>
        <p:spPr>
          <a:xfrm>
            <a:off x="1181646" y="1152501"/>
            <a:ext cx="10681307" cy="53083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8" name="그룹 77"/>
          <p:cNvGrpSpPr/>
          <p:nvPr/>
        </p:nvGrpSpPr>
        <p:grpSpPr>
          <a:xfrm>
            <a:off x="263931" y="4520803"/>
            <a:ext cx="737616" cy="637661"/>
            <a:chOff x="286675" y="1057144"/>
            <a:chExt cx="737616" cy="637661"/>
          </a:xfrm>
        </p:grpSpPr>
        <p:sp>
          <p:nvSpPr>
            <p:cNvPr id="74" name="직사각형 73"/>
            <p:cNvSpPr/>
            <p:nvPr/>
          </p:nvSpPr>
          <p:spPr>
            <a:xfrm>
              <a:off x="286675" y="1057144"/>
              <a:ext cx="75474" cy="637661"/>
            </a:xfrm>
            <a:prstGeom prst="rect">
              <a:avLst/>
            </a:prstGeom>
            <a:solidFill>
              <a:srgbClr val="DA9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76" name="직선 연결선 75"/>
            <p:cNvCxnSpPr/>
            <p:nvPr/>
          </p:nvCxnSpPr>
          <p:spPr>
            <a:xfrm>
              <a:off x="286675" y="1057144"/>
              <a:ext cx="737616" cy="0"/>
            </a:xfrm>
            <a:prstGeom prst="line">
              <a:avLst/>
            </a:prstGeom>
            <a:ln w="12700">
              <a:solidFill>
                <a:srgbClr val="DA9B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직선 연결선 76"/>
            <p:cNvCxnSpPr/>
            <p:nvPr/>
          </p:nvCxnSpPr>
          <p:spPr>
            <a:xfrm>
              <a:off x="286675" y="1694805"/>
              <a:ext cx="737616" cy="0"/>
            </a:xfrm>
            <a:prstGeom prst="line">
              <a:avLst/>
            </a:prstGeom>
            <a:ln w="12700">
              <a:solidFill>
                <a:srgbClr val="DA9B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9" name="그림 78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44" y="1694805"/>
            <a:ext cx="834190" cy="834190"/>
          </a:xfrm>
          <a:prstGeom prst="rect">
            <a:avLst/>
          </a:prstGeom>
        </p:spPr>
      </p:pic>
      <p:pic>
        <p:nvPicPr>
          <p:cNvPr id="81" name="그림 80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6" t="45154" r="-1" b="-2"/>
          <a:stretch/>
        </p:blipFill>
        <p:spPr>
          <a:xfrm>
            <a:off x="330746" y="2609886"/>
            <a:ext cx="827358" cy="474400"/>
          </a:xfrm>
          <a:prstGeom prst="rect">
            <a:avLst/>
          </a:prstGeom>
        </p:spPr>
      </p:pic>
      <p:pic>
        <p:nvPicPr>
          <p:cNvPr id="83" name="그림 82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59" y="3159398"/>
            <a:ext cx="623733" cy="623733"/>
          </a:xfrm>
          <a:prstGeom prst="rect">
            <a:avLst/>
          </a:prstGeom>
        </p:spPr>
      </p:pic>
      <p:pic>
        <p:nvPicPr>
          <p:cNvPr id="84" name="그림 83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58" y="3850986"/>
            <a:ext cx="601962" cy="601962"/>
          </a:xfrm>
          <a:prstGeom prst="rect">
            <a:avLst/>
          </a:prstGeom>
        </p:spPr>
      </p:pic>
      <p:pic>
        <p:nvPicPr>
          <p:cNvPr id="85" name="그림 84"/>
          <p:cNvPicPr>
            <a:picLocks noChangeAspect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10" y="4535317"/>
            <a:ext cx="579639" cy="579639"/>
          </a:xfrm>
          <a:prstGeom prst="rect">
            <a:avLst/>
          </a:prstGeom>
        </p:spPr>
      </p:pic>
      <p:pic>
        <p:nvPicPr>
          <p:cNvPr id="86" name="그림 85"/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71" y="5238575"/>
            <a:ext cx="627021" cy="627021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74" y="983406"/>
            <a:ext cx="785136" cy="785136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846176" y="472698"/>
            <a:ext cx="1478290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ko-KR" sz="19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Evaluation</a:t>
            </a:r>
            <a:endParaRPr lang="ko-KR" altLang="en-US" sz="1900" b="1" dirty="0">
              <a:solidFill>
                <a:prstClr val="black"/>
              </a:solidFill>
              <a:latin typeface="Tahoma" panose="020B0604030504040204" pitchFamily="34" charset="0"/>
              <a:ea typeface="나눔바른고딕 Light" panose="020B0603020101020101" pitchFamily="50" charset="-127"/>
              <a:cs typeface="Tahoma" panose="020B060403050404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02768" y="446049"/>
            <a:ext cx="5360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ko-KR" sz="2000" b="1" i="1" dirty="0" smtClean="0">
                <a:solidFill>
                  <a:prstClr val="black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Part 2. A Regional Reanalysis for Tibetan Plateau</a:t>
            </a:r>
            <a:endParaRPr lang="ko-KR" altLang="en-US" sz="2000" b="1" i="1" dirty="0">
              <a:solidFill>
                <a:prstClr val="black"/>
              </a:solidFill>
              <a:latin typeface="Calibri" panose="020F0502020204030204" pitchFamily="34" charset="0"/>
              <a:ea typeface="나눔바른고딕 Light" panose="020B0603020101020101" pitchFamily="50" charset="-127"/>
              <a:cs typeface="Calibri" panose="020F0502020204030204" pitchFamily="34" charset="0"/>
            </a:endParaRP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4309" y="1498320"/>
            <a:ext cx="7139478" cy="4862168"/>
          </a:xfrm>
          <a:prstGeom prst="rect">
            <a:avLst/>
          </a:prstGeom>
        </p:spPr>
      </p:pic>
      <p:sp>
        <p:nvSpPr>
          <p:cNvPr id="22" name="부제목 2"/>
          <p:cNvSpPr txBox="1">
            <a:spLocks/>
          </p:cNvSpPr>
          <p:nvPr/>
        </p:nvSpPr>
        <p:spPr>
          <a:xfrm>
            <a:off x="7905985" y="1815003"/>
            <a:ext cx="3819895" cy="1800117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&lt;</a:t>
            </a:r>
            <a:r>
              <a:rPr lang="en-US" altLang="ko-KR" sz="1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Method&gt;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ko-KR" sz="1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Verification </a:t>
            </a:r>
            <a:r>
              <a:rPr lang="en-US" altLang="ko-KR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Period: </a:t>
            </a:r>
            <a:r>
              <a:rPr lang="en-US" altLang="ko-KR" sz="1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altLang="ko-KR" sz="1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ko-KR" sz="1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2013/Jan/02 </a:t>
            </a:r>
            <a:r>
              <a:rPr lang="en-US" altLang="ko-KR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00Z – 2013/Jan/05 12Z (every 12 h</a:t>
            </a:r>
            <a:r>
              <a:rPr lang="en-US" altLang="ko-KR" sz="1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altLang="ko-KR" sz="16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ko-KR" sz="1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Verification </a:t>
            </a:r>
            <a:r>
              <a:rPr lang="en-US" altLang="ko-KR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Measures: </a:t>
            </a:r>
            <a:br>
              <a:rPr lang="en-US" altLang="ko-KR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ko-KR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RMSE against Radiosonde </a:t>
            </a:r>
            <a:r>
              <a:rPr lang="en-US" altLang="ko-KR" sz="1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observations</a:t>
            </a:r>
            <a:endParaRPr lang="en-US" altLang="ko-KR" sz="16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1128534" y="1114145"/>
            <a:ext cx="1135645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sz="24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RMSE</a:t>
            </a:r>
            <a:endParaRPr lang="en-US" altLang="ko-KR" sz="2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14131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27"/>
          <p:cNvSpPr/>
          <p:nvPr/>
        </p:nvSpPr>
        <p:spPr>
          <a:xfrm>
            <a:off x="1394847" y="1301858"/>
            <a:ext cx="10244380" cy="4928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TextBox 53"/>
          <p:cNvSpPr txBox="1"/>
          <p:nvPr/>
        </p:nvSpPr>
        <p:spPr>
          <a:xfrm>
            <a:off x="1859569" y="457200"/>
            <a:ext cx="1661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ko-KR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Future plan</a:t>
            </a:r>
            <a:endParaRPr lang="ko-KR" altLang="en-US" sz="2000" b="1" dirty="0">
              <a:latin typeface="Tahoma" panose="020B0604030504040204" pitchFamily="34" charset="0"/>
              <a:ea typeface="나눔바른고딕 Light" panose="020B0603020101020101" pitchFamily="50" charset="-127"/>
              <a:cs typeface="Tahoma" panose="020B0604030504040204" pitchFamily="34" charset="0"/>
            </a:endParaRPr>
          </a:p>
        </p:txBody>
      </p:sp>
      <p:grpSp>
        <p:nvGrpSpPr>
          <p:cNvPr id="78" name="그룹 77"/>
          <p:cNvGrpSpPr/>
          <p:nvPr/>
        </p:nvGrpSpPr>
        <p:grpSpPr>
          <a:xfrm>
            <a:off x="277633" y="5238575"/>
            <a:ext cx="737616" cy="637661"/>
            <a:chOff x="286675" y="1057144"/>
            <a:chExt cx="737616" cy="637661"/>
          </a:xfrm>
        </p:grpSpPr>
        <p:sp>
          <p:nvSpPr>
            <p:cNvPr id="74" name="직사각형 73"/>
            <p:cNvSpPr/>
            <p:nvPr/>
          </p:nvSpPr>
          <p:spPr>
            <a:xfrm>
              <a:off x="286675" y="1057144"/>
              <a:ext cx="75474" cy="637661"/>
            </a:xfrm>
            <a:prstGeom prst="rect">
              <a:avLst/>
            </a:prstGeom>
            <a:solidFill>
              <a:srgbClr val="DA9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76" name="직선 연결선 75"/>
            <p:cNvCxnSpPr/>
            <p:nvPr/>
          </p:nvCxnSpPr>
          <p:spPr>
            <a:xfrm>
              <a:off x="286675" y="1057144"/>
              <a:ext cx="737616" cy="0"/>
            </a:xfrm>
            <a:prstGeom prst="line">
              <a:avLst/>
            </a:prstGeom>
            <a:ln w="12700">
              <a:solidFill>
                <a:srgbClr val="DA9B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직선 연결선 76"/>
            <p:cNvCxnSpPr/>
            <p:nvPr/>
          </p:nvCxnSpPr>
          <p:spPr>
            <a:xfrm>
              <a:off x="286675" y="1694805"/>
              <a:ext cx="737616" cy="0"/>
            </a:xfrm>
            <a:prstGeom prst="line">
              <a:avLst/>
            </a:prstGeom>
            <a:ln w="12700">
              <a:solidFill>
                <a:srgbClr val="DA9B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9" name="그림 78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44" y="1694805"/>
            <a:ext cx="834190" cy="834190"/>
          </a:xfrm>
          <a:prstGeom prst="rect">
            <a:avLst/>
          </a:prstGeom>
        </p:spPr>
      </p:pic>
      <p:pic>
        <p:nvPicPr>
          <p:cNvPr id="81" name="그림 80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6" t="45154" r="-1" b="-2"/>
          <a:stretch/>
        </p:blipFill>
        <p:spPr>
          <a:xfrm>
            <a:off x="330746" y="2609886"/>
            <a:ext cx="827358" cy="474400"/>
          </a:xfrm>
          <a:prstGeom prst="rect">
            <a:avLst/>
          </a:prstGeom>
        </p:spPr>
      </p:pic>
      <p:pic>
        <p:nvPicPr>
          <p:cNvPr id="83" name="그림 82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59" y="3159398"/>
            <a:ext cx="623733" cy="623733"/>
          </a:xfrm>
          <a:prstGeom prst="rect">
            <a:avLst/>
          </a:prstGeom>
        </p:spPr>
      </p:pic>
      <p:pic>
        <p:nvPicPr>
          <p:cNvPr id="84" name="그림 83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58" y="3850986"/>
            <a:ext cx="601962" cy="601962"/>
          </a:xfrm>
          <a:prstGeom prst="rect">
            <a:avLst/>
          </a:prstGeom>
        </p:spPr>
      </p:pic>
      <p:pic>
        <p:nvPicPr>
          <p:cNvPr id="85" name="그림 84"/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10" y="4535317"/>
            <a:ext cx="579639" cy="579639"/>
          </a:xfrm>
          <a:prstGeom prst="rect">
            <a:avLst/>
          </a:prstGeom>
        </p:spPr>
      </p:pic>
      <p:pic>
        <p:nvPicPr>
          <p:cNvPr id="86" name="그림 85"/>
          <p:cNvPicPr>
            <a:picLocks noChangeAspect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71" y="5238575"/>
            <a:ext cx="627021" cy="627021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74" y="983406"/>
            <a:ext cx="785136" cy="78513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502768" y="446049"/>
            <a:ext cx="5360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ko-KR" sz="2000" b="1" i="1" dirty="0" smtClean="0">
                <a:solidFill>
                  <a:prstClr val="black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Part 2. A Regional Reanalysis for Tibetan Plateau</a:t>
            </a:r>
            <a:endParaRPr lang="ko-KR" altLang="en-US" sz="2000" b="1" i="1" dirty="0">
              <a:solidFill>
                <a:prstClr val="black"/>
              </a:solidFill>
              <a:latin typeface="Calibri" panose="020F0502020204030204" pitchFamily="34" charset="0"/>
              <a:ea typeface="나눔바른고딕 Light" panose="020B0603020101020101" pitchFamily="50" charset="-127"/>
              <a:cs typeface="Calibri" panose="020F0502020204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16878" y="1342401"/>
            <a:ext cx="959688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altLang="ko-KR" sz="2400" dirty="0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To find the most appropriate and cost-efficient assimilation method, </a:t>
            </a:r>
            <a:r>
              <a:rPr lang="en-US" altLang="ko-KR" sz="2400" b="1" dirty="0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hybrid data assimilation method will be also investigated</a:t>
            </a:r>
            <a:r>
              <a:rPr lang="en-US" altLang="ko-KR" sz="2400" dirty="0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914400" lvl="1" indent="-457200">
              <a:buFont typeface="+mj-lt"/>
              <a:buAutoNum type="arabicParenR"/>
            </a:pPr>
            <a:endParaRPr lang="en-US" altLang="ko-KR" sz="2400" dirty="0" smtClean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914400" lvl="1" indent="-457200">
              <a:buFont typeface="+mj-lt"/>
              <a:buAutoNum type="arabicParenR"/>
            </a:pPr>
            <a:r>
              <a:rPr lang="en-US" altLang="ko-KR" sz="2400" dirty="0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hybrid with </a:t>
            </a:r>
            <a:r>
              <a:rPr lang="en-US" altLang="ko-KR" sz="2400" dirty="0" err="1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EnKF</a:t>
            </a:r>
            <a:r>
              <a:rPr lang="en-US" altLang="ko-KR" sz="2400" dirty="0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and 6h forecast of ERA-Interim or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altLang="ko-KR" sz="2400" dirty="0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E3dvar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altLang="ko-KR" sz="24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altLang="ko-KR" sz="2400" dirty="0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For the period of one month, </a:t>
            </a:r>
            <a:r>
              <a:rPr lang="en-US" altLang="ko-KR" sz="24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using the two assimilation methods (</a:t>
            </a:r>
            <a:r>
              <a:rPr lang="en-US" altLang="ko-KR" sz="2400" dirty="0" err="1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EnKF</a:t>
            </a:r>
            <a:r>
              <a:rPr lang="en-US" altLang="ko-KR" sz="24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and hybrid) for assimilating </a:t>
            </a:r>
            <a:r>
              <a:rPr lang="en-US" altLang="ko-KR" sz="2400" dirty="0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observations, a regional reanalysis including Tibetan Plateau will be produced and investigated.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altLang="ko-KR" sz="2400" dirty="0" smtClean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altLang="ko-KR" sz="2400" dirty="0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 regional reanalysis will be produced for a long period of time, after the reanalysis system is developed.</a:t>
            </a:r>
            <a:endParaRPr lang="ko-KR" altLang="en-US" sz="24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18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그림 71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74" y="983406"/>
            <a:ext cx="785136" cy="785136"/>
          </a:xfrm>
          <a:prstGeom prst="rect">
            <a:avLst/>
          </a:prstGeom>
        </p:spPr>
      </p:pic>
      <p:grpSp>
        <p:nvGrpSpPr>
          <p:cNvPr id="78" name="그룹 77"/>
          <p:cNvGrpSpPr/>
          <p:nvPr/>
        </p:nvGrpSpPr>
        <p:grpSpPr>
          <a:xfrm>
            <a:off x="279418" y="1078915"/>
            <a:ext cx="737616" cy="637661"/>
            <a:chOff x="286675" y="1057144"/>
            <a:chExt cx="737616" cy="637661"/>
          </a:xfrm>
        </p:grpSpPr>
        <p:sp>
          <p:nvSpPr>
            <p:cNvPr id="74" name="직사각형 73"/>
            <p:cNvSpPr/>
            <p:nvPr/>
          </p:nvSpPr>
          <p:spPr>
            <a:xfrm>
              <a:off x="286675" y="1057144"/>
              <a:ext cx="75474" cy="637661"/>
            </a:xfrm>
            <a:prstGeom prst="rect">
              <a:avLst/>
            </a:prstGeom>
            <a:solidFill>
              <a:srgbClr val="DA9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76" name="직선 연결선 75"/>
            <p:cNvCxnSpPr/>
            <p:nvPr/>
          </p:nvCxnSpPr>
          <p:spPr>
            <a:xfrm>
              <a:off x="286675" y="1057144"/>
              <a:ext cx="737616" cy="0"/>
            </a:xfrm>
            <a:prstGeom prst="line">
              <a:avLst/>
            </a:prstGeom>
            <a:ln w="12700">
              <a:solidFill>
                <a:srgbClr val="DA9B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직선 연결선 76"/>
            <p:cNvCxnSpPr/>
            <p:nvPr/>
          </p:nvCxnSpPr>
          <p:spPr>
            <a:xfrm>
              <a:off x="286675" y="1694805"/>
              <a:ext cx="737616" cy="0"/>
            </a:xfrm>
            <a:prstGeom prst="line">
              <a:avLst/>
            </a:prstGeom>
            <a:ln w="12700">
              <a:solidFill>
                <a:srgbClr val="DA9B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9" name="그림 78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44" y="1694805"/>
            <a:ext cx="834190" cy="834190"/>
          </a:xfrm>
          <a:prstGeom prst="rect">
            <a:avLst/>
          </a:prstGeom>
        </p:spPr>
      </p:pic>
      <p:pic>
        <p:nvPicPr>
          <p:cNvPr id="81" name="그림 80"/>
          <p:cNvPicPr>
            <a:picLocks noChangeAspect="1"/>
          </p:cNvPicPr>
          <p:nvPr/>
        </p:nvPicPr>
        <p:blipFill rotWithShape="1"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6" t="45154" r="-1" b="-2"/>
          <a:stretch/>
        </p:blipFill>
        <p:spPr>
          <a:xfrm>
            <a:off x="330746" y="2609886"/>
            <a:ext cx="827358" cy="474400"/>
          </a:xfrm>
          <a:prstGeom prst="rect">
            <a:avLst/>
          </a:prstGeom>
        </p:spPr>
      </p:pic>
      <p:pic>
        <p:nvPicPr>
          <p:cNvPr id="83" name="그림 82"/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59" y="3159398"/>
            <a:ext cx="623733" cy="623733"/>
          </a:xfrm>
          <a:prstGeom prst="rect">
            <a:avLst/>
          </a:prstGeom>
        </p:spPr>
      </p:pic>
      <p:pic>
        <p:nvPicPr>
          <p:cNvPr id="84" name="그림 83"/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58" y="3850986"/>
            <a:ext cx="601962" cy="601962"/>
          </a:xfrm>
          <a:prstGeom prst="rect">
            <a:avLst/>
          </a:prstGeom>
        </p:spPr>
      </p:pic>
      <p:pic>
        <p:nvPicPr>
          <p:cNvPr id="85" name="그림 84"/>
          <p:cNvPicPr>
            <a:picLocks noChangeAspect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10" y="4535317"/>
            <a:ext cx="579639" cy="579639"/>
          </a:xfrm>
          <a:prstGeom prst="rect">
            <a:avLst/>
          </a:prstGeom>
        </p:spPr>
      </p:pic>
      <p:pic>
        <p:nvPicPr>
          <p:cNvPr id="86" name="그림 85"/>
          <p:cNvPicPr>
            <a:picLocks noChangeAspect="1"/>
          </p:cNvPicPr>
          <p:nvPr/>
        </p:nvPicPr>
        <p:blipFill>
          <a:blip r:embed="rId9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71" y="5238575"/>
            <a:ext cx="627021" cy="62702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44952" y="1058791"/>
            <a:ext cx="9917723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en-US" altLang="ko-KR" sz="20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n-US" altLang="ko-KR" sz="20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East Asia</a:t>
            </a:r>
            <a:r>
              <a:rPr lang="en-US" altLang="ko-KR" sz="20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a high-resolution regional reanalysis is required to precisely analyze the regional climate. </a:t>
            </a:r>
            <a:r>
              <a:rPr lang="en-US" altLang="ko-KR" sz="20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However</a:t>
            </a:r>
            <a:r>
              <a:rPr lang="en-US" altLang="ko-KR" sz="20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ko-KR" sz="20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no regional reanalysis </a:t>
            </a:r>
            <a:r>
              <a:rPr lang="en-US" altLang="ko-KR" sz="20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has been produced for East Asia.</a:t>
            </a:r>
          </a:p>
          <a:p>
            <a:pPr marL="285750" lvl="1" indent="-285750">
              <a:buFont typeface="Wingdings" panose="05000000000000000000" pitchFamily="2" charset="2"/>
              <a:buChar char="§"/>
            </a:pPr>
            <a:endParaRPr lang="en-US" altLang="ko-KR" sz="2000" dirty="0" smtClean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en-US" altLang="ko-KR" sz="20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Accordingly</a:t>
            </a:r>
            <a:r>
              <a:rPr lang="en-US" altLang="ko-KR" sz="20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ko-KR" sz="20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altLang="ko-KR" sz="20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East Asia Regional Reanalysis (EARR)</a:t>
            </a:r>
            <a:r>
              <a:rPr lang="en-US" altLang="ko-KR" sz="20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0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was developed for the two-year period of 2013-2014 (</a:t>
            </a:r>
            <a:r>
              <a:rPr lang="en-US" altLang="ko-KR" sz="20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Yang and Kim 2017</a:t>
            </a:r>
            <a:r>
              <a:rPr lang="en-US" altLang="ko-KR" sz="20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800100" lvl="1" indent="-342900">
              <a:buFont typeface="Calibri" panose="020F0502020204030204" pitchFamily="34" charset="0"/>
              <a:buChar char="–"/>
            </a:pPr>
            <a:r>
              <a:rPr lang="en-US" altLang="ko-KR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US" altLang="ko-KR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prepare for a future, long-term execution of the EARR </a:t>
            </a:r>
            <a:r>
              <a:rPr lang="en-US" altLang="ko-KR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lang="en-US" altLang="ko-KR" sz="2000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sz="2000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20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For practical applications of reanalysis, </a:t>
            </a:r>
            <a:r>
              <a:rPr lang="en-US" altLang="ko-KR" sz="20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validation is essential</a:t>
            </a:r>
            <a:r>
              <a:rPr lang="en-US" altLang="ko-KR" sz="20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800100" lvl="1" indent="-342900">
              <a:buFont typeface="Calibri" panose="020F0502020204030204" pitchFamily="34" charset="0"/>
              <a:buChar char="–"/>
            </a:pPr>
            <a:r>
              <a:rPr lang="en-US" altLang="ko-KR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 reanalysis is an estimate of the atmospheric state. </a:t>
            </a:r>
            <a:endParaRPr lang="en-US" altLang="ko-KR" dirty="0" smtClean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sz="2000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20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Thus, </a:t>
            </a:r>
            <a:r>
              <a:rPr lang="en-US" altLang="ko-KR" sz="20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altLang="ko-KR" sz="20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characteristics and uncertainties of EARR</a:t>
            </a:r>
            <a:r>
              <a:rPr lang="en-US" altLang="ko-KR" sz="20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for the period 2013-2014 are compared </a:t>
            </a:r>
            <a:r>
              <a:rPr lang="en-US" altLang="ko-KR" sz="20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against ERA-Interim and observation</a:t>
            </a:r>
            <a:r>
              <a:rPr lang="en-US" altLang="ko-KR" sz="20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data</a:t>
            </a:r>
            <a:r>
              <a:rPr lang="en-US" altLang="ko-KR" sz="20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sz="2000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ko-KR" altLang="en-US" sz="2000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51198" y="457200"/>
            <a:ext cx="1811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ko-KR" sz="20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Introduction</a:t>
            </a:r>
            <a:endParaRPr lang="ko-KR" altLang="en-US" sz="2000" b="1" dirty="0">
              <a:solidFill>
                <a:prstClr val="black"/>
              </a:solidFill>
              <a:latin typeface="Tahoma" panose="020B0604030504040204" pitchFamily="34" charset="0"/>
              <a:ea typeface="나눔바른고딕 Light" panose="020B0603020101020101" pitchFamily="50" charset="-127"/>
              <a:cs typeface="Tahoma" panose="020B0604030504040204" pitchFamily="34" charset="0"/>
            </a:endParaRPr>
          </a:p>
        </p:txBody>
      </p:sp>
      <p:sp>
        <p:nvSpPr>
          <p:cNvPr id="2" name="모서리가 둥근 직사각형 1"/>
          <p:cNvSpPr/>
          <p:nvPr/>
        </p:nvSpPr>
        <p:spPr>
          <a:xfrm>
            <a:off x="1394840" y="1943100"/>
            <a:ext cx="9718637" cy="2861618"/>
          </a:xfrm>
          <a:prstGeom prst="roundRect">
            <a:avLst>
              <a:gd name="adj" fmla="val 7843"/>
            </a:avLst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5"/>
          <p:cNvGrpSpPr/>
          <p:nvPr/>
        </p:nvGrpSpPr>
        <p:grpSpPr>
          <a:xfrm>
            <a:off x="10381081" y="3092996"/>
            <a:ext cx="1545136" cy="432350"/>
            <a:chOff x="10252782" y="3302480"/>
            <a:chExt cx="1545136" cy="432350"/>
          </a:xfrm>
        </p:grpSpPr>
        <p:grpSp>
          <p:nvGrpSpPr>
            <p:cNvPr id="4" name="그룹 3"/>
            <p:cNvGrpSpPr/>
            <p:nvPr/>
          </p:nvGrpSpPr>
          <p:grpSpPr>
            <a:xfrm>
              <a:off x="10252782" y="3337955"/>
              <a:ext cx="1545136" cy="396875"/>
              <a:chOff x="9755666" y="3584693"/>
              <a:chExt cx="1545136" cy="396875"/>
            </a:xfrm>
          </p:grpSpPr>
          <p:sp>
            <p:nvSpPr>
              <p:cNvPr id="19" name="Freeform 233"/>
              <p:cNvSpPr>
                <a:spLocks/>
              </p:cNvSpPr>
              <p:nvPr/>
            </p:nvSpPr>
            <p:spPr bwMode="auto">
              <a:xfrm>
                <a:off x="10846777" y="3738680"/>
                <a:ext cx="454025" cy="242888"/>
              </a:xfrm>
              <a:custGeom>
                <a:avLst/>
                <a:gdLst>
                  <a:gd name="T0" fmla="*/ 0 w 286"/>
                  <a:gd name="T1" fmla="*/ 153 h 153"/>
                  <a:gd name="T2" fmla="*/ 286 w 286"/>
                  <a:gd name="T3" fmla="*/ 153 h 153"/>
                  <a:gd name="T4" fmla="*/ 240 w 286"/>
                  <a:gd name="T5" fmla="*/ 75 h 153"/>
                  <a:gd name="T6" fmla="*/ 286 w 286"/>
                  <a:gd name="T7" fmla="*/ 0 h 153"/>
                  <a:gd name="T8" fmla="*/ 0 w 286"/>
                  <a:gd name="T9" fmla="*/ 0 h 153"/>
                  <a:gd name="T10" fmla="*/ 0 w 286"/>
                  <a:gd name="T11" fmla="*/ 153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6" h="153">
                    <a:moveTo>
                      <a:pt x="0" y="153"/>
                    </a:moveTo>
                    <a:lnTo>
                      <a:pt x="286" y="153"/>
                    </a:lnTo>
                    <a:lnTo>
                      <a:pt x="240" y="75"/>
                    </a:lnTo>
                    <a:lnTo>
                      <a:pt x="286" y="0"/>
                    </a:lnTo>
                    <a:lnTo>
                      <a:pt x="0" y="0"/>
                    </a:lnTo>
                    <a:lnTo>
                      <a:pt x="0" y="153"/>
                    </a:lnTo>
                    <a:close/>
                  </a:path>
                </a:pathLst>
              </a:custGeom>
              <a:solidFill>
                <a:srgbClr val="FF7578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0" name="Freeform 234"/>
              <p:cNvSpPr>
                <a:spLocks/>
              </p:cNvSpPr>
              <p:nvPr/>
            </p:nvSpPr>
            <p:spPr bwMode="auto">
              <a:xfrm>
                <a:off x="10846777" y="3813293"/>
                <a:ext cx="266700" cy="168275"/>
              </a:xfrm>
              <a:custGeom>
                <a:avLst/>
                <a:gdLst>
                  <a:gd name="T0" fmla="*/ 168 w 168"/>
                  <a:gd name="T1" fmla="*/ 53 h 106"/>
                  <a:gd name="T2" fmla="*/ 0 w 168"/>
                  <a:gd name="T3" fmla="*/ 106 h 106"/>
                  <a:gd name="T4" fmla="*/ 0 w 168"/>
                  <a:gd name="T5" fmla="*/ 0 h 106"/>
                  <a:gd name="T6" fmla="*/ 168 w 168"/>
                  <a:gd name="T7" fmla="*/ 53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8" h="106">
                    <a:moveTo>
                      <a:pt x="168" y="53"/>
                    </a:moveTo>
                    <a:lnTo>
                      <a:pt x="0" y="106"/>
                    </a:lnTo>
                    <a:lnTo>
                      <a:pt x="0" y="0"/>
                    </a:lnTo>
                    <a:lnTo>
                      <a:pt x="168" y="53"/>
                    </a:lnTo>
                    <a:close/>
                  </a:path>
                </a:pathLst>
              </a:custGeom>
              <a:solidFill>
                <a:srgbClr val="FF3F44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1" name="Freeform 235"/>
              <p:cNvSpPr>
                <a:spLocks/>
              </p:cNvSpPr>
              <p:nvPr/>
            </p:nvSpPr>
            <p:spPr bwMode="auto">
              <a:xfrm>
                <a:off x="9755666" y="3738680"/>
                <a:ext cx="450850" cy="242888"/>
              </a:xfrm>
              <a:custGeom>
                <a:avLst/>
                <a:gdLst>
                  <a:gd name="T0" fmla="*/ 284 w 284"/>
                  <a:gd name="T1" fmla="*/ 153 h 153"/>
                  <a:gd name="T2" fmla="*/ 0 w 284"/>
                  <a:gd name="T3" fmla="*/ 153 h 153"/>
                  <a:gd name="T4" fmla="*/ 44 w 284"/>
                  <a:gd name="T5" fmla="*/ 75 h 153"/>
                  <a:gd name="T6" fmla="*/ 0 w 284"/>
                  <a:gd name="T7" fmla="*/ 0 h 153"/>
                  <a:gd name="T8" fmla="*/ 284 w 284"/>
                  <a:gd name="T9" fmla="*/ 0 h 153"/>
                  <a:gd name="T10" fmla="*/ 284 w 284"/>
                  <a:gd name="T11" fmla="*/ 153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4" h="153">
                    <a:moveTo>
                      <a:pt x="284" y="153"/>
                    </a:moveTo>
                    <a:lnTo>
                      <a:pt x="0" y="153"/>
                    </a:lnTo>
                    <a:lnTo>
                      <a:pt x="44" y="75"/>
                    </a:lnTo>
                    <a:lnTo>
                      <a:pt x="0" y="0"/>
                    </a:lnTo>
                    <a:lnTo>
                      <a:pt x="284" y="0"/>
                    </a:lnTo>
                    <a:lnTo>
                      <a:pt x="284" y="153"/>
                    </a:lnTo>
                    <a:close/>
                  </a:path>
                </a:pathLst>
              </a:custGeom>
              <a:solidFill>
                <a:srgbClr val="FF7578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2" name="Freeform 236"/>
              <p:cNvSpPr>
                <a:spLocks/>
              </p:cNvSpPr>
              <p:nvPr/>
            </p:nvSpPr>
            <p:spPr bwMode="auto">
              <a:xfrm>
                <a:off x="9942991" y="3813293"/>
                <a:ext cx="263525" cy="168275"/>
              </a:xfrm>
              <a:custGeom>
                <a:avLst/>
                <a:gdLst>
                  <a:gd name="T0" fmla="*/ 0 w 166"/>
                  <a:gd name="T1" fmla="*/ 53 h 106"/>
                  <a:gd name="T2" fmla="*/ 166 w 166"/>
                  <a:gd name="T3" fmla="*/ 106 h 106"/>
                  <a:gd name="T4" fmla="*/ 166 w 166"/>
                  <a:gd name="T5" fmla="*/ 0 h 106"/>
                  <a:gd name="T6" fmla="*/ 0 w 166"/>
                  <a:gd name="T7" fmla="*/ 53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6" h="106">
                    <a:moveTo>
                      <a:pt x="0" y="53"/>
                    </a:moveTo>
                    <a:lnTo>
                      <a:pt x="166" y="106"/>
                    </a:lnTo>
                    <a:lnTo>
                      <a:pt x="166" y="0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FF3F44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" name="Rectangle 237"/>
              <p:cNvSpPr>
                <a:spLocks noChangeArrowheads="1"/>
              </p:cNvSpPr>
              <p:nvPr/>
            </p:nvSpPr>
            <p:spPr bwMode="auto">
              <a:xfrm>
                <a:off x="9942991" y="3584693"/>
                <a:ext cx="1170486" cy="312738"/>
              </a:xfrm>
              <a:prstGeom prst="rect">
                <a:avLst/>
              </a:prstGeom>
              <a:solidFill>
                <a:srgbClr val="FF9799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ko-KR" altLang="en-US" sz="2400" dirty="0">
                  <a:solidFill>
                    <a:schemeClr val="bg1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3" name="직사각형 2"/>
            <p:cNvSpPr/>
            <p:nvPr/>
          </p:nvSpPr>
          <p:spPr>
            <a:xfrm>
              <a:off x="10592064" y="3302480"/>
              <a:ext cx="88517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Part 1</a:t>
              </a:r>
              <a:endParaRPr lang="ko-KR" altLang="en-US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544952" y="4959466"/>
            <a:ext cx="95685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20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Because the EARR domain does not cover all Tibet region, in order to analyze </a:t>
            </a:r>
            <a:r>
              <a:rPr lang="en-US" altLang="ko-KR" sz="20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Tibetan Plateau</a:t>
            </a:r>
            <a:r>
              <a:rPr lang="en-US" altLang="ko-KR" sz="20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in greater detail, a regional reanalysis including Tibet region is required.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sz="2000" dirty="0" smtClean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20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Therefore, to find out the appropriate reanalysis system before developing </a:t>
            </a:r>
            <a:r>
              <a:rPr lang="en-US" altLang="ko-KR" sz="20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it, investigation is </a:t>
            </a:r>
            <a:r>
              <a:rPr lang="en-US" altLang="ko-KR" sz="20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needed.</a:t>
            </a:r>
            <a:endParaRPr lang="ko-KR" altLang="en-US" sz="2000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모서리가 둥근 직사각형 26"/>
          <p:cNvSpPr/>
          <p:nvPr/>
        </p:nvSpPr>
        <p:spPr>
          <a:xfrm>
            <a:off x="1394840" y="4959466"/>
            <a:ext cx="9718637" cy="1576661"/>
          </a:xfrm>
          <a:prstGeom prst="roundRect">
            <a:avLst>
              <a:gd name="adj" fmla="val 7843"/>
            </a:avLst>
          </a:prstGeom>
          <a:noFill/>
          <a:ln w="38100">
            <a:solidFill>
              <a:srgbClr val="22669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10379782" y="5469943"/>
            <a:ext cx="1545136" cy="432350"/>
            <a:chOff x="10252782" y="5444543"/>
            <a:chExt cx="1545136" cy="432350"/>
          </a:xfrm>
        </p:grpSpPr>
        <p:grpSp>
          <p:nvGrpSpPr>
            <p:cNvPr id="5" name="그룹 4"/>
            <p:cNvGrpSpPr/>
            <p:nvPr/>
          </p:nvGrpSpPr>
          <p:grpSpPr>
            <a:xfrm>
              <a:off x="10252782" y="5480018"/>
              <a:ext cx="1545136" cy="396875"/>
              <a:chOff x="10379782" y="5429218"/>
              <a:chExt cx="1545136" cy="396875"/>
            </a:xfrm>
          </p:grpSpPr>
          <p:sp>
            <p:nvSpPr>
              <p:cNvPr id="29" name="Freeform 233"/>
              <p:cNvSpPr>
                <a:spLocks/>
              </p:cNvSpPr>
              <p:nvPr/>
            </p:nvSpPr>
            <p:spPr bwMode="auto">
              <a:xfrm>
                <a:off x="11470893" y="5583205"/>
                <a:ext cx="454025" cy="242888"/>
              </a:xfrm>
              <a:custGeom>
                <a:avLst/>
                <a:gdLst>
                  <a:gd name="T0" fmla="*/ 0 w 286"/>
                  <a:gd name="T1" fmla="*/ 153 h 153"/>
                  <a:gd name="T2" fmla="*/ 286 w 286"/>
                  <a:gd name="T3" fmla="*/ 153 h 153"/>
                  <a:gd name="T4" fmla="*/ 240 w 286"/>
                  <a:gd name="T5" fmla="*/ 75 h 153"/>
                  <a:gd name="T6" fmla="*/ 286 w 286"/>
                  <a:gd name="T7" fmla="*/ 0 h 153"/>
                  <a:gd name="T8" fmla="*/ 0 w 286"/>
                  <a:gd name="T9" fmla="*/ 0 h 153"/>
                  <a:gd name="T10" fmla="*/ 0 w 286"/>
                  <a:gd name="T11" fmla="*/ 153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6" h="153">
                    <a:moveTo>
                      <a:pt x="0" y="153"/>
                    </a:moveTo>
                    <a:lnTo>
                      <a:pt x="286" y="153"/>
                    </a:lnTo>
                    <a:lnTo>
                      <a:pt x="240" y="75"/>
                    </a:lnTo>
                    <a:lnTo>
                      <a:pt x="286" y="0"/>
                    </a:lnTo>
                    <a:lnTo>
                      <a:pt x="0" y="0"/>
                    </a:lnTo>
                    <a:lnTo>
                      <a:pt x="0" y="153"/>
                    </a:lnTo>
                    <a:close/>
                  </a:path>
                </a:pathLst>
              </a:custGeom>
              <a:solidFill>
                <a:srgbClr val="4E99EC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0" name="Freeform 234"/>
              <p:cNvSpPr>
                <a:spLocks/>
              </p:cNvSpPr>
              <p:nvPr/>
            </p:nvSpPr>
            <p:spPr bwMode="auto">
              <a:xfrm>
                <a:off x="11470893" y="5657818"/>
                <a:ext cx="266700" cy="168275"/>
              </a:xfrm>
              <a:custGeom>
                <a:avLst/>
                <a:gdLst>
                  <a:gd name="T0" fmla="*/ 168 w 168"/>
                  <a:gd name="T1" fmla="*/ 53 h 106"/>
                  <a:gd name="T2" fmla="*/ 0 w 168"/>
                  <a:gd name="T3" fmla="*/ 106 h 106"/>
                  <a:gd name="T4" fmla="*/ 0 w 168"/>
                  <a:gd name="T5" fmla="*/ 0 h 106"/>
                  <a:gd name="T6" fmla="*/ 168 w 168"/>
                  <a:gd name="T7" fmla="*/ 53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8" h="106">
                    <a:moveTo>
                      <a:pt x="168" y="53"/>
                    </a:moveTo>
                    <a:lnTo>
                      <a:pt x="0" y="106"/>
                    </a:lnTo>
                    <a:lnTo>
                      <a:pt x="0" y="0"/>
                    </a:lnTo>
                    <a:lnTo>
                      <a:pt x="168" y="53"/>
                    </a:lnTo>
                    <a:close/>
                  </a:path>
                </a:pathLst>
              </a:custGeom>
              <a:solidFill>
                <a:srgbClr val="1772D7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1" name="Freeform 235"/>
              <p:cNvSpPr>
                <a:spLocks/>
              </p:cNvSpPr>
              <p:nvPr/>
            </p:nvSpPr>
            <p:spPr bwMode="auto">
              <a:xfrm>
                <a:off x="10379782" y="5583205"/>
                <a:ext cx="450850" cy="242888"/>
              </a:xfrm>
              <a:custGeom>
                <a:avLst/>
                <a:gdLst>
                  <a:gd name="T0" fmla="*/ 284 w 284"/>
                  <a:gd name="T1" fmla="*/ 153 h 153"/>
                  <a:gd name="T2" fmla="*/ 0 w 284"/>
                  <a:gd name="T3" fmla="*/ 153 h 153"/>
                  <a:gd name="T4" fmla="*/ 44 w 284"/>
                  <a:gd name="T5" fmla="*/ 75 h 153"/>
                  <a:gd name="T6" fmla="*/ 0 w 284"/>
                  <a:gd name="T7" fmla="*/ 0 h 153"/>
                  <a:gd name="T8" fmla="*/ 284 w 284"/>
                  <a:gd name="T9" fmla="*/ 0 h 153"/>
                  <a:gd name="T10" fmla="*/ 284 w 284"/>
                  <a:gd name="T11" fmla="*/ 153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4" h="153">
                    <a:moveTo>
                      <a:pt x="284" y="153"/>
                    </a:moveTo>
                    <a:lnTo>
                      <a:pt x="0" y="153"/>
                    </a:lnTo>
                    <a:lnTo>
                      <a:pt x="44" y="75"/>
                    </a:lnTo>
                    <a:lnTo>
                      <a:pt x="0" y="0"/>
                    </a:lnTo>
                    <a:lnTo>
                      <a:pt x="284" y="0"/>
                    </a:lnTo>
                    <a:lnTo>
                      <a:pt x="284" y="153"/>
                    </a:lnTo>
                    <a:close/>
                  </a:path>
                </a:pathLst>
              </a:custGeom>
              <a:solidFill>
                <a:srgbClr val="4E99EC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2" name="Freeform 236"/>
              <p:cNvSpPr>
                <a:spLocks/>
              </p:cNvSpPr>
              <p:nvPr/>
            </p:nvSpPr>
            <p:spPr bwMode="auto">
              <a:xfrm>
                <a:off x="10567107" y="5657818"/>
                <a:ext cx="263525" cy="168275"/>
              </a:xfrm>
              <a:custGeom>
                <a:avLst/>
                <a:gdLst>
                  <a:gd name="T0" fmla="*/ 0 w 166"/>
                  <a:gd name="T1" fmla="*/ 53 h 106"/>
                  <a:gd name="T2" fmla="*/ 166 w 166"/>
                  <a:gd name="T3" fmla="*/ 106 h 106"/>
                  <a:gd name="T4" fmla="*/ 166 w 166"/>
                  <a:gd name="T5" fmla="*/ 0 h 106"/>
                  <a:gd name="T6" fmla="*/ 0 w 166"/>
                  <a:gd name="T7" fmla="*/ 53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6" h="106">
                    <a:moveTo>
                      <a:pt x="0" y="53"/>
                    </a:moveTo>
                    <a:lnTo>
                      <a:pt x="166" y="106"/>
                    </a:lnTo>
                    <a:lnTo>
                      <a:pt x="166" y="0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1772D7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3" name="Rectangle 237"/>
              <p:cNvSpPr>
                <a:spLocks noChangeArrowheads="1"/>
              </p:cNvSpPr>
              <p:nvPr/>
            </p:nvSpPr>
            <p:spPr bwMode="auto">
              <a:xfrm>
                <a:off x="10567107" y="5429218"/>
                <a:ext cx="1170486" cy="312738"/>
              </a:xfrm>
              <a:prstGeom prst="rect">
                <a:avLst/>
              </a:prstGeom>
              <a:solidFill>
                <a:srgbClr val="74AFF0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ko-KR" altLang="en-US" sz="2400" dirty="0">
                  <a:solidFill>
                    <a:schemeClr val="bg1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34" name="직사각형 33"/>
            <p:cNvSpPr/>
            <p:nvPr/>
          </p:nvSpPr>
          <p:spPr>
            <a:xfrm>
              <a:off x="10592064" y="5444543"/>
              <a:ext cx="88517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Part 2</a:t>
              </a:r>
              <a:endParaRPr lang="ko-KR" altLang="en-US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8" name="그룹 37"/>
          <p:cNvGrpSpPr/>
          <p:nvPr/>
        </p:nvGrpSpPr>
        <p:grpSpPr>
          <a:xfrm>
            <a:off x="-555118" y="1889520"/>
            <a:ext cx="4166061" cy="4968480"/>
            <a:chOff x="7713032" y="1470148"/>
            <a:chExt cx="4166061" cy="4968480"/>
          </a:xfrm>
        </p:grpSpPr>
        <p:grpSp>
          <p:nvGrpSpPr>
            <p:cNvPr id="39" name="Group 4"/>
            <p:cNvGrpSpPr/>
            <p:nvPr/>
          </p:nvGrpSpPr>
          <p:grpSpPr>
            <a:xfrm>
              <a:off x="7713032" y="1470148"/>
              <a:ext cx="4166061" cy="4968480"/>
              <a:chOff x="1629" y="1893158"/>
              <a:chExt cx="4166061" cy="4968480"/>
            </a:xfrm>
          </p:grpSpPr>
          <p:sp>
            <p:nvSpPr>
              <p:cNvPr id="41" name="Freeform 38"/>
              <p:cNvSpPr>
                <a:spLocks/>
              </p:cNvSpPr>
              <p:nvPr/>
            </p:nvSpPr>
            <p:spPr bwMode="auto">
              <a:xfrm flipH="1">
                <a:off x="48064" y="4646636"/>
                <a:ext cx="2986464" cy="2215002"/>
              </a:xfrm>
              <a:custGeom>
                <a:avLst/>
                <a:gdLst>
                  <a:gd name="T0" fmla="*/ 0 w 3666"/>
                  <a:gd name="T1" fmla="*/ 929 h 2719"/>
                  <a:gd name="T2" fmla="*/ 693 w 3666"/>
                  <a:gd name="T3" fmla="*/ 0 h 2719"/>
                  <a:gd name="T4" fmla="*/ 3666 w 3666"/>
                  <a:gd name="T5" fmla="*/ 2215 h 2719"/>
                  <a:gd name="T6" fmla="*/ 3666 w 3666"/>
                  <a:gd name="T7" fmla="*/ 2719 h 2719"/>
                  <a:gd name="T8" fmla="*/ 2400 w 3666"/>
                  <a:gd name="T9" fmla="*/ 2719 h 2719"/>
                  <a:gd name="T10" fmla="*/ 0 w 3666"/>
                  <a:gd name="T11" fmla="*/ 929 h 27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66" h="2719">
                    <a:moveTo>
                      <a:pt x="0" y="929"/>
                    </a:moveTo>
                    <a:lnTo>
                      <a:pt x="693" y="0"/>
                    </a:lnTo>
                    <a:lnTo>
                      <a:pt x="3666" y="2215"/>
                    </a:lnTo>
                    <a:lnTo>
                      <a:pt x="3666" y="2719"/>
                    </a:lnTo>
                    <a:lnTo>
                      <a:pt x="2400" y="2719"/>
                    </a:lnTo>
                    <a:lnTo>
                      <a:pt x="0" y="929"/>
                    </a:lnTo>
                    <a:close/>
                  </a:path>
                </a:pathLst>
              </a:custGeom>
              <a:solidFill>
                <a:srgbClr val="FBC2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39"/>
              <p:cNvSpPr>
                <a:spLocks/>
              </p:cNvSpPr>
              <p:nvPr/>
            </p:nvSpPr>
            <p:spPr bwMode="auto">
              <a:xfrm flipH="1">
                <a:off x="712809" y="5228288"/>
                <a:ext cx="2321719" cy="1633350"/>
              </a:xfrm>
              <a:custGeom>
                <a:avLst/>
                <a:gdLst>
                  <a:gd name="T0" fmla="*/ 0 w 2850"/>
                  <a:gd name="T1" fmla="*/ 217 h 2005"/>
                  <a:gd name="T2" fmla="*/ 161 w 2850"/>
                  <a:gd name="T3" fmla="*/ 0 h 2005"/>
                  <a:gd name="T4" fmla="*/ 2850 w 2850"/>
                  <a:gd name="T5" fmla="*/ 2005 h 2005"/>
                  <a:gd name="T6" fmla="*/ 2400 w 2850"/>
                  <a:gd name="T7" fmla="*/ 2005 h 2005"/>
                  <a:gd name="T8" fmla="*/ 0 w 2850"/>
                  <a:gd name="T9" fmla="*/ 217 h 20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50" h="2005">
                    <a:moveTo>
                      <a:pt x="0" y="217"/>
                    </a:moveTo>
                    <a:lnTo>
                      <a:pt x="161" y="0"/>
                    </a:lnTo>
                    <a:lnTo>
                      <a:pt x="2850" y="2005"/>
                    </a:lnTo>
                    <a:lnTo>
                      <a:pt x="2400" y="2005"/>
                    </a:lnTo>
                    <a:lnTo>
                      <a:pt x="0" y="217"/>
                    </a:lnTo>
                    <a:close/>
                  </a:path>
                </a:pathLst>
              </a:custGeom>
              <a:solidFill>
                <a:srgbClr val="F1A1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40"/>
              <p:cNvSpPr>
                <a:spLocks/>
              </p:cNvSpPr>
              <p:nvPr/>
            </p:nvSpPr>
            <p:spPr bwMode="auto">
              <a:xfrm flipH="1">
                <a:off x="2694009" y="3966413"/>
                <a:ext cx="364143" cy="227284"/>
              </a:xfrm>
              <a:custGeom>
                <a:avLst/>
                <a:gdLst>
                  <a:gd name="T0" fmla="*/ 178 w 189"/>
                  <a:gd name="T1" fmla="*/ 0 h 118"/>
                  <a:gd name="T2" fmla="*/ 0 w 189"/>
                  <a:gd name="T3" fmla="*/ 34 h 118"/>
                  <a:gd name="T4" fmla="*/ 11 w 189"/>
                  <a:gd name="T5" fmla="*/ 103 h 118"/>
                  <a:gd name="T6" fmla="*/ 189 w 189"/>
                  <a:gd name="T7" fmla="*/ 69 h 118"/>
                  <a:gd name="T8" fmla="*/ 178 w 189"/>
                  <a:gd name="T9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9" h="118">
                    <a:moveTo>
                      <a:pt x="178" y="0"/>
                    </a:moveTo>
                    <a:cubicBezTo>
                      <a:pt x="0" y="34"/>
                      <a:pt x="0" y="34"/>
                      <a:pt x="0" y="34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80" y="118"/>
                      <a:pt x="139" y="107"/>
                      <a:pt x="189" y="69"/>
                    </a:cubicBezTo>
                    <a:lnTo>
                      <a:pt x="178" y="0"/>
                    </a:lnTo>
                    <a:close/>
                  </a:path>
                </a:pathLst>
              </a:custGeom>
              <a:solidFill>
                <a:srgbClr val="4971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41"/>
              <p:cNvSpPr>
                <a:spLocks/>
              </p:cNvSpPr>
              <p:nvPr/>
            </p:nvSpPr>
            <p:spPr bwMode="auto">
              <a:xfrm flipH="1">
                <a:off x="1555145" y="4025881"/>
                <a:ext cx="1731921" cy="2467540"/>
              </a:xfrm>
              <a:custGeom>
                <a:avLst/>
                <a:gdLst>
                  <a:gd name="T0" fmla="*/ 768 w 899"/>
                  <a:gd name="T1" fmla="*/ 916 h 1281"/>
                  <a:gd name="T2" fmla="*/ 838 w 899"/>
                  <a:gd name="T3" fmla="*/ 522 h 1281"/>
                  <a:gd name="T4" fmla="*/ 623 w 899"/>
                  <a:gd name="T5" fmla="*/ 229 h 1281"/>
                  <a:gd name="T6" fmla="*/ 354 w 899"/>
                  <a:gd name="T7" fmla="*/ 31 h 1281"/>
                  <a:gd name="T8" fmla="*/ 270 w 899"/>
                  <a:gd name="T9" fmla="*/ 102 h 1281"/>
                  <a:gd name="T10" fmla="*/ 175 w 899"/>
                  <a:gd name="T11" fmla="*/ 123 h 1281"/>
                  <a:gd name="T12" fmla="*/ 37 w 899"/>
                  <a:gd name="T13" fmla="*/ 225 h 1281"/>
                  <a:gd name="T14" fmla="*/ 72 w 899"/>
                  <a:gd name="T15" fmla="*/ 337 h 1281"/>
                  <a:gd name="T16" fmla="*/ 1 w 899"/>
                  <a:gd name="T17" fmla="*/ 410 h 1281"/>
                  <a:gd name="T18" fmla="*/ 105 w 899"/>
                  <a:gd name="T19" fmla="*/ 535 h 1281"/>
                  <a:gd name="T20" fmla="*/ 36 w 899"/>
                  <a:gd name="T21" fmla="*/ 630 h 1281"/>
                  <a:gd name="T22" fmla="*/ 106 w 899"/>
                  <a:gd name="T23" fmla="*/ 719 h 1281"/>
                  <a:gd name="T24" fmla="*/ 105 w 899"/>
                  <a:gd name="T25" fmla="*/ 831 h 1281"/>
                  <a:gd name="T26" fmla="*/ 768 w 899"/>
                  <a:gd name="T27" fmla="*/ 916 h 1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99" h="1281">
                    <a:moveTo>
                      <a:pt x="768" y="916"/>
                    </a:moveTo>
                    <a:cubicBezTo>
                      <a:pt x="836" y="787"/>
                      <a:pt x="899" y="714"/>
                      <a:pt x="838" y="522"/>
                    </a:cubicBezTo>
                    <a:cubicBezTo>
                      <a:pt x="777" y="329"/>
                      <a:pt x="772" y="280"/>
                      <a:pt x="623" y="229"/>
                    </a:cubicBezTo>
                    <a:cubicBezTo>
                      <a:pt x="517" y="194"/>
                      <a:pt x="376" y="94"/>
                      <a:pt x="354" y="31"/>
                    </a:cubicBezTo>
                    <a:cubicBezTo>
                      <a:pt x="343" y="0"/>
                      <a:pt x="262" y="38"/>
                      <a:pt x="270" y="102"/>
                    </a:cubicBezTo>
                    <a:cubicBezTo>
                      <a:pt x="280" y="192"/>
                      <a:pt x="219" y="127"/>
                      <a:pt x="175" y="123"/>
                    </a:cubicBezTo>
                    <a:cubicBezTo>
                      <a:pt x="131" y="118"/>
                      <a:pt x="38" y="154"/>
                      <a:pt x="37" y="225"/>
                    </a:cubicBezTo>
                    <a:cubicBezTo>
                      <a:pt x="35" y="296"/>
                      <a:pt x="72" y="337"/>
                      <a:pt x="72" y="337"/>
                    </a:cubicBezTo>
                    <a:cubicBezTo>
                      <a:pt x="72" y="337"/>
                      <a:pt x="0" y="347"/>
                      <a:pt x="1" y="410"/>
                    </a:cubicBezTo>
                    <a:cubicBezTo>
                      <a:pt x="2" y="473"/>
                      <a:pt x="105" y="535"/>
                      <a:pt x="105" y="535"/>
                    </a:cubicBezTo>
                    <a:cubicBezTo>
                      <a:pt x="105" y="535"/>
                      <a:pt x="31" y="561"/>
                      <a:pt x="36" y="630"/>
                    </a:cubicBezTo>
                    <a:cubicBezTo>
                      <a:pt x="40" y="698"/>
                      <a:pt x="106" y="719"/>
                      <a:pt x="106" y="719"/>
                    </a:cubicBezTo>
                    <a:cubicBezTo>
                      <a:pt x="106" y="719"/>
                      <a:pt x="82" y="761"/>
                      <a:pt x="105" y="831"/>
                    </a:cubicBezTo>
                    <a:cubicBezTo>
                      <a:pt x="129" y="901"/>
                      <a:pt x="576" y="1281"/>
                      <a:pt x="768" y="916"/>
                    </a:cubicBezTo>
                    <a:close/>
                  </a:path>
                </a:pathLst>
              </a:custGeom>
              <a:solidFill>
                <a:srgbClr val="FBC2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42"/>
              <p:cNvSpPr>
                <a:spLocks/>
              </p:cNvSpPr>
              <p:nvPr/>
            </p:nvSpPr>
            <p:spPr bwMode="auto">
              <a:xfrm flipH="1">
                <a:off x="2562852" y="4549694"/>
                <a:ext cx="298158" cy="333187"/>
              </a:xfrm>
              <a:custGeom>
                <a:avLst/>
                <a:gdLst>
                  <a:gd name="T0" fmla="*/ 6 w 155"/>
                  <a:gd name="T1" fmla="*/ 0 h 173"/>
                  <a:gd name="T2" fmla="*/ 0 w 155"/>
                  <a:gd name="T3" fmla="*/ 101 h 173"/>
                  <a:gd name="T4" fmla="*/ 138 w 155"/>
                  <a:gd name="T5" fmla="*/ 164 h 173"/>
                  <a:gd name="T6" fmla="*/ 155 w 155"/>
                  <a:gd name="T7" fmla="*/ 173 h 173"/>
                  <a:gd name="T8" fmla="*/ 122 w 155"/>
                  <a:gd name="T9" fmla="*/ 12 h 173"/>
                  <a:gd name="T10" fmla="*/ 6 w 155"/>
                  <a:gd name="T11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5" h="173">
                    <a:moveTo>
                      <a:pt x="6" y="0"/>
                    </a:moveTo>
                    <a:cubicBezTo>
                      <a:pt x="30" y="41"/>
                      <a:pt x="46" y="43"/>
                      <a:pt x="0" y="101"/>
                    </a:cubicBezTo>
                    <a:cubicBezTo>
                      <a:pt x="28" y="124"/>
                      <a:pt x="79" y="155"/>
                      <a:pt x="138" y="164"/>
                    </a:cubicBezTo>
                    <a:cubicBezTo>
                      <a:pt x="143" y="164"/>
                      <a:pt x="150" y="173"/>
                      <a:pt x="155" y="173"/>
                    </a:cubicBezTo>
                    <a:cubicBezTo>
                      <a:pt x="122" y="12"/>
                      <a:pt x="122" y="12"/>
                      <a:pt x="122" y="12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1A1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43"/>
              <p:cNvSpPr>
                <a:spLocks/>
              </p:cNvSpPr>
              <p:nvPr/>
            </p:nvSpPr>
            <p:spPr bwMode="auto">
              <a:xfrm flipH="1">
                <a:off x="2002381" y="1893158"/>
                <a:ext cx="2165309" cy="2165309"/>
              </a:xfrm>
              <a:custGeom>
                <a:avLst/>
                <a:gdLst>
                  <a:gd name="T0" fmla="*/ 564 w 1124"/>
                  <a:gd name="T1" fmla="*/ 1 h 1124"/>
                  <a:gd name="T2" fmla="*/ 1 w 1124"/>
                  <a:gd name="T3" fmla="*/ 560 h 1124"/>
                  <a:gd name="T4" fmla="*/ 560 w 1124"/>
                  <a:gd name="T5" fmla="*/ 1123 h 1124"/>
                  <a:gd name="T6" fmla="*/ 1123 w 1124"/>
                  <a:gd name="T7" fmla="*/ 564 h 1124"/>
                  <a:gd name="T8" fmla="*/ 564 w 1124"/>
                  <a:gd name="T9" fmla="*/ 1 h 1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4" h="1124">
                    <a:moveTo>
                      <a:pt x="564" y="1"/>
                    </a:moveTo>
                    <a:cubicBezTo>
                      <a:pt x="254" y="0"/>
                      <a:pt x="2" y="250"/>
                      <a:pt x="1" y="560"/>
                    </a:cubicBezTo>
                    <a:cubicBezTo>
                      <a:pt x="0" y="869"/>
                      <a:pt x="250" y="1121"/>
                      <a:pt x="560" y="1123"/>
                    </a:cubicBezTo>
                    <a:cubicBezTo>
                      <a:pt x="869" y="1124"/>
                      <a:pt x="1121" y="874"/>
                      <a:pt x="1123" y="564"/>
                    </a:cubicBezTo>
                    <a:cubicBezTo>
                      <a:pt x="1124" y="254"/>
                      <a:pt x="874" y="2"/>
                      <a:pt x="564" y="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46"/>
              <p:cNvSpPr>
                <a:spLocks/>
              </p:cNvSpPr>
              <p:nvPr/>
            </p:nvSpPr>
            <p:spPr bwMode="auto">
              <a:xfrm flipH="1">
                <a:off x="2597067" y="3931383"/>
                <a:ext cx="416280" cy="932761"/>
              </a:xfrm>
              <a:custGeom>
                <a:avLst/>
                <a:gdLst>
                  <a:gd name="T0" fmla="*/ 122 w 216"/>
                  <a:gd name="T1" fmla="*/ 0 h 484"/>
                  <a:gd name="T2" fmla="*/ 0 w 216"/>
                  <a:gd name="T3" fmla="*/ 24 h 484"/>
                  <a:gd name="T4" fmla="*/ 29 w 216"/>
                  <a:gd name="T5" fmla="*/ 173 h 484"/>
                  <a:gd name="T6" fmla="*/ 63 w 216"/>
                  <a:gd name="T7" fmla="*/ 421 h 484"/>
                  <a:gd name="T8" fmla="*/ 216 w 216"/>
                  <a:gd name="T9" fmla="*/ 484 h 484"/>
                  <a:gd name="T10" fmla="*/ 178 w 216"/>
                  <a:gd name="T11" fmla="*/ 290 h 484"/>
                  <a:gd name="T12" fmla="*/ 142 w 216"/>
                  <a:gd name="T13" fmla="*/ 101 h 484"/>
                  <a:gd name="T14" fmla="*/ 122 w 216"/>
                  <a:gd name="T15" fmla="*/ 0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6" h="484">
                    <a:moveTo>
                      <a:pt x="122" y="0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29" y="173"/>
                      <a:pt x="29" y="173"/>
                      <a:pt x="29" y="173"/>
                    </a:cubicBezTo>
                    <a:cubicBezTo>
                      <a:pt x="27" y="295"/>
                      <a:pt x="141" y="321"/>
                      <a:pt x="63" y="421"/>
                    </a:cubicBezTo>
                    <a:cubicBezTo>
                      <a:pt x="94" y="445"/>
                      <a:pt x="150" y="480"/>
                      <a:pt x="216" y="484"/>
                    </a:cubicBezTo>
                    <a:cubicBezTo>
                      <a:pt x="203" y="420"/>
                      <a:pt x="191" y="355"/>
                      <a:pt x="178" y="290"/>
                    </a:cubicBezTo>
                    <a:cubicBezTo>
                      <a:pt x="141" y="234"/>
                      <a:pt x="124" y="174"/>
                      <a:pt x="142" y="101"/>
                    </a:cubicBez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47"/>
              <p:cNvSpPr>
                <a:spLocks/>
              </p:cNvSpPr>
              <p:nvPr/>
            </p:nvSpPr>
            <p:spPr bwMode="auto">
              <a:xfrm flipH="1">
                <a:off x="1844341" y="4316707"/>
                <a:ext cx="1269207" cy="2043928"/>
              </a:xfrm>
              <a:custGeom>
                <a:avLst/>
                <a:gdLst>
                  <a:gd name="T0" fmla="*/ 12 w 659"/>
                  <a:gd name="T1" fmla="*/ 382 h 1061"/>
                  <a:gd name="T2" fmla="*/ 15 w 659"/>
                  <a:gd name="T3" fmla="*/ 384 h 1061"/>
                  <a:gd name="T4" fmla="*/ 15 w 659"/>
                  <a:gd name="T5" fmla="*/ 384 h 1061"/>
                  <a:gd name="T6" fmla="*/ 84 w 659"/>
                  <a:gd name="T7" fmla="*/ 421 h 1061"/>
                  <a:gd name="T8" fmla="*/ 243 w 659"/>
                  <a:gd name="T9" fmla="*/ 453 h 1061"/>
                  <a:gd name="T10" fmla="*/ 369 w 659"/>
                  <a:gd name="T11" fmla="*/ 438 h 1061"/>
                  <a:gd name="T12" fmla="*/ 415 w 659"/>
                  <a:gd name="T13" fmla="*/ 492 h 1061"/>
                  <a:gd name="T14" fmla="*/ 392 w 659"/>
                  <a:gd name="T15" fmla="*/ 559 h 1061"/>
                  <a:gd name="T16" fmla="*/ 161 w 659"/>
                  <a:gd name="T17" fmla="*/ 582 h 1061"/>
                  <a:gd name="T18" fmla="*/ 16 w 659"/>
                  <a:gd name="T19" fmla="*/ 568 h 1061"/>
                  <a:gd name="T20" fmla="*/ 163 w 659"/>
                  <a:gd name="T21" fmla="*/ 589 h 1061"/>
                  <a:gd name="T22" fmla="*/ 360 w 659"/>
                  <a:gd name="T23" fmla="*/ 585 h 1061"/>
                  <a:gd name="T24" fmla="*/ 379 w 659"/>
                  <a:gd name="T25" fmla="*/ 635 h 1061"/>
                  <a:gd name="T26" fmla="*/ 320 w 659"/>
                  <a:gd name="T27" fmla="*/ 699 h 1061"/>
                  <a:gd name="T28" fmla="*/ 58 w 659"/>
                  <a:gd name="T29" fmla="*/ 725 h 1061"/>
                  <a:gd name="T30" fmla="*/ 48 w 659"/>
                  <a:gd name="T31" fmla="*/ 725 h 1061"/>
                  <a:gd name="T32" fmla="*/ 659 w 659"/>
                  <a:gd name="T33" fmla="*/ 798 h 1061"/>
                  <a:gd name="T34" fmla="*/ 376 w 659"/>
                  <a:gd name="T35" fmla="*/ 877 h 1061"/>
                  <a:gd name="T36" fmla="*/ 280 w 659"/>
                  <a:gd name="T37" fmla="*/ 770 h 1061"/>
                  <a:gd name="T38" fmla="*/ 387 w 659"/>
                  <a:gd name="T39" fmla="*/ 634 h 1061"/>
                  <a:gd name="T40" fmla="*/ 381 w 659"/>
                  <a:gd name="T41" fmla="*/ 577 h 1061"/>
                  <a:gd name="T42" fmla="*/ 444 w 659"/>
                  <a:gd name="T43" fmla="*/ 705 h 1061"/>
                  <a:gd name="T44" fmla="*/ 461 w 659"/>
                  <a:gd name="T45" fmla="*/ 694 h 1061"/>
                  <a:gd name="T46" fmla="*/ 425 w 659"/>
                  <a:gd name="T47" fmla="*/ 494 h 1061"/>
                  <a:gd name="T48" fmla="*/ 372 w 659"/>
                  <a:gd name="T49" fmla="*/ 411 h 1061"/>
                  <a:gd name="T50" fmla="*/ 359 w 659"/>
                  <a:gd name="T51" fmla="*/ 328 h 1061"/>
                  <a:gd name="T52" fmla="*/ 387 w 659"/>
                  <a:gd name="T53" fmla="*/ 263 h 1061"/>
                  <a:gd name="T54" fmla="*/ 567 w 659"/>
                  <a:gd name="T55" fmla="*/ 294 h 1061"/>
                  <a:gd name="T56" fmla="*/ 338 w 659"/>
                  <a:gd name="T57" fmla="*/ 109 h 1061"/>
                  <a:gd name="T58" fmla="*/ 191 w 659"/>
                  <a:gd name="T59" fmla="*/ 0 h 1061"/>
                  <a:gd name="T60" fmla="*/ 285 w 659"/>
                  <a:gd name="T61" fmla="*/ 192 h 1061"/>
                  <a:gd name="T62" fmla="*/ 318 w 659"/>
                  <a:gd name="T63" fmla="*/ 275 h 1061"/>
                  <a:gd name="T64" fmla="*/ 278 w 659"/>
                  <a:gd name="T65" fmla="*/ 287 h 1061"/>
                  <a:gd name="T66" fmla="*/ 294 w 659"/>
                  <a:gd name="T67" fmla="*/ 307 h 1061"/>
                  <a:gd name="T68" fmla="*/ 347 w 659"/>
                  <a:gd name="T69" fmla="*/ 331 h 1061"/>
                  <a:gd name="T70" fmla="*/ 358 w 659"/>
                  <a:gd name="T71" fmla="*/ 412 h 1061"/>
                  <a:gd name="T72" fmla="*/ 248 w 659"/>
                  <a:gd name="T73" fmla="*/ 441 h 1061"/>
                  <a:gd name="T74" fmla="*/ 91 w 659"/>
                  <a:gd name="T75" fmla="*/ 411 h 1061"/>
                  <a:gd name="T76" fmla="*/ 12 w 659"/>
                  <a:gd name="T77" fmla="*/ 382 h 10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59" h="1061">
                    <a:moveTo>
                      <a:pt x="12" y="382"/>
                    </a:moveTo>
                    <a:cubicBezTo>
                      <a:pt x="14" y="383"/>
                      <a:pt x="15" y="384"/>
                      <a:pt x="15" y="384"/>
                    </a:cubicBezTo>
                    <a:cubicBezTo>
                      <a:pt x="15" y="384"/>
                      <a:pt x="15" y="384"/>
                      <a:pt x="15" y="384"/>
                    </a:cubicBezTo>
                    <a:cubicBezTo>
                      <a:pt x="25" y="391"/>
                      <a:pt x="39" y="400"/>
                      <a:pt x="84" y="421"/>
                    </a:cubicBezTo>
                    <a:cubicBezTo>
                      <a:pt x="132" y="444"/>
                      <a:pt x="194" y="451"/>
                      <a:pt x="243" y="453"/>
                    </a:cubicBezTo>
                    <a:cubicBezTo>
                      <a:pt x="291" y="455"/>
                      <a:pt x="343" y="431"/>
                      <a:pt x="369" y="438"/>
                    </a:cubicBezTo>
                    <a:cubicBezTo>
                      <a:pt x="394" y="445"/>
                      <a:pt x="408" y="465"/>
                      <a:pt x="415" y="492"/>
                    </a:cubicBezTo>
                    <a:cubicBezTo>
                      <a:pt x="422" y="518"/>
                      <a:pt x="412" y="543"/>
                      <a:pt x="392" y="559"/>
                    </a:cubicBezTo>
                    <a:cubicBezTo>
                      <a:pt x="372" y="575"/>
                      <a:pt x="222" y="584"/>
                      <a:pt x="161" y="582"/>
                    </a:cubicBezTo>
                    <a:cubicBezTo>
                      <a:pt x="101" y="580"/>
                      <a:pt x="0" y="557"/>
                      <a:pt x="16" y="568"/>
                    </a:cubicBezTo>
                    <a:cubicBezTo>
                      <a:pt x="31" y="578"/>
                      <a:pt x="100" y="586"/>
                      <a:pt x="163" y="589"/>
                    </a:cubicBezTo>
                    <a:cubicBezTo>
                      <a:pt x="226" y="593"/>
                      <a:pt x="346" y="576"/>
                      <a:pt x="360" y="585"/>
                    </a:cubicBezTo>
                    <a:cubicBezTo>
                      <a:pt x="374" y="594"/>
                      <a:pt x="380" y="608"/>
                      <a:pt x="379" y="635"/>
                    </a:cubicBezTo>
                    <a:cubicBezTo>
                      <a:pt x="378" y="663"/>
                      <a:pt x="358" y="684"/>
                      <a:pt x="320" y="699"/>
                    </a:cubicBezTo>
                    <a:cubicBezTo>
                      <a:pt x="281" y="715"/>
                      <a:pt x="124" y="731"/>
                      <a:pt x="58" y="725"/>
                    </a:cubicBezTo>
                    <a:cubicBezTo>
                      <a:pt x="55" y="725"/>
                      <a:pt x="52" y="725"/>
                      <a:pt x="48" y="725"/>
                    </a:cubicBezTo>
                    <a:cubicBezTo>
                      <a:pt x="155" y="838"/>
                      <a:pt x="486" y="1061"/>
                      <a:pt x="659" y="798"/>
                    </a:cubicBezTo>
                    <a:cubicBezTo>
                      <a:pt x="583" y="877"/>
                      <a:pt x="470" y="896"/>
                      <a:pt x="376" y="877"/>
                    </a:cubicBezTo>
                    <a:cubicBezTo>
                      <a:pt x="312" y="865"/>
                      <a:pt x="222" y="807"/>
                      <a:pt x="280" y="770"/>
                    </a:cubicBezTo>
                    <a:cubicBezTo>
                      <a:pt x="337" y="732"/>
                      <a:pt x="383" y="683"/>
                      <a:pt x="387" y="634"/>
                    </a:cubicBezTo>
                    <a:cubicBezTo>
                      <a:pt x="391" y="586"/>
                      <a:pt x="358" y="578"/>
                      <a:pt x="381" y="577"/>
                    </a:cubicBezTo>
                    <a:cubicBezTo>
                      <a:pt x="403" y="575"/>
                      <a:pt x="418" y="649"/>
                      <a:pt x="444" y="705"/>
                    </a:cubicBezTo>
                    <a:cubicBezTo>
                      <a:pt x="470" y="760"/>
                      <a:pt x="499" y="758"/>
                      <a:pt x="461" y="694"/>
                    </a:cubicBezTo>
                    <a:cubicBezTo>
                      <a:pt x="424" y="630"/>
                      <a:pt x="432" y="553"/>
                      <a:pt x="425" y="494"/>
                    </a:cubicBezTo>
                    <a:cubicBezTo>
                      <a:pt x="417" y="435"/>
                      <a:pt x="363" y="425"/>
                      <a:pt x="372" y="411"/>
                    </a:cubicBezTo>
                    <a:cubicBezTo>
                      <a:pt x="380" y="398"/>
                      <a:pt x="386" y="358"/>
                      <a:pt x="359" y="328"/>
                    </a:cubicBezTo>
                    <a:cubicBezTo>
                      <a:pt x="333" y="298"/>
                      <a:pt x="349" y="248"/>
                      <a:pt x="387" y="263"/>
                    </a:cubicBezTo>
                    <a:cubicBezTo>
                      <a:pt x="425" y="279"/>
                      <a:pt x="535" y="303"/>
                      <a:pt x="567" y="294"/>
                    </a:cubicBezTo>
                    <a:cubicBezTo>
                      <a:pt x="369" y="261"/>
                      <a:pt x="379" y="117"/>
                      <a:pt x="338" y="109"/>
                    </a:cubicBezTo>
                    <a:cubicBezTo>
                      <a:pt x="296" y="102"/>
                      <a:pt x="215" y="53"/>
                      <a:pt x="191" y="0"/>
                    </a:cubicBezTo>
                    <a:cubicBezTo>
                      <a:pt x="218" y="98"/>
                      <a:pt x="256" y="161"/>
                      <a:pt x="285" y="192"/>
                    </a:cubicBezTo>
                    <a:cubicBezTo>
                      <a:pt x="315" y="223"/>
                      <a:pt x="321" y="241"/>
                      <a:pt x="318" y="275"/>
                    </a:cubicBezTo>
                    <a:cubicBezTo>
                      <a:pt x="314" y="310"/>
                      <a:pt x="301" y="301"/>
                      <a:pt x="278" y="287"/>
                    </a:cubicBezTo>
                    <a:cubicBezTo>
                      <a:pt x="256" y="273"/>
                      <a:pt x="273" y="293"/>
                      <a:pt x="294" y="307"/>
                    </a:cubicBezTo>
                    <a:cubicBezTo>
                      <a:pt x="314" y="320"/>
                      <a:pt x="328" y="311"/>
                      <a:pt x="347" y="331"/>
                    </a:cubicBezTo>
                    <a:cubicBezTo>
                      <a:pt x="366" y="352"/>
                      <a:pt x="370" y="376"/>
                      <a:pt x="358" y="412"/>
                    </a:cubicBezTo>
                    <a:cubicBezTo>
                      <a:pt x="347" y="447"/>
                      <a:pt x="300" y="437"/>
                      <a:pt x="248" y="441"/>
                    </a:cubicBezTo>
                    <a:cubicBezTo>
                      <a:pt x="196" y="445"/>
                      <a:pt x="134" y="430"/>
                      <a:pt x="91" y="411"/>
                    </a:cubicBezTo>
                    <a:cubicBezTo>
                      <a:pt x="49" y="392"/>
                      <a:pt x="6" y="377"/>
                      <a:pt x="12" y="382"/>
                    </a:cubicBezTo>
                    <a:close/>
                  </a:path>
                </a:pathLst>
              </a:custGeom>
              <a:solidFill>
                <a:srgbClr val="F1A1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48"/>
              <p:cNvSpPr>
                <a:spLocks/>
              </p:cNvSpPr>
              <p:nvPr/>
            </p:nvSpPr>
            <p:spPr bwMode="auto">
              <a:xfrm flipH="1">
                <a:off x="2543301" y="4072316"/>
                <a:ext cx="79020" cy="117308"/>
              </a:xfrm>
              <a:custGeom>
                <a:avLst/>
                <a:gdLst>
                  <a:gd name="T0" fmla="*/ 41 w 41"/>
                  <a:gd name="T1" fmla="*/ 55 h 61"/>
                  <a:gd name="T2" fmla="*/ 9 w 41"/>
                  <a:gd name="T3" fmla="*/ 7 h 61"/>
                  <a:gd name="T4" fmla="*/ 5 w 41"/>
                  <a:gd name="T5" fmla="*/ 0 h 61"/>
                  <a:gd name="T6" fmla="*/ 18 w 41"/>
                  <a:gd name="T7" fmla="*/ 53 h 61"/>
                  <a:gd name="T8" fmla="*/ 41 w 41"/>
                  <a:gd name="T9" fmla="*/ 55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61">
                    <a:moveTo>
                      <a:pt x="41" y="55"/>
                    </a:moveTo>
                    <a:cubicBezTo>
                      <a:pt x="25" y="38"/>
                      <a:pt x="14" y="21"/>
                      <a:pt x="9" y="7"/>
                    </a:cubicBezTo>
                    <a:cubicBezTo>
                      <a:pt x="8" y="4"/>
                      <a:pt x="6" y="2"/>
                      <a:pt x="5" y="0"/>
                    </a:cubicBezTo>
                    <a:cubicBezTo>
                      <a:pt x="0" y="17"/>
                      <a:pt x="7" y="39"/>
                      <a:pt x="18" y="53"/>
                    </a:cubicBezTo>
                    <a:cubicBezTo>
                      <a:pt x="24" y="61"/>
                      <a:pt x="32" y="60"/>
                      <a:pt x="41" y="55"/>
                    </a:cubicBezTo>
                    <a:close/>
                  </a:path>
                </a:pathLst>
              </a:custGeom>
              <a:solidFill>
                <a:srgbClr val="FFEB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49"/>
              <p:cNvSpPr>
                <a:spLocks/>
              </p:cNvSpPr>
              <p:nvPr/>
            </p:nvSpPr>
            <p:spPr bwMode="auto">
              <a:xfrm flipH="1">
                <a:off x="2891966" y="4661299"/>
                <a:ext cx="283494" cy="221582"/>
              </a:xfrm>
              <a:custGeom>
                <a:avLst/>
                <a:gdLst>
                  <a:gd name="T0" fmla="*/ 9 w 147"/>
                  <a:gd name="T1" fmla="*/ 0 h 115"/>
                  <a:gd name="T2" fmla="*/ 14 w 147"/>
                  <a:gd name="T3" fmla="*/ 7 h 115"/>
                  <a:gd name="T4" fmla="*/ 0 w 147"/>
                  <a:gd name="T5" fmla="*/ 10 h 115"/>
                  <a:gd name="T6" fmla="*/ 99 w 147"/>
                  <a:gd name="T7" fmla="*/ 94 h 115"/>
                  <a:gd name="T8" fmla="*/ 147 w 147"/>
                  <a:gd name="T9" fmla="*/ 44 h 115"/>
                  <a:gd name="T10" fmla="*/ 108 w 147"/>
                  <a:gd name="T11" fmla="*/ 51 h 115"/>
                  <a:gd name="T12" fmla="*/ 14 w 147"/>
                  <a:gd name="T13" fmla="*/ 3 h 115"/>
                  <a:gd name="T14" fmla="*/ 9 w 147"/>
                  <a:gd name="T15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7" h="115">
                    <a:moveTo>
                      <a:pt x="9" y="0"/>
                    </a:moveTo>
                    <a:cubicBezTo>
                      <a:pt x="12" y="5"/>
                      <a:pt x="14" y="7"/>
                      <a:pt x="14" y="7"/>
                    </a:cubicBezTo>
                    <a:cubicBezTo>
                      <a:pt x="14" y="7"/>
                      <a:pt x="8" y="8"/>
                      <a:pt x="0" y="10"/>
                    </a:cubicBezTo>
                    <a:cubicBezTo>
                      <a:pt x="28" y="35"/>
                      <a:pt x="69" y="75"/>
                      <a:pt x="99" y="94"/>
                    </a:cubicBezTo>
                    <a:cubicBezTo>
                      <a:pt x="131" y="115"/>
                      <a:pt x="147" y="53"/>
                      <a:pt x="147" y="44"/>
                    </a:cubicBezTo>
                    <a:cubicBezTo>
                      <a:pt x="147" y="35"/>
                      <a:pt x="136" y="49"/>
                      <a:pt x="108" y="51"/>
                    </a:cubicBezTo>
                    <a:cubicBezTo>
                      <a:pt x="80" y="54"/>
                      <a:pt x="35" y="21"/>
                      <a:pt x="14" y="3"/>
                    </a:cubicBezTo>
                    <a:cubicBezTo>
                      <a:pt x="12" y="2"/>
                      <a:pt x="11" y="1"/>
                      <a:pt x="9" y="0"/>
                    </a:cubicBezTo>
                    <a:close/>
                  </a:path>
                </a:pathLst>
              </a:custGeom>
              <a:solidFill>
                <a:srgbClr val="F1A1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50"/>
              <p:cNvSpPr>
                <a:spLocks/>
              </p:cNvSpPr>
              <p:nvPr/>
            </p:nvSpPr>
            <p:spPr bwMode="auto">
              <a:xfrm flipH="1">
                <a:off x="2389334" y="5441723"/>
                <a:ext cx="162113" cy="171889"/>
              </a:xfrm>
              <a:custGeom>
                <a:avLst/>
                <a:gdLst>
                  <a:gd name="T0" fmla="*/ 5 w 84"/>
                  <a:gd name="T1" fmla="*/ 20 h 89"/>
                  <a:gd name="T2" fmla="*/ 5 w 84"/>
                  <a:gd name="T3" fmla="*/ 75 h 89"/>
                  <a:gd name="T4" fmla="*/ 68 w 84"/>
                  <a:gd name="T5" fmla="*/ 76 h 89"/>
                  <a:gd name="T6" fmla="*/ 60 w 84"/>
                  <a:gd name="T7" fmla="*/ 5 h 89"/>
                  <a:gd name="T8" fmla="*/ 5 w 84"/>
                  <a:gd name="T9" fmla="*/ 2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89">
                    <a:moveTo>
                      <a:pt x="5" y="20"/>
                    </a:moveTo>
                    <a:cubicBezTo>
                      <a:pt x="2" y="26"/>
                      <a:pt x="0" y="66"/>
                      <a:pt x="5" y="75"/>
                    </a:cubicBezTo>
                    <a:cubicBezTo>
                      <a:pt x="10" y="83"/>
                      <a:pt x="57" y="89"/>
                      <a:pt x="68" y="76"/>
                    </a:cubicBezTo>
                    <a:cubicBezTo>
                      <a:pt x="79" y="64"/>
                      <a:pt x="84" y="11"/>
                      <a:pt x="60" y="5"/>
                    </a:cubicBezTo>
                    <a:cubicBezTo>
                      <a:pt x="42" y="0"/>
                      <a:pt x="9" y="14"/>
                      <a:pt x="5" y="20"/>
                    </a:cubicBezTo>
                    <a:close/>
                  </a:path>
                </a:pathLst>
              </a:custGeom>
              <a:solidFill>
                <a:srgbClr val="FFEB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51"/>
              <p:cNvSpPr>
                <a:spLocks/>
              </p:cNvSpPr>
              <p:nvPr/>
            </p:nvSpPr>
            <p:spPr bwMode="auto">
              <a:xfrm flipH="1">
                <a:off x="2867527" y="4511406"/>
                <a:ext cx="236245" cy="248465"/>
              </a:xfrm>
              <a:custGeom>
                <a:avLst/>
                <a:gdLst>
                  <a:gd name="T0" fmla="*/ 25 w 123"/>
                  <a:gd name="T1" fmla="*/ 24 h 129"/>
                  <a:gd name="T2" fmla="*/ 49 w 123"/>
                  <a:gd name="T3" fmla="*/ 110 h 129"/>
                  <a:gd name="T4" fmla="*/ 100 w 123"/>
                  <a:gd name="T5" fmla="*/ 40 h 129"/>
                  <a:gd name="T6" fmla="*/ 25 w 123"/>
                  <a:gd name="T7" fmla="*/ 2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3" h="129">
                    <a:moveTo>
                      <a:pt x="25" y="24"/>
                    </a:moveTo>
                    <a:cubicBezTo>
                      <a:pt x="0" y="57"/>
                      <a:pt x="37" y="100"/>
                      <a:pt x="49" y="110"/>
                    </a:cubicBezTo>
                    <a:cubicBezTo>
                      <a:pt x="69" y="129"/>
                      <a:pt x="123" y="58"/>
                      <a:pt x="100" y="40"/>
                    </a:cubicBezTo>
                    <a:cubicBezTo>
                      <a:pt x="82" y="25"/>
                      <a:pt x="43" y="0"/>
                      <a:pt x="25" y="24"/>
                    </a:cubicBezTo>
                    <a:close/>
                  </a:path>
                </a:pathLst>
              </a:custGeom>
              <a:solidFill>
                <a:srgbClr val="FFEB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52"/>
              <p:cNvSpPr>
                <a:spLocks/>
              </p:cNvSpPr>
              <p:nvPr/>
            </p:nvSpPr>
            <p:spPr bwMode="auto">
              <a:xfrm flipH="1">
                <a:off x="2408886" y="4943164"/>
                <a:ext cx="217508" cy="207733"/>
              </a:xfrm>
              <a:custGeom>
                <a:avLst/>
                <a:gdLst>
                  <a:gd name="T0" fmla="*/ 16 w 113"/>
                  <a:gd name="T1" fmla="*/ 90 h 108"/>
                  <a:gd name="T2" fmla="*/ 83 w 113"/>
                  <a:gd name="T3" fmla="*/ 104 h 108"/>
                  <a:gd name="T4" fmla="*/ 82 w 113"/>
                  <a:gd name="T5" fmla="*/ 8 h 108"/>
                  <a:gd name="T6" fmla="*/ 16 w 113"/>
                  <a:gd name="T7" fmla="*/ 24 h 108"/>
                  <a:gd name="T8" fmla="*/ 16 w 113"/>
                  <a:gd name="T9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" h="108">
                    <a:moveTo>
                      <a:pt x="16" y="90"/>
                    </a:moveTo>
                    <a:cubicBezTo>
                      <a:pt x="35" y="103"/>
                      <a:pt x="67" y="108"/>
                      <a:pt x="83" y="104"/>
                    </a:cubicBezTo>
                    <a:cubicBezTo>
                      <a:pt x="106" y="97"/>
                      <a:pt x="113" y="22"/>
                      <a:pt x="82" y="8"/>
                    </a:cubicBezTo>
                    <a:cubicBezTo>
                      <a:pt x="64" y="0"/>
                      <a:pt x="32" y="8"/>
                      <a:pt x="16" y="24"/>
                    </a:cubicBezTo>
                    <a:cubicBezTo>
                      <a:pt x="0" y="40"/>
                      <a:pt x="1" y="79"/>
                      <a:pt x="16" y="90"/>
                    </a:cubicBezTo>
                    <a:close/>
                  </a:path>
                </a:pathLst>
              </a:custGeom>
              <a:solidFill>
                <a:srgbClr val="FFEB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53"/>
              <p:cNvSpPr>
                <a:spLocks/>
              </p:cNvSpPr>
              <p:nvPr/>
            </p:nvSpPr>
            <p:spPr bwMode="auto">
              <a:xfrm flipH="1">
                <a:off x="2302983" y="5177780"/>
                <a:ext cx="197957" cy="219952"/>
              </a:xfrm>
              <a:custGeom>
                <a:avLst/>
                <a:gdLst>
                  <a:gd name="T0" fmla="*/ 7 w 103"/>
                  <a:gd name="T1" fmla="*/ 25 h 114"/>
                  <a:gd name="T2" fmla="*/ 65 w 103"/>
                  <a:gd name="T3" fmla="*/ 6 h 114"/>
                  <a:gd name="T4" fmla="*/ 75 w 103"/>
                  <a:gd name="T5" fmla="*/ 94 h 114"/>
                  <a:gd name="T6" fmla="*/ 11 w 103"/>
                  <a:gd name="T7" fmla="*/ 97 h 114"/>
                  <a:gd name="T8" fmla="*/ 7 w 103"/>
                  <a:gd name="T9" fmla="*/ 25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14">
                    <a:moveTo>
                      <a:pt x="7" y="25"/>
                    </a:moveTo>
                    <a:cubicBezTo>
                      <a:pt x="14" y="16"/>
                      <a:pt x="47" y="0"/>
                      <a:pt x="65" y="6"/>
                    </a:cubicBezTo>
                    <a:cubicBezTo>
                      <a:pt x="83" y="12"/>
                      <a:pt x="103" y="74"/>
                      <a:pt x="75" y="94"/>
                    </a:cubicBezTo>
                    <a:cubicBezTo>
                      <a:pt x="47" y="114"/>
                      <a:pt x="18" y="112"/>
                      <a:pt x="11" y="97"/>
                    </a:cubicBezTo>
                    <a:cubicBezTo>
                      <a:pt x="4" y="82"/>
                      <a:pt x="0" y="34"/>
                      <a:pt x="7" y="25"/>
                    </a:cubicBezTo>
                    <a:close/>
                  </a:path>
                </a:pathLst>
              </a:custGeom>
              <a:solidFill>
                <a:srgbClr val="FFEB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54"/>
              <p:cNvSpPr>
                <a:spLocks/>
              </p:cNvSpPr>
              <p:nvPr/>
            </p:nvSpPr>
            <p:spPr bwMode="auto">
              <a:xfrm flipH="1">
                <a:off x="1531520" y="5180224"/>
                <a:ext cx="441534" cy="604462"/>
              </a:xfrm>
              <a:custGeom>
                <a:avLst/>
                <a:gdLst>
                  <a:gd name="T0" fmla="*/ 175 w 229"/>
                  <a:gd name="T1" fmla="*/ 0 h 314"/>
                  <a:gd name="T2" fmla="*/ 0 w 229"/>
                  <a:gd name="T3" fmla="*/ 274 h 314"/>
                  <a:gd name="T4" fmla="*/ 175 w 229"/>
                  <a:gd name="T5" fmla="*/ 0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9" h="314">
                    <a:moveTo>
                      <a:pt x="175" y="0"/>
                    </a:moveTo>
                    <a:cubicBezTo>
                      <a:pt x="229" y="107"/>
                      <a:pt x="93" y="314"/>
                      <a:pt x="0" y="274"/>
                    </a:cubicBezTo>
                    <a:cubicBezTo>
                      <a:pt x="98" y="224"/>
                      <a:pt x="178" y="113"/>
                      <a:pt x="175" y="0"/>
                    </a:cubicBezTo>
                    <a:close/>
                  </a:path>
                </a:pathLst>
              </a:custGeom>
              <a:solidFill>
                <a:srgbClr val="F1A1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55"/>
              <p:cNvSpPr>
                <a:spLocks/>
              </p:cNvSpPr>
              <p:nvPr/>
            </p:nvSpPr>
            <p:spPr bwMode="auto">
              <a:xfrm flipH="1">
                <a:off x="1629" y="5397733"/>
                <a:ext cx="2006454" cy="1463905"/>
              </a:xfrm>
              <a:custGeom>
                <a:avLst/>
                <a:gdLst>
                  <a:gd name="T0" fmla="*/ 0 w 2463"/>
                  <a:gd name="T1" fmla="*/ 1102 h 1797"/>
                  <a:gd name="T2" fmla="*/ 821 w 2463"/>
                  <a:gd name="T3" fmla="*/ 0 h 1797"/>
                  <a:gd name="T4" fmla="*/ 2463 w 2463"/>
                  <a:gd name="T5" fmla="*/ 1227 h 1797"/>
                  <a:gd name="T6" fmla="*/ 2463 w 2463"/>
                  <a:gd name="T7" fmla="*/ 1797 h 1797"/>
                  <a:gd name="T8" fmla="*/ 935 w 2463"/>
                  <a:gd name="T9" fmla="*/ 1797 h 1797"/>
                  <a:gd name="T10" fmla="*/ 0 w 2463"/>
                  <a:gd name="T11" fmla="*/ 1102 h 17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63" h="1797">
                    <a:moveTo>
                      <a:pt x="0" y="1102"/>
                    </a:moveTo>
                    <a:lnTo>
                      <a:pt x="821" y="0"/>
                    </a:lnTo>
                    <a:lnTo>
                      <a:pt x="2463" y="1227"/>
                    </a:lnTo>
                    <a:lnTo>
                      <a:pt x="2463" y="1797"/>
                    </a:lnTo>
                    <a:lnTo>
                      <a:pt x="935" y="1797"/>
                    </a:lnTo>
                    <a:lnTo>
                      <a:pt x="0" y="110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40" name="그림 3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58" t="2603" r="28609"/>
            <a:stretch>
              <a:fillRect/>
            </a:stretch>
          </p:blipFill>
          <p:spPr>
            <a:xfrm>
              <a:off x="9845905" y="1603018"/>
              <a:ext cx="1905355" cy="1905355"/>
            </a:xfrm>
            <a:custGeom>
              <a:avLst/>
              <a:gdLst>
                <a:gd name="connsiteX0" fmla="*/ 1161143 w 2322286"/>
                <a:gd name="connsiteY0" fmla="*/ 0 h 2322286"/>
                <a:gd name="connsiteX1" fmla="*/ 2322286 w 2322286"/>
                <a:gd name="connsiteY1" fmla="*/ 1161143 h 2322286"/>
                <a:gd name="connsiteX2" fmla="*/ 1161143 w 2322286"/>
                <a:gd name="connsiteY2" fmla="*/ 2322286 h 2322286"/>
                <a:gd name="connsiteX3" fmla="*/ 0 w 2322286"/>
                <a:gd name="connsiteY3" fmla="*/ 1161143 h 2322286"/>
                <a:gd name="connsiteX4" fmla="*/ 1161143 w 2322286"/>
                <a:gd name="connsiteY4" fmla="*/ 0 h 2322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2286" h="2322286">
                  <a:moveTo>
                    <a:pt x="1161143" y="0"/>
                  </a:moveTo>
                  <a:cubicBezTo>
                    <a:pt x="1802425" y="0"/>
                    <a:pt x="2322286" y="519861"/>
                    <a:pt x="2322286" y="1161143"/>
                  </a:cubicBezTo>
                  <a:cubicBezTo>
                    <a:pt x="2322286" y="1802425"/>
                    <a:pt x="1802425" y="2322286"/>
                    <a:pt x="1161143" y="2322286"/>
                  </a:cubicBezTo>
                  <a:cubicBezTo>
                    <a:pt x="519861" y="2322286"/>
                    <a:pt x="0" y="1802425"/>
                    <a:pt x="0" y="1161143"/>
                  </a:cubicBezTo>
                  <a:cubicBezTo>
                    <a:pt x="0" y="519861"/>
                    <a:pt x="519861" y="0"/>
                    <a:pt x="1161143" y="0"/>
                  </a:cubicBezTo>
                  <a:close/>
                </a:path>
              </a:pathLst>
            </a:custGeom>
          </p:spPr>
        </p:pic>
      </p:grpSp>
    </p:spTree>
    <p:extLst>
      <p:ext uri="{BB962C8B-B14F-4D97-AF65-F5344CB8AC3E}">
        <p14:creationId xmlns:p14="http://schemas.microsoft.com/office/powerpoint/2010/main" val="332611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0.00347 L -4.16667E-7 0.00394 C -0.00963 0.00232 -0.02747 -1.48148E-6 -0.03854 -0.00023 C -0.06719 -0.00092 -0.09635 -0.00092 -0.12526 -0.00139 C -0.11992 -0.02222 -0.12643 -0.00116 -0.1181 -0.01829 C -0.11719 -0.01991 -0.11693 -0.02153 -0.11562 -0.02292 C -0.11419 -0.02454 -0.10456 -0.03102 -0.10365 -0.03171 C -0.1 -0.03403 -0.097 -0.03634 -0.09401 -0.03866 C -0.09219 -0.04004 -0.09102 -0.04167 -0.08919 -0.04259 C -0.0793 -0.04745 -0.08346 -0.04467 -0.07708 -0.05092 C -0.07865 -0.06273 -0.0793 -0.06898 -0.0819 -0.08009 C -0.08255 -0.08287 -0.08346 -0.08565 -0.08437 -0.08866 C -0.08503 -0.0912 -0.08594 -0.09329 -0.08672 -0.09583 C -0.08763 -0.09977 -0.08802 -0.10393 -0.08919 -0.10787 C -0.09245 -0.12315 -0.0901 -0.10995 -0.09401 -0.12361 C -0.09557 -0.13009 -0.097 -0.1368 -0.09883 -0.14305 C -0.097 -0.14954 -0.09635 -0.15602 -0.09401 -0.1625 C -0.0931 -0.16481 -0.0901 -0.16643 -0.08919 -0.16852 C -0.08763 -0.17083 -0.08763 -0.17338 -0.08672 -0.17569 C -0.08594 -0.17754 -0.08503 -0.17917 -0.08437 -0.18055 C -0.08346 -0.18472 -0.08255 -0.18866 -0.0819 -0.19282 C -0.08073 -0.19792 -0.08047 -0.20324 -0.07956 -0.20856 C -0.07865 -0.21227 -0.07682 -0.2169 -0.07474 -0.22037 C -0.07383 -0.22176 -0.07292 -0.22315 -0.07227 -0.2243 C -0.06966 -0.23588 -0.06992 -0.23148 -0.06992 -0.23727 L -0.06992 -0.23704 " pathEditMode="relative" rAng="0" ptsTypes="AAAAAAAAAAAAAAAAAAAAAAAAAA">
                                      <p:cBhvr>
                                        <p:cTn id="4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63" y="-12014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  <p:bldP spid="2" grpId="0" animBg="1"/>
      <p:bldP spid="26" grpId="0" uiExpand="1" build="p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자유형 38"/>
          <p:cNvSpPr/>
          <p:nvPr/>
        </p:nvSpPr>
        <p:spPr>
          <a:xfrm>
            <a:off x="2109957" y="1540043"/>
            <a:ext cx="8085221" cy="3661945"/>
          </a:xfrm>
          <a:custGeom>
            <a:avLst/>
            <a:gdLst>
              <a:gd name="connsiteX0" fmla="*/ 1147012 w 8085221"/>
              <a:gd name="connsiteY0" fmla="*/ 0 h 3661945"/>
              <a:gd name="connsiteX1" fmla="*/ 2294022 w 8085221"/>
              <a:gd name="connsiteY1" fmla="*/ 1147011 h 3661945"/>
              <a:gd name="connsiteX2" fmla="*/ 2098132 w 8085221"/>
              <a:gd name="connsiteY2" fmla="*/ 1788316 h 3661945"/>
              <a:gd name="connsiteX3" fmla="*/ 1995079 w 8085221"/>
              <a:gd name="connsiteY3" fmla="*/ 1913218 h 3661945"/>
              <a:gd name="connsiteX4" fmla="*/ 2011466 w 8085221"/>
              <a:gd name="connsiteY4" fmla="*/ 1924978 h 3661945"/>
              <a:gd name="connsiteX5" fmla="*/ 2010041 w 8085221"/>
              <a:gd name="connsiteY5" fmla="*/ 1926154 h 3661945"/>
              <a:gd name="connsiteX6" fmla="*/ 1766161 w 8085221"/>
              <a:gd name="connsiteY6" fmla="*/ 2514934 h 3661945"/>
              <a:gd name="connsiteX7" fmla="*/ 2598821 w 8085221"/>
              <a:gd name="connsiteY7" fmla="*/ 3347595 h 3661945"/>
              <a:gd name="connsiteX8" fmla="*/ 3431482 w 8085221"/>
              <a:gd name="connsiteY8" fmla="*/ 2514934 h 3661945"/>
              <a:gd name="connsiteX9" fmla="*/ 3215172 w 8085221"/>
              <a:gd name="connsiteY9" fmla="*/ 1955071 h 3661945"/>
              <a:gd name="connsiteX10" fmla="*/ 3185125 w 8085221"/>
              <a:gd name="connsiteY10" fmla="*/ 1925732 h 3661945"/>
              <a:gd name="connsiteX11" fmla="*/ 3195551 w 8085221"/>
              <a:gd name="connsiteY11" fmla="*/ 1918250 h 3661945"/>
              <a:gd name="connsiteX12" fmla="*/ 3140241 w 8085221"/>
              <a:gd name="connsiteY12" fmla="*/ 1855161 h 3661945"/>
              <a:gd name="connsiteX13" fmla="*/ 2895600 w 8085221"/>
              <a:gd name="connsiteY13" fmla="*/ 1147011 h 3661945"/>
              <a:gd name="connsiteX14" fmla="*/ 4042611 w 8085221"/>
              <a:gd name="connsiteY14" fmla="*/ 0 h 3661945"/>
              <a:gd name="connsiteX15" fmla="*/ 5189622 w 8085221"/>
              <a:gd name="connsiteY15" fmla="*/ 1147011 h 3661945"/>
              <a:gd name="connsiteX16" fmla="*/ 4993731 w 8085221"/>
              <a:gd name="connsiteY16" fmla="*/ 1788316 h 3661945"/>
              <a:gd name="connsiteX17" fmla="*/ 4890678 w 8085221"/>
              <a:gd name="connsiteY17" fmla="*/ 1913218 h 3661945"/>
              <a:gd name="connsiteX18" fmla="*/ 4907066 w 8085221"/>
              <a:gd name="connsiteY18" fmla="*/ 1924978 h 3661945"/>
              <a:gd name="connsiteX19" fmla="*/ 4905641 w 8085221"/>
              <a:gd name="connsiteY19" fmla="*/ 1926154 h 3661945"/>
              <a:gd name="connsiteX20" fmla="*/ 4661760 w 8085221"/>
              <a:gd name="connsiteY20" fmla="*/ 2514934 h 3661945"/>
              <a:gd name="connsiteX21" fmla="*/ 5494421 w 8085221"/>
              <a:gd name="connsiteY21" fmla="*/ 3347595 h 3661945"/>
              <a:gd name="connsiteX22" fmla="*/ 6327082 w 8085221"/>
              <a:gd name="connsiteY22" fmla="*/ 2514934 h 3661945"/>
              <a:gd name="connsiteX23" fmla="*/ 6110772 w 8085221"/>
              <a:gd name="connsiteY23" fmla="*/ 1955071 h 3661945"/>
              <a:gd name="connsiteX24" fmla="*/ 6080725 w 8085221"/>
              <a:gd name="connsiteY24" fmla="*/ 1925732 h 3661945"/>
              <a:gd name="connsiteX25" fmla="*/ 6091150 w 8085221"/>
              <a:gd name="connsiteY25" fmla="*/ 1918251 h 3661945"/>
              <a:gd name="connsiteX26" fmla="*/ 6035840 w 8085221"/>
              <a:gd name="connsiteY26" fmla="*/ 1855161 h 3661945"/>
              <a:gd name="connsiteX27" fmla="*/ 5791199 w 8085221"/>
              <a:gd name="connsiteY27" fmla="*/ 1147011 h 3661945"/>
              <a:gd name="connsiteX28" fmla="*/ 6938210 w 8085221"/>
              <a:gd name="connsiteY28" fmla="*/ 0 h 3661945"/>
              <a:gd name="connsiteX29" fmla="*/ 8085221 w 8085221"/>
              <a:gd name="connsiteY29" fmla="*/ 1147011 h 3661945"/>
              <a:gd name="connsiteX30" fmla="*/ 7889330 w 8085221"/>
              <a:gd name="connsiteY30" fmla="*/ 1788316 h 3661945"/>
              <a:gd name="connsiteX31" fmla="*/ 7780655 w 8085221"/>
              <a:gd name="connsiteY31" fmla="*/ 1920032 h 3661945"/>
              <a:gd name="connsiteX32" fmla="*/ 7525565 w 8085221"/>
              <a:gd name="connsiteY32" fmla="*/ 1736967 h 3661945"/>
              <a:gd name="connsiteX33" fmla="*/ 7526990 w 8085221"/>
              <a:gd name="connsiteY33" fmla="*/ 1735791 h 3661945"/>
              <a:gd name="connsiteX34" fmla="*/ 7770871 w 8085221"/>
              <a:gd name="connsiteY34" fmla="*/ 1147011 h 3661945"/>
              <a:gd name="connsiteX35" fmla="*/ 6938210 w 8085221"/>
              <a:gd name="connsiteY35" fmla="*/ 314350 h 3661945"/>
              <a:gd name="connsiteX36" fmla="*/ 6105549 w 8085221"/>
              <a:gd name="connsiteY36" fmla="*/ 1147011 h 3661945"/>
              <a:gd name="connsiteX37" fmla="*/ 6321859 w 8085221"/>
              <a:gd name="connsiteY37" fmla="*/ 1706874 h 3661945"/>
              <a:gd name="connsiteX38" fmla="*/ 6351906 w 8085221"/>
              <a:gd name="connsiteY38" fmla="*/ 1736213 h 3661945"/>
              <a:gd name="connsiteX39" fmla="*/ 6341481 w 8085221"/>
              <a:gd name="connsiteY39" fmla="*/ 1743695 h 3661945"/>
              <a:gd name="connsiteX40" fmla="*/ 6396791 w 8085221"/>
              <a:gd name="connsiteY40" fmla="*/ 1806784 h 3661945"/>
              <a:gd name="connsiteX41" fmla="*/ 6641432 w 8085221"/>
              <a:gd name="connsiteY41" fmla="*/ 2514934 h 3661945"/>
              <a:gd name="connsiteX42" fmla="*/ 5494421 w 8085221"/>
              <a:gd name="connsiteY42" fmla="*/ 3661945 h 3661945"/>
              <a:gd name="connsiteX43" fmla="*/ 4347410 w 8085221"/>
              <a:gd name="connsiteY43" fmla="*/ 2514934 h 3661945"/>
              <a:gd name="connsiteX44" fmla="*/ 4543301 w 8085221"/>
              <a:gd name="connsiteY44" fmla="*/ 1873629 h 3661945"/>
              <a:gd name="connsiteX45" fmla="*/ 4646353 w 8085221"/>
              <a:gd name="connsiteY45" fmla="*/ 1748728 h 3661945"/>
              <a:gd name="connsiteX46" fmla="*/ 4629966 w 8085221"/>
              <a:gd name="connsiteY46" fmla="*/ 1736967 h 3661945"/>
              <a:gd name="connsiteX47" fmla="*/ 4631391 w 8085221"/>
              <a:gd name="connsiteY47" fmla="*/ 1735791 h 3661945"/>
              <a:gd name="connsiteX48" fmla="*/ 4875272 w 8085221"/>
              <a:gd name="connsiteY48" fmla="*/ 1147011 h 3661945"/>
              <a:gd name="connsiteX49" fmla="*/ 4042611 w 8085221"/>
              <a:gd name="connsiteY49" fmla="*/ 314350 h 3661945"/>
              <a:gd name="connsiteX50" fmla="*/ 3209950 w 8085221"/>
              <a:gd name="connsiteY50" fmla="*/ 1147011 h 3661945"/>
              <a:gd name="connsiteX51" fmla="*/ 3426260 w 8085221"/>
              <a:gd name="connsiteY51" fmla="*/ 1706874 h 3661945"/>
              <a:gd name="connsiteX52" fmla="*/ 3456307 w 8085221"/>
              <a:gd name="connsiteY52" fmla="*/ 1736213 h 3661945"/>
              <a:gd name="connsiteX53" fmla="*/ 3445881 w 8085221"/>
              <a:gd name="connsiteY53" fmla="*/ 1743695 h 3661945"/>
              <a:gd name="connsiteX54" fmla="*/ 3501191 w 8085221"/>
              <a:gd name="connsiteY54" fmla="*/ 1806784 h 3661945"/>
              <a:gd name="connsiteX55" fmla="*/ 3745832 w 8085221"/>
              <a:gd name="connsiteY55" fmla="*/ 2514934 h 3661945"/>
              <a:gd name="connsiteX56" fmla="*/ 2598821 w 8085221"/>
              <a:gd name="connsiteY56" fmla="*/ 3661945 h 3661945"/>
              <a:gd name="connsiteX57" fmla="*/ 1451810 w 8085221"/>
              <a:gd name="connsiteY57" fmla="*/ 2514934 h 3661945"/>
              <a:gd name="connsiteX58" fmla="*/ 1647702 w 8085221"/>
              <a:gd name="connsiteY58" fmla="*/ 1873629 h 3661945"/>
              <a:gd name="connsiteX59" fmla="*/ 1750754 w 8085221"/>
              <a:gd name="connsiteY59" fmla="*/ 1748728 h 3661945"/>
              <a:gd name="connsiteX60" fmla="*/ 1734366 w 8085221"/>
              <a:gd name="connsiteY60" fmla="*/ 1736967 h 3661945"/>
              <a:gd name="connsiteX61" fmla="*/ 1735791 w 8085221"/>
              <a:gd name="connsiteY61" fmla="*/ 1735791 h 3661945"/>
              <a:gd name="connsiteX62" fmla="*/ 1979673 w 8085221"/>
              <a:gd name="connsiteY62" fmla="*/ 1147011 h 3661945"/>
              <a:gd name="connsiteX63" fmla="*/ 1147012 w 8085221"/>
              <a:gd name="connsiteY63" fmla="*/ 314350 h 3661945"/>
              <a:gd name="connsiteX64" fmla="*/ 314350 w 8085221"/>
              <a:gd name="connsiteY64" fmla="*/ 1147011 h 3661945"/>
              <a:gd name="connsiteX65" fmla="*/ 530660 w 8085221"/>
              <a:gd name="connsiteY65" fmla="*/ 1706874 h 3661945"/>
              <a:gd name="connsiteX66" fmla="*/ 560707 w 8085221"/>
              <a:gd name="connsiteY66" fmla="*/ 1736213 h 3661945"/>
              <a:gd name="connsiteX67" fmla="*/ 302692 w 8085221"/>
              <a:gd name="connsiteY67" fmla="*/ 1921377 h 3661945"/>
              <a:gd name="connsiteX68" fmla="*/ 244641 w 8085221"/>
              <a:gd name="connsiteY68" fmla="*/ 1855161 h 3661945"/>
              <a:gd name="connsiteX69" fmla="*/ 0 w 8085221"/>
              <a:gd name="connsiteY69" fmla="*/ 1147011 h 3661945"/>
              <a:gd name="connsiteX70" fmla="*/ 1147012 w 8085221"/>
              <a:gd name="connsiteY70" fmla="*/ 0 h 3661945"/>
              <a:gd name="connsiteX0" fmla="*/ 1147012 w 8085221"/>
              <a:gd name="connsiteY0" fmla="*/ 0 h 3661945"/>
              <a:gd name="connsiteX1" fmla="*/ 2294022 w 8085221"/>
              <a:gd name="connsiteY1" fmla="*/ 1147011 h 3661945"/>
              <a:gd name="connsiteX2" fmla="*/ 2098132 w 8085221"/>
              <a:gd name="connsiteY2" fmla="*/ 1788316 h 3661945"/>
              <a:gd name="connsiteX3" fmla="*/ 1995079 w 8085221"/>
              <a:gd name="connsiteY3" fmla="*/ 1913218 h 3661945"/>
              <a:gd name="connsiteX4" fmla="*/ 2011466 w 8085221"/>
              <a:gd name="connsiteY4" fmla="*/ 1924978 h 3661945"/>
              <a:gd name="connsiteX5" fmla="*/ 2010041 w 8085221"/>
              <a:gd name="connsiteY5" fmla="*/ 1926154 h 3661945"/>
              <a:gd name="connsiteX6" fmla="*/ 1766161 w 8085221"/>
              <a:gd name="connsiteY6" fmla="*/ 2514934 h 3661945"/>
              <a:gd name="connsiteX7" fmla="*/ 2598821 w 8085221"/>
              <a:gd name="connsiteY7" fmla="*/ 3347595 h 3661945"/>
              <a:gd name="connsiteX8" fmla="*/ 3431482 w 8085221"/>
              <a:gd name="connsiteY8" fmla="*/ 2514934 h 3661945"/>
              <a:gd name="connsiteX9" fmla="*/ 3215172 w 8085221"/>
              <a:gd name="connsiteY9" fmla="*/ 1955071 h 3661945"/>
              <a:gd name="connsiteX10" fmla="*/ 3185125 w 8085221"/>
              <a:gd name="connsiteY10" fmla="*/ 1925732 h 3661945"/>
              <a:gd name="connsiteX11" fmla="*/ 3140241 w 8085221"/>
              <a:gd name="connsiteY11" fmla="*/ 1855161 h 3661945"/>
              <a:gd name="connsiteX12" fmla="*/ 2895600 w 8085221"/>
              <a:gd name="connsiteY12" fmla="*/ 1147011 h 3661945"/>
              <a:gd name="connsiteX13" fmla="*/ 4042611 w 8085221"/>
              <a:gd name="connsiteY13" fmla="*/ 0 h 3661945"/>
              <a:gd name="connsiteX14" fmla="*/ 5189622 w 8085221"/>
              <a:gd name="connsiteY14" fmla="*/ 1147011 h 3661945"/>
              <a:gd name="connsiteX15" fmla="*/ 4993731 w 8085221"/>
              <a:gd name="connsiteY15" fmla="*/ 1788316 h 3661945"/>
              <a:gd name="connsiteX16" fmla="*/ 4890678 w 8085221"/>
              <a:gd name="connsiteY16" fmla="*/ 1913218 h 3661945"/>
              <a:gd name="connsiteX17" fmla="*/ 4907066 w 8085221"/>
              <a:gd name="connsiteY17" fmla="*/ 1924978 h 3661945"/>
              <a:gd name="connsiteX18" fmla="*/ 4905641 w 8085221"/>
              <a:gd name="connsiteY18" fmla="*/ 1926154 h 3661945"/>
              <a:gd name="connsiteX19" fmla="*/ 4661760 w 8085221"/>
              <a:gd name="connsiteY19" fmla="*/ 2514934 h 3661945"/>
              <a:gd name="connsiteX20" fmla="*/ 5494421 w 8085221"/>
              <a:gd name="connsiteY20" fmla="*/ 3347595 h 3661945"/>
              <a:gd name="connsiteX21" fmla="*/ 6327082 w 8085221"/>
              <a:gd name="connsiteY21" fmla="*/ 2514934 h 3661945"/>
              <a:gd name="connsiteX22" fmla="*/ 6110772 w 8085221"/>
              <a:gd name="connsiteY22" fmla="*/ 1955071 h 3661945"/>
              <a:gd name="connsiteX23" fmla="*/ 6080725 w 8085221"/>
              <a:gd name="connsiteY23" fmla="*/ 1925732 h 3661945"/>
              <a:gd name="connsiteX24" fmla="*/ 6091150 w 8085221"/>
              <a:gd name="connsiteY24" fmla="*/ 1918251 h 3661945"/>
              <a:gd name="connsiteX25" fmla="*/ 6035840 w 8085221"/>
              <a:gd name="connsiteY25" fmla="*/ 1855161 h 3661945"/>
              <a:gd name="connsiteX26" fmla="*/ 5791199 w 8085221"/>
              <a:gd name="connsiteY26" fmla="*/ 1147011 h 3661945"/>
              <a:gd name="connsiteX27" fmla="*/ 6938210 w 8085221"/>
              <a:gd name="connsiteY27" fmla="*/ 0 h 3661945"/>
              <a:gd name="connsiteX28" fmla="*/ 8085221 w 8085221"/>
              <a:gd name="connsiteY28" fmla="*/ 1147011 h 3661945"/>
              <a:gd name="connsiteX29" fmla="*/ 7889330 w 8085221"/>
              <a:gd name="connsiteY29" fmla="*/ 1788316 h 3661945"/>
              <a:gd name="connsiteX30" fmla="*/ 7780655 w 8085221"/>
              <a:gd name="connsiteY30" fmla="*/ 1920032 h 3661945"/>
              <a:gd name="connsiteX31" fmla="*/ 7525565 w 8085221"/>
              <a:gd name="connsiteY31" fmla="*/ 1736967 h 3661945"/>
              <a:gd name="connsiteX32" fmla="*/ 7526990 w 8085221"/>
              <a:gd name="connsiteY32" fmla="*/ 1735791 h 3661945"/>
              <a:gd name="connsiteX33" fmla="*/ 7770871 w 8085221"/>
              <a:gd name="connsiteY33" fmla="*/ 1147011 h 3661945"/>
              <a:gd name="connsiteX34" fmla="*/ 6938210 w 8085221"/>
              <a:gd name="connsiteY34" fmla="*/ 314350 h 3661945"/>
              <a:gd name="connsiteX35" fmla="*/ 6105549 w 8085221"/>
              <a:gd name="connsiteY35" fmla="*/ 1147011 h 3661945"/>
              <a:gd name="connsiteX36" fmla="*/ 6321859 w 8085221"/>
              <a:gd name="connsiteY36" fmla="*/ 1706874 h 3661945"/>
              <a:gd name="connsiteX37" fmla="*/ 6351906 w 8085221"/>
              <a:gd name="connsiteY37" fmla="*/ 1736213 h 3661945"/>
              <a:gd name="connsiteX38" fmla="*/ 6341481 w 8085221"/>
              <a:gd name="connsiteY38" fmla="*/ 1743695 h 3661945"/>
              <a:gd name="connsiteX39" fmla="*/ 6396791 w 8085221"/>
              <a:gd name="connsiteY39" fmla="*/ 1806784 h 3661945"/>
              <a:gd name="connsiteX40" fmla="*/ 6641432 w 8085221"/>
              <a:gd name="connsiteY40" fmla="*/ 2514934 h 3661945"/>
              <a:gd name="connsiteX41" fmla="*/ 5494421 w 8085221"/>
              <a:gd name="connsiteY41" fmla="*/ 3661945 h 3661945"/>
              <a:gd name="connsiteX42" fmla="*/ 4347410 w 8085221"/>
              <a:gd name="connsiteY42" fmla="*/ 2514934 h 3661945"/>
              <a:gd name="connsiteX43" fmla="*/ 4543301 w 8085221"/>
              <a:gd name="connsiteY43" fmla="*/ 1873629 h 3661945"/>
              <a:gd name="connsiteX44" fmla="*/ 4646353 w 8085221"/>
              <a:gd name="connsiteY44" fmla="*/ 1748728 h 3661945"/>
              <a:gd name="connsiteX45" fmla="*/ 4629966 w 8085221"/>
              <a:gd name="connsiteY45" fmla="*/ 1736967 h 3661945"/>
              <a:gd name="connsiteX46" fmla="*/ 4631391 w 8085221"/>
              <a:gd name="connsiteY46" fmla="*/ 1735791 h 3661945"/>
              <a:gd name="connsiteX47" fmla="*/ 4875272 w 8085221"/>
              <a:gd name="connsiteY47" fmla="*/ 1147011 h 3661945"/>
              <a:gd name="connsiteX48" fmla="*/ 4042611 w 8085221"/>
              <a:gd name="connsiteY48" fmla="*/ 314350 h 3661945"/>
              <a:gd name="connsiteX49" fmla="*/ 3209950 w 8085221"/>
              <a:gd name="connsiteY49" fmla="*/ 1147011 h 3661945"/>
              <a:gd name="connsiteX50" fmla="*/ 3426260 w 8085221"/>
              <a:gd name="connsiteY50" fmla="*/ 1706874 h 3661945"/>
              <a:gd name="connsiteX51" fmla="*/ 3456307 w 8085221"/>
              <a:gd name="connsiteY51" fmla="*/ 1736213 h 3661945"/>
              <a:gd name="connsiteX52" fmla="*/ 3445881 w 8085221"/>
              <a:gd name="connsiteY52" fmla="*/ 1743695 h 3661945"/>
              <a:gd name="connsiteX53" fmla="*/ 3501191 w 8085221"/>
              <a:gd name="connsiteY53" fmla="*/ 1806784 h 3661945"/>
              <a:gd name="connsiteX54" fmla="*/ 3745832 w 8085221"/>
              <a:gd name="connsiteY54" fmla="*/ 2514934 h 3661945"/>
              <a:gd name="connsiteX55" fmla="*/ 2598821 w 8085221"/>
              <a:gd name="connsiteY55" fmla="*/ 3661945 h 3661945"/>
              <a:gd name="connsiteX56" fmla="*/ 1451810 w 8085221"/>
              <a:gd name="connsiteY56" fmla="*/ 2514934 h 3661945"/>
              <a:gd name="connsiteX57" fmla="*/ 1647702 w 8085221"/>
              <a:gd name="connsiteY57" fmla="*/ 1873629 h 3661945"/>
              <a:gd name="connsiteX58" fmla="*/ 1750754 w 8085221"/>
              <a:gd name="connsiteY58" fmla="*/ 1748728 h 3661945"/>
              <a:gd name="connsiteX59" fmla="*/ 1734366 w 8085221"/>
              <a:gd name="connsiteY59" fmla="*/ 1736967 h 3661945"/>
              <a:gd name="connsiteX60" fmla="*/ 1735791 w 8085221"/>
              <a:gd name="connsiteY60" fmla="*/ 1735791 h 3661945"/>
              <a:gd name="connsiteX61" fmla="*/ 1979673 w 8085221"/>
              <a:gd name="connsiteY61" fmla="*/ 1147011 h 3661945"/>
              <a:gd name="connsiteX62" fmla="*/ 1147012 w 8085221"/>
              <a:gd name="connsiteY62" fmla="*/ 314350 h 3661945"/>
              <a:gd name="connsiteX63" fmla="*/ 314350 w 8085221"/>
              <a:gd name="connsiteY63" fmla="*/ 1147011 h 3661945"/>
              <a:gd name="connsiteX64" fmla="*/ 530660 w 8085221"/>
              <a:gd name="connsiteY64" fmla="*/ 1706874 h 3661945"/>
              <a:gd name="connsiteX65" fmla="*/ 560707 w 8085221"/>
              <a:gd name="connsiteY65" fmla="*/ 1736213 h 3661945"/>
              <a:gd name="connsiteX66" fmla="*/ 302692 w 8085221"/>
              <a:gd name="connsiteY66" fmla="*/ 1921377 h 3661945"/>
              <a:gd name="connsiteX67" fmla="*/ 244641 w 8085221"/>
              <a:gd name="connsiteY67" fmla="*/ 1855161 h 3661945"/>
              <a:gd name="connsiteX68" fmla="*/ 0 w 8085221"/>
              <a:gd name="connsiteY68" fmla="*/ 1147011 h 3661945"/>
              <a:gd name="connsiteX69" fmla="*/ 1147012 w 8085221"/>
              <a:gd name="connsiteY69" fmla="*/ 0 h 3661945"/>
              <a:gd name="connsiteX0" fmla="*/ 1147012 w 8085221"/>
              <a:gd name="connsiteY0" fmla="*/ 0 h 3661945"/>
              <a:gd name="connsiteX1" fmla="*/ 2294022 w 8085221"/>
              <a:gd name="connsiteY1" fmla="*/ 1147011 h 3661945"/>
              <a:gd name="connsiteX2" fmla="*/ 2098132 w 8085221"/>
              <a:gd name="connsiteY2" fmla="*/ 1788316 h 3661945"/>
              <a:gd name="connsiteX3" fmla="*/ 1995079 w 8085221"/>
              <a:gd name="connsiteY3" fmla="*/ 1913218 h 3661945"/>
              <a:gd name="connsiteX4" fmla="*/ 2011466 w 8085221"/>
              <a:gd name="connsiteY4" fmla="*/ 1924978 h 3661945"/>
              <a:gd name="connsiteX5" fmla="*/ 2010041 w 8085221"/>
              <a:gd name="connsiteY5" fmla="*/ 1926154 h 3661945"/>
              <a:gd name="connsiteX6" fmla="*/ 1766161 w 8085221"/>
              <a:gd name="connsiteY6" fmla="*/ 2514934 h 3661945"/>
              <a:gd name="connsiteX7" fmla="*/ 2598821 w 8085221"/>
              <a:gd name="connsiteY7" fmla="*/ 3347595 h 3661945"/>
              <a:gd name="connsiteX8" fmla="*/ 3431482 w 8085221"/>
              <a:gd name="connsiteY8" fmla="*/ 2514934 h 3661945"/>
              <a:gd name="connsiteX9" fmla="*/ 3215172 w 8085221"/>
              <a:gd name="connsiteY9" fmla="*/ 1955071 h 3661945"/>
              <a:gd name="connsiteX10" fmla="*/ 3185125 w 8085221"/>
              <a:gd name="connsiteY10" fmla="*/ 1925732 h 3661945"/>
              <a:gd name="connsiteX11" fmla="*/ 3140241 w 8085221"/>
              <a:gd name="connsiteY11" fmla="*/ 1855161 h 3661945"/>
              <a:gd name="connsiteX12" fmla="*/ 2895600 w 8085221"/>
              <a:gd name="connsiteY12" fmla="*/ 1147011 h 3661945"/>
              <a:gd name="connsiteX13" fmla="*/ 4042611 w 8085221"/>
              <a:gd name="connsiteY13" fmla="*/ 0 h 3661945"/>
              <a:gd name="connsiteX14" fmla="*/ 5189622 w 8085221"/>
              <a:gd name="connsiteY14" fmla="*/ 1147011 h 3661945"/>
              <a:gd name="connsiteX15" fmla="*/ 4993731 w 8085221"/>
              <a:gd name="connsiteY15" fmla="*/ 1788316 h 3661945"/>
              <a:gd name="connsiteX16" fmla="*/ 4890678 w 8085221"/>
              <a:gd name="connsiteY16" fmla="*/ 1913218 h 3661945"/>
              <a:gd name="connsiteX17" fmla="*/ 4907066 w 8085221"/>
              <a:gd name="connsiteY17" fmla="*/ 1924978 h 3661945"/>
              <a:gd name="connsiteX18" fmla="*/ 4905641 w 8085221"/>
              <a:gd name="connsiteY18" fmla="*/ 1926154 h 3661945"/>
              <a:gd name="connsiteX19" fmla="*/ 4661760 w 8085221"/>
              <a:gd name="connsiteY19" fmla="*/ 2514934 h 3661945"/>
              <a:gd name="connsiteX20" fmla="*/ 5494421 w 8085221"/>
              <a:gd name="connsiteY20" fmla="*/ 3347595 h 3661945"/>
              <a:gd name="connsiteX21" fmla="*/ 6327082 w 8085221"/>
              <a:gd name="connsiteY21" fmla="*/ 2514934 h 3661945"/>
              <a:gd name="connsiteX22" fmla="*/ 6110772 w 8085221"/>
              <a:gd name="connsiteY22" fmla="*/ 1955071 h 3661945"/>
              <a:gd name="connsiteX23" fmla="*/ 6080725 w 8085221"/>
              <a:gd name="connsiteY23" fmla="*/ 1925732 h 3661945"/>
              <a:gd name="connsiteX24" fmla="*/ 6091150 w 8085221"/>
              <a:gd name="connsiteY24" fmla="*/ 1918251 h 3661945"/>
              <a:gd name="connsiteX25" fmla="*/ 6035840 w 8085221"/>
              <a:gd name="connsiteY25" fmla="*/ 1855161 h 3661945"/>
              <a:gd name="connsiteX26" fmla="*/ 5791199 w 8085221"/>
              <a:gd name="connsiteY26" fmla="*/ 1147011 h 3661945"/>
              <a:gd name="connsiteX27" fmla="*/ 6938210 w 8085221"/>
              <a:gd name="connsiteY27" fmla="*/ 0 h 3661945"/>
              <a:gd name="connsiteX28" fmla="*/ 8085221 w 8085221"/>
              <a:gd name="connsiteY28" fmla="*/ 1147011 h 3661945"/>
              <a:gd name="connsiteX29" fmla="*/ 7889330 w 8085221"/>
              <a:gd name="connsiteY29" fmla="*/ 1788316 h 3661945"/>
              <a:gd name="connsiteX30" fmla="*/ 7780655 w 8085221"/>
              <a:gd name="connsiteY30" fmla="*/ 1920032 h 3661945"/>
              <a:gd name="connsiteX31" fmla="*/ 7525565 w 8085221"/>
              <a:gd name="connsiteY31" fmla="*/ 1736967 h 3661945"/>
              <a:gd name="connsiteX32" fmla="*/ 7526990 w 8085221"/>
              <a:gd name="connsiteY32" fmla="*/ 1735791 h 3661945"/>
              <a:gd name="connsiteX33" fmla="*/ 7770871 w 8085221"/>
              <a:gd name="connsiteY33" fmla="*/ 1147011 h 3661945"/>
              <a:gd name="connsiteX34" fmla="*/ 6938210 w 8085221"/>
              <a:gd name="connsiteY34" fmla="*/ 314350 h 3661945"/>
              <a:gd name="connsiteX35" fmla="*/ 6105549 w 8085221"/>
              <a:gd name="connsiteY35" fmla="*/ 1147011 h 3661945"/>
              <a:gd name="connsiteX36" fmla="*/ 6321859 w 8085221"/>
              <a:gd name="connsiteY36" fmla="*/ 1706874 h 3661945"/>
              <a:gd name="connsiteX37" fmla="*/ 6351906 w 8085221"/>
              <a:gd name="connsiteY37" fmla="*/ 1736213 h 3661945"/>
              <a:gd name="connsiteX38" fmla="*/ 6341481 w 8085221"/>
              <a:gd name="connsiteY38" fmla="*/ 1743695 h 3661945"/>
              <a:gd name="connsiteX39" fmla="*/ 6396791 w 8085221"/>
              <a:gd name="connsiteY39" fmla="*/ 1806784 h 3661945"/>
              <a:gd name="connsiteX40" fmla="*/ 6641432 w 8085221"/>
              <a:gd name="connsiteY40" fmla="*/ 2514934 h 3661945"/>
              <a:gd name="connsiteX41" fmla="*/ 5494421 w 8085221"/>
              <a:gd name="connsiteY41" fmla="*/ 3661945 h 3661945"/>
              <a:gd name="connsiteX42" fmla="*/ 4347410 w 8085221"/>
              <a:gd name="connsiteY42" fmla="*/ 2514934 h 3661945"/>
              <a:gd name="connsiteX43" fmla="*/ 4543301 w 8085221"/>
              <a:gd name="connsiteY43" fmla="*/ 1873629 h 3661945"/>
              <a:gd name="connsiteX44" fmla="*/ 4646353 w 8085221"/>
              <a:gd name="connsiteY44" fmla="*/ 1748728 h 3661945"/>
              <a:gd name="connsiteX45" fmla="*/ 4629966 w 8085221"/>
              <a:gd name="connsiteY45" fmla="*/ 1736967 h 3661945"/>
              <a:gd name="connsiteX46" fmla="*/ 4631391 w 8085221"/>
              <a:gd name="connsiteY46" fmla="*/ 1735791 h 3661945"/>
              <a:gd name="connsiteX47" fmla="*/ 4875272 w 8085221"/>
              <a:gd name="connsiteY47" fmla="*/ 1147011 h 3661945"/>
              <a:gd name="connsiteX48" fmla="*/ 4042611 w 8085221"/>
              <a:gd name="connsiteY48" fmla="*/ 314350 h 3661945"/>
              <a:gd name="connsiteX49" fmla="*/ 3209950 w 8085221"/>
              <a:gd name="connsiteY49" fmla="*/ 1147011 h 3661945"/>
              <a:gd name="connsiteX50" fmla="*/ 3426260 w 8085221"/>
              <a:gd name="connsiteY50" fmla="*/ 1706874 h 3661945"/>
              <a:gd name="connsiteX51" fmla="*/ 3456307 w 8085221"/>
              <a:gd name="connsiteY51" fmla="*/ 1736213 h 3661945"/>
              <a:gd name="connsiteX52" fmla="*/ 3501191 w 8085221"/>
              <a:gd name="connsiteY52" fmla="*/ 1806784 h 3661945"/>
              <a:gd name="connsiteX53" fmla="*/ 3745832 w 8085221"/>
              <a:gd name="connsiteY53" fmla="*/ 2514934 h 3661945"/>
              <a:gd name="connsiteX54" fmla="*/ 2598821 w 8085221"/>
              <a:gd name="connsiteY54" fmla="*/ 3661945 h 3661945"/>
              <a:gd name="connsiteX55" fmla="*/ 1451810 w 8085221"/>
              <a:gd name="connsiteY55" fmla="*/ 2514934 h 3661945"/>
              <a:gd name="connsiteX56" fmla="*/ 1647702 w 8085221"/>
              <a:gd name="connsiteY56" fmla="*/ 1873629 h 3661945"/>
              <a:gd name="connsiteX57" fmla="*/ 1750754 w 8085221"/>
              <a:gd name="connsiteY57" fmla="*/ 1748728 h 3661945"/>
              <a:gd name="connsiteX58" fmla="*/ 1734366 w 8085221"/>
              <a:gd name="connsiteY58" fmla="*/ 1736967 h 3661945"/>
              <a:gd name="connsiteX59" fmla="*/ 1735791 w 8085221"/>
              <a:gd name="connsiteY59" fmla="*/ 1735791 h 3661945"/>
              <a:gd name="connsiteX60" fmla="*/ 1979673 w 8085221"/>
              <a:gd name="connsiteY60" fmla="*/ 1147011 h 3661945"/>
              <a:gd name="connsiteX61" fmla="*/ 1147012 w 8085221"/>
              <a:gd name="connsiteY61" fmla="*/ 314350 h 3661945"/>
              <a:gd name="connsiteX62" fmla="*/ 314350 w 8085221"/>
              <a:gd name="connsiteY62" fmla="*/ 1147011 h 3661945"/>
              <a:gd name="connsiteX63" fmla="*/ 530660 w 8085221"/>
              <a:gd name="connsiteY63" fmla="*/ 1706874 h 3661945"/>
              <a:gd name="connsiteX64" fmla="*/ 560707 w 8085221"/>
              <a:gd name="connsiteY64" fmla="*/ 1736213 h 3661945"/>
              <a:gd name="connsiteX65" fmla="*/ 302692 w 8085221"/>
              <a:gd name="connsiteY65" fmla="*/ 1921377 h 3661945"/>
              <a:gd name="connsiteX66" fmla="*/ 244641 w 8085221"/>
              <a:gd name="connsiteY66" fmla="*/ 1855161 h 3661945"/>
              <a:gd name="connsiteX67" fmla="*/ 0 w 8085221"/>
              <a:gd name="connsiteY67" fmla="*/ 1147011 h 3661945"/>
              <a:gd name="connsiteX68" fmla="*/ 1147012 w 8085221"/>
              <a:gd name="connsiteY68" fmla="*/ 0 h 3661945"/>
              <a:gd name="connsiteX0" fmla="*/ 1147012 w 8085221"/>
              <a:gd name="connsiteY0" fmla="*/ 0 h 3661945"/>
              <a:gd name="connsiteX1" fmla="*/ 2294022 w 8085221"/>
              <a:gd name="connsiteY1" fmla="*/ 1147011 h 3661945"/>
              <a:gd name="connsiteX2" fmla="*/ 2098132 w 8085221"/>
              <a:gd name="connsiteY2" fmla="*/ 1788316 h 3661945"/>
              <a:gd name="connsiteX3" fmla="*/ 1995079 w 8085221"/>
              <a:gd name="connsiteY3" fmla="*/ 1913218 h 3661945"/>
              <a:gd name="connsiteX4" fmla="*/ 2011466 w 8085221"/>
              <a:gd name="connsiteY4" fmla="*/ 1924978 h 3661945"/>
              <a:gd name="connsiteX5" fmla="*/ 2010041 w 8085221"/>
              <a:gd name="connsiteY5" fmla="*/ 1926154 h 3661945"/>
              <a:gd name="connsiteX6" fmla="*/ 1766161 w 8085221"/>
              <a:gd name="connsiteY6" fmla="*/ 2514934 h 3661945"/>
              <a:gd name="connsiteX7" fmla="*/ 2598821 w 8085221"/>
              <a:gd name="connsiteY7" fmla="*/ 3347595 h 3661945"/>
              <a:gd name="connsiteX8" fmla="*/ 3431482 w 8085221"/>
              <a:gd name="connsiteY8" fmla="*/ 2514934 h 3661945"/>
              <a:gd name="connsiteX9" fmla="*/ 3215172 w 8085221"/>
              <a:gd name="connsiteY9" fmla="*/ 1955071 h 3661945"/>
              <a:gd name="connsiteX10" fmla="*/ 3185125 w 8085221"/>
              <a:gd name="connsiteY10" fmla="*/ 1925732 h 3661945"/>
              <a:gd name="connsiteX11" fmla="*/ 3140241 w 8085221"/>
              <a:gd name="connsiteY11" fmla="*/ 1855161 h 3661945"/>
              <a:gd name="connsiteX12" fmla="*/ 2895600 w 8085221"/>
              <a:gd name="connsiteY12" fmla="*/ 1147011 h 3661945"/>
              <a:gd name="connsiteX13" fmla="*/ 4042611 w 8085221"/>
              <a:gd name="connsiteY13" fmla="*/ 0 h 3661945"/>
              <a:gd name="connsiteX14" fmla="*/ 5189622 w 8085221"/>
              <a:gd name="connsiteY14" fmla="*/ 1147011 h 3661945"/>
              <a:gd name="connsiteX15" fmla="*/ 4993731 w 8085221"/>
              <a:gd name="connsiteY15" fmla="*/ 1788316 h 3661945"/>
              <a:gd name="connsiteX16" fmla="*/ 4890678 w 8085221"/>
              <a:gd name="connsiteY16" fmla="*/ 1913218 h 3661945"/>
              <a:gd name="connsiteX17" fmla="*/ 4907066 w 8085221"/>
              <a:gd name="connsiteY17" fmla="*/ 1924978 h 3661945"/>
              <a:gd name="connsiteX18" fmla="*/ 4905641 w 8085221"/>
              <a:gd name="connsiteY18" fmla="*/ 1926154 h 3661945"/>
              <a:gd name="connsiteX19" fmla="*/ 4661760 w 8085221"/>
              <a:gd name="connsiteY19" fmla="*/ 2514934 h 3661945"/>
              <a:gd name="connsiteX20" fmla="*/ 5494421 w 8085221"/>
              <a:gd name="connsiteY20" fmla="*/ 3347595 h 3661945"/>
              <a:gd name="connsiteX21" fmla="*/ 6327082 w 8085221"/>
              <a:gd name="connsiteY21" fmla="*/ 2514934 h 3661945"/>
              <a:gd name="connsiteX22" fmla="*/ 6110772 w 8085221"/>
              <a:gd name="connsiteY22" fmla="*/ 1955071 h 3661945"/>
              <a:gd name="connsiteX23" fmla="*/ 6080725 w 8085221"/>
              <a:gd name="connsiteY23" fmla="*/ 1925732 h 3661945"/>
              <a:gd name="connsiteX24" fmla="*/ 6091150 w 8085221"/>
              <a:gd name="connsiteY24" fmla="*/ 1918251 h 3661945"/>
              <a:gd name="connsiteX25" fmla="*/ 6035840 w 8085221"/>
              <a:gd name="connsiteY25" fmla="*/ 1855161 h 3661945"/>
              <a:gd name="connsiteX26" fmla="*/ 5791199 w 8085221"/>
              <a:gd name="connsiteY26" fmla="*/ 1147011 h 3661945"/>
              <a:gd name="connsiteX27" fmla="*/ 6938210 w 8085221"/>
              <a:gd name="connsiteY27" fmla="*/ 0 h 3661945"/>
              <a:gd name="connsiteX28" fmla="*/ 8085221 w 8085221"/>
              <a:gd name="connsiteY28" fmla="*/ 1147011 h 3661945"/>
              <a:gd name="connsiteX29" fmla="*/ 7889330 w 8085221"/>
              <a:gd name="connsiteY29" fmla="*/ 1788316 h 3661945"/>
              <a:gd name="connsiteX30" fmla="*/ 7780655 w 8085221"/>
              <a:gd name="connsiteY30" fmla="*/ 1920032 h 3661945"/>
              <a:gd name="connsiteX31" fmla="*/ 7525565 w 8085221"/>
              <a:gd name="connsiteY31" fmla="*/ 1736967 h 3661945"/>
              <a:gd name="connsiteX32" fmla="*/ 7526990 w 8085221"/>
              <a:gd name="connsiteY32" fmla="*/ 1735791 h 3661945"/>
              <a:gd name="connsiteX33" fmla="*/ 7770871 w 8085221"/>
              <a:gd name="connsiteY33" fmla="*/ 1147011 h 3661945"/>
              <a:gd name="connsiteX34" fmla="*/ 6938210 w 8085221"/>
              <a:gd name="connsiteY34" fmla="*/ 314350 h 3661945"/>
              <a:gd name="connsiteX35" fmla="*/ 6105549 w 8085221"/>
              <a:gd name="connsiteY35" fmla="*/ 1147011 h 3661945"/>
              <a:gd name="connsiteX36" fmla="*/ 6321859 w 8085221"/>
              <a:gd name="connsiteY36" fmla="*/ 1706874 h 3661945"/>
              <a:gd name="connsiteX37" fmla="*/ 6351906 w 8085221"/>
              <a:gd name="connsiteY37" fmla="*/ 1736213 h 3661945"/>
              <a:gd name="connsiteX38" fmla="*/ 6341481 w 8085221"/>
              <a:gd name="connsiteY38" fmla="*/ 1743695 h 3661945"/>
              <a:gd name="connsiteX39" fmla="*/ 6396791 w 8085221"/>
              <a:gd name="connsiteY39" fmla="*/ 1806784 h 3661945"/>
              <a:gd name="connsiteX40" fmla="*/ 6641432 w 8085221"/>
              <a:gd name="connsiteY40" fmla="*/ 2514934 h 3661945"/>
              <a:gd name="connsiteX41" fmla="*/ 5494421 w 8085221"/>
              <a:gd name="connsiteY41" fmla="*/ 3661945 h 3661945"/>
              <a:gd name="connsiteX42" fmla="*/ 4347410 w 8085221"/>
              <a:gd name="connsiteY42" fmla="*/ 2514934 h 3661945"/>
              <a:gd name="connsiteX43" fmla="*/ 4543301 w 8085221"/>
              <a:gd name="connsiteY43" fmla="*/ 1873629 h 3661945"/>
              <a:gd name="connsiteX44" fmla="*/ 4646353 w 8085221"/>
              <a:gd name="connsiteY44" fmla="*/ 1748728 h 3661945"/>
              <a:gd name="connsiteX45" fmla="*/ 4629966 w 8085221"/>
              <a:gd name="connsiteY45" fmla="*/ 1736967 h 3661945"/>
              <a:gd name="connsiteX46" fmla="*/ 4631391 w 8085221"/>
              <a:gd name="connsiteY46" fmla="*/ 1735791 h 3661945"/>
              <a:gd name="connsiteX47" fmla="*/ 4875272 w 8085221"/>
              <a:gd name="connsiteY47" fmla="*/ 1147011 h 3661945"/>
              <a:gd name="connsiteX48" fmla="*/ 4042611 w 8085221"/>
              <a:gd name="connsiteY48" fmla="*/ 314350 h 3661945"/>
              <a:gd name="connsiteX49" fmla="*/ 3209950 w 8085221"/>
              <a:gd name="connsiteY49" fmla="*/ 1147011 h 3661945"/>
              <a:gd name="connsiteX50" fmla="*/ 3426260 w 8085221"/>
              <a:gd name="connsiteY50" fmla="*/ 1706874 h 3661945"/>
              <a:gd name="connsiteX51" fmla="*/ 3501191 w 8085221"/>
              <a:gd name="connsiteY51" fmla="*/ 1806784 h 3661945"/>
              <a:gd name="connsiteX52" fmla="*/ 3745832 w 8085221"/>
              <a:gd name="connsiteY52" fmla="*/ 2514934 h 3661945"/>
              <a:gd name="connsiteX53" fmla="*/ 2598821 w 8085221"/>
              <a:gd name="connsiteY53" fmla="*/ 3661945 h 3661945"/>
              <a:gd name="connsiteX54" fmla="*/ 1451810 w 8085221"/>
              <a:gd name="connsiteY54" fmla="*/ 2514934 h 3661945"/>
              <a:gd name="connsiteX55" fmla="*/ 1647702 w 8085221"/>
              <a:gd name="connsiteY55" fmla="*/ 1873629 h 3661945"/>
              <a:gd name="connsiteX56" fmla="*/ 1750754 w 8085221"/>
              <a:gd name="connsiteY56" fmla="*/ 1748728 h 3661945"/>
              <a:gd name="connsiteX57" fmla="*/ 1734366 w 8085221"/>
              <a:gd name="connsiteY57" fmla="*/ 1736967 h 3661945"/>
              <a:gd name="connsiteX58" fmla="*/ 1735791 w 8085221"/>
              <a:gd name="connsiteY58" fmla="*/ 1735791 h 3661945"/>
              <a:gd name="connsiteX59" fmla="*/ 1979673 w 8085221"/>
              <a:gd name="connsiteY59" fmla="*/ 1147011 h 3661945"/>
              <a:gd name="connsiteX60" fmla="*/ 1147012 w 8085221"/>
              <a:gd name="connsiteY60" fmla="*/ 314350 h 3661945"/>
              <a:gd name="connsiteX61" fmla="*/ 314350 w 8085221"/>
              <a:gd name="connsiteY61" fmla="*/ 1147011 h 3661945"/>
              <a:gd name="connsiteX62" fmla="*/ 530660 w 8085221"/>
              <a:gd name="connsiteY62" fmla="*/ 1706874 h 3661945"/>
              <a:gd name="connsiteX63" fmla="*/ 560707 w 8085221"/>
              <a:gd name="connsiteY63" fmla="*/ 1736213 h 3661945"/>
              <a:gd name="connsiteX64" fmla="*/ 302692 w 8085221"/>
              <a:gd name="connsiteY64" fmla="*/ 1921377 h 3661945"/>
              <a:gd name="connsiteX65" fmla="*/ 244641 w 8085221"/>
              <a:gd name="connsiteY65" fmla="*/ 1855161 h 3661945"/>
              <a:gd name="connsiteX66" fmla="*/ 0 w 8085221"/>
              <a:gd name="connsiteY66" fmla="*/ 1147011 h 3661945"/>
              <a:gd name="connsiteX67" fmla="*/ 1147012 w 8085221"/>
              <a:gd name="connsiteY67" fmla="*/ 0 h 3661945"/>
              <a:gd name="connsiteX0" fmla="*/ 1147012 w 8085221"/>
              <a:gd name="connsiteY0" fmla="*/ 0 h 3661945"/>
              <a:gd name="connsiteX1" fmla="*/ 2294022 w 8085221"/>
              <a:gd name="connsiteY1" fmla="*/ 1147011 h 3661945"/>
              <a:gd name="connsiteX2" fmla="*/ 2098132 w 8085221"/>
              <a:gd name="connsiteY2" fmla="*/ 1788316 h 3661945"/>
              <a:gd name="connsiteX3" fmla="*/ 1995079 w 8085221"/>
              <a:gd name="connsiteY3" fmla="*/ 1913218 h 3661945"/>
              <a:gd name="connsiteX4" fmla="*/ 2011466 w 8085221"/>
              <a:gd name="connsiteY4" fmla="*/ 1924978 h 3661945"/>
              <a:gd name="connsiteX5" fmla="*/ 2010041 w 8085221"/>
              <a:gd name="connsiteY5" fmla="*/ 1926154 h 3661945"/>
              <a:gd name="connsiteX6" fmla="*/ 1766161 w 8085221"/>
              <a:gd name="connsiteY6" fmla="*/ 2514934 h 3661945"/>
              <a:gd name="connsiteX7" fmla="*/ 2598821 w 8085221"/>
              <a:gd name="connsiteY7" fmla="*/ 3347595 h 3661945"/>
              <a:gd name="connsiteX8" fmla="*/ 3431482 w 8085221"/>
              <a:gd name="connsiteY8" fmla="*/ 2514934 h 3661945"/>
              <a:gd name="connsiteX9" fmla="*/ 3215172 w 8085221"/>
              <a:gd name="connsiteY9" fmla="*/ 1955071 h 3661945"/>
              <a:gd name="connsiteX10" fmla="*/ 3140241 w 8085221"/>
              <a:gd name="connsiteY10" fmla="*/ 1855161 h 3661945"/>
              <a:gd name="connsiteX11" fmla="*/ 2895600 w 8085221"/>
              <a:gd name="connsiteY11" fmla="*/ 1147011 h 3661945"/>
              <a:gd name="connsiteX12" fmla="*/ 4042611 w 8085221"/>
              <a:gd name="connsiteY12" fmla="*/ 0 h 3661945"/>
              <a:gd name="connsiteX13" fmla="*/ 5189622 w 8085221"/>
              <a:gd name="connsiteY13" fmla="*/ 1147011 h 3661945"/>
              <a:gd name="connsiteX14" fmla="*/ 4993731 w 8085221"/>
              <a:gd name="connsiteY14" fmla="*/ 1788316 h 3661945"/>
              <a:gd name="connsiteX15" fmla="*/ 4890678 w 8085221"/>
              <a:gd name="connsiteY15" fmla="*/ 1913218 h 3661945"/>
              <a:gd name="connsiteX16" fmla="*/ 4907066 w 8085221"/>
              <a:gd name="connsiteY16" fmla="*/ 1924978 h 3661945"/>
              <a:gd name="connsiteX17" fmla="*/ 4905641 w 8085221"/>
              <a:gd name="connsiteY17" fmla="*/ 1926154 h 3661945"/>
              <a:gd name="connsiteX18" fmla="*/ 4661760 w 8085221"/>
              <a:gd name="connsiteY18" fmla="*/ 2514934 h 3661945"/>
              <a:gd name="connsiteX19" fmla="*/ 5494421 w 8085221"/>
              <a:gd name="connsiteY19" fmla="*/ 3347595 h 3661945"/>
              <a:gd name="connsiteX20" fmla="*/ 6327082 w 8085221"/>
              <a:gd name="connsiteY20" fmla="*/ 2514934 h 3661945"/>
              <a:gd name="connsiteX21" fmla="*/ 6110772 w 8085221"/>
              <a:gd name="connsiteY21" fmla="*/ 1955071 h 3661945"/>
              <a:gd name="connsiteX22" fmla="*/ 6080725 w 8085221"/>
              <a:gd name="connsiteY22" fmla="*/ 1925732 h 3661945"/>
              <a:gd name="connsiteX23" fmla="*/ 6091150 w 8085221"/>
              <a:gd name="connsiteY23" fmla="*/ 1918251 h 3661945"/>
              <a:gd name="connsiteX24" fmla="*/ 6035840 w 8085221"/>
              <a:gd name="connsiteY24" fmla="*/ 1855161 h 3661945"/>
              <a:gd name="connsiteX25" fmla="*/ 5791199 w 8085221"/>
              <a:gd name="connsiteY25" fmla="*/ 1147011 h 3661945"/>
              <a:gd name="connsiteX26" fmla="*/ 6938210 w 8085221"/>
              <a:gd name="connsiteY26" fmla="*/ 0 h 3661945"/>
              <a:gd name="connsiteX27" fmla="*/ 8085221 w 8085221"/>
              <a:gd name="connsiteY27" fmla="*/ 1147011 h 3661945"/>
              <a:gd name="connsiteX28" fmla="*/ 7889330 w 8085221"/>
              <a:gd name="connsiteY28" fmla="*/ 1788316 h 3661945"/>
              <a:gd name="connsiteX29" fmla="*/ 7780655 w 8085221"/>
              <a:gd name="connsiteY29" fmla="*/ 1920032 h 3661945"/>
              <a:gd name="connsiteX30" fmla="*/ 7525565 w 8085221"/>
              <a:gd name="connsiteY30" fmla="*/ 1736967 h 3661945"/>
              <a:gd name="connsiteX31" fmla="*/ 7526990 w 8085221"/>
              <a:gd name="connsiteY31" fmla="*/ 1735791 h 3661945"/>
              <a:gd name="connsiteX32" fmla="*/ 7770871 w 8085221"/>
              <a:gd name="connsiteY32" fmla="*/ 1147011 h 3661945"/>
              <a:gd name="connsiteX33" fmla="*/ 6938210 w 8085221"/>
              <a:gd name="connsiteY33" fmla="*/ 314350 h 3661945"/>
              <a:gd name="connsiteX34" fmla="*/ 6105549 w 8085221"/>
              <a:gd name="connsiteY34" fmla="*/ 1147011 h 3661945"/>
              <a:gd name="connsiteX35" fmla="*/ 6321859 w 8085221"/>
              <a:gd name="connsiteY35" fmla="*/ 1706874 h 3661945"/>
              <a:gd name="connsiteX36" fmla="*/ 6351906 w 8085221"/>
              <a:gd name="connsiteY36" fmla="*/ 1736213 h 3661945"/>
              <a:gd name="connsiteX37" fmla="*/ 6341481 w 8085221"/>
              <a:gd name="connsiteY37" fmla="*/ 1743695 h 3661945"/>
              <a:gd name="connsiteX38" fmla="*/ 6396791 w 8085221"/>
              <a:gd name="connsiteY38" fmla="*/ 1806784 h 3661945"/>
              <a:gd name="connsiteX39" fmla="*/ 6641432 w 8085221"/>
              <a:gd name="connsiteY39" fmla="*/ 2514934 h 3661945"/>
              <a:gd name="connsiteX40" fmla="*/ 5494421 w 8085221"/>
              <a:gd name="connsiteY40" fmla="*/ 3661945 h 3661945"/>
              <a:gd name="connsiteX41" fmla="*/ 4347410 w 8085221"/>
              <a:gd name="connsiteY41" fmla="*/ 2514934 h 3661945"/>
              <a:gd name="connsiteX42" fmla="*/ 4543301 w 8085221"/>
              <a:gd name="connsiteY42" fmla="*/ 1873629 h 3661945"/>
              <a:gd name="connsiteX43" fmla="*/ 4646353 w 8085221"/>
              <a:gd name="connsiteY43" fmla="*/ 1748728 h 3661945"/>
              <a:gd name="connsiteX44" fmla="*/ 4629966 w 8085221"/>
              <a:gd name="connsiteY44" fmla="*/ 1736967 h 3661945"/>
              <a:gd name="connsiteX45" fmla="*/ 4631391 w 8085221"/>
              <a:gd name="connsiteY45" fmla="*/ 1735791 h 3661945"/>
              <a:gd name="connsiteX46" fmla="*/ 4875272 w 8085221"/>
              <a:gd name="connsiteY46" fmla="*/ 1147011 h 3661945"/>
              <a:gd name="connsiteX47" fmla="*/ 4042611 w 8085221"/>
              <a:gd name="connsiteY47" fmla="*/ 314350 h 3661945"/>
              <a:gd name="connsiteX48" fmla="*/ 3209950 w 8085221"/>
              <a:gd name="connsiteY48" fmla="*/ 1147011 h 3661945"/>
              <a:gd name="connsiteX49" fmla="*/ 3426260 w 8085221"/>
              <a:gd name="connsiteY49" fmla="*/ 1706874 h 3661945"/>
              <a:gd name="connsiteX50" fmla="*/ 3501191 w 8085221"/>
              <a:gd name="connsiteY50" fmla="*/ 1806784 h 3661945"/>
              <a:gd name="connsiteX51" fmla="*/ 3745832 w 8085221"/>
              <a:gd name="connsiteY51" fmla="*/ 2514934 h 3661945"/>
              <a:gd name="connsiteX52" fmla="*/ 2598821 w 8085221"/>
              <a:gd name="connsiteY52" fmla="*/ 3661945 h 3661945"/>
              <a:gd name="connsiteX53" fmla="*/ 1451810 w 8085221"/>
              <a:gd name="connsiteY53" fmla="*/ 2514934 h 3661945"/>
              <a:gd name="connsiteX54" fmla="*/ 1647702 w 8085221"/>
              <a:gd name="connsiteY54" fmla="*/ 1873629 h 3661945"/>
              <a:gd name="connsiteX55" fmla="*/ 1750754 w 8085221"/>
              <a:gd name="connsiteY55" fmla="*/ 1748728 h 3661945"/>
              <a:gd name="connsiteX56" fmla="*/ 1734366 w 8085221"/>
              <a:gd name="connsiteY56" fmla="*/ 1736967 h 3661945"/>
              <a:gd name="connsiteX57" fmla="*/ 1735791 w 8085221"/>
              <a:gd name="connsiteY57" fmla="*/ 1735791 h 3661945"/>
              <a:gd name="connsiteX58" fmla="*/ 1979673 w 8085221"/>
              <a:gd name="connsiteY58" fmla="*/ 1147011 h 3661945"/>
              <a:gd name="connsiteX59" fmla="*/ 1147012 w 8085221"/>
              <a:gd name="connsiteY59" fmla="*/ 314350 h 3661945"/>
              <a:gd name="connsiteX60" fmla="*/ 314350 w 8085221"/>
              <a:gd name="connsiteY60" fmla="*/ 1147011 h 3661945"/>
              <a:gd name="connsiteX61" fmla="*/ 530660 w 8085221"/>
              <a:gd name="connsiteY61" fmla="*/ 1706874 h 3661945"/>
              <a:gd name="connsiteX62" fmla="*/ 560707 w 8085221"/>
              <a:gd name="connsiteY62" fmla="*/ 1736213 h 3661945"/>
              <a:gd name="connsiteX63" fmla="*/ 302692 w 8085221"/>
              <a:gd name="connsiteY63" fmla="*/ 1921377 h 3661945"/>
              <a:gd name="connsiteX64" fmla="*/ 244641 w 8085221"/>
              <a:gd name="connsiteY64" fmla="*/ 1855161 h 3661945"/>
              <a:gd name="connsiteX65" fmla="*/ 0 w 8085221"/>
              <a:gd name="connsiteY65" fmla="*/ 1147011 h 3661945"/>
              <a:gd name="connsiteX66" fmla="*/ 1147012 w 8085221"/>
              <a:gd name="connsiteY66" fmla="*/ 0 h 3661945"/>
              <a:gd name="connsiteX0" fmla="*/ 1147012 w 8085221"/>
              <a:gd name="connsiteY0" fmla="*/ 0 h 3661945"/>
              <a:gd name="connsiteX1" fmla="*/ 2294022 w 8085221"/>
              <a:gd name="connsiteY1" fmla="*/ 1147011 h 3661945"/>
              <a:gd name="connsiteX2" fmla="*/ 2098132 w 8085221"/>
              <a:gd name="connsiteY2" fmla="*/ 1788316 h 3661945"/>
              <a:gd name="connsiteX3" fmla="*/ 1995079 w 8085221"/>
              <a:gd name="connsiteY3" fmla="*/ 1913218 h 3661945"/>
              <a:gd name="connsiteX4" fmla="*/ 2011466 w 8085221"/>
              <a:gd name="connsiteY4" fmla="*/ 1924978 h 3661945"/>
              <a:gd name="connsiteX5" fmla="*/ 2010041 w 8085221"/>
              <a:gd name="connsiteY5" fmla="*/ 1926154 h 3661945"/>
              <a:gd name="connsiteX6" fmla="*/ 1766161 w 8085221"/>
              <a:gd name="connsiteY6" fmla="*/ 2514934 h 3661945"/>
              <a:gd name="connsiteX7" fmla="*/ 2598821 w 8085221"/>
              <a:gd name="connsiteY7" fmla="*/ 3347595 h 3661945"/>
              <a:gd name="connsiteX8" fmla="*/ 3431482 w 8085221"/>
              <a:gd name="connsiteY8" fmla="*/ 2514934 h 3661945"/>
              <a:gd name="connsiteX9" fmla="*/ 3215172 w 8085221"/>
              <a:gd name="connsiteY9" fmla="*/ 1955071 h 3661945"/>
              <a:gd name="connsiteX10" fmla="*/ 3140241 w 8085221"/>
              <a:gd name="connsiteY10" fmla="*/ 1855161 h 3661945"/>
              <a:gd name="connsiteX11" fmla="*/ 2895600 w 8085221"/>
              <a:gd name="connsiteY11" fmla="*/ 1147011 h 3661945"/>
              <a:gd name="connsiteX12" fmla="*/ 4042611 w 8085221"/>
              <a:gd name="connsiteY12" fmla="*/ 0 h 3661945"/>
              <a:gd name="connsiteX13" fmla="*/ 5189622 w 8085221"/>
              <a:gd name="connsiteY13" fmla="*/ 1147011 h 3661945"/>
              <a:gd name="connsiteX14" fmla="*/ 4993731 w 8085221"/>
              <a:gd name="connsiteY14" fmla="*/ 1788316 h 3661945"/>
              <a:gd name="connsiteX15" fmla="*/ 4890678 w 8085221"/>
              <a:gd name="connsiteY15" fmla="*/ 1913218 h 3661945"/>
              <a:gd name="connsiteX16" fmla="*/ 4907066 w 8085221"/>
              <a:gd name="connsiteY16" fmla="*/ 1924978 h 3661945"/>
              <a:gd name="connsiteX17" fmla="*/ 4905641 w 8085221"/>
              <a:gd name="connsiteY17" fmla="*/ 1926154 h 3661945"/>
              <a:gd name="connsiteX18" fmla="*/ 4661760 w 8085221"/>
              <a:gd name="connsiteY18" fmla="*/ 2514934 h 3661945"/>
              <a:gd name="connsiteX19" fmla="*/ 5494421 w 8085221"/>
              <a:gd name="connsiteY19" fmla="*/ 3347595 h 3661945"/>
              <a:gd name="connsiteX20" fmla="*/ 6327082 w 8085221"/>
              <a:gd name="connsiteY20" fmla="*/ 2514934 h 3661945"/>
              <a:gd name="connsiteX21" fmla="*/ 6110772 w 8085221"/>
              <a:gd name="connsiteY21" fmla="*/ 1955071 h 3661945"/>
              <a:gd name="connsiteX22" fmla="*/ 6080725 w 8085221"/>
              <a:gd name="connsiteY22" fmla="*/ 1925732 h 3661945"/>
              <a:gd name="connsiteX23" fmla="*/ 6091150 w 8085221"/>
              <a:gd name="connsiteY23" fmla="*/ 1918251 h 3661945"/>
              <a:gd name="connsiteX24" fmla="*/ 6035840 w 8085221"/>
              <a:gd name="connsiteY24" fmla="*/ 1855161 h 3661945"/>
              <a:gd name="connsiteX25" fmla="*/ 5791199 w 8085221"/>
              <a:gd name="connsiteY25" fmla="*/ 1147011 h 3661945"/>
              <a:gd name="connsiteX26" fmla="*/ 6938210 w 8085221"/>
              <a:gd name="connsiteY26" fmla="*/ 0 h 3661945"/>
              <a:gd name="connsiteX27" fmla="*/ 8085221 w 8085221"/>
              <a:gd name="connsiteY27" fmla="*/ 1147011 h 3661945"/>
              <a:gd name="connsiteX28" fmla="*/ 7889330 w 8085221"/>
              <a:gd name="connsiteY28" fmla="*/ 1788316 h 3661945"/>
              <a:gd name="connsiteX29" fmla="*/ 7780655 w 8085221"/>
              <a:gd name="connsiteY29" fmla="*/ 1920032 h 3661945"/>
              <a:gd name="connsiteX30" fmla="*/ 7525565 w 8085221"/>
              <a:gd name="connsiteY30" fmla="*/ 1736967 h 3661945"/>
              <a:gd name="connsiteX31" fmla="*/ 7526990 w 8085221"/>
              <a:gd name="connsiteY31" fmla="*/ 1735791 h 3661945"/>
              <a:gd name="connsiteX32" fmla="*/ 7770871 w 8085221"/>
              <a:gd name="connsiteY32" fmla="*/ 1147011 h 3661945"/>
              <a:gd name="connsiteX33" fmla="*/ 6938210 w 8085221"/>
              <a:gd name="connsiteY33" fmla="*/ 314350 h 3661945"/>
              <a:gd name="connsiteX34" fmla="*/ 6105549 w 8085221"/>
              <a:gd name="connsiteY34" fmla="*/ 1147011 h 3661945"/>
              <a:gd name="connsiteX35" fmla="*/ 6321859 w 8085221"/>
              <a:gd name="connsiteY35" fmla="*/ 1706874 h 3661945"/>
              <a:gd name="connsiteX36" fmla="*/ 6351906 w 8085221"/>
              <a:gd name="connsiteY36" fmla="*/ 1736213 h 3661945"/>
              <a:gd name="connsiteX37" fmla="*/ 6341481 w 8085221"/>
              <a:gd name="connsiteY37" fmla="*/ 1743695 h 3661945"/>
              <a:gd name="connsiteX38" fmla="*/ 6396791 w 8085221"/>
              <a:gd name="connsiteY38" fmla="*/ 1806784 h 3661945"/>
              <a:gd name="connsiteX39" fmla="*/ 6641432 w 8085221"/>
              <a:gd name="connsiteY39" fmla="*/ 2514934 h 3661945"/>
              <a:gd name="connsiteX40" fmla="*/ 5494421 w 8085221"/>
              <a:gd name="connsiteY40" fmla="*/ 3661945 h 3661945"/>
              <a:gd name="connsiteX41" fmla="*/ 4347410 w 8085221"/>
              <a:gd name="connsiteY41" fmla="*/ 2514934 h 3661945"/>
              <a:gd name="connsiteX42" fmla="*/ 4543301 w 8085221"/>
              <a:gd name="connsiteY42" fmla="*/ 1873629 h 3661945"/>
              <a:gd name="connsiteX43" fmla="*/ 4646353 w 8085221"/>
              <a:gd name="connsiteY43" fmla="*/ 1748728 h 3661945"/>
              <a:gd name="connsiteX44" fmla="*/ 4629966 w 8085221"/>
              <a:gd name="connsiteY44" fmla="*/ 1736967 h 3661945"/>
              <a:gd name="connsiteX45" fmla="*/ 4631391 w 8085221"/>
              <a:gd name="connsiteY45" fmla="*/ 1735791 h 3661945"/>
              <a:gd name="connsiteX46" fmla="*/ 4875272 w 8085221"/>
              <a:gd name="connsiteY46" fmla="*/ 1147011 h 3661945"/>
              <a:gd name="connsiteX47" fmla="*/ 4042611 w 8085221"/>
              <a:gd name="connsiteY47" fmla="*/ 314350 h 3661945"/>
              <a:gd name="connsiteX48" fmla="*/ 3209950 w 8085221"/>
              <a:gd name="connsiteY48" fmla="*/ 1147011 h 3661945"/>
              <a:gd name="connsiteX49" fmla="*/ 3426260 w 8085221"/>
              <a:gd name="connsiteY49" fmla="*/ 1706874 h 3661945"/>
              <a:gd name="connsiteX50" fmla="*/ 3501191 w 8085221"/>
              <a:gd name="connsiteY50" fmla="*/ 1806784 h 3661945"/>
              <a:gd name="connsiteX51" fmla="*/ 3745832 w 8085221"/>
              <a:gd name="connsiteY51" fmla="*/ 2514934 h 3661945"/>
              <a:gd name="connsiteX52" fmla="*/ 2598821 w 8085221"/>
              <a:gd name="connsiteY52" fmla="*/ 3661945 h 3661945"/>
              <a:gd name="connsiteX53" fmla="*/ 1451810 w 8085221"/>
              <a:gd name="connsiteY53" fmla="*/ 2514934 h 3661945"/>
              <a:gd name="connsiteX54" fmla="*/ 1647702 w 8085221"/>
              <a:gd name="connsiteY54" fmla="*/ 1873629 h 3661945"/>
              <a:gd name="connsiteX55" fmla="*/ 1734366 w 8085221"/>
              <a:gd name="connsiteY55" fmla="*/ 1736967 h 3661945"/>
              <a:gd name="connsiteX56" fmla="*/ 1735791 w 8085221"/>
              <a:gd name="connsiteY56" fmla="*/ 1735791 h 3661945"/>
              <a:gd name="connsiteX57" fmla="*/ 1979673 w 8085221"/>
              <a:gd name="connsiteY57" fmla="*/ 1147011 h 3661945"/>
              <a:gd name="connsiteX58" fmla="*/ 1147012 w 8085221"/>
              <a:gd name="connsiteY58" fmla="*/ 314350 h 3661945"/>
              <a:gd name="connsiteX59" fmla="*/ 314350 w 8085221"/>
              <a:gd name="connsiteY59" fmla="*/ 1147011 h 3661945"/>
              <a:gd name="connsiteX60" fmla="*/ 530660 w 8085221"/>
              <a:gd name="connsiteY60" fmla="*/ 1706874 h 3661945"/>
              <a:gd name="connsiteX61" fmla="*/ 560707 w 8085221"/>
              <a:gd name="connsiteY61" fmla="*/ 1736213 h 3661945"/>
              <a:gd name="connsiteX62" fmla="*/ 302692 w 8085221"/>
              <a:gd name="connsiteY62" fmla="*/ 1921377 h 3661945"/>
              <a:gd name="connsiteX63" fmla="*/ 244641 w 8085221"/>
              <a:gd name="connsiteY63" fmla="*/ 1855161 h 3661945"/>
              <a:gd name="connsiteX64" fmla="*/ 0 w 8085221"/>
              <a:gd name="connsiteY64" fmla="*/ 1147011 h 3661945"/>
              <a:gd name="connsiteX65" fmla="*/ 1147012 w 8085221"/>
              <a:gd name="connsiteY65" fmla="*/ 0 h 3661945"/>
              <a:gd name="connsiteX0" fmla="*/ 1147012 w 8085221"/>
              <a:gd name="connsiteY0" fmla="*/ 0 h 3661945"/>
              <a:gd name="connsiteX1" fmla="*/ 2294022 w 8085221"/>
              <a:gd name="connsiteY1" fmla="*/ 1147011 h 3661945"/>
              <a:gd name="connsiteX2" fmla="*/ 2098132 w 8085221"/>
              <a:gd name="connsiteY2" fmla="*/ 1788316 h 3661945"/>
              <a:gd name="connsiteX3" fmla="*/ 2011466 w 8085221"/>
              <a:gd name="connsiteY3" fmla="*/ 1924978 h 3661945"/>
              <a:gd name="connsiteX4" fmla="*/ 2010041 w 8085221"/>
              <a:gd name="connsiteY4" fmla="*/ 1926154 h 3661945"/>
              <a:gd name="connsiteX5" fmla="*/ 1766161 w 8085221"/>
              <a:gd name="connsiteY5" fmla="*/ 2514934 h 3661945"/>
              <a:gd name="connsiteX6" fmla="*/ 2598821 w 8085221"/>
              <a:gd name="connsiteY6" fmla="*/ 3347595 h 3661945"/>
              <a:gd name="connsiteX7" fmla="*/ 3431482 w 8085221"/>
              <a:gd name="connsiteY7" fmla="*/ 2514934 h 3661945"/>
              <a:gd name="connsiteX8" fmla="*/ 3215172 w 8085221"/>
              <a:gd name="connsiteY8" fmla="*/ 1955071 h 3661945"/>
              <a:gd name="connsiteX9" fmla="*/ 3140241 w 8085221"/>
              <a:gd name="connsiteY9" fmla="*/ 1855161 h 3661945"/>
              <a:gd name="connsiteX10" fmla="*/ 2895600 w 8085221"/>
              <a:gd name="connsiteY10" fmla="*/ 1147011 h 3661945"/>
              <a:gd name="connsiteX11" fmla="*/ 4042611 w 8085221"/>
              <a:gd name="connsiteY11" fmla="*/ 0 h 3661945"/>
              <a:gd name="connsiteX12" fmla="*/ 5189622 w 8085221"/>
              <a:gd name="connsiteY12" fmla="*/ 1147011 h 3661945"/>
              <a:gd name="connsiteX13" fmla="*/ 4993731 w 8085221"/>
              <a:gd name="connsiteY13" fmla="*/ 1788316 h 3661945"/>
              <a:gd name="connsiteX14" fmla="*/ 4890678 w 8085221"/>
              <a:gd name="connsiteY14" fmla="*/ 1913218 h 3661945"/>
              <a:gd name="connsiteX15" fmla="*/ 4907066 w 8085221"/>
              <a:gd name="connsiteY15" fmla="*/ 1924978 h 3661945"/>
              <a:gd name="connsiteX16" fmla="*/ 4905641 w 8085221"/>
              <a:gd name="connsiteY16" fmla="*/ 1926154 h 3661945"/>
              <a:gd name="connsiteX17" fmla="*/ 4661760 w 8085221"/>
              <a:gd name="connsiteY17" fmla="*/ 2514934 h 3661945"/>
              <a:gd name="connsiteX18" fmla="*/ 5494421 w 8085221"/>
              <a:gd name="connsiteY18" fmla="*/ 3347595 h 3661945"/>
              <a:gd name="connsiteX19" fmla="*/ 6327082 w 8085221"/>
              <a:gd name="connsiteY19" fmla="*/ 2514934 h 3661945"/>
              <a:gd name="connsiteX20" fmla="*/ 6110772 w 8085221"/>
              <a:gd name="connsiteY20" fmla="*/ 1955071 h 3661945"/>
              <a:gd name="connsiteX21" fmla="*/ 6080725 w 8085221"/>
              <a:gd name="connsiteY21" fmla="*/ 1925732 h 3661945"/>
              <a:gd name="connsiteX22" fmla="*/ 6091150 w 8085221"/>
              <a:gd name="connsiteY22" fmla="*/ 1918251 h 3661945"/>
              <a:gd name="connsiteX23" fmla="*/ 6035840 w 8085221"/>
              <a:gd name="connsiteY23" fmla="*/ 1855161 h 3661945"/>
              <a:gd name="connsiteX24" fmla="*/ 5791199 w 8085221"/>
              <a:gd name="connsiteY24" fmla="*/ 1147011 h 3661945"/>
              <a:gd name="connsiteX25" fmla="*/ 6938210 w 8085221"/>
              <a:gd name="connsiteY25" fmla="*/ 0 h 3661945"/>
              <a:gd name="connsiteX26" fmla="*/ 8085221 w 8085221"/>
              <a:gd name="connsiteY26" fmla="*/ 1147011 h 3661945"/>
              <a:gd name="connsiteX27" fmla="*/ 7889330 w 8085221"/>
              <a:gd name="connsiteY27" fmla="*/ 1788316 h 3661945"/>
              <a:gd name="connsiteX28" fmla="*/ 7780655 w 8085221"/>
              <a:gd name="connsiteY28" fmla="*/ 1920032 h 3661945"/>
              <a:gd name="connsiteX29" fmla="*/ 7525565 w 8085221"/>
              <a:gd name="connsiteY29" fmla="*/ 1736967 h 3661945"/>
              <a:gd name="connsiteX30" fmla="*/ 7526990 w 8085221"/>
              <a:gd name="connsiteY30" fmla="*/ 1735791 h 3661945"/>
              <a:gd name="connsiteX31" fmla="*/ 7770871 w 8085221"/>
              <a:gd name="connsiteY31" fmla="*/ 1147011 h 3661945"/>
              <a:gd name="connsiteX32" fmla="*/ 6938210 w 8085221"/>
              <a:gd name="connsiteY32" fmla="*/ 314350 h 3661945"/>
              <a:gd name="connsiteX33" fmla="*/ 6105549 w 8085221"/>
              <a:gd name="connsiteY33" fmla="*/ 1147011 h 3661945"/>
              <a:gd name="connsiteX34" fmla="*/ 6321859 w 8085221"/>
              <a:gd name="connsiteY34" fmla="*/ 1706874 h 3661945"/>
              <a:gd name="connsiteX35" fmla="*/ 6351906 w 8085221"/>
              <a:gd name="connsiteY35" fmla="*/ 1736213 h 3661945"/>
              <a:gd name="connsiteX36" fmla="*/ 6341481 w 8085221"/>
              <a:gd name="connsiteY36" fmla="*/ 1743695 h 3661945"/>
              <a:gd name="connsiteX37" fmla="*/ 6396791 w 8085221"/>
              <a:gd name="connsiteY37" fmla="*/ 1806784 h 3661945"/>
              <a:gd name="connsiteX38" fmla="*/ 6641432 w 8085221"/>
              <a:gd name="connsiteY38" fmla="*/ 2514934 h 3661945"/>
              <a:gd name="connsiteX39" fmla="*/ 5494421 w 8085221"/>
              <a:gd name="connsiteY39" fmla="*/ 3661945 h 3661945"/>
              <a:gd name="connsiteX40" fmla="*/ 4347410 w 8085221"/>
              <a:gd name="connsiteY40" fmla="*/ 2514934 h 3661945"/>
              <a:gd name="connsiteX41" fmla="*/ 4543301 w 8085221"/>
              <a:gd name="connsiteY41" fmla="*/ 1873629 h 3661945"/>
              <a:gd name="connsiteX42" fmla="*/ 4646353 w 8085221"/>
              <a:gd name="connsiteY42" fmla="*/ 1748728 h 3661945"/>
              <a:gd name="connsiteX43" fmla="*/ 4629966 w 8085221"/>
              <a:gd name="connsiteY43" fmla="*/ 1736967 h 3661945"/>
              <a:gd name="connsiteX44" fmla="*/ 4631391 w 8085221"/>
              <a:gd name="connsiteY44" fmla="*/ 1735791 h 3661945"/>
              <a:gd name="connsiteX45" fmla="*/ 4875272 w 8085221"/>
              <a:gd name="connsiteY45" fmla="*/ 1147011 h 3661945"/>
              <a:gd name="connsiteX46" fmla="*/ 4042611 w 8085221"/>
              <a:gd name="connsiteY46" fmla="*/ 314350 h 3661945"/>
              <a:gd name="connsiteX47" fmla="*/ 3209950 w 8085221"/>
              <a:gd name="connsiteY47" fmla="*/ 1147011 h 3661945"/>
              <a:gd name="connsiteX48" fmla="*/ 3426260 w 8085221"/>
              <a:gd name="connsiteY48" fmla="*/ 1706874 h 3661945"/>
              <a:gd name="connsiteX49" fmla="*/ 3501191 w 8085221"/>
              <a:gd name="connsiteY49" fmla="*/ 1806784 h 3661945"/>
              <a:gd name="connsiteX50" fmla="*/ 3745832 w 8085221"/>
              <a:gd name="connsiteY50" fmla="*/ 2514934 h 3661945"/>
              <a:gd name="connsiteX51" fmla="*/ 2598821 w 8085221"/>
              <a:gd name="connsiteY51" fmla="*/ 3661945 h 3661945"/>
              <a:gd name="connsiteX52" fmla="*/ 1451810 w 8085221"/>
              <a:gd name="connsiteY52" fmla="*/ 2514934 h 3661945"/>
              <a:gd name="connsiteX53" fmla="*/ 1647702 w 8085221"/>
              <a:gd name="connsiteY53" fmla="*/ 1873629 h 3661945"/>
              <a:gd name="connsiteX54" fmla="*/ 1734366 w 8085221"/>
              <a:gd name="connsiteY54" fmla="*/ 1736967 h 3661945"/>
              <a:gd name="connsiteX55" fmla="*/ 1735791 w 8085221"/>
              <a:gd name="connsiteY55" fmla="*/ 1735791 h 3661945"/>
              <a:gd name="connsiteX56" fmla="*/ 1979673 w 8085221"/>
              <a:gd name="connsiteY56" fmla="*/ 1147011 h 3661945"/>
              <a:gd name="connsiteX57" fmla="*/ 1147012 w 8085221"/>
              <a:gd name="connsiteY57" fmla="*/ 314350 h 3661945"/>
              <a:gd name="connsiteX58" fmla="*/ 314350 w 8085221"/>
              <a:gd name="connsiteY58" fmla="*/ 1147011 h 3661945"/>
              <a:gd name="connsiteX59" fmla="*/ 530660 w 8085221"/>
              <a:gd name="connsiteY59" fmla="*/ 1706874 h 3661945"/>
              <a:gd name="connsiteX60" fmla="*/ 560707 w 8085221"/>
              <a:gd name="connsiteY60" fmla="*/ 1736213 h 3661945"/>
              <a:gd name="connsiteX61" fmla="*/ 302692 w 8085221"/>
              <a:gd name="connsiteY61" fmla="*/ 1921377 h 3661945"/>
              <a:gd name="connsiteX62" fmla="*/ 244641 w 8085221"/>
              <a:gd name="connsiteY62" fmla="*/ 1855161 h 3661945"/>
              <a:gd name="connsiteX63" fmla="*/ 0 w 8085221"/>
              <a:gd name="connsiteY63" fmla="*/ 1147011 h 3661945"/>
              <a:gd name="connsiteX64" fmla="*/ 1147012 w 8085221"/>
              <a:gd name="connsiteY64" fmla="*/ 0 h 3661945"/>
              <a:gd name="connsiteX0" fmla="*/ 1147012 w 8085221"/>
              <a:gd name="connsiteY0" fmla="*/ 0 h 3661945"/>
              <a:gd name="connsiteX1" fmla="*/ 2294022 w 8085221"/>
              <a:gd name="connsiteY1" fmla="*/ 1147011 h 3661945"/>
              <a:gd name="connsiteX2" fmla="*/ 2098132 w 8085221"/>
              <a:gd name="connsiteY2" fmla="*/ 1788316 h 3661945"/>
              <a:gd name="connsiteX3" fmla="*/ 2011466 w 8085221"/>
              <a:gd name="connsiteY3" fmla="*/ 1924978 h 3661945"/>
              <a:gd name="connsiteX4" fmla="*/ 2010041 w 8085221"/>
              <a:gd name="connsiteY4" fmla="*/ 1926154 h 3661945"/>
              <a:gd name="connsiteX5" fmla="*/ 1766161 w 8085221"/>
              <a:gd name="connsiteY5" fmla="*/ 2514934 h 3661945"/>
              <a:gd name="connsiteX6" fmla="*/ 2598821 w 8085221"/>
              <a:gd name="connsiteY6" fmla="*/ 3347595 h 3661945"/>
              <a:gd name="connsiteX7" fmla="*/ 3431482 w 8085221"/>
              <a:gd name="connsiteY7" fmla="*/ 2514934 h 3661945"/>
              <a:gd name="connsiteX8" fmla="*/ 3215172 w 8085221"/>
              <a:gd name="connsiteY8" fmla="*/ 1955071 h 3661945"/>
              <a:gd name="connsiteX9" fmla="*/ 3140241 w 8085221"/>
              <a:gd name="connsiteY9" fmla="*/ 1855161 h 3661945"/>
              <a:gd name="connsiteX10" fmla="*/ 2895600 w 8085221"/>
              <a:gd name="connsiteY10" fmla="*/ 1147011 h 3661945"/>
              <a:gd name="connsiteX11" fmla="*/ 4042611 w 8085221"/>
              <a:gd name="connsiteY11" fmla="*/ 0 h 3661945"/>
              <a:gd name="connsiteX12" fmla="*/ 5189622 w 8085221"/>
              <a:gd name="connsiteY12" fmla="*/ 1147011 h 3661945"/>
              <a:gd name="connsiteX13" fmla="*/ 4993731 w 8085221"/>
              <a:gd name="connsiteY13" fmla="*/ 1788316 h 3661945"/>
              <a:gd name="connsiteX14" fmla="*/ 4907066 w 8085221"/>
              <a:gd name="connsiteY14" fmla="*/ 1924978 h 3661945"/>
              <a:gd name="connsiteX15" fmla="*/ 4905641 w 8085221"/>
              <a:gd name="connsiteY15" fmla="*/ 1926154 h 3661945"/>
              <a:gd name="connsiteX16" fmla="*/ 4661760 w 8085221"/>
              <a:gd name="connsiteY16" fmla="*/ 2514934 h 3661945"/>
              <a:gd name="connsiteX17" fmla="*/ 5494421 w 8085221"/>
              <a:gd name="connsiteY17" fmla="*/ 3347595 h 3661945"/>
              <a:gd name="connsiteX18" fmla="*/ 6327082 w 8085221"/>
              <a:gd name="connsiteY18" fmla="*/ 2514934 h 3661945"/>
              <a:gd name="connsiteX19" fmla="*/ 6110772 w 8085221"/>
              <a:gd name="connsiteY19" fmla="*/ 1955071 h 3661945"/>
              <a:gd name="connsiteX20" fmla="*/ 6080725 w 8085221"/>
              <a:gd name="connsiteY20" fmla="*/ 1925732 h 3661945"/>
              <a:gd name="connsiteX21" fmla="*/ 6091150 w 8085221"/>
              <a:gd name="connsiteY21" fmla="*/ 1918251 h 3661945"/>
              <a:gd name="connsiteX22" fmla="*/ 6035840 w 8085221"/>
              <a:gd name="connsiteY22" fmla="*/ 1855161 h 3661945"/>
              <a:gd name="connsiteX23" fmla="*/ 5791199 w 8085221"/>
              <a:gd name="connsiteY23" fmla="*/ 1147011 h 3661945"/>
              <a:gd name="connsiteX24" fmla="*/ 6938210 w 8085221"/>
              <a:gd name="connsiteY24" fmla="*/ 0 h 3661945"/>
              <a:gd name="connsiteX25" fmla="*/ 8085221 w 8085221"/>
              <a:gd name="connsiteY25" fmla="*/ 1147011 h 3661945"/>
              <a:gd name="connsiteX26" fmla="*/ 7889330 w 8085221"/>
              <a:gd name="connsiteY26" fmla="*/ 1788316 h 3661945"/>
              <a:gd name="connsiteX27" fmla="*/ 7780655 w 8085221"/>
              <a:gd name="connsiteY27" fmla="*/ 1920032 h 3661945"/>
              <a:gd name="connsiteX28" fmla="*/ 7525565 w 8085221"/>
              <a:gd name="connsiteY28" fmla="*/ 1736967 h 3661945"/>
              <a:gd name="connsiteX29" fmla="*/ 7526990 w 8085221"/>
              <a:gd name="connsiteY29" fmla="*/ 1735791 h 3661945"/>
              <a:gd name="connsiteX30" fmla="*/ 7770871 w 8085221"/>
              <a:gd name="connsiteY30" fmla="*/ 1147011 h 3661945"/>
              <a:gd name="connsiteX31" fmla="*/ 6938210 w 8085221"/>
              <a:gd name="connsiteY31" fmla="*/ 314350 h 3661945"/>
              <a:gd name="connsiteX32" fmla="*/ 6105549 w 8085221"/>
              <a:gd name="connsiteY32" fmla="*/ 1147011 h 3661945"/>
              <a:gd name="connsiteX33" fmla="*/ 6321859 w 8085221"/>
              <a:gd name="connsiteY33" fmla="*/ 1706874 h 3661945"/>
              <a:gd name="connsiteX34" fmla="*/ 6351906 w 8085221"/>
              <a:gd name="connsiteY34" fmla="*/ 1736213 h 3661945"/>
              <a:gd name="connsiteX35" fmla="*/ 6341481 w 8085221"/>
              <a:gd name="connsiteY35" fmla="*/ 1743695 h 3661945"/>
              <a:gd name="connsiteX36" fmla="*/ 6396791 w 8085221"/>
              <a:gd name="connsiteY36" fmla="*/ 1806784 h 3661945"/>
              <a:gd name="connsiteX37" fmla="*/ 6641432 w 8085221"/>
              <a:gd name="connsiteY37" fmla="*/ 2514934 h 3661945"/>
              <a:gd name="connsiteX38" fmla="*/ 5494421 w 8085221"/>
              <a:gd name="connsiteY38" fmla="*/ 3661945 h 3661945"/>
              <a:gd name="connsiteX39" fmla="*/ 4347410 w 8085221"/>
              <a:gd name="connsiteY39" fmla="*/ 2514934 h 3661945"/>
              <a:gd name="connsiteX40" fmla="*/ 4543301 w 8085221"/>
              <a:gd name="connsiteY40" fmla="*/ 1873629 h 3661945"/>
              <a:gd name="connsiteX41" fmla="*/ 4646353 w 8085221"/>
              <a:gd name="connsiteY41" fmla="*/ 1748728 h 3661945"/>
              <a:gd name="connsiteX42" fmla="*/ 4629966 w 8085221"/>
              <a:gd name="connsiteY42" fmla="*/ 1736967 h 3661945"/>
              <a:gd name="connsiteX43" fmla="*/ 4631391 w 8085221"/>
              <a:gd name="connsiteY43" fmla="*/ 1735791 h 3661945"/>
              <a:gd name="connsiteX44" fmla="*/ 4875272 w 8085221"/>
              <a:gd name="connsiteY44" fmla="*/ 1147011 h 3661945"/>
              <a:gd name="connsiteX45" fmla="*/ 4042611 w 8085221"/>
              <a:gd name="connsiteY45" fmla="*/ 314350 h 3661945"/>
              <a:gd name="connsiteX46" fmla="*/ 3209950 w 8085221"/>
              <a:gd name="connsiteY46" fmla="*/ 1147011 h 3661945"/>
              <a:gd name="connsiteX47" fmla="*/ 3426260 w 8085221"/>
              <a:gd name="connsiteY47" fmla="*/ 1706874 h 3661945"/>
              <a:gd name="connsiteX48" fmla="*/ 3501191 w 8085221"/>
              <a:gd name="connsiteY48" fmla="*/ 1806784 h 3661945"/>
              <a:gd name="connsiteX49" fmla="*/ 3745832 w 8085221"/>
              <a:gd name="connsiteY49" fmla="*/ 2514934 h 3661945"/>
              <a:gd name="connsiteX50" fmla="*/ 2598821 w 8085221"/>
              <a:gd name="connsiteY50" fmla="*/ 3661945 h 3661945"/>
              <a:gd name="connsiteX51" fmla="*/ 1451810 w 8085221"/>
              <a:gd name="connsiteY51" fmla="*/ 2514934 h 3661945"/>
              <a:gd name="connsiteX52" fmla="*/ 1647702 w 8085221"/>
              <a:gd name="connsiteY52" fmla="*/ 1873629 h 3661945"/>
              <a:gd name="connsiteX53" fmla="*/ 1734366 w 8085221"/>
              <a:gd name="connsiteY53" fmla="*/ 1736967 h 3661945"/>
              <a:gd name="connsiteX54" fmla="*/ 1735791 w 8085221"/>
              <a:gd name="connsiteY54" fmla="*/ 1735791 h 3661945"/>
              <a:gd name="connsiteX55" fmla="*/ 1979673 w 8085221"/>
              <a:gd name="connsiteY55" fmla="*/ 1147011 h 3661945"/>
              <a:gd name="connsiteX56" fmla="*/ 1147012 w 8085221"/>
              <a:gd name="connsiteY56" fmla="*/ 314350 h 3661945"/>
              <a:gd name="connsiteX57" fmla="*/ 314350 w 8085221"/>
              <a:gd name="connsiteY57" fmla="*/ 1147011 h 3661945"/>
              <a:gd name="connsiteX58" fmla="*/ 530660 w 8085221"/>
              <a:gd name="connsiteY58" fmla="*/ 1706874 h 3661945"/>
              <a:gd name="connsiteX59" fmla="*/ 560707 w 8085221"/>
              <a:gd name="connsiteY59" fmla="*/ 1736213 h 3661945"/>
              <a:gd name="connsiteX60" fmla="*/ 302692 w 8085221"/>
              <a:gd name="connsiteY60" fmla="*/ 1921377 h 3661945"/>
              <a:gd name="connsiteX61" fmla="*/ 244641 w 8085221"/>
              <a:gd name="connsiteY61" fmla="*/ 1855161 h 3661945"/>
              <a:gd name="connsiteX62" fmla="*/ 0 w 8085221"/>
              <a:gd name="connsiteY62" fmla="*/ 1147011 h 3661945"/>
              <a:gd name="connsiteX63" fmla="*/ 1147012 w 8085221"/>
              <a:gd name="connsiteY63" fmla="*/ 0 h 3661945"/>
              <a:gd name="connsiteX0" fmla="*/ 1147012 w 8085221"/>
              <a:gd name="connsiteY0" fmla="*/ 0 h 3661945"/>
              <a:gd name="connsiteX1" fmla="*/ 2294022 w 8085221"/>
              <a:gd name="connsiteY1" fmla="*/ 1147011 h 3661945"/>
              <a:gd name="connsiteX2" fmla="*/ 2098132 w 8085221"/>
              <a:gd name="connsiteY2" fmla="*/ 1788316 h 3661945"/>
              <a:gd name="connsiteX3" fmla="*/ 2011466 w 8085221"/>
              <a:gd name="connsiteY3" fmla="*/ 1924978 h 3661945"/>
              <a:gd name="connsiteX4" fmla="*/ 2010041 w 8085221"/>
              <a:gd name="connsiteY4" fmla="*/ 1926154 h 3661945"/>
              <a:gd name="connsiteX5" fmla="*/ 1766161 w 8085221"/>
              <a:gd name="connsiteY5" fmla="*/ 2514934 h 3661945"/>
              <a:gd name="connsiteX6" fmla="*/ 2598821 w 8085221"/>
              <a:gd name="connsiteY6" fmla="*/ 3347595 h 3661945"/>
              <a:gd name="connsiteX7" fmla="*/ 3431482 w 8085221"/>
              <a:gd name="connsiteY7" fmla="*/ 2514934 h 3661945"/>
              <a:gd name="connsiteX8" fmla="*/ 3215172 w 8085221"/>
              <a:gd name="connsiteY8" fmla="*/ 1955071 h 3661945"/>
              <a:gd name="connsiteX9" fmla="*/ 3140241 w 8085221"/>
              <a:gd name="connsiteY9" fmla="*/ 1855161 h 3661945"/>
              <a:gd name="connsiteX10" fmla="*/ 2895600 w 8085221"/>
              <a:gd name="connsiteY10" fmla="*/ 1147011 h 3661945"/>
              <a:gd name="connsiteX11" fmla="*/ 4042611 w 8085221"/>
              <a:gd name="connsiteY11" fmla="*/ 0 h 3661945"/>
              <a:gd name="connsiteX12" fmla="*/ 5189622 w 8085221"/>
              <a:gd name="connsiteY12" fmla="*/ 1147011 h 3661945"/>
              <a:gd name="connsiteX13" fmla="*/ 4993731 w 8085221"/>
              <a:gd name="connsiteY13" fmla="*/ 1788316 h 3661945"/>
              <a:gd name="connsiteX14" fmla="*/ 4907066 w 8085221"/>
              <a:gd name="connsiteY14" fmla="*/ 1924978 h 3661945"/>
              <a:gd name="connsiteX15" fmla="*/ 4905641 w 8085221"/>
              <a:gd name="connsiteY15" fmla="*/ 1926154 h 3661945"/>
              <a:gd name="connsiteX16" fmla="*/ 4661760 w 8085221"/>
              <a:gd name="connsiteY16" fmla="*/ 2514934 h 3661945"/>
              <a:gd name="connsiteX17" fmla="*/ 5494421 w 8085221"/>
              <a:gd name="connsiteY17" fmla="*/ 3347595 h 3661945"/>
              <a:gd name="connsiteX18" fmla="*/ 6327082 w 8085221"/>
              <a:gd name="connsiteY18" fmla="*/ 2514934 h 3661945"/>
              <a:gd name="connsiteX19" fmla="*/ 6110772 w 8085221"/>
              <a:gd name="connsiteY19" fmla="*/ 1955071 h 3661945"/>
              <a:gd name="connsiteX20" fmla="*/ 6080725 w 8085221"/>
              <a:gd name="connsiteY20" fmla="*/ 1925732 h 3661945"/>
              <a:gd name="connsiteX21" fmla="*/ 6091150 w 8085221"/>
              <a:gd name="connsiteY21" fmla="*/ 1918251 h 3661945"/>
              <a:gd name="connsiteX22" fmla="*/ 6035840 w 8085221"/>
              <a:gd name="connsiteY22" fmla="*/ 1855161 h 3661945"/>
              <a:gd name="connsiteX23" fmla="*/ 5791199 w 8085221"/>
              <a:gd name="connsiteY23" fmla="*/ 1147011 h 3661945"/>
              <a:gd name="connsiteX24" fmla="*/ 6938210 w 8085221"/>
              <a:gd name="connsiteY24" fmla="*/ 0 h 3661945"/>
              <a:gd name="connsiteX25" fmla="*/ 8085221 w 8085221"/>
              <a:gd name="connsiteY25" fmla="*/ 1147011 h 3661945"/>
              <a:gd name="connsiteX26" fmla="*/ 7889330 w 8085221"/>
              <a:gd name="connsiteY26" fmla="*/ 1788316 h 3661945"/>
              <a:gd name="connsiteX27" fmla="*/ 7780655 w 8085221"/>
              <a:gd name="connsiteY27" fmla="*/ 1920032 h 3661945"/>
              <a:gd name="connsiteX28" fmla="*/ 7525565 w 8085221"/>
              <a:gd name="connsiteY28" fmla="*/ 1736967 h 3661945"/>
              <a:gd name="connsiteX29" fmla="*/ 7526990 w 8085221"/>
              <a:gd name="connsiteY29" fmla="*/ 1735791 h 3661945"/>
              <a:gd name="connsiteX30" fmla="*/ 7770871 w 8085221"/>
              <a:gd name="connsiteY30" fmla="*/ 1147011 h 3661945"/>
              <a:gd name="connsiteX31" fmla="*/ 6938210 w 8085221"/>
              <a:gd name="connsiteY31" fmla="*/ 314350 h 3661945"/>
              <a:gd name="connsiteX32" fmla="*/ 6105549 w 8085221"/>
              <a:gd name="connsiteY32" fmla="*/ 1147011 h 3661945"/>
              <a:gd name="connsiteX33" fmla="*/ 6321859 w 8085221"/>
              <a:gd name="connsiteY33" fmla="*/ 1706874 h 3661945"/>
              <a:gd name="connsiteX34" fmla="*/ 6351906 w 8085221"/>
              <a:gd name="connsiteY34" fmla="*/ 1736213 h 3661945"/>
              <a:gd name="connsiteX35" fmla="*/ 6341481 w 8085221"/>
              <a:gd name="connsiteY35" fmla="*/ 1743695 h 3661945"/>
              <a:gd name="connsiteX36" fmla="*/ 6396791 w 8085221"/>
              <a:gd name="connsiteY36" fmla="*/ 1806784 h 3661945"/>
              <a:gd name="connsiteX37" fmla="*/ 6641432 w 8085221"/>
              <a:gd name="connsiteY37" fmla="*/ 2514934 h 3661945"/>
              <a:gd name="connsiteX38" fmla="*/ 5494421 w 8085221"/>
              <a:gd name="connsiteY38" fmla="*/ 3661945 h 3661945"/>
              <a:gd name="connsiteX39" fmla="*/ 4347410 w 8085221"/>
              <a:gd name="connsiteY39" fmla="*/ 2514934 h 3661945"/>
              <a:gd name="connsiteX40" fmla="*/ 4543301 w 8085221"/>
              <a:gd name="connsiteY40" fmla="*/ 1873629 h 3661945"/>
              <a:gd name="connsiteX41" fmla="*/ 4629966 w 8085221"/>
              <a:gd name="connsiteY41" fmla="*/ 1736967 h 3661945"/>
              <a:gd name="connsiteX42" fmla="*/ 4631391 w 8085221"/>
              <a:gd name="connsiteY42" fmla="*/ 1735791 h 3661945"/>
              <a:gd name="connsiteX43" fmla="*/ 4875272 w 8085221"/>
              <a:gd name="connsiteY43" fmla="*/ 1147011 h 3661945"/>
              <a:gd name="connsiteX44" fmla="*/ 4042611 w 8085221"/>
              <a:gd name="connsiteY44" fmla="*/ 314350 h 3661945"/>
              <a:gd name="connsiteX45" fmla="*/ 3209950 w 8085221"/>
              <a:gd name="connsiteY45" fmla="*/ 1147011 h 3661945"/>
              <a:gd name="connsiteX46" fmla="*/ 3426260 w 8085221"/>
              <a:gd name="connsiteY46" fmla="*/ 1706874 h 3661945"/>
              <a:gd name="connsiteX47" fmla="*/ 3501191 w 8085221"/>
              <a:gd name="connsiteY47" fmla="*/ 1806784 h 3661945"/>
              <a:gd name="connsiteX48" fmla="*/ 3745832 w 8085221"/>
              <a:gd name="connsiteY48" fmla="*/ 2514934 h 3661945"/>
              <a:gd name="connsiteX49" fmla="*/ 2598821 w 8085221"/>
              <a:gd name="connsiteY49" fmla="*/ 3661945 h 3661945"/>
              <a:gd name="connsiteX50" fmla="*/ 1451810 w 8085221"/>
              <a:gd name="connsiteY50" fmla="*/ 2514934 h 3661945"/>
              <a:gd name="connsiteX51" fmla="*/ 1647702 w 8085221"/>
              <a:gd name="connsiteY51" fmla="*/ 1873629 h 3661945"/>
              <a:gd name="connsiteX52" fmla="*/ 1734366 w 8085221"/>
              <a:gd name="connsiteY52" fmla="*/ 1736967 h 3661945"/>
              <a:gd name="connsiteX53" fmla="*/ 1735791 w 8085221"/>
              <a:gd name="connsiteY53" fmla="*/ 1735791 h 3661945"/>
              <a:gd name="connsiteX54" fmla="*/ 1979673 w 8085221"/>
              <a:gd name="connsiteY54" fmla="*/ 1147011 h 3661945"/>
              <a:gd name="connsiteX55" fmla="*/ 1147012 w 8085221"/>
              <a:gd name="connsiteY55" fmla="*/ 314350 h 3661945"/>
              <a:gd name="connsiteX56" fmla="*/ 314350 w 8085221"/>
              <a:gd name="connsiteY56" fmla="*/ 1147011 h 3661945"/>
              <a:gd name="connsiteX57" fmla="*/ 530660 w 8085221"/>
              <a:gd name="connsiteY57" fmla="*/ 1706874 h 3661945"/>
              <a:gd name="connsiteX58" fmla="*/ 560707 w 8085221"/>
              <a:gd name="connsiteY58" fmla="*/ 1736213 h 3661945"/>
              <a:gd name="connsiteX59" fmla="*/ 302692 w 8085221"/>
              <a:gd name="connsiteY59" fmla="*/ 1921377 h 3661945"/>
              <a:gd name="connsiteX60" fmla="*/ 244641 w 8085221"/>
              <a:gd name="connsiteY60" fmla="*/ 1855161 h 3661945"/>
              <a:gd name="connsiteX61" fmla="*/ 0 w 8085221"/>
              <a:gd name="connsiteY61" fmla="*/ 1147011 h 3661945"/>
              <a:gd name="connsiteX62" fmla="*/ 1147012 w 8085221"/>
              <a:gd name="connsiteY62" fmla="*/ 0 h 3661945"/>
              <a:gd name="connsiteX0" fmla="*/ 1147012 w 8085221"/>
              <a:gd name="connsiteY0" fmla="*/ 0 h 3661945"/>
              <a:gd name="connsiteX1" fmla="*/ 2294022 w 8085221"/>
              <a:gd name="connsiteY1" fmla="*/ 1147011 h 3661945"/>
              <a:gd name="connsiteX2" fmla="*/ 2098132 w 8085221"/>
              <a:gd name="connsiteY2" fmla="*/ 1788316 h 3661945"/>
              <a:gd name="connsiteX3" fmla="*/ 2011466 w 8085221"/>
              <a:gd name="connsiteY3" fmla="*/ 1924978 h 3661945"/>
              <a:gd name="connsiteX4" fmla="*/ 2010041 w 8085221"/>
              <a:gd name="connsiteY4" fmla="*/ 1926154 h 3661945"/>
              <a:gd name="connsiteX5" fmla="*/ 1766161 w 8085221"/>
              <a:gd name="connsiteY5" fmla="*/ 2514934 h 3661945"/>
              <a:gd name="connsiteX6" fmla="*/ 2598821 w 8085221"/>
              <a:gd name="connsiteY6" fmla="*/ 3347595 h 3661945"/>
              <a:gd name="connsiteX7" fmla="*/ 3431482 w 8085221"/>
              <a:gd name="connsiteY7" fmla="*/ 2514934 h 3661945"/>
              <a:gd name="connsiteX8" fmla="*/ 3215172 w 8085221"/>
              <a:gd name="connsiteY8" fmla="*/ 1955071 h 3661945"/>
              <a:gd name="connsiteX9" fmla="*/ 3140241 w 8085221"/>
              <a:gd name="connsiteY9" fmla="*/ 1855161 h 3661945"/>
              <a:gd name="connsiteX10" fmla="*/ 2895600 w 8085221"/>
              <a:gd name="connsiteY10" fmla="*/ 1147011 h 3661945"/>
              <a:gd name="connsiteX11" fmla="*/ 4042611 w 8085221"/>
              <a:gd name="connsiteY11" fmla="*/ 0 h 3661945"/>
              <a:gd name="connsiteX12" fmla="*/ 5189622 w 8085221"/>
              <a:gd name="connsiteY12" fmla="*/ 1147011 h 3661945"/>
              <a:gd name="connsiteX13" fmla="*/ 4993731 w 8085221"/>
              <a:gd name="connsiteY13" fmla="*/ 1788316 h 3661945"/>
              <a:gd name="connsiteX14" fmla="*/ 4907066 w 8085221"/>
              <a:gd name="connsiteY14" fmla="*/ 1924978 h 3661945"/>
              <a:gd name="connsiteX15" fmla="*/ 4905641 w 8085221"/>
              <a:gd name="connsiteY15" fmla="*/ 1926154 h 3661945"/>
              <a:gd name="connsiteX16" fmla="*/ 4661760 w 8085221"/>
              <a:gd name="connsiteY16" fmla="*/ 2514934 h 3661945"/>
              <a:gd name="connsiteX17" fmla="*/ 5494421 w 8085221"/>
              <a:gd name="connsiteY17" fmla="*/ 3347595 h 3661945"/>
              <a:gd name="connsiteX18" fmla="*/ 6327082 w 8085221"/>
              <a:gd name="connsiteY18" fmla="*/ 2514934 h 3661945"/>
              <a:gd name="connsiteX19" fmla="*/ 6110772 w 8085221"/>
              <a:gd name="connsiteY19" fmla="*/ 1955071 h 3661945"/>
              <a:gd name="connsiteX20" fmla="*/ 6080725 w 8085221"/>
              <a:gd name="connsiteY20" fmla="*/ 1925732 h 3661945"/>
              <a:gd name="connsiteX21" fmla="*/ 6091150 w 8085221"/>
              <a:gd name="connsiteY21" fmla="*/ 1918251 h 3661945"/>
              <a:gd name="connsiteX22" fmla="*/ 6035840 w 8085221"/>
              <a:gd name="connsiteY22" fmla="*/ 1855161 h 3661945"/>
              <a:gd name="connsiteX23" fmla="*/ 5791199 w 8085221"/>
              <a:gd name="connsiteY23" fmla="*/ 1147011 h 3661945"/>
              <a:gd name="connsiteX24" fmla="*/ 6938210 w 8085221"/>
              <a:gd name="connsiteY24" fmla="*/ 0 h 3661945"/>
              <a:gd name="connsiteX25" fmla="*/ 8085221 w 8085221"/>
              <a:gd name="connsiteY25" fmla="*/ 1147011 h 3661945"/>
              <a:gd name="connsiteX26" fmla="*/ 7889330 w 8085221"/>
              <a:gd name="connsiteY26" fmla="*/ 1788316 h 3661945"/>
              <a:gd name="connsiteX27" fmla="*/ 7780655 w 8085221"/>
              <a:gd name="connsiteY27" fmla="*/ 1920032 h 3661945"/>
              <a:gd name="connsiteX28" fmla="*/ 7525565 w 8085221"/>
              <a:gd name="connsiteY28" fmla="*/ 1736967 h 3661945"/>
              <a:gd name="connsiteX29" fmla="*/ 7526990 w 8085221"/>
              <a:gd name="connsiteY29" fmla="*/ 1735791 h 3661945"/>
              <a:gd name="connsiteX30" fmla="*/ 7770871 w 8085221"/>
              <a:gd name="connsiteY30" fmla="*/ 1147011 h 3661945"/>
              <a:gd name="connsiteX31" fmla="*/ 6938210 w 8085221"/>
              <a:gd name="connsiteY31" fmla="*/ 314350 h 3661945"/>
              <a:gd name="connsiteX32" fmla="*/ 6105549 w 8085221"/>
              <a:gd name="connsiteY32" fmla="*/ 1147011 h 3661945"/>
              <a:gd name="connsiteX33" fmla="*/ 6321859 w 8085221"/>
              <a:gd name="connsiteY33" fmla="*/ 1706874 h 3661945"/>
              <a:gd name="connsiteX34" fmla="*/ 6341481 w 8085221"/>
              <a:gd name="connsiteY34" fmla="*/ 1743695 h 3661945"/>
              <a:gd name="connsiteX35" fmla="*/ 6396791 w 8085221"/>
              <a:gd name="connsiteY35" fmla="*/ 1806784 h 3661945"/>
              <a:gd name="connsiteX36" fmla="*/ 6641432 w 8085221"/>
              <a:gd name="connsiteY36" fmla="*/ 2514934 h 3661945"/>
              <a:gd name="connsiteX37" fmla="*/ 5494421 w 8085221"/>
              <a:gd name="connsiteY37" fmla="*/ 3661945 h 3661945"/>
              <a:gd name="connsiteX38" fmla="*/ 4347410 w 8085221"/>
              <a:gd name="connsiteY38" fmla="*/ 2514934 h 3661945"/>
              <a:gd name="connsiteX39" fmla="*/ 4543301 w 8085221"/>
              <a:gd name="connsiteY39" fmla="*/ 1873629 h 3661945"/>
              <a:gd name="connsiteX40" fmla="*/ 4629966 w 8085221"/>
              <a:gd name="connsiteY40" fmla="*/ 1736967 h 3661945"/>
              <a:gd name="connsiteX41" fmla="*/ 4631391 w 8085221"/>
              <a:gd name="connsiteY41" fmla="*/ 1735791 h 3661945"/>
              <a:gd name="connsiteX42" fmla="*/ 4875272 w 8085221"/>
              <a:gd name="connsiteY42" fmla="*/ 1147011 h 3661945"/>
              <a:gd name="connsiteX43" fmla="*/ 4042611 w 8085221"/>
              <a:gd name="connsiteY43" fmla="*/ 314350 h 3661945"/>
              <a:gd name="connsiteX44" fmla="*/ 3209950 w 8085221"/>
              <a:gd name="connsiteY44" fmla="*/ 1147011 h 3661945"/>
              <a:gd name="connsiteX45" fmla="*/ 3426260 w 8085221"/>
              <a:gd name="connsiteY45" fmla="*/ 1706874 h 3661945"/>
              <a:gd name="connsiteX46" fmla="*/ 3501191 w 8085221"/>
              <a:gd name="connsiteY46" fmla="*/ 1806784 h 3661945"/>
              <a:gd name="connsiteX47" fmla="*/ 3745832 w 8085221"/>
              <a:gd name="connsiteY47" fmla="*/ 2514934 h 3661945"/>
              <a:gd name="connsiteX48" fmla="*/ 2598821 w 8085221"/>
              <a:gd name="connsiteY48" fmla="*/ 3661945 h 3661945"/>
              <a:gd name="connsiteX49" fmla="*/ 1451810 w 8085221"/>
              <a:gd name="connsiteY49" fmla="*/ 2514934 h 3661945"/>
              <a:gd name="connsiteX50" fmla="*/ 1647702 w 8085221"/>
              <a:gd name="connsiteY50" fmla="*/ 1873629 h 3661945"/>
              <a:gd name="connsiteX51" fmla="*/ 1734366 w 8085221"/>
              <a:gd name="connsiteY51" fmla="*/ 1736967 h 3661945"/>
              <a:gd name="connsiteX52" fmla="*/ 1735791 w 8085221"/>
              <a:gd name="connsiteY52" fmla="*/ 1735791 h 3661945"/>
              <a:gd name="connsiteX53" fmla="*/ 1979673 w 8085221"/>
              <a:gd name="connsiteY53" fmla="*/ 1147011 h 3661945"/>
              <a:gd name="connsiteX54" fmla="*/ 1147012 w 8085221"/>
              <a:gd name="connsiteY54" fmla="*/ 314350 h 3661945"/>
              <a:gd name="connsiteX55" fmla="*/ 314350 w 8085221"/>
              <a:gd name="connsiteY55" fmla="*/ 1147011 h 3661945"/>
              <a:gd name="connsiteX56" fmla="*/ 530660 w 8085221"/>
              <a:gd name="connsiteY56" fmla="*/ 1706874 h 3661945"/>
              <a:gd name="connsiteX57" fmla="*/ 560707 w 8085221"/>
              <a:gd name="connsiteY57" fmla="*/ 1736213 h 3661945"/>
              <a:gd name="connsiteX58" fmla="*/ 302692 w 8085221"/>
              <a:gd name="connsiteY58" fmla="*/ 1921377 h 3661945"/>
              <a:gd name="connsiteX59" fmla="*/ 244641 w 8085221"/>
              <a:gd name="connsiteY59" fmla="*/ 1855161 h 3661945"/>
              <a:gd name="connsiteX60" fmla="*/ 0 w 8085221"/>
              <a:gd name="connsiteY60" fmla="*/ 1147011 h 3661945"/>
              <a:gd name="connsiteX61" fmla="*/ 1147012 w 8085221"/>
              <a:gd name="connsiteY61" fmla="*/ 0 h 3661945"/>
              <a:gd name="connsiteX0" fmla="*/ 1147012 w 8085221"/>
              <a:gd name="connsiteY0" fmla="*/ 0 h 3661945"/>
              <a:gd name="connsiteX1" fmla="*/ 2294022 w 8085221"/>
              <a:gd name="connsiteY1" fmla="*/ 1147011 h 3661945"/>
              <a:gd name="connsiteX2" fmla="*/ 2098132 w 8085221"/>
              <a:gd name="connsiteY2" fmla="*/ 1788316 h 3661945"/>
              <a:gd name="connsiteX3" fmla="*/ 2011466 w 8085221"/>
              <a:gd name="connsiteY3" fmla="*/ 1924978 h 3661945"/>
              <a:gd name="connsiteX4" fmla="*/ 2010041 w 8085221"/>
              <a:gd name="connsiteY4" fmla="*/ 1926154 h 3661945"/>
              <a:gd name="connsiteX5" fmla="*/ 1766161 w 8085221"/>
              <a:gd name="connsiteY5" fmla="*/ 2514934 h 3661945"/>
              <a:gd name="connsiteX6" fmla="*/ 2598821 w 8085221"/>
              <a:gd name="connsiteY6" fmla="*/ 3347595 h 3661945"/>
              <a:gd name="connsiteX7" fmla="*/ 3431482 w 8085221"/>
              <a:gd name="connsiteY7" fmla="*/ 2514934 h 3661945"/>
              <a:gd name="connsiteX8" fmla="*/ 3215172 w 8085221"/>
              <a:gd name="connsiteY8" fmla="*/ 1955071 h 3661945"/>
              <a:gd name="connsiteX9" fmla="*/ 3140241 w 8085221"/>
              <a:gd name="connsiteY9" fmla="*/ 1855161 h 3661945"/>
              <a:gd name="connsiteX10" fmla="*/ 2895600 w 8085221"/>
              <a:gd name="connsiteY10" fmla="*/ 1147011 h 3661945"/>
              <a:gd name="connsiteX11" fmla="*/ 4042611 w 8085221"/>
              <a:gd name="connsiteY11" fmla="*/ 0 h 3661945"/>
              <a:gd name="connsiteX12" fmla="*/ 5189622 w 8085221"/>
              <a:gd name="connsiteY12" fmla="*/ 1147011 h 3661945"/>
              <a:gd name="connsiteX13" fmla="*/ 4993731 w 8085221"/>
              <a:gd name="connsiteY13" fmla="*/ 1788316 h 3661945"/>
              <a:gd name="connsiteX14" fmla="*/ 4907066 w 8085221"/>
              <a:gd name="connsiteY14" fmla="*/ 1924978 h 3661945"/>
              <a:gd name="connsiteX15" fmla="*/ 4905641 w 8085221"/>
              <a:gd name="connsiteY15" fmla="*/ 1926154 h 3661945"/>
              <a:gd name="connsiteX16" fmla="*/ 4661760 w 8085221"/>
              <a:gd name="connsiteY16" fmla="*/ 2514934 h 3661945"/>
              <a:gd name="connsiteX17" fmla="*/ 5494421 w 8085221"/>
              <a:gd name="connsiteY17" fmla="*/ 3347595 h 3661945"/>
              <a:gd name="connsiteX18" fmla="*/ 6327082 w 8085221"/>
              <a:gd name="connsiteY18" fmla="*/ 2514934 h 3661945"/>
              <a:gd name="connsiteX19" fmla="*/ 6110772 w 8085221"/>
              <a:gd name="connsiteY19" fmla="*/ 1955071 h 3661945"/>
              <a:gd name="connsiteX20" fmla="*/ 6080725 w 8085221"/>
              <a:gd name="connsiteY20" fmla="*/ 1925732 h 3661945"/>
              <a:gd name="connsiteX21" fmla="*/ 6035840 w 8085221"/>
              <a:gd name="connsiteY21" fmla="*/ 1855161 h 3661945"/>
              <a:gd name="connsiteX22" fmla="*/ 5791199 w 8085221"/>
              <a:gd name="connsiteY22" fmla="*/ 1147011 h 3661945"/>
              <a:gd name="connsiteX23" fmla="*/ 6938210 w 8085221"/>
              <a:gd name="connsiteY23" fmla="*/ 0 h 3661945"/>
              <a:gd name="connsiteX24" fmla="*/ 8085221 w 8085221"/>
              <a:gd name="connsiteY24" fmla="*/ 1147011 h 3661945"/>
              <a:gd name="connsiteX25" fmla="*/ 7889330 w 8085221"/>
              <a:gd name="connsiteY25" fmla="*/ 1788316 h 3661945"/>
              <a:gd name="connsiteX26" fmla="*/ 7780655 w 8085221"/>
              <a:gd name="connsiteY26" fmla="*/ 1920032 h 3661945"/>
              <a:gd name="connsiteX27" fmla="*/ 7525565 w 8085221"/>
              <a:gd name="connsiteY27" fmla="*/ 1736967 h 3661945"/>
              <a:gd name="connsiteX28" fmla="*/ 7526990 w 8085221"/>
              <a:gd name="connsiteY28" fmla="*/ 1735791 h 3661945"/>
              <a:gd name="connsiteX29" fmla="*/ 7770871 w 8085221"/>
              <a:gd name="connsiteY29" fmla="*/ 1147011 h 3661945"/>
              <a:gd name="connsiteX30" fmla="*/ 6938210 w 8085221"/>
              <a:gd name="connsiteY30" fmla="*/ 314350 h 3661945"/>
              <a:gd name="connsiteX31" fmla="*/ 6105549 w 8085221"/>
              <a:gd name="connsiteY31" fmla="*/ 1147011 h 3661945"/>
              <a:gd name="connsiteX32" fmla="*/ 6321859 w 8085221"/>
              <a:gd name="connsiteY32" fmla="*/ 1706874 h 3661945"/>
              <a:gd name="connsiteX33" fmla="*/ 6341481 w 8085221"/>
              <a:gd name="connsiteY33" fmla="*/ 1743695 h 3661945"/>
              <a:gd name="connsiteX34" fmla="*/ 6396791 w 8085221"/>
              <a:gd name="connsiteY34" fmla="*/ 1806784 h 3661945"/>
              <a:gd name="connsiteX35" fmla="*/ 6641432 w 8085221"/>
              <a:gd name="connsiteY35" fmla="*/ 2514934 h 3661945"/>
              <a:gd name="connsiteX36" fmla="*/ 5494421 w 8085221"/>
              <a:gd name="connsiteY36" fmla="*/ 3661945 h 3661945"/>
              <a:gd name="connsiteX37" fmla="*/ 4347410 w 8085221"/>
              <a:gd name="connsiteY37" fmla="*/ 2514934 h 3661945"/>
              <a:gd name="connsiteX38" fmla="*/ 4543301 w 8085221"/>
              <a:gd name="connsiteY38" fmla="*/ 1873629 h 3661945"/>
              <a:gd name="connsiteX39" fmla="*/ 4629966 w 8085221"/>
              <a:gd name="connsiteY39" fmla="*/ 1736967 h 3661945"/>
              <a:gd name="connsiteX40" fmla="*/ 4631391 w 8085221"/>
              <a:gd name="connsiteY40" fmla="*/ 1735791 h 3661945"/>
              <a:gd name="connsiteX41" fmla="*/ 4875272 w 8085221"/>
              <a:gd name="connsiteY41" fmla="*/ 1147011 h 3661945"/>
              <a:gd name="connsiteX42" fmla="*/ 4042611 w 8085221"/>
              <a:gd name="connsiteY42" fmla="*/ 314350 h 3661945"/>
              <a:gd name="connsiteX43" fmla="*/ 3209950 w 8085221"/>
              <a:gd name="connsiteY43" fmla="*/ 1147011 h 3661945"/>
              <a:gd name="connsiteX44" fmla="*/ 3426260 w 8085221"/>
              <a:gd name="connsiteY44" fmla="*/ 1706874 h 3661945"/>
              <a:gd name="connsiteX45" fmla="*/ 3501191 w 8085221"/>
              <a:gd name="connsiteY45" fmla="*/ 1806784 h 3661945"/>
              <a:gd name="connsiteX46" fmla="*/ 3745832 w 8085221"/>
              <a:gd name="connsiteY46" fmla="*/ 2514934 h 3661945"/>
              <a:gd name="connsiteX47" fmla="*/ 2598821 w 8085221"/>
              <a:gd name="connsiteY47" fmla="*/ 3661945 h 3661945"/>
              <a:gd name="connsiteX48" fmla="*/ 1451810 w 8085221"/>
              <a:gd name="connsiteY48" fmla="*/ 2514934 h 3661945"/>
              <a:gd name="connsiteX49" fmla="*/ 1647702 w 8085221"/>
              <a:gd name="connsiteY49" fmla="*/ 1873629 h 3661945"/>
              <a:gd name="connsiteX50" fmla="*/ 1734366 w 8085221"/>
              <a:gd name="connsiteY50" fmla="*/ 1736967 h 3661945"/>
              <a:gd name="connsiteX51" fmla="*/ 1735791 w 8085221"/>
              <a:gd name="connsiteY51" fmla="*/ 1735791 h 3661945"/>
              <a:gd name="connsiteX52" fmla="*/ 1979673 w 8085221"/>
              <a:gd name="connsiteY52" fmla="*/ 1147011 h 3661945"/>
              <a:gd name="connsiteX53" fmla="*/ 1147012 w 8085221"/>
              <a:gd name="connsiteY53" fmla="*/ 314350 h 3661945"/>
              <a:gd name="connsiteX54" fmla="*/ 314350 w 8085221"/>
              <a:gd name="connsiteY54" fmla="*/ 1147011 h 3661945"/>
              <a:gd name="connsiteX55" fmla="*/ 530660 w 8085221"/>
              <a:gd name="connsiteY55" fmla="*/ 1706874 h 3661945"/>
              <a:gd name="connsiteX56" fmla="*/ 560707 w 8085221"/>
              <a:gd name="connsiteY56" fmla="*/ 1736213 h 3661945"/>
              <a:gd name="connsiteX57" fmla="*/ 302692 w 8085221"/>
              <a:gd name="connsiteY57" fmla="*/ 1921377 h 3661945"/>
              <a:gd name="connsiteX58" fmla="*/ 244641 w 8085221"/>
              <a:gd name="connsiteY58" fmla="*/ 1855161 h 3661945"/>
              <a:gd name="connsiteX59" fmla="*/ 0 w 8085221"/>
              <a:gd name="connsiteY59" fmla="*/ 1147011 h 3661945"/>
              <a:gd name="connsiteX60" fmla="*/ 1147012 w 8085221"/>
              <a:gd name="connsiteY60" fmla="*/ 0 h 3661945"/>
              <a:gd name="connsiteX0" fmla="*/ 1147012 w 8085221"/>
              <a:gd name="connsiteY0" fmla="*/ 0 h 3661945"/>
              <a:gd name="connsiteX1" fmla="*/ 2294022 w 8085221"/>
              <a:gd name="connsiteY1" fmla="*/ 1147011 h 3661945"/>
              <a:gd name="connsiteX2" fmla="*/ 2098132 w 8085221"/>
              <a:gd name="connsiteY2" fmla="*/ 1788316 h 3661945"/>
              <a:gd name="connsiteX3" fmla="*/ 2011466 w 8085221"/>
              <a:gd name="connsiteY3" fmla="*/ 1924978 h 3661945"/>
              <a:gd name="connsiteX4" fmla="*/ 2010041 w 8085221"/>
              <a:gd name="connsiteY4" fmla="*/ 1926154 h 3661945"/>
              <a:gd name="connsiteX5" fmla="*/ 1766161 w 8085221"/>
              <a:gd name="connsiteY5" fmla="*/ 2514934 h 3661945"/>
              <a:gd name="connsiteX6" fmla="*/ 2598821 w 8085221"/>
              <a:gd name="connsiteY6" fmla="*/ 3347595 h 3661945"/>
              <a:gd name="connsiteX7" fmla="*/ 3431482 w 8085221"/>
              <a:gd name="connsiteY7" fmla="*/ 2514934 h 3661945"/>
              <a:gd name="connsiteX8" fmla="*/ 3215172 w 8085221"/>
              <a:gd name="connsiteY8" fmla="*/ 1955071 h 3661945"/>
              <a:gd name="connsiteX9" fmla="*/ 3140241 w 8085221"/>
              <a:gd name="connsiteY9" fmla="*/ 1855161 h 3661945"/>
              <a:gd name="connsiteX10" fmla="*/ 2895600 w 8085221"/>
              <a:gd name="connsiteY10" fmla="*/ 1147011 h 3661945"/>
              <a:gd name="connsiteX11" fmla="*/ 4042611 w 8085221"/>
              <a:gd name="connsiteY11" fmla="*/ 0 h 3661945"/>
              <a:gd name="connsiteX12" fmla="*/ 5189622 w 8085221"/>
              <a:gd name="connsiteY12" fmla="*/ 1147011 h 3661945"/>
              <a:gd name="connsiteX13" fmla="*/ 4993731 w 8085221"/>
              <a:gd name="connsiteY13" fmla="*/ 1788316 h 3661945"/>
              <a:gd name="connsiteX14" fmla="*/ 4907066 w 8085221"/>
              <a:gd name="connsiteY14" fmla="*/ 1924978 h 3661945"/>
              <a:gd name="connsiteX15" fmla="*/ 4905641 w 8085221"/>
              <a:gd name="connsiteY15" fmla="*/ 1926154 h 3661945"/>
              <a:gd name="connsiteX16" fmla="*/ 4661760 w 8085221"/>
              <a:gd name="connsiteY16" fmla="*/ 2514934 h 3661945"/>
              <a:gd name="connsiteX17" fmla="*/ 5494421 w 8085221"/>
              <a:gd name="connsiteY17" fmla="*/ 3347595 h 3661945"/>
              <a:gd name="connsiteX18" fmla="*/ 6327082 w 8085221"/>
              <a:gd name="connsiteY18" fmla="*/ 2514934 h 3661945"/>
              <a:gd name="connsiteX19" fmla="*/ 6110772 w 8085221"/>
              <a:gd name="connsiteY19" fmla="*/ 1955071 h 3661945"/>
              <a:gd name="connsiteX20" fmla="*/ 6035840 w 8085221"/>
              <a:gd name="connsiteY20" fmla="*/ 1855161 h 3661945"/>
              <a:gd name="connsiteX21" fmla="*/ 5791199 w 8085221"/>
              <a:gd name="connsiteY21" fmla="*/ 1147011 h 3661945"/>
              <a:gd name="connsiteX22" fmla="*/ 6938210 w 8085221"/>
              <a:gd name="connsiteY22" fmla="*/ 0 h 3661945"/>
              <a:gd name="connsiteX23" fmla="*/ 8085221 w 8085221"/>
              <a:gd name="connsiteY23" fmla="*/ 1147011 h 3661945"/>
              <a:gd name="connsiteX24" fmla="*/ 7889330 w 8085221"/>
              <a:gd name="connsiteY24" fmla="*/ 1788316 h 3661945"/>
              <a:gd name="connsiteX25" fmla="*/ 7780655 w 8085221"/>
              <a:gd name="connsiteY25" fmla="*/ 1920032 h 3661945"/>
              <a:gd name="connsiteX26" fmla="*/ 7525565 w 8085221"/>
              <a:gd name="connsiteY26" fmla="*/ 1736967 h 3661945"/>
              <a:gd name="connsiteX27" fmla="*/ 7526990 w 8085221"/>
              <a:gd name="connsiteY27" fmla="*/ 1735791 h 3661945"/>
              <a:gd name="connsiteX28" fmla="*/ 7770871 w 8085221"/>
              <a:gd name="connsiteY28" fmla="*/ 1147011 h 3661945"/>
              <a:gd name="connsiteX29" fmla="*/ 6938210 w 8085221"/>
              <a:gd name="connsiteY29" fmla="*/ 314350 h 3661945"/>
              <a:gd name="connsiteX30" fmla="*/ 6105549 w 8085221"/>
              <a:gd name="connsiteY30" fmla="*/ 1147011 h 3661945"/>
              <a:gd name="connsiteX31" fmla="*/ 6321859 w 8085221"/>
              <a:gd name="connsiteY31" fmla="*/ 1706874 h 3661945"/>
              <a:gd name="connsiteX32" fmla="*/ 6341481 w 8085221"/>
              <a:gd name="connsiteY32" fmla="*/ 1743695 h 3661945"/>
              <a:gd name="connsiteX33" fmla="*/ 6396791 w 8085221"/>
              <a:gd name="connsiteY33" fmla="*/ 1806784 h 3661945"/>
              <a:gd name="connsiteX34" fmla="*/ 6641432 w 8085221"/>
              <a:gd name="connsiteY34" fmla="*/ 2514934 h 3661945"/>
              <a:gd name="connsiteX35" fmla="*/ 5494421 w 8085221"/>
              <a:gd name="connsiteY35" fmla="*/ 3661945 h 3661945"/>
              <a:gd name="connsiteX36" fmla="*/ 4347410 w 8085221"/>
              <a:gd name="connsiteY36" fmla="*/ 2514934 h 3661945"/>
              <a:gd name="connsiteX37" fmla="*/ 4543301 w 8085221"/>
              <a:gd name="connsiteY37" fmla="*/ 1873629 h 3661945"/>
              <a:gd name="connsiteX38" fmla="*/ 4629966 w 8085221"/>
              <a:gd name="connsiteY38" fmla="*/ 1736967 h 3661945"/>
              <a:gd name="connsiteX39" fmla="*/ 4631391 w 8085221"/>
              <a:gd name="connsiteY39" fmla="*/ 1735791 h 3661945"/>
              <a:gd name="connsiteX40" fmla="*/ 4875272 w 8085221"/>
              <a:gd name="connsiteY40" fmla="*/ 1147011 h 3661945"/>
              <a:gd name="connsiteX41" fmla="*/ 4042611 w 8085221"/>
              <a:gd name="connsiteY41" fmla="*/ 314350 h 3661945"/>
              <a:gd name="connsiteX42" fmla="*/ 3209950 w 8085221"/>
              <a:gd name="connsiteY42" fmla="*/ 1147011 h 3661945"/>
              <a:gd name="connsiteX43" fmla="*/ 3426260 w 8085221"/>
              <a:gd name="connsiteY43" fmla="*/ 1706874 h 3661945"/>
              <a:gd name="connsiteX44" fmla="*/ 3501191 w 8085221"/>
              <a:gd name="connsiteY44" fmla="*/ 1806784 h 3661945"/>
              <a:gd name="connsiteX45" fmla="*/ 3745832 w 8085221"/>
              <a:gd name="connsiteY45" fmla="*/ 2514934 h 3661945"/>
              <a:gd name="connsiteX46" fmla="*/ 2598821 w 8085221"/>
              <a:gd name="connsiteY46" fmla="*/ 3661945 h 3661945"/>
              <a:gd name="connsiteX47" fmla="*/ 1451810 w 8085221"/>
              <a:gd name="connsiteY47" fmla="*/ 2514934 h 3661945"/>
              <a:gd name="connsiteX48" fmla="*/ 1647702 w 8085221"/>
              <a:gd name="connsiteY48" fmla="*/ 1873629 h 3661945"/>
              <a:gd name="connsiteX49" fmla="*/ 1734366 w 8085221"/>
              <a:gd name="connsiteY49" fmla="*/ 1736967 h 3661945"/>
              <a:gd name="connsiteX50" fmla="*/ 1735791 w 8085221"/>
              <a:gd name="connsiteY50" fmla="*/ 1735791 h 3661945"/>
              <a:gd name="connsiteX51" fmla="*/ 1979673 w 8085221"/>
              <a:gd name="connsiteY51" fmla="*/ 1147011 h 3661945"/>
              <a:gd name="connsiteX52" fmla="*/ 1147012 w 8085221"/>
              <a:gd name="connsiteY52" fmla="*/ 314350 h 3661945"/>
              <a:gd name="connsiteX53" fmla="*/ 314350 w 8085221"/>
              <a:gd name="connsiteY53" fmla="*/ 1147011 h 3661945"/>
              <a:gd name="connsiteX54" fmla="*/ 530660 w 8085221"/>
              <a:gd name="connsiteY54" fmla="*/ 1706874 h 3661945"/>
              <a:gd name="connsiteX55" fmla="*/ 560707 w 8085221"/>
              <a:gd name="connsiteY55" fmla="*/ 1736213 h 3661945"/>
              <a:gd name="connsiteX56" fmla="*/ 302692 w 8085221"/>
              <a:gd name="connsiteY56" fmla="*/ 1921377 h 3661945"/>
              <a:gd name="connsiteX57" fmla="*/ 244641 w 8085221"/>
              <a:gd name="connsiteY57" fmla="*/ 1855161 h 3661945"/>
              <a:gd name="connsiteX58" fmla="*/ 0 w 8085221"/>
              <a:gd name="connsiteY58" fmla="*/ 1147011 h 3661945"/>
              <a:gd name="connsiteX59" fmla="*/ 1147012 w 8085221"/>
              <a:gd name="connsiteY59" fmla="*/ 0 h 3661945"/>
              <a:gd name="connsiteX0" fmla="*/ 1147012 w 8085221"/>
              <a:gd name="connsiteY0" fmla="*/ 0 h 3661945"/>
              <a:gd name="connsiteX1" fmla="*/ 2294022 w 8085221"/>
              <a:gd name="connsiteY1" fmla="*/ 1147011 h 3661945"/>
              <a:gd name="connsiteX2" fmla="*/ 2098132 w 8085221"/>
              <a:gd name="connsiteY2" fmla="*/ 1788316 h 3661945"/>
              <a:gd name="connsiteX3" fmla="*/ 2011466 w 8085221"/>
              <a:gd name="connsiteY3" fmla="*/ 1924978 h 3661945"/>
              <a:gd name="connsiteX4" fmla="*/ 2010041 w 8085221"/>
              <a:gd name="connsiteY4" fmla="*/ 1926154 h 3661945"/>
              <a:gd name="connsiteX5" fmla="*/ 1766161 w 8085221"/>
              <a:gd name="connsiteY5" fmla="*/ 2514934 h 3661945"/>
              <a:gd name="connsiteX6" fmla="*/ 2598821 w 8085221"/>
              <a:gd name="connsiteY6" fmla="*/ 3347595 h 3661945"/>
              <a:gd name="connsiteX7" fmla="*/ 3431482 w 8085221"/>
              <a:gd name="connsiteY7" fmla="*/ 2514934 h 3661945"/>
              <a:gd name="connsiteX8" fmla="*/ 3215172 w 8085221"/>
              <a:gd name="connsiteY8" fmla="*/ 1955071 h 3661945"/>
              <a:gd name="connsiteX9" fmla="*/ 3140241 w 8085221"/>
              <a:gd name="connsiteY9" fmla="*/ 1855161 h 3661945"/>
              <a:gd name="connsiteX10" fmla="*/ 2895600 w 8085221"/>
              <a:gd name="connsiteY10" fmla="*/ 1147011 h 3661945"/>
              <a:gd name="connsiteX11" fmla="*/ 4042611 w 8085221"/>
              <a:gd name="connsiteY11" fmla="*/ 0 h 3661945"/>
              <a:gd name="connsiteX12" fmla="*/ 5189622 w 8085221"/>
              <a:gd name="connsiteY12" fmla="*/ 1147011 h 3661945"/>
              <a:gd name="connsiteX13" fmla="*/ 4993731 w 8085221"/>
              <a:gd name="connsiteY13" fmla="*/ 1788316 h 3661945"/>
              <a:gd name="connsiteX14" fmla="*/ 4907066 w 8085221"/>
              <a:gd name="connsiteY14" fmla="*/ 1924978 h 3661945"/>
              <a:gd name="connsiteX15" fmla="*/ 4905641 w 8085221"/>
              <a:gd name="connsiteY15" fmla="*/ 1926154 h 3661945"/>
              <a:gd name="connsiteX16" fmla="*/ 4661760 w 8085221"/>
              <a:gd name="connsiteY16" fmla="*/ 2514934 h 3661945"/>
              <a:gd name="connsiteX17" fmla="*/ 5494421 w 8085221"/>
              <a:gd name="connsiteY17" fmla="*/ 3347595 h 3661945"/>
              <a:gd name="connsiteX18" fmla="*/ 6327082 w 8085221"/>
              <a:gd name="connsiteY18" fmla="*/ 2514934 h 3661945"/>
              <a:gd name="connsiteX19" fmla="*/ 6110772 w 8085221"/>
              <a:gd name="connsiteY19" fmla="*/ 1955071 h 3661945"/>
              <a:gd name="connsiteX20" fmla="*/ 6035840 w 8085221"/>
              <a:gd name="connsiteY20" fmla="*/ 1855161 h 3661945"/>
              <a:gd name="connsiteX21" fmla="*/ 5791199 w 8085221"/>
              <a:gd name="connsiteY21" fmla="*/ 1147011 h 3661945"/>
              <a:gd name="connsiteX22" fmla="*/ 6938210 w 8085221"/>
              <a:gd name="connsiteY22" fmla="*/ 0 h 3661945"/>
              <a:gd name="connsiteX23" fmla="*/ 8085221 w 8085221"/>
              <a:gd name="connsiteY23" fmla="*/ 1147011 h 3661945"/>
              <a:gd name="connsiteX24" fmla="*/ 7889330 w 8085221"/>
              <a:gd name="connsiteY24" fmla="*/ 1788316 h 3661945"/>
              <a:gd name="connsiteX25" fmla="*/ 7780655 w 8085221"/>
              <a:gd name="connsiteY25" fmla="*/ 1920032 h 3661945"/>
              <a:gd name="connsiteX26" fmla="*/ 7525565 w 8085221"/>
              <a:gd name="connsiteY26" fmla="*/ 1736967 h 3661945"/>
              <a:gd name="connsiteX27" fmla="*/ 7526990 w 8085221"/>
              <a:gd name="connsiteY27" fmla="*/ 1735791 h 3661945"/>
              <a:gd name="connsiteX28" fmla="*/ 7770871 w 8085221"/>
              <a:gd name="connsiteY28" fmla="*/ 1147011 h 3661945"/>
              <a:gd name="connsiteX29" fmla="*/ 6938210 w 8085221"/>
              <a:gd name="connsiteY29" fmla="*/ 314350 h 3661945"/>
              <a:gd name="connsiteX30" fmla="*/ 6105549 w 8085221"/>
              <a:gd name="connsiteY30" fmla="*/ 1147011 h 3661945"/>
              <a:gd name="connsiteX31" fmla="*/ 6321859 w 8085221"/>
              <a:gd name="connsiteY31" fmla="*/ 1706874 h 3661945"/>
              <a:gd name="connsiteX32" fmla="*/ 6396791 w 8085221"/>
              <a:gd name="connsiteY32" fmla="*/ 1806784 h 3661945"/>
              <a:gd name="connsiteX33" fmla="*/ 6641432 w 8085221"/>
              <a:gd name="connsiteY33" fmla="*/ 2514934 h 3661945"/>
              <a:gd name="connsiteX34" fmla="*/ 5494421 w 8085221"/>
              <a:gd name="connsiteY34" fmla="*/ 3661945 h 3661945"/>
              <a:gd name="connsiteX35" fmla="*/ 4347410 w 8085221"/>
              <a:gd name="connsiteY35" fmla="*/ 2514934 h 3661945"/>
              <a:gd name="connsiteX36" fmla="*/ 4543301 w 8085221"/>
              <a:gd name="connsiteY36" fmla="*/ 1873629 h 3661945"/>
              <a:gd name="connsiteX37" fmla="*/ 4629966 w 8085221"/>
              <a:gd name="connsiteY37" fmla="*/ 1736967 h 3661945"/>
              <a:gd name="connsiteX38" fmla="*/ 4631391 w 8085221"/>
              <a:gd name="connsiteY38" fmla="*/ 1735791 h 3661945"/>
              <a:gd name="connsiteX39" fmla="*/ 4875272 w 8085221"/>
              <a:gd name="connsiteY39" fmla="*/ 1147011 h 3661945"/>
              <a:gd name="connsiteX40" fmla="*/ 4042611 w 8085221"/>
              <a:gd name="connsiteY40" fmla="*/ 314350 h 3661945"/>
              <a:gd name="connsiteX41" fmla="*/ 3209950 w 8085221"/>
              <a:gd name="connsiteY41" fmla="*/ 1147011 h 3661945"/>
              <a:gd name="connsiteX42" fmla="*/ 3426260 w 8085221"/>
              <a:gd name="connsiteY42" fmla="*/ 1706874 h 3661945"/>
              <a:gd name="connsiteX43" fmla="*/ 3501191 w 8085221"/>
              <a:gd name="connsiteY43" fmla="*/ 1806784 h 3661945"/>
              <a:gd name="connsiteX44" fmla="*/ 3745832 w 8085221"/>
              <a:gd name="connsiteY44" fmla="*/ 2514934 h 3661945"/>
              <a:gd name="connsiteX45" fmla="*/ 2598821 w 8085221"/>
              <a:gd name="connsiteY45" fmla="*/ 3661945 h 3661945"/>
              <a:gd name="connsiteX46" fmla="*/ 1451810 w 8085221"/>
              <a:gd name="connsiteY46" fmla="*/ 2514934 h 3661945"/>
              <a:gd name="connsiteX47" fmla="*/ 1647702 w 8085221"/>
              <a:gd name="connsiteY47" fmla="*/ 1873629 h 3661945"/>
              <a:gd name="connsiteX48" fmla="*/ 1734366 w 8085221"/>
              <a:gd name="connsiteY48" fmla="*/ 1736967 h 3661945"/>
              <a:gd name="connsiteX49" fmla="*/ 1735791 w 8085221"/>
              <a:gd name="connsiteY49" fmla="*/ 1735791 h 3661945"/>
              <a:gd name="connsiteX50" fmla="*/ 1979673 w 8085221"/>
              <a:gd name="connsiteY50" fmla="*/ 1147011 h 3661945"/>
              <a:gd name="connsiteX51" fmla="*/ 1147012 w 8085221"/>
              <a:gd name="connsiteY51" fmla="*/ 314350 h 3661945"/>
              <a:gd name="connsiteX52" fmla="*/ 314350 w 8085221"/>
              <a:gd name="connsiteY52" fmla="*/ 1147011 h 3661945"/>
              <a:gd name="connsiteX53" fmla="*/ 530660 w 8085221"/>
              <a:gd name="connsiteY53" fmla="*/ 1706874 h 3661945"/>
              <a:gd name="connsiteX54" fmla="*/ 560707 w 8085221"/>
              <a:gd name="connsiteY54" fmla="*/ 1736213 h 3661945"/>
              <a:gd name="connsiteX55" fmla="*/ 302692 w 8085221"/>
              <a:gd name="connsiteY55" fmla="*/ 1921377 h 3661945"/>
              <a:gd name="connsiteX56" fmla="*/ 244641 w 8085221"/>
              <a:gd name="connsiteY56" fmla="*/ 1855161 h 3661945"/>
              <a:gd name="connsiteX57" fmla="*/ 0 w 8085221"/>
              <a:gd name="connsiteY57" fmla="*/ 1147011 h 3661945"/>
              <a:gd name="connsiteX58" fmla="*/ 1147012 w 8085221"/>
              <a:gd name="connsiteY58" fmla="*/ 0 h 3661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8085221" h="3661945">
                <a:moveTo>
                  <a:pt x="1147012" y="0"/>
                </a:moveTo>
                <a:cubicBezTo>
                  <a:pt x="1780489" y="0"/>
                  <a:pt x="2294022" y="513534"/>
                  <a:pt x="2294022" y="1147011"/>
                </a:cubicBezTo>
                <a:cubicBezTo>
                  <a:pt x="2294022" y="1384565"/>
                  <a:pt x="2221807" y="1605252"/>
                  <a:pt x="2098132" y="1788316"/>
                </a:cubicBezTo>
                <a:lnTo>
                  <a:pt x="2011466" y="1924978"/>
                </a:lnTo>
                <a:lnTo>
                  <a:pt x="2010041" y="1926154"/>
                </a:lnTo>
                <a:cubicBezTo>
                  <a:pt x="1859359" y="2076836"/>
                  <a:pt x="1766161" y="2285001"/>
                  <a:pt x="1766161" y="2514934"/>
                </a:cubicBezTo>
                <a:cubicBezTo>
                  <a:pt x="1766161" y="2974800"/>
                  <a:pt x="2138956" y="3347595"/>
                  <a:pt x="2598821" y="3347595"/>
                </a:cubicBezTo>
                <a:cubicBezTo>
                  <a:pt x="3058687" y="3347595"/>
                  <a:pt x="3431482" y="2974800"/>
                  <a:pt x="3431482" y="2514934"/>
                </a:cubicBezTo>
                <a:cubicBezTo>
                  <a:pt x="3431482" y="2299372"/>
                  <a:pt x="3349569" y="2102941"/>
                  <a:pt x="3215172" y="1955071"/>
                </a:cubicBezTo>
                <a:lnTo>
                  <a:pt x="3140241" y="1855161"/>
                </a:lnTo>
                <a:cubicBezTo>
                  <a:pt x="2986998" y="1660160"/>
                  <a:pt x="2895600" y="1414259"/>
                  <a:pt x="2895600" y="1147011"/>
                </a:cubicBezTo>
                <a:cubicBezTo>
                  <a:pt x="2895600" y="513534"/>
                  <a:pt x="3409134" y="0"/>
                  <a:pt x="4042611" y="0"/>
                </a:cubicBezTo>
                <a:cubicBezTo>
                  <a:pt x="4676088" y="0"/>
                  <a:pt x="5189622" y="513534"/>
                  <a:pt x="5189622" y="1147011"/>
                </a:cubicBezTo>
                <a:cubicBezTo>
                  <a:pt x="5189622" y="1384565"/>
                  <a:pt x="5117407" y="1605252"/>
                  <a:pt x="4993731" y="1788316"/>
                </a:cubicBezTo>
                <a:lnTo>
                  <a:pt x="4907066" y="1924978"/>
                </a:lnTo>
                <a:lnTo>
                  <a:pt x="4905641" y="1926154"/>
                </a:lnTo>
                <a:cubicBezTo>
                  <a:pt x="4754959" y="2076836"/>
                  <a:pt x="4661760" y="2285001"/>
                  <a:pt x="4661760" y="2514934"/>
                </a:cubicBezTo>
                <a:cubicBezTo>
                  <a:pt x="4661760" y="2974800"/>
                  <a:pt x="5034555" y="3347595"/>
                  <a:pt x="5494421" y="3347595"/>
                </a:cubicBezTo>
                <a:cubicBezTo>
                  <a:pt x="5954287" y="3347595"/>
                  <a:pt x="6327082" y="2974800"/>
                  <a:pt x="6327082" y="2514934"/>
                </a:cubicBezTo>
                <a:cubicBezTo>
                  <a:pt x="6327082" y="2299372"/>
                  <a:pt x="6245169" y="2102941"/>
                  <a:pt x="6110772" y="1955071"/>
                </a:cubicBezTo>
                <a:lnTo>
                  <a:pt x="6035840" y="1855161"/>
                </a:lnTo>
                <a:cubicBezTo>
                  <a:pt x="5882597" y="1660160"/>
                  <a:pt x="5791199" y="1414259"/>
                  <a:pt x="5791199" y="1147011"/>
                </a:cubicBezTo>
                <a:cubicBezTo>
                  <a:pt x="5791199" y="513534"/>
                  <a:pt x="6304733" y="0"/>
                  <a:pt x="6938210" y="0"/>
                </a:cubicBezTo>
                <a:cubicBezTo>
                  <a:pt x="7571687" y="0"/>
                  <a:pt x="8085221" y="513534"/>
                  <a:pt x="8085221" y="1147011"/>
                </a:cubicBezTo>
                <a:cubicBezTo>
                  <a:pt x="8085221" y="1384565"/>
                  <a:pt x="8013006" y="1605252"/>
                  <a:pt x="7889330" y="1788316"/>
                </a:cubicBezTo>
                <a:lnTo>
                  <a:pt x="7780655" y="1920032"/>
                </a:lnTo>
                <a:lnTo>
                  <a:pt x="7525565" y="1736967"/>
                </a:lnTo>
                <a:lnTo>
                  <a:pt x="7526990" y="1735791"/>
                </a:lnTo>
                <a:cubicBezTo>
                  <a:pt x="7677672" y="1585109"/>
                  <a:pt x="7770871" y="1376944"/>
                  <a:pt x="7770871" y="1147011"/>
                </a:cubicBezTo>
                <a:cubicBezTo>
                  <a:pt x="7770871" y="687145"/>
                  <a:pt x="7398076" y="314350"/>
                  <a:pt x="6938210" y="314350"/>
                </a:cubicBezTo>
                <a:cubicBezTo>
                  <a:pt x="6478344" y="314350"/>
                  <a:pt x="6105549" y="687145"/>
                  <a:pt x="6105549" y="1147011"/>
                </a:cubicBezTo>
                <a:cubicBezTo>
                  <a:pt x="6105549" y="1362573"/>
                  <a:pt x="6187462" y="1559004"/>
                  <a:pt x="6321859" y="1706874"/>
                </a:cubicBezTo>
                <a:lnTo>
                  <a:pt x="6396791" y="1806784"/>
                </a:lnTo>
                <a:cubicBezTo>
                  <a:pt x="6550034" y="2001785"/>
                  <a:pt x="6641432" y="2247686"/>
                  <a:pt x="6641432" y="2514934"/>
                </a:cubicBezTo>
                <a:cubicBezTo>
                  <a:pt x="6641432" y="3148411"/>
                  <a:pt x="6127898" y="3661945"/>
                  <a:pt x="5494421" y="3661945"/>
                </a:cubicBezTo>
                <a:cubicBezTo>
                  <a:pt x="4860944" y="3661945"/>
                  <a:pt x="4347410" y="3148411"/>
                  <a:pt x="4347410" y="2514934"/>
                </a:cubicBezTo>
                <a:cubicBezTo>
                  <a:pt x="4347410" y="2277380"/>
                  <a:pt x="4419625" y="2056693"/>
                  <a:pt x="4543301" y="1873629"/>
                </a:cubicBezTo>
                <a:lnTo>
                  <a:pt x="4629966" y="1736967"/>
                </a:lnTo>
                <a:lnTo>
                  <a:pt x="4631391" y="1735791"/>
                </a:lnTo>
                <a:cubicBezTo>
                  <a:pt x="4782073" y="1585109"/>
                  <a:pt x="4875272" y="1376944"/>
                  <a:pt x="4875272" y="1147011"/>
                </a:cubicBezTo>
                <a:cubicBezTo>
                  <a:pt x="4875272" y="687145"/>
                  <a:pt x="4502477" y="314350"/>
                  <a:pt x="4042611" y="314350"/>
                </a:cubicBezTo>
                <a:cubicBezTo>
                  <a:pt x="3582745" y="314350"/>
                  <a:pt x="3209950" y="687145"/>
                  <a:pt x="3209950" y="1147011"/>
                </a:cubicBezTo>
                <a:cubicBezTo>
                  <a:pt x="3209950" y="1362573"/>
                  <a:pt x="3291863" y="1559004"/>
                  <a:pt x="3426260" y="1706874"/>
                </a:cubicBezTo>
                <a:lnTo>
                  <a:pt x="3501191" y="1806784"/>
                </a:lnTo>
                <a:cubicBezTo>
                  <a:pt x="3654434" y="2001785"/>
                  <a:pt x="3745832" y="2247686"/>
                  <a:pt x="3745832" y="2514934"/>
                </a:cubicBezTo>
                <a:cubicBezTo>
                  <a:pt x="3745832" y="3148411"/>
                  <a:pt x="3232298" y="3661945"/>
                  <a:pt x="2598821" y="3661945"/>
                </a:cubicBezTo>
                <a:cubicBezTo>
                  <a:pt x="1965345" y="3661945"/>
                  <a:pt x="1451810" y="3148411"/>
                  <a:pt x="1451810" y="2514934"/>
                </a:cubicBezTo>
                <a:cubicBezTo>
                  <a:pt x="1451810" y="2277380"/>
                  <a:pt x="1524025" y="2056693"/>
                  <a:pt x="1647702" y="1873629"/>
                </a:cubicBezTo>
                <a:lnTo>
                  <a:pt x="1734366" y="1736967"/>
                </a:lnTo>
                <a:lnTo>
                  <a:pt x="1735791" y="1735791"/>
                </a:lnTo>
                <a:cubicBezTo>
                  <a:pt x="1886473" y="1585109"/>
                  <a:pt x="1979673" y="1376944"/>
                  <a:pt x="1979673" y="1147011"/>
                </a:cubicBezTo>
                <a:cubicBezTo>
                  <a:pt x="1979673" y="687145"/>
                  <a:pt x="1606878" y="314350"/>
                  <a:pt x="1147012" y="314350"/>
                </a:cubicBezTo>
                <a:cubicBezTo>
                  <a:pt x="687145" y="314350"/>
                  <a:pt x="314350" y="687145"/>
                  <a:pt x="314350" y="1147011"/>
                </a:cubicBezTo>
                <a:cubicBezTo>
                  <a:pt x="314350" y="1362573"/>
                  <a:pt x="396263" y="1559004"/>
                  <a:pt x="530660" y="1706874"/>
                </a:cubicBezTo>
                <a:lnTo>
                  <a:pt x="560707" y="1736213"/>
                </a:lnTo>
                <a:lnTo>
                  <a:pt x="302692" y="1921377"/>
                </a:lnTo>
                <a:lnTo>
                  <a:pt x="244641" y="1855161"/>
                </a:lnTo>
                <a:cubicBezTo>
                  <a:pt x="91398" y="1660160"/>
                  <a:pt x="0" y="1414259"/>
                  <a:pt x="0" y="1147011"/>
                </a:cubicBezTo>
                <a:cubicBezTo>
                  <a:pt x="0" y="513534"/>
                  <a:pt x="513534" y="0"/>
                  <a:pt x="1147012" y="0"/>
                </a:cubicBezTo>
                <a:close/>
              </a:path>
            </a:pathLst>
          </a:custGeom>
          <a:gradFill>
            <a:gsLst>
              <a:gs pos="50000">
                <a:schemeClr val="accent6">
                  <a:lumMod val="20000"/>
                  <a:lumOff val="80000"/>
                </a:schemeClr>
              </a:gs>
              <a:gs pos="0">
                <a:schemeClr val="accent6">
                  <a:lumMod val="60000"/>
                  <a:lumOff val="40000"/>
                </a:schemeClr>
              </a:gs>
              <a:gs pos="59000">
                <a:schemeClr val="accent3">
                  <a:lumMod val="40000"/>
                  <a:lumOff val="60000"/>
                </a:schemeClr>
              </a:gs>
              <a:gs pos="100000">
                <a:srgbClr val="92D050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847894" y="2149644"/>
            <a:ext cx="704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solidFill>
                  <a:prstClr val="white">
                    <a:lumMod val="9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01</a:t>
            </a:r>
            <a:endParaRPr lang="ko-KR" altLang="en-US" sz="3600" dirty="0">
              <a:solidFill>
                <a:prstClr val="white">
                  <a:lumMod val="95000"/>
                </a:prstClr>
              </a:solidFill>
              <a:latin typeface="Tahoma" panose="020B0604030504040204" pitchFamily="34" charset="0"/>
              <a:ea typeface="KoPub돋움체 Light" panose="02020603020101020101" pitchFamily="18" charset="-127"/>
              <a:cs typeface="Tahoma" panose="020B060403050404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359863" y="3810001"/>
            <a:ext cx="704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solidFill>
                  <a:prstClr val="white">
                    <a:lumMod val="9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02</a:t>
            </a:r>
            <a:endParaRPr lang="ko-KR" altLang="en-US" sz="3600" dirty="0">
              <a:solidFill>
                <a:prstClr val="white">
                  <a:lumMod val="95000"/>
                </a:prstClr>
              </a:solidFill>
              <a:latin typeface="Tahoma" panose="020B0604030504040204" pitchFamily="34" charset="0"/>
              <a:ea typeface="KoPub돋움체 Light" panose="02020603020101020101" pitchFamily="18" charset="-127"/>
              <a:cs typeface="Tahoma" panose="020B060403050404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780691" y="2149644"/>
            <a:ext cx="704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solidFill>
                  <a:prstClr val="white">
                    <a:lumMod val="9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03</a:t>
            </a:r>
            <a:endParaRPr lang="ko-KR" altLang="en-US" sz="3600" dirty="0">
              <a:solidFill>
                <a:prstClr val="white">
                  <a:lumMod val="95000"/>
                </a:prstClr>
              </a:solidFill>
              <a:latin typeface="Tahoma" panose="020B0604030504040204" pitchFamily="34" charset="0"/>
              <a:ea typeface="KoPub돋움체 Light" panose="02020603020101020101" pitchFamily="18" charset="-127"/>
              <a:cs typeface="Tahoma" panose="020B060403050404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682741" y="2149642"/>
            <a:ext cx="704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solidFill>
                  <a:prstClr val="white">
                    <a:lumMod val="9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05</a:t>
            </a:r>
            <a:endParaRPr lang="ko-KR" altLang="en-US" sz="3600" dirty="0">
              <a:solidFill>
                <a:prstClr val="white">
                  <a:lumMod val="95000"/>
                </a:prstClr>
              </a:solidFill>
              <a:latin typeface="Tahoma" panose="020B0604030504040204" pitchFamily="34" charset="0"/>
              <a:ea typeface="KoPub돋움체 Light" panose="02020603020101020101" pitchFamily="18" charset="-127"/>
              <a:cs typeface="Tahoma" panose="020B060403050404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239420" y="3810000"/>
            <a:ext cx="704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solidFill>
                  <a:prstClr val="white">
                    <a:lumMod val="9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04</a:t>
            </a:r>
            <a:endParaRPr lang="ko-KR" altLang="en-US" sz="3600" dirty="0">
              <a:solidFill>
                <a:prstClr val="white">
                  <a:lumMod val="95000"/>
                </a:prstClr>
              </a:solidFill>
              <a:latin typeface="Tahoma" panose="020B0604030504040204" pitchFamily="34" charset="0"/>
              <a:ea typeface="KoPub돋움체 Light" panose="02020603020101020101" pitchFamily="18" charset="-127"/>
              <a:cs typeface="Tahoma" panose="020B0604030504040204" pitchFamily="34" charset="0"/>
            </a:endParaRPr>
          </a:p>
        </p:txBody>
      </p:sp>
      <p:grpSp>
        <p:nvGrpSpPr>
          <p:cNvPr id="54" name="그룹 53"/>
          <p:cNvGrpSpPr/>
          <p:nvPr/>
        </p:nvGrpSpPr>
        <p:grpSpPr>
          <a:xfrm>
            <a:off x="2976230" y="5201988"/>
            <a:ext cx="1764632" cy="609601"/>
            <a:chOff x="3240505" y="5490745"/>
            <a:chExt cx="1764632" cy="609601"/>
          </a:xfrm>
        </p:grpSpPr>
        <p:sp>
          <p:nvSpPr>
            <p:cNvPr id="45" name="타원 44"/>
            <p:cNvSpPr/>
            <p:nvPr/>
          </p:nvSpPr>
          <p:spPr>
            <a:xfrm>
              <a:off x="3240505" y="5891798"/>
              <a:ext cx="208548" cy="208548"/>
            </a:xfrm>
            <a:prstGeom prst="ellipse">
              <a:avLst/>
            </a:prstGeom>
            <a:solidFill>
              <a:srgbClr val="B1D6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51" name="직선 연결선 50"/>
            <p:cNvCxnSpPr/>
            <p:nvPr/>
          </p:nvCxnSpPr>
          <p:spPr>
            <a:xfrm>
              <a:off x="3368842" y="6004094"/>
              <a:ext cx="1636295" cy="0"/>
            </a:xfrm>
            <a:prstGeom prst="line">
              <a:avLst/>
            </a:prstGeom>
            <a:ln w="28575">
              <a:solidFill>
                <a:srgbClr val="B1D6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직선 연결선 52"/>
            <p:cNvCxnSpPr/>
            <p:nvPr/>
          </p:nvCxnSpPr>
          <p:spPr>
            <a:xfrm>
              <a:off x="5005137" y="5490745"/>
              <a:ext cx="0" cy="529390"/>
            </a:xfrm>
            <a:prstGeom prst="line">
              <a:avLst/>
            </a:prstGeom>
            <a:ln w="28575">
              <a:solidFill>
                <a:srgbClr val="B1D6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55"/>
          <p:cNvSpPr txBox="1"/>
          <p:nvPr/>
        </p:nvSpPr>
        <p:spPr>
          <a:xfrm>
            <a:off x="294326" y="5828474"/>
            <a:ext cx="40655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solidFill>
                  <a:prstClr val="white">
                    <a:lumMod val="9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East Asia Regional Reanalysis (EARR)</a:t>
            </a:r>
            <a:endParaRPr lang="ko-KR" altLang="en-US" sz="1600" b="1" dirty="0">
              <a:solidFill>
                <a:prstClr val="white">
                  <a:lumMod val="95000"/>
                </a:prstClr>
              </a:solidFill>
              <a:latin typeface="Tahoma" panose="020B0604030504040204" pitchFamily="34" charset="0"/>
              <a:ea typeface="KoPub돋움체 Light" panose="02020603020101020101" pitchFamily="18" charset="-127"/>
              <a:cs typeface="Tahoma" panose="020B0604030504040204" pitchFamily="34" charset="0"/>
            </a:endParaRPr>
          </a:p>
        </p:txBody>
      </p:sp>
      <p:sp>
        <p:nvSpPr>
          <p:cNvPr id="61" name="타원 60"/>
          <p:cNvSpPr/>
          <p:nvPr/>
        </p:nvSpPr>
        <p:spPr>
          <a:xfrm>
            <a:off x="1428167" y="2720289"/>
            <a:ext cx="208548" cy="208548"/>
          </a:xfrm>
          <a:prstGeom prst="ellipse">
            <a:avLst/>
          </a:prstGeom>
          <a:solidFill>
            <a:srgbClr val="76B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prstClr val="white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62" name="직선 연결선 61"/>
          <p:cNvCxnSpPr/>
          <p:nvPr/>
        </p:nvCxnSpPr>
        <p:spPr>
          <a:xfrm>
            <a:off x="1576385" y="2816063"/>
            <a:ext cx="693949" cy="0"/>
          </a:xfrm>
          <a:prstGeom prst="line">
            <a:avLst/>
          </a:prstGeom>
          <a:ln w="28575">
            <a:solidFill>
              <a:srgbClr val="76B7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타원 62"/>
          <p:cNvSpPr/>
          <p:nvPr/>
        </p:nvSpPr>
        <p:spPr>
          <a:xfrm>
            <a:off x="10688301" y="2720289"/>
            <a:ext cx="208548" cy="208548"/>
          </a:xfrm>
          <a:prstGeom prst="ellipse">
            <a:avLst/>
          </a:prstGeom>
          <a:solidFill>
            <a:srgbClr val="93D0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prstClr val="white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64" name="직선 연결선 63"/>
          <p:cNvCxnSpPr/>
          <p:nvPr/>
        </p:nvCxnSpPr>
        <p:spPr>
          <a:xfrm>
            <a:off x="10150889" y="2816063"/>
            <a:ext cx="693949" cy="0"/>
          </a:xfrm>
          <a:prstGeom prst="line">
            <a:avLst/>
          </a:prstGeom>
          <a:ln w="28575">
            <a:solidFill>
              <a:srgbClr val="93D0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타원 66"/>
          <p:cNvSpPr/>
          <p:nvPr/>
        </p:nvSpPr>
        <p:spPr>
          <a:xfrm flipH="1">
            <a:off x="9230879" y="5562935"/>
            <a:ext cx="208548" cy="208548"/>
          </a:xfrm>
          <a:prstGeom prst="ellipse">
            <a:avLst/>
          </a:prstGeom>
          <a:solidFill>
            <a:srgbClr val="BAE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prstClr val="white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68" name="직선 연결선 67"/>
          <p:cNvCxnSpPr/>
          <p:nvPr/>
        </p:nvCxnSpPr>
        <p:spPr>
          <a:xfrm flipH="1">
            <a:off x="7674795" y="5675231"/>
            <a:ext cx="1636295" cy="0"/>
          </a:xfrm>
          <a:prstGeom prst="line">
            <a:avLst/>
          </a:prstGeom>
          <a:ln w="28575">
            <a:solidFill>
              <a:srgbClr val="BAE0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직선 연결선 68"/>
          <p:cNvCxnSpPr/>
          <p:nvPr/>
        </p:nvCxnSpPr>
        <p:spPr>
          <a:xfrm flipH="1">
            <a:off x="7674795" y="5161882"/>
            <a:ext cx="0" cy="529390"/>
          </a:xfrm>
          <a:prstGeom prst="line">
            <a:avLst/>
          </a:prstGeom>
          <a:ln w="28575">
            <a:solidFill>
              <a:srgbClr val="BAE0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타원 70"/>
          <p:cNvSpPr/>
          <p:nvPr/>
        </p:nvSpPr>
        <p:spPr>
          <a:xfrm flipH="1" flipV="1">
            <a:off x="7734911" y="648027"/>
            <a:ext cx="208548" cy="208548"/>
          </a:xfrm>
          <a:prstGeom prst="ellipse">
            <a:avLst/>
          </a:prstGeom>
          <a:solidFill>
            <a:srgbClr val="CFE7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prstClr val="white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72" name="직선 연결선 71"/>
          <p:cNvCxnSpPr/>
          <p:nvPr/>
        </p:nvCxnSpPr>
        <p:spPr>
          <a:xfrm flipH="1" flipV="1">
            <a:off x="6178827" y="744279"/>
            <a:ext cx="1636295" cy="0"/>
          </a:xfrm>
          <a:prstGeom prst="line">
            <a:avLst/>
          </a:prstGeom>
          <a:ln w="28575">
            <a:solidFill>
              <a:srgbClr val="CFE7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직선 연결선 72"/>
          <p:cNvCxnSpPr/>
          <p:nvPr/>
        </p:nvCxnSpPr>
        <p:spPr>
          <a:xfrm flipV="1">
            <a:off x="6168608" y="744279"/>
            <a:ext cx="0" cy="827851"/>
          </a:xfrm>
          <a:prstGeom prst="line">
            <a:avLst/>
          </a:prstGeom>
          <a:ln w="28575">
            <a:solidFill>
              <a:srgbClr val="CFE7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39725" y="2928837"/>
            <a:ext cx="14927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solidFill>
                  <a:prstClr val="white">
                    <a:lumMod val="9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Introduction</a:t>
            </a:r>
            <a:endParaRPr lang="ko-KR" altLang="en-US" sz="1600" b="1" dirty="0">
              <a:solidFill>
                <a:prstClr val="white">
                  <a:lumMod val="95000"/>
                </a:prstClr>
              </a:solidFill>
              <a:latin typeface="Tahoma" panose="020B0604030504040204" pitchFamily="34" charset="0"/>
              <a:ea typeface="KoPub돋움체 Light" panose="02020603020101020101" pitchFamily="18" charset="-127"/>
              <a:cs typeface="Tahoma" panose="020B060403050404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9507345" y="5374821"/>
            <a:ext cx="2585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solidFill>
                  <a:prstClr val="white">
                    <a:lumMod val="9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 of </a:t>
            </a:r>
            <a:r>
              <a:rPr lang="en-US" altLang="ko-KR" sz="1600" b="1" dirty="0" err="1" smtClean="0">
                <a:solidFill>
                  <a:prstClr val="white">
                    <a:lumMod val="9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EnKF</a:t>
            </a:r>
            <a:r>
              <a:rPr lang="en-US" altLang="ko-KR" sz="1600" b="1" dirty="0" smtClean="0">
                <a:solidFill>
                  <a:prstClr val="white">
                    <a:lumMod val="9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en-US" altLang="ko-KR" sz="1600" b="1" dirty="0" smtClean="0">
                <a:solidFill>
                  <a:prstClr val="white">
                    <a:lumMod val="9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ko-KR" sz="1600" b="1" dirty="0" smtClean="0">
                <a:solidFill>
                  <a:prstClr val="white">
                    <a:lumMod val="9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compare with EARR</a:t>
            </a:r>
            <a:endParaRPr lang="ko-KR" altLang="en-US" sz="1600" b="1" dirty="0">
              <a:solidFill>
                <a:prstClr val="white">
                  <a:lumMod val="95000"/>
                </a:prstClr>
              </a:solidFill>
              <a:latin typeface="Tahoma" panose="020B0604030504040204" pitchFamily="34" charset="0"/>
              <a:ea typeface="KoPub돋움체 Light" panose="02020603020101020101" pitchFamily="18" charset="-127"/>
              <a:cs typeface="Tahoma" panose="020B060403050404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79042" y="6137696"/>
            <a:ext cx="2885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z="1600" dirty="0" smtClean="0">
                <a:solidFill>
                  <a:prstClr val="white">
                    <a:lumMod val="9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 Configuration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z="1600" dirty="0" smtClean="0">
                <a:solidFill>
                  <a:prstClr val="white">
                    <a:lumMod val="95000"/>
                  </a:prstClr>
                </a:solidFill>
                <a:latin typeface="Tahoma" panose="020B0604030504040204" pitchFamily="34" charset="0"/>
                <a:ea typeface="KoPub돋움체 Light" panose="02020603020101020101" pitchFamily="18" charset="-127"/>
                <a:cs typeface="Tahoma" panose="020B0604030504040204" pitchFamily="34" charset="0"/>
              </a:rPr>
              <a:t>Observations for EARR</a:t>
            </a:r>
            <a:endParaRPr lang="ko-KR" altLang="en-US" sz="1600" dirty="0">
              <a:solidFill>
                <a:prstClr val="white">
                  <a:lumMod val="95000"/>
                </a:prstClr>
              </a:solidFill>
              <a:latin typeface="Tahoma" panose="020B0604030504040204" pitchFamily="34" charset="0"/>
              <a:ea typeface="KoPub돋움체 Light" panose="02020603020101020101" pitchFamily="18" charset="-127"/>
              <a:cs typeface="Tahoma" panose="020B060403050404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943459" y="850960"/>
            <a:ext cx="27330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z="1600" dirty="0" smtClean="0">
                <a:solidFill>
                  <a:prstClr val="white">
                    <a:lumMod val="9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Evaluation of reanalysis</a:t>
            </a:r>
            <a:endParaRPr lang="ko-KR" altLang="en-US" sz="1600" dirty="0">
              <a:solidFill>
                <a:prstClr val="white">
                  <a:lumMod val="95000"/>
                </a:prstClr>
              </a:solidFill>
              <a:latin typeface="Tahoma" panose="020B0604030504040204" pitchFamily="34" charset="0"/>
              <a:ea typeface="KoPub돋움체 Light" panose="02020603020101020101" pitchFamily="18" charset="-127"/>
              <a:cs typeface="Tahoma" panose="020B060403050404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943459" y="558168"/>
            <a:ext cx="40655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solidFill>
                  <a:prstClr val="white">
                    <a:lumMod val="9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East Asia Regional Reanalysis (EARR)</a:t>
            </a:r>
            <a:endParaRPr lang="ko-KR" altLang="en-US" sz="1600" b="1" dirty="0">
              <a:solidFill>
                <a:prstClr val="white">
                  <a:lumMod val="95000"/>
                </a:prstClr>
              </a:solidFill>
              <a:latin typeface="Tahoma" panose="020B0604030504040204" pitchFamily="34" charset="0"/>
              <a:ea typeface="KoPub돋움체 Light" panose="02020603020101020101" pitchFamily="18" charset="-127"/>
              <a:cs typeface="Tahoma" panose="020B060403050404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0868775" y="2308615"/>
            <a:ext cx="130837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prstClr val="white">
                    <a:lumMod val="9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Regional </a:t>
            </a:r>
          </a:p>
          <a:p>
            <a:pPr algn="ctr"/>
            <a:r>
              <a:rPr lang="en-US" altLang="ko-KR" sz="1600" b="1" dirty="0" smtClean="0">
                <a:solidFill>
                  <a:prstClr val="white">
                    <a:lumMod val="9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Reanalysis</a:t>
            </a:r>
            <a:br>
              <a:rPr lang="en-US" altLang="ko-KR" sz="1600" b="1" dirty="0" smtClean="0">
                <a:solidFill>
                  <a:prstClr val="white">
                    <a:lumMod val="9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ko-KR" sz="1600" b="1" dirty="0" smtClean="0">
                <a:solidFill>
                  <a:prstClr val="white">
                    <a:lumMod val="9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including </a:t>
            </a:r>
          </a:p>
          <a:p>
            <a:pPr algn="ctr"/>
            <a:r>
              <a:rPr lang="en-US" altLang="ko-KR" sz="1600" b="1" dirty="0" smtClean="0">
                <a:solidFill>
                  <a:prstClr val="white">
                    <a:lumMod val="9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Tibetan </a:t>
            </a:r>
          </a:p>
          <a:p>
            <a:pPr algn="ctr"/>
            <a:r>
              <a:rPr lang="en-US" altLang="ko-KR" sz="1600" b="1" dirty="0" smtClean="0">
                <a:solidFill>
                  <a:prstClr val="white">
                    <a:lumMod val="9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Plateau</a:t>
            </a:r>
            <a:endParaRPr lang="ko-KR" altLang="en-US" sz="1600" b="1" dirty="0">
              <a:solidFill>
                <a:prstClr val="white">
                  <a:lumMod val="95000"/>
                </a:prstClr>
              </a:solidFill>
              <a:latin typeface="Tahoma" panose="020B0604030504040204" pitchFamily="34" charset="0"/>
              <a:ea typeface="KoPub돋움체 Light" panose="02020603020101020101" pitchFamily="18" charset="-127"/>
              <a:cs typeface="Tahoma" panose="020B060403050404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433806" y="6033992"/>
            <a:ext cx="2733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z="1600" dirty="0" smtClean="0">
                <a:solidFill>
                  <a:prstClr val="white">
                    <a:lumMod val="9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Development with </a:t>
            </a:r>
            <a:r>
              <a:rPr lang="en-US" altLang="ko-KR" sz="1600" dirty="0" err="1" smtClean="0">
                <a:solidFill>
                  <a:prstClr val="white">
                    <a:lumMod val="9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EnKF</a:t>
            </a:r>
            <a:endParaRPr lang="en-US" altLang="ko-KR" sz="1600" dirty="0" smtClean="0">
              <a:solidFill>
                <a:prstClr val="white">
                  <a:lumMod val="9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z="1600" dirty="0" smtClean="0">
                <a:solidFill>
                  <a:prstClr val="white">
                    <a:lumMod val="9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Evaluation</a:t>
            </a:r>
            <a:endParaRPr lang="ko-KR" altLang="en-US" sz="1600" dirty="0">
              <a:solidFill>
                <a:prstClr val="white">
                  <a:lumMod val="95000"/>
                </a:prstClr>
              </a:solidFill>
              <a:latin typeface="Tahoma" panose="020B0604030504040204" pitchFamily="34" charset="0"/>
              <a:ea typeface="KoPub돋움체 Light" panose="02020603020101020101" pitchFamily="18" charset="-127"/>
              <a:cs typeface="Tahoma" panose="020B060403050404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0538706" y="3627267"/>
            <a:ext cx="1653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z="1600" dirty="0" smtClean="0">
                <a:solidFill>
                  <a:prstClr val="white">
                    <a:lumMod val="9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Development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z="1600" dirty="0" smtClean="0">
                <a:solidFill>
                  <a:prstClr val="white">
                    <a:lumMod val="9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Evaluation</a:t>
            </a:r>
            <a:endParaRPr lang="ko-KR" altLang="en-US" sz="1600" dirty="0">
              <a:solidFill>
                <a:prstClr val="white">
                  <a:lumMod val="95000"/>
                </a:prstClr>
              </a:solidFill>
              <a:latin typeface="Tahoma" panose="020B0604030504040204" pitchFamily="34" charset="0"/>
              <a:ea typeface="KoPub돋움체 Light" panose="02020603020101020101" pitchFamily="18" charset="-127"/>
              <a:cs typeface="Tahoma" panose="020B0604030504040204" pitchFamily="34" charset="0"/>
            </a:endParaRPr>
          </a:p>
        </p:txBody>
      </p:sp>
      <p:grpSp>
        <p:nvGrpSpPr>
          <p:cNvPr id="44" name="그룹 43"/>
          <p:cNvGrpSpPr/>
          <p:nvPr/>
        </p:nvGrpSpPr>
        <p:grpSpPr>
          <a:xfrm>
            <a:off x="3249824" y="3086484"/>
            <a:ext cx="1545136" cy="432350"/>
            <a:chOff x="10252782" y="3302480"/>
            <a:chExt cx="1545136" cy="432350"/>
          </a:xfrm>
        </p:grpSpPr>
        <p:grpSp>
          <p:nvGrpSpPr>
            <p:cNvPr id="46" name="그룹 45"/>
            <p:cNvGrpSpPr/>
            <p:nvPr/>
          </p:nvGrpSpPr>
          <p:grpSpPr>
            <a:xfrm>
              <a:off x="10252782" y="3337955"/>
              <a:ext cx="1545136" cy="396875"/>
              <a:chOff x="9755666" y="3584693"/>
              <a:chExt cx="1545136" cy="396875"/>
            </a:xfrm>
          </p:grpSpPr>
          <p:sp>
            <p:nvSpPr>
              <p:cNvPr id="55" name="Freeform 233"/>
              <p:cNvSpPr>
                <a:spLocks/>
              </p:cNvSpPr>
              <p:nvPr/>
            </p:nvSpPr>
            <p:spPr bwMode="auto">
              <a:xfrm>
                <a:off x="10846777" y="3738680"/>
                <a:ext cx="454025" cy="242888"/>
              </a:xfrm>
              <a:custGeom>
                <a:avLst/>
                <a:gdLst>
                  <a:gd name="T0" fmla="*/ 0 w 286"/>
                  <a:gd name="T1" fmla="*/ 153 h 153"/>
                  <a:gd name="T2" fmla="*/ 286 w 286"/>
                  <a:gd name="T3" fmla="*/ 153 h 153"/>
                  <a:gd name="T4" fmla="*/ 240 w 286"/>
                  <a:gd name="T5" fmla="*/ 75 h 153"/>
                  <a:gd name="T6" fmla="*/ 286 w 286"/>
                  <a:gd name="T7" fmla="*/ 0 h 153"/>
                  <a:gd name="T8" fmla="*/ 0 w 286"/>
                  <a:gd name="T9" fmla="*/ 0 h 153"/>
                  <a:gd name="T10" fmla="*/ 0 w 286"/>
                  <a:gd name="T11" fmla="*/ 153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6" h="153">
                    <a:moveTo>
                      <a:pt x="0" y="153"/>
                    </a:moveTo>
                    <a:lnTo>
                      <a:pt x="286" y="153"/>
                    </a:lnTo>
                    <a:lnTo>
                      <a:pt x="240" y="75"/>
                    </a:lnTo>
                    <a:lnTo>
                      <a:pt x="286" y="0"/>
                    </a:lnTo>
                    <a:lnTo>
                      <a:pt x="0" y="0"/>
                    </a:lnTo>
                    <a:lnTo>
                      <a:pt x="0" y="153"/>
                    </a:lnTo>
                    <a:close/>
                  </a:path>
                </a:pathLst>
              </a:custGeom>
              <a:solidFill>
                <a:srgbClr val="FF7578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" name="Freeform 234"/>
              <p:cNvSpPr>
                <a:spLocks/>
              </p:cNvSpPr>
              <p:nvPr/>
            </p:nvSpPr>
            <p:spPr bwMode="auto">
              <a:xfrm>
                <a:off x="10846777" y="3813293"/>
                <a:ext cx="266700" cy="168275"/>
              </a:xfrm>
              <a:custGeom>
                <a:avLst/>
                <a:gdLst>
                  <a:gd name="T0" fmla="*/ 168 w 168"/>
                  <a:gd name="T1" fmla="*/ 53 h 106"/>
                  <a:gd name="T2" fmla="*/ 0 w 168"/>
                  <a:gd name="T3" fmla="*/ 106 h 106"/>
                  <a:gd name="T4" fmla="*/ 0 w 168"/>
                  <a:gd name="T5" fmla="*/ 0 h 106"/>
                  <a:gd name="T6" fmla="*/ 168 w 168"/>
                  <a:gd name="T7" fmla="*/ 53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8" h="106">
                    <a:moveTo>
                      <a:pt x="168" y="53"/>
                    </a:moveTo>
                    <a:lnTo>
                      <a:pt x="0" y="106"/>
                    </a:lnTo>
                    <a:lnTo>
                      <a:pt x="0" y="0"/>
                    </a:lnTo>
                    <a:lnTo>
                      <a:pt x="168" y="53"/>
                    </a:lnTo>
                    <a:close/>
                  </a:path>
                </a:pathLst>
              </a:custGeom>
              <a:solidFill>
                <a:srgbClr val="FF3F44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" name="Freeform 235"/>
              <p:cNvSpPr>
                <a:spLocks/>
              </p:cNvSpPr>
              <p:nvPr/>
            </p:nvSpPr>
            <p:spPr bwMode="auto">
              <a:xfrm>
                <a:off x="9755666" y="3738680"/>
                <a:ext cx="450850" cy="242888"/>
              </a:xfrm>
              <a:custGeom>
                <a:avLst/>
                <a:gdLst>
                  <a:gd name="T0" fmla="*/ 284 w 284"/>
                  <a:gd name="T1" fmla="*/ 153 h 153"/>
                  <a:gd name="T2" fmla="*/ 0 w 284"/>
                  <a:gd name="T3" fmla="*/ 153 h 153"/>
                  <a:gd name="T4" fmla="*/ 44 w 284"/>
                  <a:gd name="T5" fmla="*/ 75 h 153"/>
                  <a:gd name="T6" fmla="*/ 0 w 284"/>
                  <a:gd name="T7" fmla="*/ 0 h 153"/>
                  <a:gd name="T8" fmla="*/ 284 w 284"/>
                  <a:gd name="T9" fmla="*/ 0 h 153"/>
                  <a:gd name="T10" fmla="*/ 284 w 284"/>
                  <a:gd name="T11" fmla="*/ 153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4" h="153">
                    <a:moveTo>
                      <a:pt x="284" y="153"/>
                    </a:moveTo>
                    <a:lnTo>
                      <a:pt x="0" y="153"/>
                    </a:lnTo>
                    <a:lnTo>
                      <a:pt x="44" y="75"/>
                    </a:lnTo>
                    <a:lnTo>
                      <a:pt x="0" y="0"/>
                    </a:lnTo>
                    <a:lnTo>
                      <a:pt x="284" y="0"/>
                    </a:lnTo>
                    <a:lnTo>
                      <a:pt x="284" y="153"/>
                    </a:lnTo>
                    <a:close/>
                  </a:path>
                </a:pathLst>
              </a:custGeom>
              <a:solidFill>
                <a:srgbClr val="FF7578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" name="Freeform 236"/>
              <p:cNvSpPr>
                <a:spLocks/>
              </p:cNvSpPr>
              <p:nvPr/>
            </p:nvSpPr>
            <p:spPr bwMode="auto">
              <a:xfrm>
                <a:off x="9942991" y="3813293"/>
                <a:ext cx="263525" cy="168275"/>
              </a:xfrm>
              <a:custGeom>
                <a:avLst/>
                <a:gdLst>
                  <a:gd name="T0" fmla="*/ 0 w 166"/>
                  <a:gd name="T1" fmla="*/ 53 h 106"/>
                  <a:gd name="T2" fmla="*/ 166 w 166"/>
                  <a:gd name="T3" fmla="*/ 106 h 106"/>
                  <a:gd name="T4" fmla="*/ 166 w 166"/>
                  <a:gd name="T5" fmla="*/ 0 h 106"/>
                  <a:gd name="T6" fmla="*/ 0 w 166"/>
                  <a:gd name="T7" fmla="*/ 53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6" h="106">
                    <a:moveTo>
                      <a:pt x="0" y="53"/>
                    </a:moveTo>
                    <a:lnTo>
                      <a:pt x="166" y="106"/>
                    </a:lnTo>
                    <a:lnTo>
                      <a:pt x="166" y="0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FF3F44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" name="Rectangle 237"/>
              <p:cNvSpPr>
                <a:spLocks noChangeArrowheads="1"/>
              </p:cNvSpPr>
              <p:nvPr/>
            </p:nvSpPr>
            <p:spPr bwMode="auto">
              <a:xfrm>
                <a:off x="9942991" y="3584693"/>
                <a:ext cx="1170486" cy="312738"/>
              </a:xfrm>
              <a:prstGeom prst="rect">
                <a:avLst/>
              </a:prstGeom>
              <a:solidFill>
                <a:srgbClr val="FF9799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ko-KR" altLang="en-US" sz="2400" dirty="0">
                  <a:solidFill>
                    <a:schemeClr val="bg1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52" name="직사각형 51"/>
            <p:cNvSpPr/>
            <p:nvPr/>
          </p:nvSpPr>
          <p:spPr>
            <a:xfrm>
              <a:off x="10592064" y="3302480"/>
              <a:ext cx="88517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Part 1</a:t>
              </a:r>
              <a:endParaRPr lang="ko-KR" altLang="en-US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5" name="그룹 64"/>
          <p:cNvGrpSpPr/>
          <p:nvPr/>
        </p:nvGrpSpPr>
        <p:grpSpPr>
          <a:xfrm>
            <a:off x="6152567" y="3189401"/>
            <a:ext cx="1545136" cy="432350"/>
            <a:chOff x="10252782" y="5444543"/>
            <a:chExt cx="1545136" cy="432350"/>
          </a:xfrm>
        </p:grpSpPr>
        <p:grpSp>
          <p:nvGrpSpPr>
            <p:cNvPr id="66" name="그룹 65"/>
            <p:cNvGrpSpPr/>
            <p:nvPr/>
          </p:nvGrpSpPr>
          <p:grpSpPr>
            <a:xfrm>
              <a:off x="10252782" y="5480018"/>
              <a:ext cx="1545136" cy="396875"/>
              <a:chOff x="10379782" y="5429218"/>
              <a:chExt cx="1545136" cy="396875"/>
            </a:xfrm>
          </p:grpSpPr>
          <p:sp>
            <p:nvSpPr>
              <p:cNvPr id="77" name="Freeform 233"/>
              <p:cNvSpPr>
                <a:spLocks/>
              </p:cNvSpPr>
              <p:nvPr/>
            </p:nvSpPr>
            <p:spPr bwMode="auto">
              <a:xfrm>
                <a:off x="11470893" y="5583205"/>
                <a:ext cx="454025" cy="242888"/>
              </a:xfrm>
              <a:custGeom>
                <a:avLst/>
                <a:gdLst>
                  <a:gd name="T0" fmla="*/ 0 w 286"/>
                  <a:gd name="T1" fmla="*/ 153 h 153"/>
                  <a:gd name="T2" fmla="*/ 286 w 286"/>
                  <a:gd name="T3" fmla="*/ 153 h 153"/>
                  <a:gd name="T4" fmla="*/ 240 w 286"/>
                  <a:gd name="T5" fmla="*/ 75 h 153"/>
                  <a:gd name="T6" fmla="*/ 286 w 286"/>
                  <a:gd name="T7" fmla="*/ 0 h 153"/>
                  <a:gd name="T8" fmla="*/ 0 w 286"/>
                  <a:gd name="T9" fmla="*/ 0 h 153"/>
                  <a:gd name="T10" fmla="*/ 0 w 286"/>
                  <a:gd name="T11" fmla="*/ 153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6" h="153">
                    <a:moveTo>
                      <a:pt x="0" y="153"/>
                    </a:moveTo>
                    <a:lnTo>
                      <a:pt x="286" y="153"/>
                    </a:lnTo>
                    <a:lnTo>
                      <a:pt x="240" y="75"/>
                    </a:lnTo>
                    <a:lnTo>
                      <a:pt x="286" y="0"/>
                    </a:lnTo>
                    <a:lnTo>
                      <a:pt x="0" y="0"/>
                    </a:lnTo>
                    <a:lnTo>
                      <a:pt x="0" y="153"/>
                    </a:lnTo>
                    <a:close/>
                  </a:path>
                </a:pathLst>
              </a:custGeom>
              <a:solidFill>
                <a:srgbClr val="4E99EC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9" name="Freeform 234"/>
              <p:cNvSpPr>
                <a:spLocks/>
              </p:cNvSpPr>
              <p:nvPr/>
            </p:nvSpPr>
            <p:spPr bwMode="auto">
              <a:xfrm>
                <a:off x="11470893" y="5657818"/>
                <a:ext cx="266700" cy="168275"/>
              </a:xfrm>
              <a:custGeom>
                <a:avLst/>
                <a:gdLst>
                  <a:gd name="T0" fmla="*/ 168 w 168"/>
                  <a:gd name="T1" fmla="*/ 53 h 106"/>
                  <a:gd name="T2" fmla="*/ 0 w 168"/>
                  <a:gd name="T3" fmla="*/ 106 h 106"/>
                  <a:gd name="T4" fmla="*/ 0 w 168"/>
                  <a:gd name="T5" fmla="*/ 0 h 106"/>
                  <a:gd name="T6" fmla="*/ 168 w 168"/>
                  <a:gd name="T7" fmla="*/ 53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8" h="106">
                    <a:moveTo>
                      <a:pt x="168" y="53"/>
                    </a:moveTo>
                    <a:lnTo>
                      <a:pt x="0" y="106"/>
                    </a:lnTo>
                    <a:lnTo>
                      <a:pt x="0" y="0"/>
                    </a:lnTo>
                    <a:lnTo>
                      <a:pt x="168" y="53"/>
                    </a:lnTo>
                    <a:close/>
                  </a:path>
                </a:pathLst>
              </a:custGeom>
              <a:solidFill>
                <a:srgbClr val="1772D7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1" name="Freeform 235"/>
              <p:cNvSpPr>
                <a:spLocks/>
              </p:cNvSpPr>
              <p:nvPr/>
            </p:nvSpPr>
            <p:spPr bwMode="auto">
              <a:xfrm>
                <a:off x="10379782" y="5583205"/>
                <a:ext cx="450850" cy="242888"/>
              </a:xfrm>
              <a:custGeom>
                <a:avLst/>
                <a:gdLst>
                  <a:gd name="T0" fmla="*/ 284 w 284"/>
                  <a:gd name="T1" fmla="*/ 153 h 153"/>
                  <a:gd name="T2" fmla="*/ 0 w 284"/>
                  <a:gd name="T3" fmla="*/ 153 h 153"/>
                  <a:gd name="T4" fmla="*/ 44 w 284"/>
                  <a:gd name="T5" fmla="*/ 75 h 153"/>
                  <a:gd name="T6" fmla="*/ 0 w 284"/>
                  <a:gd name="T7" fmla="*/ 0 h 153"/>
                  <a:gd name="T8" fmla="*/ 284 w 284"/>
                  <a:gd name="T9" fmla="*/ 0 h 153"/>
                  <a:gd name="T10" fmla="*/ 284 w 284"/>
                  <a:gd name="T11" fmla="*/ 153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4" h="153">
                    <a:moveTo>
                      <a:pt x="284" y="153"/>
                    </a:moveTo>
                    <a:lnTo>
                      <a:pt x="0" y="153"/>
                    </a:lnTo>
                    <a:lnTo>
                      <a:pt x="44" y="75"/>
                    </a:lnTo>
                    <a:lnTo>
                      <a:pt x="0" y="0"/>
                    </a:lnTo>
                    <a:lnTo>
                      <a:pt x="284" y="0"/>
                    </a:lnTo>
                    <a:lnTo>
                      <a:pt x="284" y="153"/>
                    </a:lnTo>
                    <a:close/>
                  </a:path>
                </a:pathLst>
              </a:custGeom>
              <a:solidFill>
                <a:srgbClr val="4E99EC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2" name="Freeform 236"/>
              <p:cNvSpPr>
                <a:spLocks/>
              </p:cNvSpPr>
              <p:nvPr/>
            </p:nvSpPr>
            <p:spPr bwMode="auto">
              <a:xfrm>
                <a:off x="10567107" y="5657818"/>
                <a:ext cx="263525" cy="168275"/>
              </a:xfrm>
              <a:custGeom>
                <a:avLst/>
                <a:gdLst>
                  <a:gd name="T0" fmla="*/ 0 w 166"/>
                  <a:gd name="T1" fmla="*/ 53 h 106"/>
                  <a:gd name="T2" fmla="*/ 166 w 166"/>
                  <a:gd name="T3" fmla="*/ 106 h 106"/>
                  <a:gd name="T4" fmla="*/ 166 w 166"/>
                  <a:gd name="T5" fmla="*/ 0 h 106"/>
                  <a:gd name="T6" fmla="*/ 0 w 166"/>
                  <a:gd name="T7" fmla="*/ 53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6" h="106">
                    <a:moveTo>
                      <a:pt x="0" y="53"/>
                    </a:moveTo>
                    <a:lnTo>
                      <a:pt x="166" y="106"/>
                    </a:lnTo>
                    <a:lnTo>
                      <a:pt x="166" y="0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1772D7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3" name="Rectangle 237"/>
              <p:cNvSpPr>
                <a:spLocks noChangeArrowheads="1"/>
              </p:cNvSpPr>
              <p:nvPr/>
            </p:nvSpPr>
            <p:spPr bwMode="auto">
              <a:xfrm>
                <a:off x="10567107" y="5429218"/>
                <a:ext cx="1170486" cy="312738"/>
              </a:xfrm>
              <a:prstGeom prst="rect">
                <a:avLst/>
              </a:prstGeom>
              <a:solidFill>
                <a:srgbClr val="74AFF0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ko-KR" altLang="en-US" sz="2400" dirty="0">
                  <a:solidFill>
                    <a:schemeClr val="bg1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70" name="직사각형 69"/>
            <p:cNvSpPr/>
            <p:nvPr/>
          </p:nvSpPr>
          <p:spPr>
            <a:xfrm>
              <a:off x="10592064" y="5444543"/>
              <a:ext cx="88517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Part 2</a:t>
              </a:r>
              <a:endParaRPr lang="ko-KR" altLang="en-US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440317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9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61" grpId="0" animBg="1"/>
      <p:bldP spid="63" grpId="0" animBg="1"/>
      <p:bldP spid="67" grpId="0" animBg="1"/>
      <p:bldP spid="71" grpId="0" animBg="1"/>
      <p:bldP spid="74" grpId="0"/>
      <p:bldP spid="76" grpId="0"/>
      <p:bldP spid="32" grpId="0"/>
      <p:bldP spid="35" grpId="0"/>
      <p:bldP spid="36" grpId="0"/>
      <p:bldP spid="41" grpId="0"/>
      <p:bldP spid="42" grpId="0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23C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003810" y="3216170"/>
            <a:ext cx="63743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prstClr val="white"/>
                </a:solidFill>
                <a:latin typeface="Calibri" panose="020F0502020204030204" pitchFamily="34" charset="0"/>
                <a:ea typeface="배달의민족 도현" panose="020B0600000101010101" pitchFamily="50" charset="-127"/>
              </a:rPr>
              <a:t>East Asia Reanalysis </a:t>
            </a:r>
            <a:r>
              <a:rPr lang="en-US" altLang="ko-KR" sz="4000" b="1" dirty="0">
                <a:solidFill>
                  <a:prstClr val="white"/>
                </a:solidFill>
                <a:latin typeface="Calibri" panose="020F0502020204030204" pitchFamily="34" charset="0"/>
                <a:ea typeface="배달의민족 도현" panose="020B0600000101010101" pitchFamily="50" charset="-127"/>
              </a:rPr>
              <a:t>system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5089155" y="1268760"/>
            <a:ext cx="2013693" cy="1880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99184" y="1889754"/>
            <a:ext cx="1593641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5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배달의민족 도현" panose="020B0600000101010101" pitchFamily="50" charset="-127"/>
                <a:cs typeface="Calibri" panose="020F0502020204030204" pitchFamily="34" charset="0"/>
              </a:rPr>
              <a:t>Part 1</a:t>
            </a:r>
            <a:endParaRPr lang="ko-KR" altLang="en-US" sz="4500" b="1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ea typeface="배달의민족 도현" panose="020B0600000101010101" pitchFamily="50" charset="-127"/>
              <a:cs typeface="Calibri" panose="020F0502020204030204" pitchFamily="34" charset="0"/>
            </a:endParaRPr>
          </a:p>
        </p:txBody>
      </p:sp>
      <p:cxnSp>
        <p:nvCxnSpPr>
          <p:cNvPr id="13" name="직선 연결선 12"/>
          <p:cNvCxnSpPr/>
          <p:nvPr/>
        </p:nvCxnSpPr>
        <p:spPr>
          <a:xfrm>
            <a:off x="5231904" y="1520216"/>
            <a:ext cx="1728192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/>
        </p:nvSpPr>
        <p:spPr>
          <a:xfrm>
            <a:off x="4322310" y="3924056"/>
            <a:ext cx="4495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altLang="ko-KR" sz="2400" b="1" dirty="0">
                <a:solidFill>
                  <a:prstClr val="whit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Model configuration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altLang="ko-KR" sz="2400" b="1" dirty="0">
                <a:solidFill>
                  <a:prstClr val="whit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Observations for </a:t>
            </a:r>
            <a:r>
              <a:rPr lang="en-US" altLang="ko-KR" sz="2400" b="1" dirty="0" smtClean="0">
                <a:solidFill>
                  <a:prstClr val="whit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EARR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altLang="ko-KR" sz="2400" b="1" dirty="0" smtClean="0">
                <a:solidFill>
                  <a:prstClr val="whit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Evaluation of reanalysis</a:t>
            </a:r>
            <a:endParaRPr lang="en-US" altLang="ko-KR" sz="2400" b="1" dirty="0">
              <a:solidFill>
                <a:prstClr val="white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D8E3F-465A-497D-95D5-7D7CB50A06A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8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그룹 77"/>
          <p:cNvGrpSpPr/>
          <p:nvPr/>
        </p:nvGrpSpPr>
        <p:grpSpPr>
          <a:xfrm>
            <a:off x="277633" y="1798579"/>
            <a:ext cx="737616" cy="637661"/>
            <a:chOff x="286675" y="1057144"/>
            <a:chExt cx="737616" cy="637661"/>
          </a:xfrm>
        </p:grpSpPr>
        <p:sp>
          <p:nvSpPr>
            <p:cNvPr id="74" name="직사각형 73"/>
            <p:cNvSpPr/>
            <p:nvPr/>
          </p:nvSpPr>
          <p:spPr>
            <a:xfrm>
              <a:off x="286675" y="1057144"/>
              <a:ext cx="75474" cy="637661"/>
            </a:xfrm>
            <a:prstGeom prst="rect">
              <a:avLst/>
            </a:prstGeom>
            <a:solidFill>
              <a:srgbClr val="DA9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76" name="직선 연결선 75"/>
            <p:cNvCxnSpPr/>
            <p:nvPr/>
          </p:nvCxnSpPr>
          <p:spPr>
            <a:xfrm>
              <a:off x="286675" y="1057144"/>
              <a:ext cx="737616" cy="0"/>
            </a:xfrm>
            <a:prstGeom prst="line">
              <a:avLst/>
            </a:prstGeom>
            <a:ln w="12700">
              <a:solidFill>
                <a:srgbClr val="DA9B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직선 연결선 76"/>
            <p:cNvCxnSpPr/>
            <p:nvPr/>
          </p:nvCxnSpPr>
          <p:spPr>
            <a:xfrm>
              <a:off x="286675" y="1694805"/>
              <a:ext cx="737616" cy="0"/>
            </a:xfrm>
            <a:prstGeom prst="line">
              <a:avLst/>
            </a:prstGeom>
            <a:ln w="12700">
              <a:solidFill>
                <a:srgbClr val="DA9B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9" name="그림 78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44" y="1694805"/>
            <a:ext cx="834190" cy="834190"/>
          </a:xfrm>
          <a:prstGeom prst="rect">
            <a:avLst/>
          </a:prstGeom>
        </p:spPr>
      </p:pic>
      <p:pic>
        <p:nvPicPr>
          <p:cNvPr id="81" name="그림 80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6" t="45154" r="-1" b="-2"/>
          <a:stretch/>
        </p:blipFill>
        <p:spPr>
          <a:xfrm>
            <a:off x="330746" y="2609886"/>
            <a:ext cx="827358" cy="474400"/>
          </a:xfrm>
          <a:prstGeom prst="rect">
            <a:avLst/>
          </a:prstGeom>
        </p:spPr>
      </p:pic>
      <p:pic>
        <p:nvPicPr>
          <p:cNvPr id="83" name="그림 82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59" y="3159398"/>
            <a:ext cx="623733" cy="623733"/>
          </a:xfrm>
          <a:prstGeom prst="rect">
            <a:avLst/>
          </a:prstGeom>
        </p:spPr>
      </p:pic>
      <p:pic>
        <p:nvPicPr>
          <p:cNvPr id="84" name="그림 83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58" y="3850986"/>
            <a:ext cx="601962" cy="601962"/>
          </a:xfrm>
          <a:prstGeom prst="rect">
            <a:avLst/>
          </a:prstGeom>
        </p:spPr>
      </p:pic>
      <p:pic>
        <p:nvPicPr>
          <p:cNvPr id="85" name="그림 84"/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10" y="4535317"/>
            <a:ext cx="579639" cy="579639"/>
          </a:xfrm>
          <a:prstGeom prst="rect">
            <a:avLst/>
          </a:prstGeom>
        </p:spPr>
      </p:pic>
      <p:pic>
        <p:nvPicPr>
          <p:cNvPr id="86" name="그림 85"/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71" y="5238575"/>
            <a:ext cx="627021" cy="627021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74" y="983406"/>
            <a:ext cx="785136" cy="785136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851198" y="457200"/>
            <a:ext cx="27655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ko-KR" sz="20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 configuration</a:t>
            </a:r>
            <a:endParaRPr lang="ko-KR" altLang="en-US" sz="2000" b="1" dirty="0">
              <a:solidFill>
                <a:prstClr val="black"/>
              </a:solidFill>
              <a:latin typeface="Tahoma" panose="020B0604030504040204" pitchFamily="34" charset="0"/>
              <a:ea typeface="나눔바른고딕 Light" panose="020B0603020101020101" pitchFamily="50" charset="-127"/>
              <a:cs typeface="Tahoma" panose="020B060403050404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928613" y="446049"/>
            <a:ext cx="40242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ko-KR" sz="2000" b="1" i="1" dirty="0" smtClean="0">
                <a:solidFill>
                  <a:prstClr val="black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Part 1. East Asia Regional Reanalysis</a:t>
            </a:r>
            <a:endParaRPr lang="ko-KR" altLang="en-US" sz="2000" b="1" i="1" dirty="0">
              <a:solidFill>
                <a:prstClr val="black"/>
              </a:solidFill>
              <a:latin typeface="Calibri" panose="020F0502020204030204" pitchFamily="34" charset="0"/>
              <a:ea typeface="나눔바른고딕 Light" panose="020B0603020101020101" pitchFamily="50" charset="-127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6" name="표 4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02804018"/>
                  </p:ext>
                </p:extLst>
              </p:nvPr>
            </p:nvGraphicFramePr>
            <p:xfrm>
              <a:off x="7278809" y="1388937"/>
              <a:ext cx="4593256" cy="4716780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1519503"/>
                    <a:gridCol w="3073753"/>
                  </a:tblGrid>
                  <a:tr h="21600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100" b="1" dirty="0" smtClean="0">
                              <a:latin typeface="Calibri" panose="020F0502020204030204" pitchFamily="34" charset="0"/>
                              <a:ea typeface="Tahoma" panose="020B0604030504040204" pitchFamily="34" charset="0"/>
                              <a:cs typeface="Calibri" panose="020F0502020204030204" pitchFamily="34" charset="0"/>
                            </a:rPr>
                            <a:t>Horizontal</a:t>
                          </a:r>
                          <a:r>
                            <a:rPr lang="en-US" altLang="ko-KR" sz="1100" b="1" baseline="0" dirty="0" smtClean="0">
                              <a:latin typeface="Calibri" panose="020F0502020204030204" pitchFamily="34" charset="0"/>
                              <a:ea typeface="Tahoma" panose="020B0604030504040204" pitchFamily="34" charset="0"/>
                              <a:cs typeface="Calibri" panose="020F0502020204030204" pitchFamily="34" charset="0"/>
                            </a:rPr>
                            <a:t> Resolution</a:t>
                          </a:r>
                          <a:endParaRPr lang="ko-KR" altLang="en-US" sz="1100" b="1" dirty="0"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050" b="1" dirty="0" smtClean="0">
                              <a:solidFill>
                                <a:srgbClr val="0E43EC"/>
                              </a:solidFill>
                              <a:latin typeface="Calibri" panose="020F0502020204030204" pitchFamily="34" charset="0"/>
                              <a:ea typeface="Tahoma" panose="020B0604030504040204" pitchFamily="34" charset="0"/>
                              <a:cs typeface="Calibri" panose="020F0502020204030204" pitchFamily="34" charset="0"/>
                            </a:rPr>
                            <a:t>12</a:t>
                          </a:r>
                          <a:r>
                            <a:rPr lang="en-US" altLang="ko-KR" sz="1050" b="1" baseline="0" dirty="0" smtClean="0">
                              <a:solidFill>
                                <a:srgbClr val="0E43EC"/>
                              </a:solidFill>
                              <a:latin typeface="Calibri" panose="020F0502020204030204" pitchFamily="34" charset="0"/>
                              <a:ea typeface="Tahoma" panose="020B0604030504040204" pitchFamily="34" charset="0"/>
                              <a:cs typeface="Calibri" panose="020F0502020204030204" pitchFamily="34" charset="0"/>
                            </a:rPr>
                            <a:t> km</a:t>
                          </a:r>
                          <a:r>
                            <a:rPr lang="en-US" altLang="ko-KR" sz="1050" b="0" baseline="0" dirty="0" smtClean="0">
                              <a:solidFill>
                                <a:srgbClr val="0E43EC"/>
                              </a:solidFill>
                              <a:latin typeface="Calibri" panose="020F0502020204030204" pitchFamily="34" charset="0"/>
                              <a:ea typeface="Tahoma" panose="020B060403050404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US" altLang="ko-KR" sz="1050" b="0" baseline="0" dirty="0" smtClean="0">
                              <a:latin typeface="Calibri" panose="020F0502020204030204" pitchFamily="34" charset="0"/>
                              <a:ea typeface="Tahoma" panose="020B0604030504040204" pitchFamily="34" charset="0"/>
                              <a:cs typeface="Calibri" panose="020F0502020204030204" pitchFamily="34" charset="0"/>
                            </a:rPr>
                            <a:t>(0.11° </a:t>
                          </a:r>
                          <a14:m>
                            <m:oMath xmlns:m="http://schemas.openxmlformats.org/officeDocument/2006/math">
                              <m:r>
                                <a:rPr lang="en-US" altLang="ko-KR" sz="1050" b="0" baseline="0" smtClean="0">
                                  <a:latin typeface="Cambria Math"/>
                                  <a:ea typeface="+mn-ea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altLang="ko-KR" sz="1050" b="0" baseline="0" dirty="0" smtClean="0">
                              <a:latin typeface="Calibri" panose="020F0502020204030204" pitchFamily="34" charset="0"/>
                              <a:ea typeface="Tahoma" panose="020B0604030504040204" pitchFamily="34" charset="0"/>
                              <a:cs typeface="Calibri" panose="020F0502020204030204" pitchFamily="34" charset="0"/>
                            </a:rPr>
                            <a:t> 0.11°, 540 </a:t>
                          </a:r>
                          <a14:m>
                            <m:oMath xmlns:m="http://schemas.openxmlformats.org/officeDocument/2006/math">
                              <m:r>
                                <a:rPr lang="en-US" altLang="ko-KR" sz="1050" b="0" baseline="0" smtClean="0">
                                  <a:latin typeface="Cambria Math"/>
                                  <a:ea typeface="+mn-ea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altLang="ko-KR" sz="1050" b="0" baseline="0" dirty="0" smtClean="0">
                              <a:latin typeface="Calibri" panose="020F0502020204030204" pitchFamily="34" charset="0"/>
                              <a:ea typeface="Tahoma" panose="020B0604030504040204" pitchFamily="34" charset="0"/>
                              <a:cs typeface="Calibri" panose="020F0502020204030204" pitchFamily="34" charset="0"/>
                            </a:rPr>
                            <a:t> 432 grid points)</a:t>
                          </a:r>
                          <a:endParaRPr lang="ko-KR" altLang="en-US" sz="1050" b="0" dirty="0"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21600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100" b="1" dirty="0" smtClean="0">
                              <a:latin typeface="Calibri" panose="020F0502020204030204" pitchFamily="34" charset="0"/>
                              <a:ea typeface="Tahoma" panose="020B0604030504040204" pitchFamily="34" charset="0"/>
                              <a:cs typeface="Calibri" panose="020F0502020204030204" pitchFamily="34" charset="0"/>
                            </a:rPr>
                            <a:t>Vertical</a:t>
                          </a:r>
                          <a:r>
                            <a:rPr lang="en-US" altLang="ko-KR" sz="1100" b="1" baseline="0" dirty="0" smtClean="0">
                              <a:latin typeface="Calibri" panose="020F0502020204030204" pitchFamily="34" charset="0"/>
                              <a:ea typeface="Tahoma" panose="020B0604030504040204" pitchFamily="34" charset="0"/>
                              <a:cs typeface="Calibri" panose="020F0502020204030204" pitchFamily="34" charset="0"/>
                            </a:rPr>
                            <a:t> Levels</a:t>
                          </a:r>
                          <a:endParaRPr lang="ko-KR" altLang="en-US" sz="1100" b="1" dirty="0"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050" baseline="0" dirty="0" smtClean="0">
                              <a:latin typeface="Calibri" panose="020F0502020204030204" pitchFamily="34" charset="0"/>
                              <a:ea typeface="Tahoma" panose="020B0604030504040204" pitchFamily="34" charset="0"/>
                              <a:cs typeface="Calibri" panose="020F0502020204030204" pitchFamily="34" charset="0"/>
                            </a:rPr>
                            <a:t>70 vertical levels (top ~ 80 km)</a:t>
                          </a:r>
                          <a:endParaRPr lang="ko-KR" altLang="en-US" sz="1050" dirty="0"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21600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100" b="1" dirty="0" smtClean="0">
                              <a:latin typeface="Calibri" panose="020F0502020204030204" pitchFamily="34" charset="0"/>
                              <a:ea typeface="Tahoma" panose="020B0604030504040204" pitchFamily="34" charset="0"/>
                              <a:cs typeface="Calibri" panose="020F0502020204030204" pitchFamily="34" charset="0"/>
                            </a:rPr>
                            <a:t>Model</a:t>
                          </a:r>
                          <a:endParaRPr lang="ko-KR" altLang="en-US" sz="1100" b="1" dirty="0"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100" b="1" dirty="0" smtClean="0">
                              <a:solidFill>
                                <a:srgbClr val="0E43EC"/>
                              </a:solidFill>
                              <a:latin typeface="Calibri" panose="020F0502020204030204" pitchFamily="34" charset="0"/>
                              <a:ea typeface="Tahoma" panose="020B0604030504040204" pitchFamily="34" charset="0"/>
                              <a:cs typeface="Calibri" panose="020F0502020204030204" pitchFamily="34" charset="0"/>
                            </a:rPr>
                            <a:t>Unified Model</a:t>
                          </a:r>
                          <a:r>
                            <a:rPr lang="en-US" altLang="ko-KR" sz="1100" dirty="0" smtClean="0">
                              <a:latin typeface="Calibri" panose="020F0502020204030204" pitchFamily="34" charset="0"/>
                              <a:ea typeface="Tahoma" panose="020B0604030504040204" pitchFamily="34" charset="0"/>
                              <a:cs typeface="Calibri" panose="020F0502020204030204" pitchFamily="34" charset="0"/>
                            </a:rPr>
                            <a:t> (Davies et al. 2005) at the KMA (v8.2, the KMA operational forecasting system in June 2015)</a:t>
                          </a:r>
                          <a:endParaRPr lang="ko-KR" altLang="en-US" sz="1100" dirty="0"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21600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100" b="1" dirty="0" smtClean="0">
                              <a:latin typeface="Calibri" panose="020F0502020204030204" pitchFamily="34" charset="0"/>
                              <a:ea typeface="Tahoma" panose="020B0604030504040204" pitchFamily="34" charset="0"/>
                              <a:cs typeface="Calibri" panose="020F0502020204030204" pitchFamily="34" charset="0"/>
                            </a:rPr>
                            <a:t>Lateral</a:t>
                          </a:r>
                          <a:r>
                            <a:rPr lang="en-US" altLang="ko-KR" sz="1100" b="1" baseline="0" dirty="0" smtClean="0">
                              <a:latin typeface="Calibri" panose="020F0502020204030204" pitchFamily="34" charset="0"/>
                              <a:ea typeface="Tahoma" panose="020B0604030504040204" pitchFamily="34" charset="0"/>
                              <a:cs typeface="Calibri" panose="020F0502020204030204" pitchFamily="34" charset="0"/>
                            </a:rPr>
                            <a:t> boundary condition</a:t>
                          </a:r>
                          <a:endParaRPr lang="ko-KR" altLang="en-US" sz="1100" b="1" dirty="0"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050" dirty="0" smtClean="0">
                              <a:latin typeface="Calibri" panose="020F0502020204030204" pitchFamily="34" charset="0"/>
                              <a:ea typeface="Tahoma" panose="020B0604030504040204" pitchFamily="34" charset="0"/>
                              <a:cs typeface="Calibri" panose="020F0502020204030204" pitchFamily="34" charset="0"/>
                            </a:rPr>
                            <a:t>Analysis and forecast</a:t>
                          </a:r>
                          <a:r>
                            <a:rPr lang="en-US" altLang="ko-KR" sz="1050" baseline="0" dirty="0" smtClean="0">
                              <a:latin typeface="Calibri" panose="020F0502020204030204" pitchFamily="34" charset="0"/>
                              <a:ea typeface="Tahoma" panose="020B0604030504040204" pitchFamily="34" charset="0"/>
                              <a:cs typeface="Calibri" panose="020F0502020204030204" pitchFamily="34" charset="0"/>
                            </a:rPr>
                            <a:t> fields from </a:t>
                          </a:r>
                          <a:r>
                            <a:rPr lang="en-US" altLang="ko-KR" sz="1050" dirty="0" smtClean="0">
                              <a:latin typeface="Calibri" panose="020F0502020204030204" pitchFamily="34" charset="0"/>
                              <a:ea typeface="Tahoma" panose="020B0604030504040204" pitchFamily="34" charset="0"/>
                              <a:cs typeface="Calibri" panose="020F0502020204030204" pitchFamily="34" charset="0"/>
                            </a:rPr>
                            <a:t>Global</a:t>
                          </a:r>
                          <a:r>
                            <a:rPr lang="en-US" altLang="ko-KR" sz="1050" baseline="0" dirty="0" smtClean="0">
                              <a:latin typeface="Calibri" panose="020F0502020204030204" pitchFamily="34" charset="0"/>
                              <a:ea typeface="Tahoma" panose="020B0604030504040204" pitchFamily="34" charset="0"/>
                              <a:cs typeface="Calibri" panose="020F0502020204030204" pitchFamily="34" charset="0"/>
                            </a:rPr>
                            <a:t> model (25 km) of the UM at the KMA</a:t>
                          </a:r>
                          <a:endParaRPr lang="ko-KR" altLang="en-US" sz="1050" dirty="0"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21600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100" b="1" dirty="0" smtClean="0">
                              <a:latin typeface="Calibri" panose="020F0502020204030204" pitchFamily="34" charset="0"/>
                              <a:ea typeface="Tahoma" panose="020B0604030504040204" pitchFamily="34" charset="0"/>
                              <a:cs typeface="Calibri" panose="020F0502020204030204" pitchFamily="34" charset="0"/>
                            </a:rPr>
                            <a:t>Data assimilation</a:t>
                          </a:r>
                          <a:endParaRPr lang="ko-KR" altLang="en-US" sz="1100" b="1" dirty="0"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100" b="1" dirty="0" smtClean="0">
                              <a:solidFill>
                                <a:srgbClr val="0E43EC"/>
                              </a:solidFill>
                              <a:latin typeface="Calibri" panose="020F0502020204030204" pitchFamily="34" charset="0"/>
                              <a:ea typeface="Tahoma" panose="020B0604030504040204" pitchFamily="34" charset="0"/>
                              <a:cs typeface="Calibri" panose="020F0502020204030204" pitchFamily="34" charset="0"/>
                            </a:rPr>
                            <a:t>4DVAR</a:t>
                          </a:r>
                          <a:r>
                            <a:rPr lang="en-US" altLang="ko-KR" sz="1100" dirty="0" smtClean="0">
                              <a:latin typeface="Calibri" panose="020F0502020204030204" pitchFamily="34" charset="0"/>
                              <a:ea typeface="Tahoma" panose="020B0604030504040204" pitchFamily="34" charset="0"/>
                              <a:cs typeface="Calibri" panose="020F0502020204030204" pitchFamily="34" charset="0"/>
                            </a:rPr>
                            <a:t> (Courtier et al. 1994, Rawlins et al. 2007)</a:t>
                          </a:r>
                          <a:endParaRPr lang="ko-KR" altLang="en-US" sz="1100" dirty="0"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21600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100" b="1" dirty="0" smtClean="0">
                              <a:latin typeface="Calibri" panose="020F0502020204030204" pitchFamily="34" charset="0"/>
                              <a:ea typeface="Tahoma" panose="020B0604030504040204" pitchFamily="34" charset="0"/>
                              <a:cs typeface="Calibri" panose="020F0502020204030204" pitchFamily="34" charset="0"/>
                            </a:rPr>
                            <a:t>Spatial discretization</a:t>
                          </a:r>
                          <a:endParaRPr lang="ko-KR" altLang="en-US" sz="1100" b="1" dirty="0"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050" dirty="0" smtClean="0">
                              <a:latin typeface="Calibri" panose="020F0502020204030204" pitchFamily="34" charset="0"/>
                              <a:ea typeface="Tahoma" panose="020B0604030504040204" pitchFamily="34" charset="0"/>
                              <a:cs typeface="Calibri" panose="020F0502020204030204" pitchFamily="34" charset="0"/>
                            </a:rPr>
                            <a:t>Finite Difference method</a:t>
                          </a:r>
                          <a:endParaRPr lang="ko-KR" altLang="en-US" sz="1050" dirty="0"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21600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100" b="1" dirty="0" smtClean="0">
                              <a:latin typeface="Calibri" panose="020F0502020204030204" pitchFamily="34" charset="0"/>
                              <a:ea typeface="Tahoma" panose="020B0604030504040204" pitchFamily="34" charset="0"/>
                              <a:cs typeface="Calibri" panose="020F0502020204030204" pitchFamily="34" charset="0"/>
                            </a:rPr>
                            <a:t>Time integration/advection</a:t>
                          </a:r>
                          <a:endParaRPr lang="ko-KR" altLang="en-US" sz="1100" b="1" dirty="0"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050" dirty="0" smtClean="0">
                              <a:latin typeface="Calibri" panose="020F0502020204030204" pitchFamily="34" charset="0"/>
                              <a:ea typeface="Tahoma" panose="020B0604030504040204" pitchFamily="34" charset="0"/>
                              <a:cs typeface="Calibri" panose="020F0502020204030204" pitchFamily="34" charset="0"/>
                            </a:rPr>
                            <a:t>Semi-implicit</a:t>
                          </a:r>
                          <a:r>
                            <a:rPr lang="en-US" altLang="ko-KR" sz="1050" baseline="0" dirty="0" smtClean="0">
                              <a:latin typeface="Calibri" panose="020F0502020204030204" pitchFamily="34" charset="0"/>
                              <a:ea typeface="Tahoma" panose="020B0604030504040204" pitchFamily="34" charset="0"/>
                              <a:cs typeface="Calibri" panose="020F0502020204030204" pitchFamily="34" charset="0"/>
                            </a:rPr>
                            <a:t> time integration and semi-</a:t>
                          </a:r>
                          <a:r>
                            <a:rPr lang="en-US" altLang="ko-KR" sz="1050" baseline="0" dirty="0" err="1" smtClean="0">
                              <a:latin typeface="Calibri" panose="020F0502020204030204" pitchFamily="34" charset="0"/>
                              <a:ea typeface="Tahoma" panose="020B0604030504040204" pitchFamily="34" charset="0"/>
                              <a:cs typeface="Calibri" panose="020F0502020204030204" pitchFamily="34" charset="0"/>
                            </a:rPr>
                            <a:t>Lagrangian</a:t>
                          </a:r>
                          <a:r>
                            <a:rPr lang="en-US" altLang="ko-KR" sz="1050" baseline="0" dirty="0" smtClean="0">
                              <a:latin typeface="Calibri" panose="020F0502020204030204" pitchFamily="34" charset="0"/>
                              <a:ea typeface="Tahoma" panose="020B0604030504040204" pitchFamily="34" charset="0"/>
                              <a:cs typeface="Calibri" panose="020F0502020204030204" pitchFamily="34" charset="0"/>
                            </a:rPr>
                            <a:t> advection scheme</a:t>
                          </a:r>
                          <a:endParaRPr lang="ko-KR" altLang="en-US" sz="1050" dirty="0"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21600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100" b="1" dirty="0" smtClean="0">
                              <a:latin typeface="Calibri" panose="020F0502020204030204" pitchFamily="34" charset="0"/>
                              <a:ea typeface="Tahoma" panose="020B0604030504040204" pitchFamily="34" charset="0"/>
                              <a:cs typeface="Calibri" panose="020F0502020204030204" pitchFamily="34" charset="0"/>
                            </a:rPr>
                            <a:t>Planetary boundary</a:t>
                          </a:r>
                          <a:r>
                            <a:rPr lang="en-US" altLang="ko-KR" sz="1100" b="1" baseline="0" dirty="0" smtClean="0">
                              <a:latin typeface="Calibri" panose="020F0502020204030204" pitchFamily="34" charset="0"/>
                              <a:ea typeface="Tahoma" panose="020B0604030504040204" pitchFamily="34" charset="0"/>
                              <a:cs typeface="Calibri" panose="020F0502020204030204" pitchFamily="34" charset="0"/>
                            </a:rPr>
                            <a:t> layer</a:t>
                          </a:r>
                          <a:endParaRPr lang="ko-KR" altLang="en-US" sz="1100" b="1" dirty="0"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050" dirty="0" smtClean="0">
                              <a:latin typeface="Calibri" panose="020F0502020204030204" pitchFamily="34" charset="0"/>
                              <a:ea typeface="Tahoma" panose="020B0604030504040204" pitchFamily="34" charset="0"/>
                              <a:cs typeface="Calibri" panose="020F0502020204030204" pitchFamily="34" charset="0"/>
                            </a:rPr>
                            <a:t>First-order</a:t>
                          </a:r>
                          <a:r>
                            <a:rPr lang="en-US" altLang="ko-KR" sz="1050" baseline="0" dirty="0" smtClean="0">
                              <a:latin typeface="Calibri" panose="020F0502020204030204" pitchFamily="34" charset="0"/>
                              <a:ea typeface="Tahoma" panose="020B060403050404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US" altLang="ko-KR" sz="1050" dirty="0" smtClean="0">
                              <a:latin typeface="Calibri" panose="020F0502020204030204" pitchFamily="34" charset="0"/>
                              <a:ea typeface="Tahoma" panose="020B0604030504040204" pitchFamily="34" charset="0"/>
                              <a:cs typeface="Calibri" panose="020F0502020204030204" pitchFamily="34" charset="0"/>
                            </a:rPr>
                            <a:t> non-local boundary-layer scheme based on Lock et al. (2000)</a:t>
                          </a:r>
                          <a:endParaRPr lang="ko-KR" altLang="en-US" sz="1050" dirty="0"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21600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100" b="1" dirty="0" smtClean="0">
                              <a:latin typeface="Calibri" panose="020F0502020204030204" pitchFamily="34" charset="0"/>
                              <a:ea typeface="Tahoma" panose="020B0604030504040204" pitchFamily="34" charset="0"/>
                              <a:cs typeface="Calibri" panose="020F0502020204030204" pitchFamily="34" charset="0"/>
                            </a:rPr>
                            <a:t>Radiation</a:t>
                          </a:r>
                          <a:endParaRPr lang="ko-KR" altLang="en-US" sz="1100" b="1" dirty="0"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050" dirty="0" smtClean="0">
                              <a:latin typeface="Calibri" panose="020F0502020204030204" pitchFamily="34" charset="0"/>
                              <a:ea typeface="Tahoma" panose="020B0604030504040204" pitchFamily="34" charset="0"/>
                              <a:cs typeface="Calibri" panose="020F0502020204030204" pitchFamily="34" charset="0"/>
                            </a:rPr>
                            <a:t>Edwards-</a:t>
                          </a:r>
                          <a:r>
                            <a:rPr lang="en-US" altLang="ko-KR" sz="1050" dirty="0" err="1" smtClean="0">
                              <a:latin typeface="Calibri" panose="020F0502020204030204" pitchFamily="34" charset="0"/>
                              <a:ea typeface="Tahoma" panose="020B0604030504040204" pitchFamily="34" charset="0"/>
                              <a:cs typeface="Calibri" panose="020F0502020204030204" pitchFamily="34" charset="0"/>
                            </a:rPr>
                            <a:t>Slingo</a:t>
                          </a:r>
                          <a:r>
                            <a:rPr lang="en-US" altLang="ko-KR" sz="1050" dirty="0" smtClean="0">
                              <a:latin typeface="Calibri" panose="020F0502020204030204" pitchFamily="34" charset="0"/>
                              <a:ea typeface="Tahoma" panose="020B0604030504040204" pitchFamily="34" charset="0"/>
                              <a:cs typeface="Calibri" panose="020F0502020204030204" pitchFamily="34" charset="0"/>
                            </a:rPr>
                            <a:t> general 2-stream scheme (Edward and </a:t>
                          </a:r>
                          <a:r>
                            <a:rPr lang="en-US" altLang="ko-KR" sz="1050" dirty="0" err="1" smtClean="0">
                              <a:latin typeface="Calibri" panose="020F0502020204030204" pitchFamily="34" charset="0"/>
                              <a:ea typeface="Tahoma" panose="020B0604030504040204" pitchFamily="34" charset="0"/>
                              <a:cs typeface="Calibri" panose="020F0502020204030204" pitchFamily="34" charset="0"/>
                            </a:rPr>
                            <a:t>Slingo</a:t>
                          </a:r>
                          <a:r>
                            <a:rPr lang="en-US" altLang="ko-KR" sz="1050" dirty="0" smtClean="0">
                              <a:latin typeface="Calibri" panose="020F0502020204030204" pitchFamily="34" charset="0"/>
                              <a:ea typeface="Tahoma" panose="020B0604030504040204" pitchFamily="34" charset="0"/>
                              <a:cs typeface="Calibri" panose="020F0502020204030204" pitchFamily="34" charset="0"/>
                            </a:rPr>
                            <a:t> 1996)</a:t>
                          </a:r>
                          <a:endParaRPr lang="ko-KR" altLang="en-US" sz="1050" dirty="0"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21600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100" b="1" dirty="0" smtClean="0">
                              <a:latin typeface="Calibri" panose="020F0502020204030204" pitchFamily="34" charset="0"/>
                              <a:ea typeface="Tahoma" panose="020B0604030504040204" pitchFamily="34" charset="0"/>
                              <a:cs typeface="Calibri" panose="020F0502020204030204" pitchFamily="34" charset="0"/>
                            </a:rPr>
                            <a:t>Cumulus convection</a:t>
                          </a:r>
                          <a:endParaRPr lang="ko-KR" altLang="en-US" sz="1100" b="1" dirty="0"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050" dirty="0" smtClean="0">
                              <a:latin typeface="Calibri" panose="020F0502020204030204" pitchFamily="34" charset="0"/>
                              <a:ea typeface="Tahoma" panose="020B0604030504040204" pitchFamily="34" charset="0"/>
                              <a:cs typeface="Calibri" panose="020F0502020204030204" pitchFamily="34" charset="0"/>
                            </a:rPr>
                            <a:t>Mass flux convection with CAPE closure (Gregory and Rowntree 1990) </a:t>
                          </a:r>
                          <a:endParaRPr lang="ko-KR" altLang="en-US" sz="1050" dirty="0"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21600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100" b="1" dirty="0" smtClean="0">
                              <a:latin typeface="Calibri" panose="020F0502020204030204" pitchFamily="34" charset="0"/>
                              <a:ea typeface="Tahoma" panose="020B0604030504040204" pitchFamily="34" charset="0"/>
                              <a:cs typeface="Calibri" panose="020F0502020204030204" pitchFamily="34" charset="0"/>
                            </a:rPr>
                            <a:t>Surface</a:t>
                          </a:r>
                          <a:endParaRPr lang="ko-KR" altLang="en-US" sz="1100" b="1" dirty="0"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050" dirty="0" smtClean="0">
                              <a:latin typeface="Calibri" panose="020F0502020204030204" pitchFamily="34" charset="0"/>
                              <a:ea typeface="Tahoma" panose="020B0604030504040204" pitchFamily="34" charset="0"/>
                              <a:cs typeface="Calibri" panose="020F0502020204030204" pitchFamily="34" charset="0"/>
                            </a:rPr>
                            <a:t>Joint UK Land Environment Simulator (JULES, Best et al. 2011) 4-layer soil model using van </a:t>
                          </a:r>
                          <a:r>
                            <a:rPr lang="en-US" altLang="ko-KR" sz="1050" dirty="0" err="1" smtClean="0">
                              <a:latin typeface="Calibri" panose="020F0502020204030204" pitchFamily="34" charset="0"/>
                              <a:ea typeface="Tahoma" panose="020B0604030504040204" pitchFamily="34" charset="0"/>
                              <a:cs typeface="Calibri" panose="020F0502020204030204" pitchFamily="34" charset="0"/>
                            </a:rPr>
                            <a:t>Genuchten</a:t>
                          </a:r>
                          <a:r>
                            <a:rPr lang="en-US" altLang="ko-KR" sz="1050" dirty="0" smtClean="0">
                              <a:latin typeface="Calibri" panose="020F0502020204030204" pitchFamily="34" charset="0"/>
                              <a:ea typeface="Tahoma" panose="020B0604030504040204" pitchFamily="34" charset="0"/>
                              <a:cs typeface="Calibri" panose="020F0502020204030204" pitchFamily="34" charset="0"/>
                            </a:rPr>
                            <a:t> (1980) soil hydrology</a:t>
                          </a:r>
                          <a:endParaRPr lang="ko-KR" altLang="en-US" sz="1050" dirty="0"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21600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100" b="1" dirty="0" smtClean="0">
                              <a:latin typeface="Calibri" panose="020F0502020204030204" pitchFamily="34" charset="0"/>
                              <a:ea typeface="Tahoma" panose="020B0604030504040204" pitchFamily="34" charset="0"/>
                              <a:cs typeface="Calibri" panose="020F0502020204030204" pitchFamily="34" charset="0"/>
                            </a:rPr>
                            <a:t>Microphysics</a:t>
                          </a:r>
                          <a:endParaRPr lang="ko-KR" altLang="en-US" sz="1100" b="1" dirty="0"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050" dirty="0" smtClean="0">
                              <a:latin typeface="Calibri" panose="020F0502020204030204" pitchFamily="34" charset="0"/>
                              <a:ea typeface="Tahoma" panose="020B0604030504040204" pitchFamily="34" charset="0"/>
                              <a:cs typeface="Calibri" panose="020F0502020204030204" pitchFamily="34" charset="0"/>
                            </a:rPr>
                            <a:t>Mixed-phase precipitation scheme (Wilson and Ballard 1999) </a:t>
                          </a:r>
                          <a:endParaRPr lang="ko-KR" altLang="en-US" sz="1050" dirty="0"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6" name="표 4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02804018"/>
                  </p:ext>
                </p:extLst>
              </p:nvPr>
            </p:nvGraphicFramePr>
            <p:xfrm>
              <a:off x="7278809" y="1388937"/>
              <a:ext cx="4593256" cy="4716780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1519503"/>
                    <a:gridCol w="3073753"/>
                  </a:tblGrid>
                  <a:tr h="25908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100" b="1" dirty="0" smtClean="0">
                              <a:latin typeface="Calibri" panose="020F0502020204030204" pitchFamily="34" charset="0"/>
                              <a:ea typeface="Tahoma" panose="020B0604030504040204" pitchFamily="34" charset="0"/>
                              <a:cs typeface="Calibri" panose="020F0502020204030204" pitchFamily="34" charset="0"/>
                            </a:rPr>
                            <a:t>Horizontal</a:t>
                          </a:r>
                          <a:r>
                            <a:rPr lang="en-US" altLang="ko-KR" sz="1100" b="1" baseline="0" dirty="0" smtClean="0">
                              <a:latin typeface="Calibri" panose="020F0502020204030204" pitchFamily="34" charset="0"/>
                              <a:ea typeface="Tahoma" panose="020B0604030504040204" pitchFamily="34" charset="0"/>
                              <a:cs typeface="Calibri" panose="020F0502020204030204" pitchFamily="34" charset="0"/>
                            </a:rPr>
                            <a:t> Resolution</a:t>
                          </a:r>
                          <a:endParaRPr lang="ko-KR" altLang="en-US" sz="1100" b="1" dirty="0"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 rotWithShape="0">
                          <a:blip r:embed="rId9"/>
                          <a:stretch>
                            <a:fillRect l="-49703" t="-2326" r="-396" b="-1716279"/>
                          </a:stretch>
                        </a:blip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100" b="1" dirty="0" smtClean="0">
                              <a:latin typeface="Calibri" panose="020F0502020204030204" pitchFamily="34" charset="0"/>
                              <a:ea typeface="Tahoma" panose="020B0604030504040204" pitchFamily="34" charset="0"/>
                              <a:cs typeface="Calibri" panose="020F0502020204030204" pitchFamily="34" charset="0"/>
                            </a:rPr>
                            <a:t>Vertical</a:t>
                          </a:r>
                          <a:r>
                            <a:rPr lang="en-US" altLang="ko-KR" sz="1100" b="1" baseline="0" dirty="0" smtClean="0">
                              <a:latin typeface="Calibri" panose="020F0502020204030204" pitchFamily="34" charset="0"/>
                              <a:ea typeface="Tahoma" panose="020B0604030504040204" pitchFamily="34" charset="0"/>
                              <a:cs typeface="Calibri" panose="020F0502020204030204" pitchFamily="34" charset="0"/>
                            </a:rPr>
                            <a:t> Levels</a:t>
                          </a:r>
                          <a:endParaRPr lang="ko-KR" altLang="en-US" sz="1100" b="1" dirty="0"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050" baseline="0" dirty="0" smtClean="0">
                              <a:latin typeface="Calibri" panose="020F0502020204030204" pitchFamily="34" charset="0"/>
                              <a:ea typeface="Tahoma" panose="020B0604030504040204" pitchFamily="34" charset="0"/>
                              <a:cs typeface="Calibri" panose="020F0502020204030204" pitchFamily="34" charset="0"/>
                            </a:rPr>
                            <a:t>70 vertical levels (top ~ 80 km)</a:t>
                          </a:r>
                          <a:endParaRPr lang="ko-KR" altLang="en-US" sz="1050" dirty="0"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59436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100" b="1" dirty="0" smtClean="0">
                              <a:latin typeface="Calibri" panose="020F0502020204030204" pitchFamily="34" charset="0"/>
                              <a:ea typeface="Tahoma" panose="020B0604030504040204" pitchFamily="34" charset="0"/>
                              <a:cs typeface="Calibri" panose="020F0502020204030204" pitchFamily="34" charset="0"/>
                            </a:rPr>
                            <a:t>Model</a:t>
                          </a:r>
                          <a:endParaRPr lang="ko-KR" altLang="en-US" sz="1100" b="1" dirty="0"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100" b="1" dirty="0" smtClean="0">
                              <a:solidFill>
                                <a:srgbClr val="0E43EC"/>
                              </a:solidFill>
                              <a:latin typeface="Calibri" panose="020F0502020204030204" pitchFamily="34" charset="0"/>
                              <a:ea typeface="Tahoma" panose="020B0604030504040204" pitchFamily="34" charset="0"/>
                              <a:cs typeface="Calibri" panose="020F0502020204030204" pitchFamily="34" charset="0"/>
                            </a:rPr>
                            <a:t>Unified Model</a:t>
                          </a:r>
                          <a:r>
                            <a:rPr lang="en-US" altLang="ko-KR" sz="1100" dirty="0" smtClean="0">
                              <a:latin typeface="Calibri" panose="020F0502020204030204" pitchFamily="34" charset="0"/>
                              <a:ea typeface="Tahoma" panose="020B0604030504040204" pitchFamily="34" charset="0"/>
                              <a:cs typeface="Calibri" panose="020F0502020204030204" pitchFamily="34" charset="0"/>
                            </a:rPr>
                            <a:t> (Davies et al. 2005) at the KMA (v8.2, the KMA operational forecasting system in June 2015)</a:t>
                          </a:r>
                          <a:endParaRPr lang="ko-KR" altLang="en-US" sz="1100" dirty="0"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100" b="1" dirty="0" smtClean="0">
                              <a:latin typeface="Calibri" panose="020F0502020204030204" pitchFamily="34" charset="0"/>
                              <a:ea typeface="Tahoma" panose="020B0604030504040204" pitchFamily="34" charset="0"/>
                              <a:cs typeface="Calibri" panose="020F0502020204030204" pitchFamily="34" charset="0"/>
                            </a:rPr>
                            <a:t>Lateral</a:t>
                          </a:r>
                          <a:r>
                            <a:rPr lang="en-US" altLang="ko-KR" sz="1100" b="1" baseline="0" dirty="0" smtClean="0">
                              <a:latin typeface="Calibri" panose="020F0502020204030204" pitchFamily="34" charset="0"/>
                              <a:ea typeface="Tahoma" panose="020B0604030504040204" pitchFamily="34" charset="0"/>
                              <a:cs typeface="Calibri" panose="020F0502020204030204" pitchFamily="34" charset="0"/>
                            </a:rPr>
                            <a:t> boundary condition</a:t>
                          </a:r>
                          <a:endParaRPr lang="ko-KR" altLang="en-US" sz="1100" b="1" dirty="0"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050" dirty="0" smtClean="0">
                              <a:latin typeface="Calibri" panose="020F0502020204030204" pitchFamily="34" charset="0"/>
                              <a:ea typeface="Tahoma" panose="020B0604030504040204" pitchFamily="34" charset="0"/>
                              <a:cs typeface="Calibri" panose="020F0502020204030204" pitchFamily="34" charset="0"/>
                            </a:rPr>
                            <a:t>Analysis and forecast</a:t>
                          </a:r>
                          <a:r>
                            <a:rPr lang="en-US" altLang="ko-KR" sz="1050" baseline="0" dirty="0" smtClean="0">
                              <a:latin typeface="Calibri" panose="020F0502020204030204" pitchFamily="34" charset="0"/>
                              <a:ea typeface="Tahoma" panose="020B0604030504040204" pitchFamily="34" charset="0"/>
                              <a:cs typeface="Calibri" panose="020F0502020204030204" pitchFamily="34" charset="0"/>
                            </a:rPr>
                            <a:t> fields from </a:t>
                          </a:r>
                          <a:r>
                            <a:rPr lang="en-US" altLang="ko-KR" sz="1050" dirty="0" smtClean="0">
                              <a:latin typeface="Calibri" panose="020F0502020204030204" pitchFamily="34" charset="0"/>
                              <a:ea typeface="Tahoma" panose="020B0604030504040204" pitchFamily="34" charset="0"/>
                              <a:cs typeface="Calibri" panose="020F0502020204030204" pitchFamily="34" charset="0"/>
                            </a:rPr>
                            <a:t>Global</a:t>
                          </a:r>
                          <a:r>
                            <a:rPr lang="en-US" altLang="ko-KR" sz="1050" baseline="0" dirty="0" smtClean="0">
                              <a:latin typeface="Calibri" panose="020F0502020204030204" pitchFamily="34" charset="0"/>
                              <a:ea typeface="Tahoma" panose="020B0604030504040204" pitchFamily="34" charset="0"/>
                              <a:cs typeface="Calibri" panose="020F0502020204030204" pitchFamily="34" charset="0"/>
                            </a:rPr>
                            <a:t> model (25 km) of the UM at the KMA</a:t>
                          </a:r>
                          <a:endParaRPr lang="ko-KR" altLang="en-US" sz="1050" dirty="0"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100" b="1" dirty="0" smtClean="0">
                              <a:latin typeface="Calibri" panose="020F0502020204030204" pitchFamily="34" charset="0"/>
                              <a:ea typeface="Tahoma" panose="020B0604030504040204" pitchFamily="34" charset="0"/>
                              <a:cs typeface="Calibri" panose="020F0502020204030204" pitchFamily="34" charset="0"/>
                            </a:rPr>
                            <a:t>Data assimilation</a:t>
                          </a:r>
                          <a:endParaRPr lang="ko-KR" altLang="en-US" sz="1100" b="1" dirty="0"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100" b="1" dirty="0" smtClean="0">
                              <a:solidFill>
                                <a:srgbClr val="0E43EC"/>
                              </a:solidFill>
                              <a:latin typeface="Calibri" panose="020F0502020204030204" pitchFamily="34" charset="0"/>
                              <a:ea typeface="Tahoma" panose="020B0604030504040204" pitchFamily="34" charset="0"/>
                              <a:cs typeface="Calibri" panose="020F0502020204030204" pitchFamily="34" charset="0"/>
                            </a:rPr>
                            <a:t>4DVAR</a:t>
                          </a:r>
                          <a:r>
                            <a:rPr lang="en-US" altLang="ko-KR" sz="1100" dirty="0" smtClean="0">
                              <a:latin typeface="Calibri" panose="020F0502020204030204" pitchFamily="34" charset="0"/>
                              <a:ea typeface="Tahoma" panose="020B0604030504040204" pitchFamily="34" charset="0"/>
                              <a:cs typeface="Calibri" panose="020F0502020204030204" pitchFamily="34" charset="0"/>
                            </a:rPr>
                            <a:t> (Courtier et al. 1994, Rawlins et al. 2007)</a:t>
                          </a:r>
                          <a:endParaRPr lang="ko-KR" altLang="en-US" sz="1100" dirty="0"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100" b="1" dirty="0" smtClean="0">
                              <a:latin typeface="Calibri" panose="020F0502020204030204" pitchFamily="34" charset="0"/>
                              <a:ea typeface="Tahoma" panose="020B0604030504040204" pitchFamily="34" charset="0"/>
                              <a:cs typeface="Calibri" panose="020F0502020204030204" pitchFamily="34" charset="0"/>
                            </a:rPr>
                            <a:t>Spatial discretization</a:t>
                          </a:r>
                          <a:endParaRPr lang="ko-KR" altLang="en-US" sz="1100" b="1" dirty="0"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050" dirty="0" smtClean="0">
                              <a:latin typeface="Calibri" panose="020F0502020204030204" pitchFamily="34" charset="0"/>
                              <a:ea typeface="Tahoma" panose="020B0604030504040204" pitchFamily="34" charset="0"/>
                              <a:cs typeface="Calibri" panose="020F0502020204030204" pitchFamily="34" charset="0"/>
                            </a:rPr>
                            <a:t>Finite Difference method</a:t>
                          </a:r>
                          <a:endParaRPr lang="ko-KR" altLang="en-US" sz="1050" dirty="0"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100" b="1" dirty="0" smtClean="0">
                              <a:latin typeface="Calibri" panose="020F0502020204030204" pitchFamily="34" charset="0"/>
                              <a:ea typeface="Tahoma" panose="020B0604030504040204" pitchFamily="34" charset="0"/>
                              <a:cs typeface="Calibri" panose="020F0502020204030204" pitchFamily="34" charset="0"/>
                            </a:rPr>
                            <a:t>Time integration/advection</a:t>
                          </a:r>
                          <a:endParaRPr lang="ko-KR" altLang="en-US" sz="1100" b="1" dirty="0"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050" dirty="0" smtClean="0">
                              <a:latin typeface="Calibri" panose="020F0502020204030204" pitchFamily="34" charset="0"/>
                              <a:ea typeface="Tahoma" panose="020B0604030504040204" pitchFamily="34" charset="0"/>
                              <a:cs typeface="Calibri" panose="020F0502020204030204" pitchFamily="34" charset="0"/>
                            </a:rPr>
                            <a:t>Semi-implicit</a:t>
                          </a:r>
                          <a:r>
                            <a:rPr lang="en-US" altLang="ko-KR" sz="1050" baseline="0" dirty="0" smtClean="0">
                              <a:latin typeface="Calibri" panose="020F0502020204030204" pitchFamily="34" charset="0"/>
                              <a:ea typeface="Tahoma" panose="020B0604030504040204" pitchFamily="34" charset="0"/>
                              <a:cs typeface="Calibri" panose="020F0502020204030204" pitchFamily="34" charset="0"/>
                            </a:rPr>
                            <a:t> time integration and semi-</a:t>
                          </a:r>
                          <a:r>
                            <a:rPr lang="en-US" altLang="ko-KR" sz="1050" baseline="0" dirty="0" err="1" smtClean="0">
                              <a:latin typeface="Calibri" panose="020F0502020204030204" pitchFamily="34" charset="0"/>
                              <a:ea typeface="Tahoma" panose="020B0604030504040204" pitchFamily="34" charset="0"/>
                              <a:cs typeface="Calibri" panose="020F0502020204030204" pitchFamily="34" charset="0"/>
                            </a:rPr>
                            <a:t>Lagrangian</a:t>
                          </a:r>
                          <a:r>
                            <a:rPr lang="en-US" altLang="ko-KR" sz="1050" baseline="0" dirty="0" smtClean="0">
                              <a:latin typeface="Calibri" panose="020F0502020204030204" pitchFamily="34" charset="0"/>
                              <a:ea typeface="Tahoma" panose="020B0604030504040204" pitchFamily="34" charset="0"/>
                              <a:cs typeface="Calibri" panose="020F0502020204030204" pitchFamily="34" charset="0"/>
                            </a:rPr>
                            <a:t> advection scheme</a:t>
                          </a:r>
                          <a:endParaRPr lang="ko-KR" altLang="en-US" sz="1050" dirty="0"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100" b="1" dirty="0" smtClean="0">
                              <a:latin typeface="Calibri" panose="020F0502020204030204" pitchFamily="34" charset="0"/>
                              <a:ea typeface="Tahoma" panose="020B0604030504040204" pitchFamily="34" charset="0"/>
                              <a:cs typeface="Calibri" panose="020F0502020204030204" pitchFamily="34" charset="0"/>
                            </a:rPr>
                            <a:t>Planetary boundary</a:t>
                          </a:r>
                          <a:r>
                            <a:rPr lang="en-US" altLang="ko-KR" sz="1100" b="1" baseline="0" dirty="0" smtClean="0">
                              <a:latin typeface="Calibri" panose="020F0502020204030204" pitchFamily="34" charset="0"/>
                              <a:ea typeface="Tahoma" panose="020B0604030504040204" pitchFamily="34" charset="0"/>
                              <a:cs typeface="Calibri" panose="020F0502020204030204" pitchFamily="34" charset="0"/>
                            </a:rPr>
                            <a:t> layer</a:t>
                          </a:r>
                          <a:endParaRPr lang="ko-KR" altLang="en-US" sz="1100" b="1" dirty="0"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050" dirty="0" smtClean="0">
                              <a:latin typeface="Calibri" panose="020F0502020204030204" pitchFamily="34" charset="0"/>
                              <a:ea typeface="Tahoma" panose="020B0604030504040204" pitchFamily="34" charset="0"/>
                              <a:cs typeface="Calibri" panose="020F0502020204030204" pitchFamily="34" charset="0"/>
                            </a:rPr>
                            <a:t>First-order</a:t>
                          </a:r>
                          <a:r>
                            <a:rPr lang="en-US" altLang="ko-KR" sz="1050" baseline="0" dirty="0" smtClean="0">
                              <a:latin typeface="Calibri" panose="020F0502020204030204" pitchFamily="34" charset="0"/>
                              <a:ea typeface="Tahoma" panose="020B060403050404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US" altLang="ko-KR" sz="1050" dirty="0" smtClean="0">
                              <a:latin typeface="Calibri" panose="020F0502020204030204" pitchFamily="34" charset="0"/>
                              <a:ea typeface="Tahoma" panose="020B0604030504040204" pitchFamily="34" charset="0"/>
                              <a:cs typeface="Calibri" panose="020F0502020204030204" pitchFamily="34" charset="0"/>
                            </a:rPr>
                            <a:t> non-local boundary-layer scheme based on Lock et al. (2000)</a:t>
                          </a:r>
                          <a:endParaRPr lang="ko-KR" altLang="en-US" sz="1050" dirty="0"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100" b="1" dirty="0" smtClean="0">
                              <a:latin typeface="Calibri" panose="020F0502020204030204" pitchFamily="34" charset="0"/>
                              <a:ea typeface="Tahoma" panose="020B0604030504040204" pitchFamily="34" charset="0"/>
                              <a:cs typeface="Calibri" panose="020F0502020204030204" pitchFamily="34" charset="0"/>
                            </a:rPr>
                            <a:t>Radiation</a:t>
                          </a:r>
                          <a:endParaRPr lang="ko-KR" altLang="en-US" sz="1100" b="1" dirty="0"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050" dirty="0" smtClean="0">
                              <a:latin typeface="Calibri" panose="020F0502020204030204" pitchFamily="34" charset="0"/>
                              <a:ea typeface="Tahoma" panose="020B0604030504040204" pitchFamily="34" charset="0"/>
                              <a:cs typeface="Calibri" panose="020F0502020204030204" pitchFamily="34" charset="0"/>
                            </a:rPr>
                            <a:t>Edwards-</a:t>
                          </a:r>
                          <a:r>
                            <a:rPr lang="en-US" altLang="ko-KR" sz="1050" dirty="0" err="1" smtClean="0">
                              <a:latin typeface="Calibri" panose="020F0502020204030204" pitchFamily="34" charset="0"/>
                              <a:ea typeface="Tahoma" panose="020B0604030504040204" pitchFamily="34" charset="0"/>
                              <a:cs typeface="Calibri" panose="020F0502020204030204" pitchFamily="34" charset="0"/>
                            </a:rPr>
                            <a:t>Slingo</a:t>
                          </a:r>
                          <a:r>
                            <a:rPr lang="en-US" altLang="ko-KR" sz="1050" dirty="0" smtClean="0">
                              <a:latin typeface="Calibri" panose="020F0502020204030204" pitchFamily="34" charset="0"/>
                              <a:ea typeface="Tahoma" panose="020B0604030504040204" pitchFamily="34" charset="0"/>
                              <a:cs typeface="Calibri" panose="020F0502020204030204" pitchFamily="34" charset="0"/>
                            </a:rPr>
                            <a:t> general 2-stream scheme (Edward and </a:t>
                          </a:r>
                          <a:r>
                            <a:rPr lang="en-US" altLang="ko-KR" sz="1050" dirty="0" err="1" smtClean="0">
                              <a:latin typeface="Calibri" panose="020F0502020204030204" pitchFamily="34" charset="0"/>
                              <a:ea typeface="Tahoma" panose="020B0604030504040204" pitchFamily="34" charset="0"/>
                              <a:cs typeface="Calibri" panose="020F0502020204030204" pitchFamily="34" charset="0"/>
                            </a:rPr>
                            <a:t>Slingo</a:t>
                          </a:r>
                          <a:r>
                            <a:rPr lang="en-US" altLang="ko-KR" sz="1050" dirty="0" smtClean="0">
                              <a:latin typeface="Calibri" panose="020F0502020204030204" pitchFamily="34" charset="0"/>
                              <a:ea typeface="Tahoma" panose="020B0604030504040204" pitchFamily="34" charset="0"/>
                              <a:cs typeface="Calibri" panose="020F0502020204030204" pitchFamily="34" charset="0"/>
                            </a:rPr>
                            <a:t> 1996)</a:t>
                          </a:r>
                          <a:endParaRPr lang="ko-KR" altLang="en-US" sz="1050" dirty="0"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41148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100" b="1" dirty="0" smtClean="0">
                              <a:latin typeface="Calibri" panose="020F0502020204030204" pitchFamily="34" charset="0"/>
                              <a:ea typeface="Tahoma" panose="020B0604030504040204" pitchFamily="34" charset="0"/>
                              <a:cs typeface="Calibri" panose="020F0502020204030204" pitchFamily="34" charset="0"/>
                            </a:rPr>
                            <a:t>Cumulus convection</a:t>
                          </a:r>
                          <a:endParaRPr lang="ko-KR" altLang="en-US" sz="1100" b="1" dirty="0"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050" dirty="0" smtClean="0">
                              <a:latin typeface="Calibri" panose="020F0502020204030204" pitchFamily="34" charset="0"/>
                              <a:ea typeface="Tahoma" panose="020B0604030504040204" pitchFamily="34" charset="0"/>
                              <a:cs typeface="Calibri" panose="020F0502020204030204" pitchFamily="34" charset="0"/>
                            </a:rPr>
                            <a:t>Mass flux convection with CAPE closure (Gregory and Rowntree 1990) </a:t>
                          </a:r>
                          <a:endParaRPr lang="ko-KR" altLang="en-US" sz="1050" dirty="0"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57150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100" b="1" dirty="0" smtClean="0">
                              <a:latin typeface="Calibri" panose="020F0502020204030204" pitchFamily="34" charset="0"/>
                              <a:ea typeface="Tahoma" panose="020B0604030504040204" pitchFamily="34" charset="0"/>
                              <a:cs typeface="Calibri" panose="020F0502020204030204" pitchFamily="34" charset="0"/>
                            </a:rPr>
                            <a:t>Surface</a:t>
                          </a:r>
                          <a:endParaRPr lang="ko-KR" altLang="en-US" sz="1100" b="1" dirty="0"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050" dirty="0" smtClean="0">
                              <a:latin typeface="Calibri" panose="020F0502020204030204" pitchFamily="34" charset="0"/>
                              <a:ea typeface="Tahoma" panose="020B0604030504040204" pitchFamily="34" charset="0"/>
                              <a:cs typeface="Calibri" panose="020F0502020204030204" pitchFamily="34" charset="0"/>
                            </a:rPr>
                            <a:t>Joint UK Land Environment Simulator (JULES, Best et al. 2011) 4-layer soil model using van </a:t>
                          </a:r>
                          <a:r>
                            <a:rPr lang="en-US" altLang="ko-KR" sz="1050" dirty="0" err="1" smtClean="0">
                              <a:latin typeface="Calibri" panose="020F0502020204030204" pitchFamily="34" charset="0"/>
                              <a:ea typeface="Tahoma" panose="020B0604030504040204" pitchFamily="34" charset="0"/>
                              <a:cs typeface="Calibri" panose="020F0502020204030204" pitchFamily="34" charset="0"/>
                            </a:rPr>
                            <a:t>Genuchten</a:t>
                          </a:r>
                          <a:r>
                            <a:rPr lang="en-US" altLang="ko-KR" sz="1050" dirty="0" smtClean="0">
                              <a:latin typeface="Calibri" panose="020F0502020204030204" pitchFamily="34" charset="0"/>
                              <a:ea typeface="Tahoma" panose="020B0604030504040204" pitchFamily="34" charset="0"/>
                              <a:cs typeface="Calibri" panose="020F0502020204030204" pitchFamily="34" charset="0"/>
                            </a:rPr>
                            <a:t> (1980) soil hydrology</a:t>
                          </a:r>
                          <a:endParaRPr lang="ko-KR" altLang="en-US" sz="1050" dirty="0"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41148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100" b="1" dirty="0" smtClean="0">
                              <a:latin typeface="Calibri" panose="020F0502020204030204" pitchFamily="34" charset="0"/>
                              <a:ea typeface="Tahoma" panose="020B0604030504040204" pitchFamily="34" charset="0"/>
                              <a:cs typeface="Calibri" panose="020F0502020204030204" pitchFamily="34" charset="0"/>
                            </a:rPr>
                            <a:t>Microphysics</a:t>
                          </a:r>
                          <a:endParaRPr lang="ko-KR" altLang="en-US" sz="1100" b="1" dirty="0"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050" dirty="0" smtClean="0">
                              <a:latin typeface="Calibri" panose="020F0502020204030204" pitchFamily="34" charset="0"/>
                              <a:ea typeface="Tahoma" panose="020B0604030504040204" pitchFamily="34" charset="0"/>
                              <a:cs typeface="Calibri" panose="020F0502020204030204" pitchFamily="34" charset="0"/>
                            </a:rPr>
                            <a:t>Mixed-phase precipitation scheme (Wilson and Ballard 1999) </a:t>
                          </a:r>
                          <a:endParaRPr lang="ko-KR" altLang="en-US" sz="1050" dirty="0"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281" name="TextBox 280"/>
          <p:cNvSpPr txBox="1"/>
          <p:nvPr/>
        </p:nvSpPr>
        <p:spPr>
          <a:xfrm>
            <a:off x="7315123" y="1133577"/>
            <a:ext cx="20228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prstClr val="black"/>
                </a:solidFill>
                <a:latin typeface="Calibri" panose="020F0502020204030204" pitchFamily="34" charset="0"/>
              </a:rPr>
              <a:t>Table 1. Model configuration</a:t>
            </a:r>
            <a:endParaRPr lang="ko-KR" altLang="en-US" sz="12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1549408" y="1103914"/>
            <a:ext cx="5400723" cy="2469305"/>
            <a:chOff x="1084141" y="1380443"/>
            <a:chExt cx="5400723" cy="2469305"/>
          </a:xfrm>
        </p:grpSpPr>
        <p:pic>
          <p:nvPicPr>
            <p:cNvPr id="45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64689" y="1380443"/>
              <a:ext cx="3123978" cy="2469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" name="직사각형 1"/>
            <p:cNvSpPr>
              <a:spLocks noChangeArrowheads="1"/>
            </p:cNvSpPr>
            <p:nvPr/>
          </p:nvSpPr>
          <p:spPr bwMode="auto">
            <a:xfrm>
              <a:off x="4965880" y="2134279"/>
              <a:ext cx="151898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200" b="1" dirty="0">
                  <a:solidFill>
                    <a:srgbClr val="0000FF"/>
                  </a:solidFill>
                  <a:latin typeface="Calibri" panose="020F0502020204030204" pitchFamily="34" charset="0"/>
                  <a:ea typeface="휴먼모음T" pitchFamily="18" charset="-127"/>
                </a:rPr>
                <a:t>Verification domain</a:t>
              </a:r>
            </a:p>
          </p:txBody>
        </p:sp>
        <p:sp>
          <p:nvSpPr>
            <p:cNvPr id="277" name="TextBox 12"/>
            <p:cNvSpPr txBox="1">
              <a:spLocks noChangeArrowheads="1"/>
            </p:cNvSpPr>
            <p:nvPr/>
          </p:nvSpPr>
          <p:spPr bwMode="auto">
            <a:xfrm>
              <a:off x="3919322" y="2834275"/>
              <a:ext cx="896399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algn="ctr" eaLnBrk="1" latinLnBrk="0" hangingPunct="1">
                <a:spcBef>
                  <a:spcPct val="0"/>
                </a:spcBef>
                <a:buFontTx/>
                <a:buNone/>
              </a:pPr>
              <a:r>
                <a:rPr kumimoji="0" lang="en-US" altLang="ko-KR" sz="1050" b="1" dirty="0">
                  <a:solidFill>
                    <a:srgbClr val="0000FF"/>
                  </a:solidFill>
                  <a:latin typeface="Calibri" panose="020F0502020204030204" pitchFamily="34" charset="0"/>
                  <a:cs typeface="Tahoma" pitchFamily="34" charset="0"/>
                </a:rPr>
                <a:t>20°N–55°N</a:t>
              </a:r>
              <a:br>
                <a:rPr kumimoji="0" lang="en-US" altLang="ko-KR" sz="1050" b="1" dirty="0">
                  <a:solidFill>
                    <a:srgbClr val="0000FF"/>
                  </a:solidFill>
                  <a:latin typeface="Calibri" panose="020F0502020204030204" pitchFamily="34" charset="0"/>
                  <a:cs typeface="Tahoma" pitchFamily="34" charset="0"/>
                </a:rPr>
              </a:br>
              <a:r>
                <a:rPr kumimoji="0" lang="en-US" altLang="ko-KR" sz="1050" b="1" dirty="0">
                  <a:solidFill>
                    <a:srgbClr val="0000FF"/>
                  </a:solidFill>
                  <a:latin typeface="Calibri" panose="020F0502020204030204" pitchFamily="34" charset="0"/>
                  <a:cs typeface="Tahoma" pitchFamily="34" charset="0"/>
                </a:rPr>
                <a:t>103°E–150°E</a:t>
              </a:r>
            </a:p>
          </p:txBody>
        </p:sp>
        <p:cxnSp>
          <p:nvCxnSpPr>
            <p:cNvPr id="278" name="직선 화살표 연결선 277"/>
            <p:cNvCxnSpPr/>
            <p:nvPr/>
          </p:nvCxnSpPr>
          <p:spPr>
            <a:xfrm flipH="1" flipV="1">
              <a:off x="4533140" y="2095067"/>
              <a:ext cx="472341" cy="177711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9" name="직사각형 1"/>
            <p:cNvSpPr>
              <a:spLocks noChangeArrowheads="1"/>
            </p:cNvSpPr>
            <p:nvPr/>
          </p:nvSpPr>
          <p:spPr bwMode="auto">
            <a:xfrm>
              <a:off x="1084141" y="1645328"/>
              <a:ext cx="1075548" cy="236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200" b="1" dirty="0">
                  <a:solidFill>
                    <a:prstClr val="black"/>
                  </a:solidFill>
                  <a:latin typeface="Calibri" panose="020F0502020204030204" pitchFamily="34" charset="0"/>
                  <a:ea typeface="휴먼모음T" pitchFamily="18" charset="-127"/>
                </a:rPr>
                <a:t>EARR domain</a:t>
              </a:r>
            </a:p>
          </p:txBody>
        </p:sp>
        <p:cxnSp>
          <p:nvCxnSpPr>
            <p:cNvPr id="282" name="직선 화살표 연결선 281"/>
            <p:cNvCxnSpPr/>
            <p:nvPr/>
          </p:nvCxnSpPr>
          <p:spPr>
            <a:xfrm flipV="1">
              <a:off x="2109314" y="1787252"/>
              <a:ext cx="269105" cy="1132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3" name="그룹 282"/>
          <p:cNvGrpSpPr/>
          <p:nvPr/>
        </p:nvGrpSpPr>
        <p:grpSpPr>
          <a:xfrm>
            <a:off x="1083845" y="3649657"/>
            <a:ext cx="6231278" cy="2842250"/>
            <a:chOff x="71500" y="3865902"/>
            <a:chExt cx="6547666" cy="2986562"/>
          </a:xfrm>
        </p:grpSpPr>
        <p:sp>
          <p:nvSpPr>
            <p:cNvPr id="284" name="타원 283"/>
            <p:cNvSpPr/>
            <p:nvPr/>
          </p:nvSpPr>
          <p:spPr>
            <a:xfrm>
              <a:off x="2259712" y="3948873"/>
              <a:ext cx="75227" cy="70802"/>
            </a:xfrm>
            <a:prstGeom prst="ellipse">
              <a:avLst/>
            </a:prstGeom>
            <a:solidFill>
              <a:srgbClr val="FFFF00"/>
            </a:solidFill>
            <a:ln w="25400" cap="flat" cmpd="sng" algn="ctr">
              <a:solidFill>
                <a:srgbClr val="FFFFFF">
                  <a:lumMod val="6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1400" kern="0">
                <a:solidFill>
                  <a:srgbClr val="FFFFFF"/>
                </a:solidFill>
                <a:latin typeface="Calibri" panose="020F0502020204030204" pitchFamily="34" charset="0"/>
                <a:ea typeface="굴림"/>
              </a:endParaRPr>
            </a:p>
          </p:txBody>
        </p:sp>
        <p:sp>
          <p:nvSpPr>
            <p:cNvPr id="285" name="타원 284"/>
            <p:cNvSpPr/>
            <p:nvPr/>
          </p:nvSpPr>
          <p:spPr>
            <a:xfrm>
              <a:off x="4352784" y="3948873"/>
              <a:ext cx="75227" cy="70802"/>
            </a:xfrm>
            <a:prstGeom prst="ellipse">
              <a:avLst/>
            </a:prstGeom>
            <a:solidFill>
              <a:srgbClr val="FFFF00"/>
            </a:solidFill>
            <a:ln w="25400" cap="flat" cmpd="sng" algn="ctr">
              <a:solidFill>
                <a:srgbClr val="FFFFFF">
                  <a:lumMod val="6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1400" kern="0">
                <a:solidFill>
                  <a:srgbClr val="FFFFFF"/>
                </a:solidFill>
                <a:latin typeface="Calibri" panose="020F0502020204030204" pitchFamily="34" charset="0"/>
                <a:ea typeface="굴림"/>
              </a:endParaRPr>
            </a:p>
          </p:txBody>
        </p:sp>
        <p:sp>
          <p:nvSpPr>
            <p:cNvPr id="286" name="타원 285"/>
            <p:cNvSpPr/>
            <p:nvPr/>
          </p:nvSpPr>
          <p:spPr>
            <a:xfrm>
              <a:off x="6431474" y="3942235"/>
              <a:ext cx="75227" cy="70802"/>
            </a:xfrm>
            <a:prstGeom prst="ellipse">
              <a:avLst/>
            </a:prstGeom>
            <a:solidFill>
              <a:srgbClr val="FFFF00"/>
            </a:solidFill>
            <a:ln w="25400" cap="flat" cmpd="sng" algn="ctr">
              <a:solidFill>
                <a:srgbClr val="FFFFFF">
                  <a:lumMod val="6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1400" kern="0">
                <a:solidFill>
                  <a:srgbClr val="FFFFFF"/>
                </a:solidFill>
                <a:latin typeface="Calibri" panose="020F0502020204030204" pitchFamily="34" charset="0"/>
                <a:ea typeface="굴림"/>
              </a:endParaRPr>
            </a:p>
          </p:txBody>
        </p:sp>
        <p:sp>
          <p:nvSpPr>
            <p:cNvPr id="287" name="굽은 화살표 286"/>
            <p:cNvSpPr/>
            <p:nvPr/>
          </p:nvSpPr>
          <p:spPr>
            <a:xfrm rot="10800000">
              <a:off x="422189" y="5635941"/>
              <a:ext cx="1138357" cy="279887"/>
            </a:xfrm>
            <a:prstGeom prst="bentArrow">
              <a:avLst>
                <a:gd name="adj1" fmla="val 7026"/>
                <a:gd name="adj2" fmla="val 10548"/>
                <a:gd name="adj3" fmla="val 13887"/>
                <a:gd name="adj4" fmla="val 88276"/>
              </a:avLst>
            </a:prstGeom>
            <a:noFill/>
            <a:ln w="12700" cap="flat" cmpd="sng" algn="ctr">
              <a:solidFill>
                <a:srgbClr val="8FDAFF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1400" kern="0">
                <a:solidFill>
                  <a:srgbClr val="000000"/>
                </a:solidFill>
                <a:latin typeface="Calibri" panose="020F0502020204030204" pitchFamily="34" charset="0"/>
                <a:ea typeface="굴림"/>
              </a:endParaRPr>
            </a:p>
          </p:txBody>
        </p:sp>
        <p:cxnSp>
          <p:nvCxnSpPr>
            <p:cNvPr id="288" name="직선 연결선 287"/>
            <p:cNvCxnSpPr/>
            <p:nvPr/>
          </p:nvCxnSpPr>
          <p:spPr>
            <a:xfrm>
              <a:off x="2278519" y="4770834"/>
              <a:ext cx="0" cy="1550997"/>
            </a:xfrm>
            <a:prstGeom prst="line">
              <a:avLst/>
            </a:prstGeom>
            <a:noFill/>
            <a:ln w="9525" cap="flat" cmpd="sng" algn="ctr">
              <a:solidFill>
                <a:srgbClr val="BBE0E3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89" name="직선 연결선 288"/>
            <p:cNvCxnSpPr/>
            <p:nvPr/>
          </p:nvCxnSpPr>
          <p:spPr>
            <a:xfrm>
              <a:off x="221954" y="4740965"/>
              <a:ext cx="0" cy="1580867"/>
            </a:xfrm>
            <a:prstGeom prst="line">
              <a:avLst/>
            </a:prstGeom>
            <a:noFill/>
            <a:ln w="9525" cap="flat" cmpd="sng" algn="ctr">
              <a:solidFill>
                <a:srgbClr val="BBE0E3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90" name="직선 화살표 연결선 289"/>
            <p:cNvCxnSpPr/>
            <p:nvPr/>
          </p:nvCxnSpPr>
          <p:spPr>
            <a:xfrm flipV="1">
              <a:off x="221954" y="5295208"/>
              <a:ext cx="4165125" cy="993434"/>
            </a:xfrm>
            <a:prstGeom prst="straightConnector1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headEnd type="none" w="med" len="med"/>
              <a:tailEnd type="arrow" w="med" len="med"/>
            </a:ln>
            <a:effectLst/>
          </p:spPr>
        </p:cxnSp>
        <p:cxnSp>
          <p:nvCxnSpPr>
            <p:cNvPr id="291" name="직선 연결선 290"/>
            <p:cNvCxnSpPr/>
            <p:nvPr/>
          </p:nvCxnSpPr>
          <p:spPr>
            <a:xfrm>
              <a:off x="221954" y="6307450"/>
              <a:ext cx="6221689" cy="0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292" name="직선 연결선 291"/>
            <p:cNvCxnSpPr/>
            <p:nvPr/>
          </p:nvCxnSpPr>
          <p:spPr>
            <a:xfrm>
              <a:off x="3332798" y="6195717"/>
              <a:ext cx="0" cy="251124"/>
            </a:xfrm>
            <a:prstGeom prst="lin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293" name="직선 연결선 292"/>
            <p:cNvCxnSpPr/>
            <p:nvPr/>
          </p:nvCxnSpPr>
          <p:spPr>
            <a:xfrm>
              <a:off x="2981003" y="6195717"/>
              <a:ext cx="0" cy="251124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294" name="직선 연결선 293"/>
            <p:cNvCxnSpPr/>
            <p:nvPr/>
          </p:nvCxnSpPr>
          <p:spPr>
            <a:xfrm>
              <a:off x="2630314" y="6195717"/>
              <a:ext cx="0" cy="251124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295" name="직선 연결선 294"/>
            <p:cNvCxnSpPr/>
            <p:nvPr/>
          </p:nvCxnSpPr>
          <p:spPr>
            <a:xfrm>
              <a:off x="221954" y="6195717"/>
              <a:ext cx="0" cy="251124"/>
            </a:xfrm>
            <a:prstGeom prst="line">
              <a:avLst/>
            </a:prstGeom>
            <a:noFill/>
            <a:ln w="5715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296" name="직선 연결선 295"/>
            <p:cNvCxnSpPr/>
            <p:nvPr/>
          </p:nvCxnSpPr>
          <p:spPr>
            <a:xfrm>
              <a:off x="6443642" y="6196822"/>
              <a:ext cx="0" cy="250018"/>
            </a:xfrm>
            <a:prstGeom prst="line">
              <a:avLst/>
            </a:prstGeom>
            <a:noFill/>
            <a:ln w="5715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297" name="직선 연결선 296"/>
            <p:cNvCxnSpPr/>
            <p:nvPr/>
          </p:nvCxnSpPr>
          <p:spPr>
            <a:xfrm>
              <a:off x="2278519" y="6195717"/>
              <a:ext cx="0" cy="251124"/>
            </a:xfrm>
            <a:prstGeom prst="line">
              <a:avLst/>
            </a:prstGeom>
            <a:noFill/>
            <a:ln w="5715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298" name="직선 화살표 연결선 297"/>
            <p:cNvCxnSpPr/>
            <p:nvPr/>
          </p:nvCxnSpPr>
          <p:spPr>
            <a:xfrm flipV="1">
              <a:off x="2302857" y="5295208"/>
              <a:ext cx="4140786" cy="987903"/>
            </a:xfrm>
            <a:prstGeom prst="straightConnector1">
              <a:avLst/>
            </a:prstGeom>
            <a:noFill/>
            <a:ln w="28575" cap="flat" cmpd="sng" algn="ctr">
              <a:solidFill>
                <a:srgbClr val="FF0066"/>
              </a:solidFill>
              <a:prstDash val="solid"/>
              <a:headEnd type="none" w="med" len="med"/>
              <a:tailEnd type="arrow" w="med" len="med"/>
            </a:ln>
            <a:effectLst/>
          </p:spPr>
        </p:cxnSp>
        <p:cxnSp>
          <p:nvCxnSpPr>
            <p:cNvPr id="299" name="직선 연결선 298"/>
            <p:cNvCxnSpPr/>
            <p:nvPr/>
          </p:nvCxnSpPr>
          <p:spPr>
            <a:xfrm>
              <a:off x="1927829" y="6195717"/>
              <a:ext cx="0" cy="251124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300" name="직선 연결선 299"/>
            <p:cNvCxnSpPr/>
            <p:nvPr/>
          </p:nvCxnSpPr>
          <p:spPr>
            <a:xfrm>
              <a:off x="1576033" y="6195717"/>
              <a:ext cx="0" cy="251124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301" name="직선 연결선 300"/>
            <p:cNvCxnSpPr/>
            <p:nvPr/>
          </p:nvCxnSpPr>
          <p:spPr>
            <a:xfrm>
              <a:off x="1225345" y="6195717"/>
              <a:ext cx="0" cy="251124"/>
            </a:xfrm>
            <a:prstGeom prst="line">
              <a:avLst/>
            </a:prstGeom>
            <a:noFill/>
            <a:ln w="5715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302" name="직선 연결선 301"/>
            <p:cNvCxnSpPr/>
            <p:nvPr/>
          </p:nvCxnSpPr>
          <p:spPr>
            <a:xfrm>
              <a:off x="898994" y="6195717"/>
              <a:ext cx="0" cy="251124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303" name="직선 연결선 302"/>
            <p:cNvCxnSpPr/>
            <p:nvPr/>
          </p:nvCxnSpPr>
          <p:spPr>
            <a:xfrm>
              <a:off x="547198" y="6195717"/>
              <a:ext cx="0" cy="251124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304" name="직선 연결선 303"/>
            <p:cNvCxnSpPr/>
            <p:nvPr/>
          </p:nvCxnSpPr>
          <p:spPr>
            <a:xfrm>
              <a:off x="4362740" y="6195717"/>
              <a:ext cx="0" cy="251124"/>
            </a:xfrm>
            <a:prstGeom prst="line">
              <a:avLst/>
            </a:prstGeom>
            <a:noFill/>
            <a:ln w="5715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305" name="직선 연결선 304"/>
            <p:cNvCxnSpPr/>
            <p:nvPr/>
          </p:nvCxnSpPr>
          <p:spPr>
            <a:xfrm>
              <a:off x="6101804" y="6195717"/>
              <a:ext cx="0" cy="251124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306" name="직선 연결선 305"/>
            <p:cNvCxnSpPr/>
            <p:nvPr/>
          </p:nvCxnSpPr>
          <p:spPr>
            <a:xfrm>
              <a:off x="5758859" y="6195717"/>
              <a:ext cx="0" cy="251124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307" name="직선 연결선 306"/>
            <p:cNvCxnSpPr/>
            <p:nvPr/>
          </p:nvCxnSpPr>
          <p:spPr>
            <a:xfrm>
              <a:off x="5407064" y="6195717"/>
              <a:ext cx="0" cy="251124"/>
            </a:xfrm>
            <a:prstGeom prst="line">
              <a:avLst/>
            </a:prstGeom>
            <a:noFill/>
            <a:ln w="5715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308" name="직선 연결선 307"/>
            <p:cNvCxnSpPr/>
            <p:nvPr/>
          </p:nvCxnSpPr>
          <p:spPr>
            <a:xfrm>
              <a:off x="5064118" y="6195717"/>
              <a:ext cx="0" cy="251124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309" name="직선 연결선 308"/>
            <p:cNvCxnSpPr/>
            <p:nvPr/>
          </p:nvCxnSpPr>
          <p:spPr>
            <a:xfrm>
              <a:off x="4704579" y="6195717"/>
              <a:ext cx="0" cy="251124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310" name="직선 연결선 309"/>
            <p:cNvCxnSpPr/>
            <p:nvPr/>
          </p:nvCxnSpPr>
          <p:spPr>
            <a:xfrm>
              <a:off x="4018689" y="6195717"/>
              <a:ext cx="0" cy="251124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311" name="직선 연결선 310"/>
            <p:cNvCxnSpPr/>
            <p:nvPr/>
          </p:nvCxnSpPr>
          <p:spPr>
            <a:xfrm>
              <a:off x="3675743" y="6195717"/>
              <a:ext cx="0" cy="251124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312" name="TextBox 311"/>
            <p:cNvSpPr txBox="1"/>
            <p:nvPr/>
          </p:nvSpPr>
          <p:spPr>
            <a:xfrm>
              <a:off x="3132563" y="6451264"/>
              <a:ext cx="460382" cy="215444"/>
            </a:xfrm>
            <a:prstGeom prst="rect">
              <a:avLst/>
            </a:prstGeom>
            <a:solidFill>
              <a:srgbClr val="FFE7E7"/>
            </a:solidFill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ko-KR" sz="800" b="1" dirty="0">
                  <a:solidFill>
                    <a:prstClr val="black"/>
                  </a:solidFill>
                  <a:latin typeface="Calibri" panose="020F0502020204030204" pitchFamily="34" charset="0"/>
                  <a:ea typeface="굴림"/>
                </a:rPr>
                <a:t>00UTC</a:t>
              </a:r>
              <a:endParaRPr kumimoji="1" lang="ko-KR" altLang="en-US" sz="800" b="1" dirty="0">
                <a:solidFill>
                  <a:prstClr val="black"/>
                </a:solidFill>
                <a:latin typeface="Calibri" panose="020F0502020204030204" pitchFamily="34" charset="0"/>
                <a:ea typeface="굴림"/>
              </a:endParaRPr>
            </a:p>
          </p:txBody>
        </p:sp>
        <p:sp>
          <p:nvSpPr>
            <p:cNvPr id="315" name="TextBox 314"/>
            <p:cNvSpPr txBox="1"/>
            <p:nvPr/>
          </p:nvSpPr>
          <p:spPr>
            <a:xfrm>
              <a:off x="2078282" y="6451264"/>
              <a:ext cx="460382" cy="21544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ko-KR" sz="800" b="1" dirty="0">
                  <a:solidFill>
                    <a:prstClr val="black"/>
                  </a:solidFill>
                  <a:latin typeface="Calibri" panose="020F0502020204030204" pitchFamily="34" charset="0"/>
                  <a:ea typeface="굴림"/>
                </a:rPr>
                <a:t>21UTC</a:t>
              </a:r>
              <a:endParaRPr kumimoji="1" lang="ko-KR" altLang="en-US" sz="800" b="1" dirty="0">
                <a:solidFill>
                  <a:prstClr val="black"/>
                </a:solidFill>
                <a:latin typeface="Calibri" panose="020F0502020204030204" pitchFamily="34" charset="0"/>
                <a:ea typeface="굴림"/>
              </a:endParaRPr>
            </a:p>
          </p:txBody>
        </p:sp>
        <p:sp>
          <p:nvSpPr>
            <p:cNvPr id="320" name="TextBox 319"/>
            <p:cNvSpPr txBox="1"/>
            <p:nvPr/>
          </p:nvSpPr>
          <p:spPr>
            <a:xfrm>
              <a:off x="4165823" y="6451264"/>
              <a:ext cx="460382" cy="21544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ko-KR" sz="800" b="1" dirty="0">
                  <a:solidFill>
                    <a:prstClr val="black"/>
                  </a:solidFill>
                  <a:latin typeface="Calibri" panose="020F0502020204030204" pitchFamily="34" charset="0"/>
                  <a:ea typeface="굴림"/>
                </a:rPr>
                <a:t>03UTC</a:t>
              </a:r>
              <a:endParaRPr kumimoji="1" lang="ko-KR" altLang="en-US" sz="800" b="1" dirty="0">
                <a:solidFill>
                  <a:prstClr val="black"/>
                </a:solidFill>
                <a:latin typeface="Calibri" panose="020F0502020204030204" pitchFamily="34" charset="0"/>
                <a:ea typeface="굴림"/>
              </a:endParaRPr>
            </a:p>
          </p:txBody>
        </p:sp>
        <p:sp>
          <p:nvSpPr>
            <p:cNvPr id="325" name="TextBox 324"/>
            <p:cNvSpPr txBox="1"/>
            <p:nvPr/>
          </p:nvSpPr>
          <p:spPr>
            <a:xfrm>
              <a:off x="71500" y="6451264"/>
              <a:ext cx="460382" cy="21544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ko-KR" sz="800" b="1" dirty="0">
                  <a:solidFill>
                    <a:prstClr val="black"/>
                  </a:solidFill>
                  <a:latin typeface="Calibri" panose="020F0502020204030204" pitchFamily="34" charset="0"/>
                  <a:ea typeface="굴림"/>
                </a:rPr>
                <a:t>15UTC</a:t>
              </a:r>
              <a:endParaRPr kumimoji="1" lang="ko-KR" altLang="en-US" sz="800" b="1" dirty="0">
                <a:solidFill>
                  <a:prstClr val="black"/>
                </a:solidFill>
                <a:latin typeface="Calibri" panose="020F0502020204030204" pitchFamily="34" charset="0"/>
                <a:ea typeface="굴림"/>
              </a:endParaRPr>
            </a:p>
          </p:txBody>
        </p:sp>
        <p:sp>
          <p:nvSpPr>
            <p:cNvPr id="328" name="TextBox 327"/>
            <p:cNvSpPr txBox="1"/>
            <p:nvPr/>
          </p:nvSpPr>
          <p:spPr>
            <a:xfrm>
              <a:off x="6331908" y="6459009"/>
              <a:ext cx="287258" cy="21544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ko-KR" sz="800" b="1" dirty="0">
                  <a:solidFill>
                    <a:prstClr val="black"/>
                  </a:solidFill>
                  <a:latin typeface="Calibri" panose="020F0502020204030204" pitchFamily="34" charset="0"/>
                  <a:ea typeface="굴림"/>
                </a:rPr>
                <a:t>09</a:t>
              </a:r>
              <a:endParaRPr kumimoji="1" lang="ko-KR" altLang="en-US" sz="800" b="1" dirty="0">
                <a:solidFill>
                  <a:prstClr val="black"/>
                </a:solidFill>
                <a:latin typeface="Calibri" panose="020F0502020204030204" pitchFamily="34" charset="0"/>
                <a:ea typeface="굴림"/>
              </a:endParaRPr>
            </a:p>
          </p:txBody>
        </p:sp>
        <p:sp>
          <p:nvSpPr>
            <p:cNvPr id="329" name="TextBox 328"/>
            <p:cNvSpPr txBox="1"/>
            <p:nvPr/>
          </p:nvSpPr>
          <p:spPr>
            <a:xfrm>
              <a:off x="1024003" y="6457902"/>
              <a:ext cx="460382" cy="215444"/>
            </a:xfrm>
            <a:prstGeom prst="rect">
              <a:avLst/>
            </a:prstGeom>
            <a:solidFill>
              <a:srgbClr val="CCECFF"/>
            </a:solidFill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ko-KR" sz="800" b="1" dirty="0">
                  <a:solidFill>
                    <a:prstClr val="black"/>
                  </a:solidFill>
                  <a:latin typeface="Calibri" panose="020F0502020204030204" pitchFamily="34" charset="0"/>
                  <a:ea typeface="굴림"/>
                </a:rPr>
                <a:t>18UTC</a:t>
              </a:r>
              <a:endParaRPr kumimoji="1" lang="ko-KR" altLang="en-US" sz="800" b="1" dirty="0">
                <a:solidFill>
                  <a:prstClr val="black"/>
                </a:solidFill>
                <a:latin typeface="Calibri" panose="020F0502020204030204" pitchFamily="34" charset="0"/>
                <a:ea typeface="굴림"/>
              </a:endParaRPr>
            </a:p>
          </p:txBody>
        </p:sp>
        <p:cxnSp>
          <p:nvCxnSpPr>
            <p:cNvPr id="330" name="직선 연결선 329"/>
            <p:cNvCxnSpPr/>
            <p:nvPr/>
          </p:nvCxnSpPr>
          <p:spPr>
            <a:xfrm>
              <a:off x="1225345" y="6195717"/>
              <a:ext cx="0" cy="251124"/>
            </a:xfrm>
            <a:prstGeom prst="line">
              <a:avLst/>
            </a:prstGeom>
            <a:noFill/>
            <a:ln w="57150" cap="flat" cmpd="sng" algn="ctr">
              <a:solidFill>
                <a:srgbClr val="0909E7"/>
              </a:solidFill>
              <a:prstDash val="solid"/>
            </a:ln>
            <a:effectLst/>
          </p:spPr>
        </p:cxnSp>
        <p:sp>
          <p:nvSpPr>
            <p:cNvPr id="331" name="TextBox 330"/>
            <p:cNvSpPr txBox="1"/>
            <p:nvPr/>
          </p:nvSpPr>
          <p:spPr>
            <a:xfrm>
              <a:off x="5203508" y="6464541"/>
              <a:ext cx="460382" cy="215444"/>
            </a:xfrm>
            <a:prstGeom prst="rect">
              <a:avLst/>
            </a:prstGeom>
            <a:solidFill>
              <a:srgbClr val="DFE2DE"/>
            </a:solidFill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ko-KR" sz="800" b="1" dirty="0">
                  <a:solidFill>
                    <a:prstClr val="black"/>
                  </a:solidFill>
                  <a:latin typeface="Calibri" panose="020F0502020204030204" pitchFamily="34" charset="0"/>
                  <a:ea typeface="굴림"/>
                </a:rPr>
                <a:t>06UTC</a:t>
              </a:r>
              <a:endParaRPr kumimoji="1" lang="ko-KR" altLang="en-US" sz="800" b="1" dirty="0">
                <a:solidFill>
                  <a:prstClr val="black"/>
                </a:solidFill>
                <a:latin typeface="Calibri" panose="020F0502020204030204" pitchFamily="34" charset="0"/>
                <a:ea typeface="굴림"/>
              </a:endParaRPr>
            </a:p>
          </p:txBody>
        </p:sp>
        <p:cxnSp>
          <p:nvCxnSpPr>
            <p:cNvPr id="332" name="직선 화살표 연결선 331"/>
            <p:cNvCxnSpPr/>
            <p:nvPr/>
          </p:nvCxnSpPr>
          <p:spPr>
            <a:xfrm flipV="1">
              <a:off x="4380440" y="5791926"/>
              <a:ext cx="2069840" cy="496718"/>
            </a:xfrm>
            <a:prstGeom prst="straightConnector1">
              <a:avLst/>
            </a:prstGeom>
            <a:noFill/>
            <a:ln w="28575" cap="flat" cmpd="sng" algn="ctr">
              <a:solidFill>
                <a:srgbClr val="FFFFFF">
                  <a:lumMod val="50000"/>
                </a:srgbClr>
              </a:solidFill>
              <a:prstDash val="solid"/>
              <a:headEnd type="none" w="med" len="med"/>
              <a:tailEnd type="arrow" w="med" len="med"/>
            </a:ln>
            <a:effectLst/>
          </p:spPr>
        </p:cxnSp>
        <p:cxnSp>
          <p:nvCxnSpPr>
            <p:cNvPr id="333" name="직선 화살표 연결선 332"/>
            <p:cNvCxnSpPr/>
            <p:nvPr/>
          </p:nvCxnSpPr>
          <p:spPr>
            <a:xfrm>
              <a:off x="2278519" y="5791926"/>
              <a:ext cx="0" cy="529906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>
                  <a:lumMod val="50000"/>
                  <a:lumOff val="50000"/>
                </a:srgbClr>
              </a:solidFill>
              <a:prstDash val="sysDot"/>
              <a:tailEnd type="arrow"/>
            </a:ln>
            <a:effectLst/>
          </p:spPr>
        </p:cxnSp>
        <p:cxnSp>
          <p:nvCxnSpPr>
            <p:cNvPr id="334" name="직선 화살표 연결선 333"/>
            <p:cNvCxnSpPr/>
            <p:nvPr/>
          </p:nvCxnSpPr>
          <p:spPr>
            <a:xfrm>
              <a:off x="4369378" y="5791926"/>
              <a:ext cx="0" cy="496718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>
                  <a:lumMod val="50000"/>
                  <a:lumOff val="50000"/>
                </a:srgbClr>
              </a:solidFill>
              <a:prstDash val="sysDot"/>
              <a:tailEnd type="arrow"/>
            </a:ln>
            <a:effectLst/>
          </p:spPr>
        </p:cxnSp>
        <p:sp>
          <p:nvSpPr>
            <p:cNvPr id="335" name="TextBox 52"/>
            <p:cNvSpPr txBox="1">
              <a:spLocks noChangeArrowheads="1"/>
            </p:cNvSpPr>
            <p:nvPr/>
          </p:nvSpPr>
          <p:spPr bwMode="auto">
            <a:xfrm>
              <a:off x="2591780" y="4972187"/>
              <a:ext cx="130195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fontAlgn="base" latinLnBrk="0" hangingPunct="1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ko-KR" sz="1000" b="1" kern="0" dirty="0">
                  <a:solidFill>
                    <a:srgbClr val="0070C0"/>
                  </a:solidFill>
                  <a:latin typeface="Calibri" panose="020F0502020204030204" pitchFamily="34" charset="0"/>
                </a:rPr>
                <a:t>Assimilation window</a:t>
              </a:r>
              <a:endParaRPr lang="ko-KR" altLang="en-US" sz="1000" b="1" kern="0" dirty="0">
                <a:solidFill>
                  <a:srgbClr val="0070C0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336" name="직선 화살표 연결선 335"/>
            <p:cNvCxnSpPr/>
            <p:nvPr/>
          </p:nvCxnSpPr>
          <p:spPr>
            <a:xfrm>
              <a:off x="2278519" y="5015321"/>
              <a:ext cx="2108560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  <a:headEnd type="triangle"/>
              <a:tailEnd type="triangle"/>
            </a:ln>
            <a:effectLst/>
          </p:spPr>
        </p:cxnSp>
        <p:sp>
          <p:nvSpPr>
            <p:cNvPr id="337" name="오른쪽 중괄호 336"/>
            <p:cNvSpPr/>
            <p:nvPr/>
          </p:nvSpPr>
          <p:spPr>
            <a:xfrm>
              <a:off x="2319450" y="5832858"/>
              <a:ext cx="223468" cy="414853"/>
            </a:xfrm>
            <a:prstGeom prst="rightBrace">
              <a:avLst/>
            </a:prstGeom>
            <a:noFill/>
            <a:ln w="9525" cap="flat" cmpd="sng" algn="ctr">
              <a:solidFill>
                <a:srgbClr val="000000">
                  <a:lumMod val="75000"/>
                  <a:lumOff val="2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1400" kern="0">
                <a:solidFill>
                  <a:srgbClr val="000000"/>
                </a:solidFill>
                <a:latin typeface="Calibri" panose="020F0502020204030204" pitchFamily="34" charset="0"/>
                <a:ea typeface="굴림"/>
              </a:endParaRPr>
            </a:p>
          </p:txBody>
        </p:sp>
        <p:sp>
          <p:nvSpPr>
            <p:cNvPr id="338" name="TextBox 337"/>
            <p:cNvSpPr txBox="1"/>
            <p:nvPr/>
          </p:nvSpPr>
          <p:spPr>
            <a:xfrm>
              <a:off x="2521899" y="5937954"/>
              <a:ext cx="679994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ko-KR" sz="900" b="1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Calibri" panose="020F0502020204030204" pitchFamily="34" charset="0"/>
                  <a:ea typeface="굴림"/>
                </a:rPr>
                <a:t>Increment</a:t>
              </a:r>
              <a:endParaRPr kumimoji="1" lang="ko-KR" altLang="en-US" sz="900" b="1" dirty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  <a:ea typeface="굴림"/>
              </a:endParaRPr>
            </a:p>
          </p:txBody>
        </p:sp>
        <p:sp>
          <p:nvSpPr>
            <p:cNvPr id="339" name="오른쪽 중괄호 338"/>
            <p:cNvSpPr/>
            <p:nvPr/>
          </p:nvSpPr>
          <p:spPr>
            <a:xfrm>
              <a:off x="4423585" y="5832858"/>
              <a:ext cx="223468" cy="414853"/>
            </a:xfrm>
            <a:prstGeom prst="rightBrace">
              <a:avLst>
                <a:gd name="adj1" fmla="val 28198"/>
                <a:gd name="adj2" fmla="val 48215"/>
              </a:avLst>
            </a:prstGeom>
            <a:noFill/>
            <a:ln w="9525" cap="flat" cmpd="sng" algn="ctr">
              <a:solidFill>
                <a:srgbClr val="000000">
                  <a:lumMod val="75000"/>
                  <a:lumOff val="2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1400" kern="0">
                <a:solidFill>
                  <a:srgbClr val="000000"/>
                </a:solidFill>
                <a:latin typeface="Calibri" panose="020F0502020204030204" pitchFamily="34" charset="0"/>
                <a:ea typeface="굴림"/>
              </a:endParaRPr>
            </a:p>
          </p:txBody>
        </p:sp>
        <p:sp>
          <p:nvSpPr>
            <p:cNvPr id="340" name="TextBox 339"/>
            <p:cNvSpPr txBox="1"/>
            <p:nvPr/>
          </p:nvSpPr>
          <p:spPr>
            <a:xfrm>
              <a:off x="4637096" y="5937954"/>
              <a:ext cx="679994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ko-KR" sz="900" b="1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Calibri" panose="020F0502020204030204" pitchFamily="34" charset="0"/>
                  <a:ea typeface="굴림"/>
                </a:rPr>
                <a:t>Increment</a:t>
              </a:r>
              <a:endParaRPr kumimoji="1" lang="ko-KR" altLang="en-US" sz="900" b="1" dirty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  <a:ea typeface="굴림"/>
              </a:endParaRPr>
            </a:p>
          </p:txBody>
        </p:sp>
        <p:cxnSp>
          <p:nvCxnSpPr>
            <p:cNvPr id="341" name="직선 화살표 연결선 340"/>
            <p:cNvCxnSpPr/>
            <p:nvPr/>
          </p:nvCxnSpPr>
          <p:spPr>
            <a:xfrm>
              <a:off x="196510" y="5010896"/>
              <a:ext cx="2107453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  <a:headEnd type="triangle"/>
              <a:tailEnd type="triangle"/>
            </a:ln>
            <a:effectLst/>
          </p:spPr>
        </p:cxnSp>
        <p:sp>
          <p:nvSpPr>
            <p:cNvPr id="342" name="TextBox 59"/>
            <p:cNvSpPr txBox="1">
              <a:spLocks noChangeArrowheads="1"/>
            </p:cNvSpPr>
            <p:nvPr/>
          </p:nvSpPr>
          <p:spPr bwMode="auto">
            <a:xfrm>
              <a:off x="476545" y="4972187"/>
              <a:ext cx="130195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fontAlgn="base" latinLnBrk="0" hangingPunct="1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ko-KR" sz="1000" b="1" kern="0" dirty="0">
                  <a:solidFill>
                    <a:srgbClr val="0070C0"/>
                  </a:solidFill>
                  <a:latin typeface="Calibri" panose="020F0502020204030204" pitchFamily="34" charset="0"/>
                </a:rPr>
                <a:t>Assimilation window</a:t>
              </a:r>
              <a:endParaRPr lang="ko-KR" altLang="en-US" sz="1000" b="1" kern="0" dirty="0">
                <a:solidFill>
                  <a:srgbClr val="0070C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43" name="TextBox 60"/>
            <p:cNvSpPr txBox="1">
              <a:spLocks noChangeArrowheads="1"/>
            </p:cNvSpPr>
            <p:nvPr/>
          </p:nvSpPr>
          <p:spPr bwMode="auto">
            <a:xfrm>
              <a:off x="4662203" y="4975507"/>
              <a:ext cx="130195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fontAlgn="base" latinLnBrk="0" hangingPunct="1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ko-KR" sz="1000" b="1" kern="0" dirty="0">
                  <a:solidFill>
                    <a:srgbClr val="0070C0"/>
                  </a:solidFill>
                  <a:latin typeface="Calibri" panose="020F0502020204030204" pitchFamily="34" charset="0"/>
                </a:rPr>
                <a:t>Assimilation window</a:t>
              </a:r>
              <a:endParaRPr lang="ko-KR" altLang="en-US" sz="1000" b="1" kern="0" dirty="0">
                <a:solidFill>
                  <a:srgbClr val="0070C0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344" name="직선 화살표 연결선 343"/>
            <p:cNvCxnSpPr/>
            <p:nvPr/>
          </p:nvCxnSpPr>
          <p:spPr>
            <a:xfrm>
              <a:off x="4360527" y="5018640"/>
              <a:ext cx="2107453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  <a:headEnd type="triangle"/>
              <a:tailEnd type="triangle"/>
            </a:ln>
            <a:effectLst/>
          </p:spPr>
        </p:cxnSp>
        <p:sp>
          <p:nvSpPr>
            <p:cNvPr id="345" name="TextBox 344"/>
            <p:cNvSpPr txBox="1"/>
            <p:nvPr/>
          </p:nvSpPr>
          <p:spPr>
            <a:xfrm>
              <a:off x="893791" y="6621632"/>
              <a:ext cx="691215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ko-KR" sz="900" b="1" dirty="0" err="1">
                  <a:solidFill>
                    <a:srgbClr val="000000">
                      <a:lumMod val="65000"/>
                      <a:lumOff val="35000"/>
                    </a:srgbClr>
                  </a:solidFill>
                  <a:latin typeface="Calibri" panose="020F0502020204030204" pitchFamily="34" charset="0"/>
                  <a:ea typeface="굴림"/>
                </a:rPr>
                <a:t>Reanaylsis</a:t>
              </a:r>
              <a:endParaRPr kumimoji="1" lang="ko-KR" altLang="en-US" sz="900" b="1" dirty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  <a:ea typeface="굴림"/>
              </a:endParaRPr>
            </a:p>
          </p:txBody>
        </p:sp>
        <p:sp>
          <p:nvSpPr>
            <p:cNvPr id="346" name="TextBox 345"/>
            <p:cNvSpPr txBox="1"/>
            <p:nvPr/>
          </p:nvSpPr>
          <p:spPr>
            <a:xfrm>
              <a:off x="2981332" y="6621632"/>
              <a:ext cx="691215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ko-KR" sz="900" b="1" dirty="0" err="1">
                  <a:solidFill>
                    <a:srgbClr val="000000">
                      <a:lumMod val="65000"/>
                      <a:lumOff val="35000"/>
                    </a:srgbClr>
                  </a:solidFill>
                  <a:latin typeface="Calibri" panose="020F0502020204030204" pitchFamily="34" charset="0"/>
                  <a:ea typeface="굴림"/>
                </a:rPr>
                <a:t>Reanaylsis</a:t>
              </a:r>
              <a:endParaRPr kumimoji="1" lang="ko-KR" altLang="en-US" sz="900" b="1" dirty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  <a:ea typeface="굴림"/>
              </a:endParaRPr>
            </a:p>
          </p:txBody>
        </p:sp>
        <p:sp>
          <p:nvSpPr>
            <p:cNvPr id="347" name="TextBox 346"/>
            <p:cNvSpPr txBox="1"/>
            <p:nvPr/>
          </p:nvSpPr>
          <p:spPr>
            <a:xfrm>
              <a:off x="5057809" y="6621632"/>
              <a:ext cx="691215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ko-KR" sz="900" b="1" dirty="0" err="1">
                  <a:solidFill>
                    <a:srgbClr val="000000">
                      <a:lumMod val="65000"/>
                      <a:lumOff val="35000"/>
                    </a:srgbClr>
                  </a:solidFill>
                  <a:latin typeface="Calibri" panose="020F0502020204030204" pitchFamily="34" charset="0"/>
                  <a:ea typeface="굴림"/>
                </a:rPr>
                <a:t>Reanaylsis</a:t>
              </a:r>
              <a:endParaRPr kumimoji="1" lang="ko-KR" altLang="en-US" sz="900" b="1" dirty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  <a:ea typeface="굴림"/>
              </a:endParaRPr>
            </a:p>
          </p:txBody>
        </p:sp>
        <p:sp>
          <p:nvSpPr>
            <p:cNvPr id="348" name="타원 347"/>
            <p:cNvSpPr/>
            <p:nvPr/>
          </p:nvSpPr>
          <p:spPr>
            <a:xfrm>
              <a:off x="1199900" y="6005437"/>
              <a:ext cx="75227" cy="86289"/>
            </a:xfrm>
            <a:prstGeom prst="ellipse">
              <a:avLst/>
            </a:prstGeom>
            <a:solidFill>
              <a:srgbClr val="000000">
                <a:lumMod val="50000"/>
                <a:lumOff val="50000"/>
              </a:srgb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1400" kern="0">
                <a:solidFill>
                  <a:srgbClr val="FFFFFF"/>
                </a:solidFill>
                <a:latin typeface="Calibri" panose="020F0502020204030204" pitchFamily="34" charset="0"/>
                <a:ea typeface="굴림"/>
              </a:endParaRPr>
            </a:p>
          </p:txBody>
        </p:sp>
        <p:sp>
          <p:nvSpPr>
            <p:cNvPr id="349" name="타원 348"/>
            <p:cNvSpPr/>
            <p:nvPr/>
          </p:nvSpPr>
          <p:spPr>
            <a:xfrm>
              <a:off x="3295185" y="6005437"/>
              <a:ext cx="75227" cy="86289"/>
            </a:xfrm>
            <a:prstGeom prst="ellipse">
              <a:avLst/>
            </a:prstGeom>
            <a:solidFill>
              <a:srgbClr val="000000">
                <a:lumMod val="50000"/>
                <a:lumOff val="50000"/>
              </a:srgb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1400" kern="0">
                <a:solidFill>
                  <a:srgbClr val="FFFFFF"/>
                </a:solidFill>
                <a:latin typeface="Calibri" panose="020F0502020204030204" pitchFamily="34" charset="0"/>
                <a:ea typeface="굴림"/>
              </a:endParaRPr>
            </a:p>
          </p:txBody>
        </p:sp>
        <p:sp>
          <p:nvSpPr>
            <p:cNvPr id="350" name="타원 349"/>
            <p:cNvSpPr/>
            <p:nvPr/>
          </p:nvSpPr>
          <p:spPr>
            <a:xfrm>
              <a:off x="5377194" y="6005437"/>
              <a:ext cx="75227" cy="86289"/>
            </a:xfrm>
            <a:prstGeom prst="ellipse">
              <a:avLst/>
            </a:prstGeom>
            <a:solidFill>
              <a:srgbClr val="000000">
                <a:lumMod val="50000"/>
                <a:lumOff val="50000"/>
              </a:srgb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1400" kern="0">
                <a:solidFill>
                  <a:srgbClr val="FFFFFF"/>
                </a:solidFill>
                <a:latin typeface="Calibri" panose="020F0502020204030204" pitchFamily="34" charset="0"/>
                <a:ea typeface="굴림"/>
              </a:endParaRPr>
            </a:p>
          </p:txBody>
        </p:sp>
        <p:sp>
          <p:nvSpPr>
            <p:cNvPr id="351" name="오른쪽 중괄호 350"/>
            <p:cNvSpPr/>
            <p:nvPr/>
          </p:nvSpPr>
          <p:spPr>
            <a:xfrm>
              <a:off x="261779" y="5815158"/>
              <a:ext cx="223468" cy="414853"/>
            </a:xfrm>
            <a:prstGeom prst="rightBrace">
              <a:avLst/>
            </a:prstGeom>
            <a:noFill/>
            <a:ln w="9525" cap="flat" cmpd="sng" algn="ctr">
              <a:solidFill>
                <a:srgbClr val="000000">
                  <a:lumMod val="75000"/>
                  <a:lumOff val="2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1400" kern="0">
                <a:solidFill>
                  <a:srgbClr val="000000"/>
                </a:solidFill>
                <a:latin typeface="Calibri" panose="020F0502020204030204" pitchFamily="34" charset="0"/>
                <a:ea typeface="굴림"/>
              </a:endParaRPr>
            </a:p>
          </p:txBody>
        </p:sp>
        <p:sp>
          <p:nvSpPr>
            <p:cNvPr id="352" name="TextBox 351"/>
            <p:cNvSpPr txBox="1"/>
            <p:nvPr/>
          </p:nvSpPr>
          <p:spPr>
            <a:xfrm>
              <a:off x="464227" y="5920254"/>
              <a:ext cx="679994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ko-KR" sz="900" b="1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Calibri" panose="020F0502020204030204" pitchFamily="34" charset="0"/>
                  <a:ea typeface="굴림"/>
                </a:rPr>
                <a:t>Increment</a:t>
              </a:r>
              <a:endParaRPr kumimoji="1" lang="ko-KR" altLang="en-US" sz="900" b="1" dirty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  <a:ea typeface="굴림"/>
              </a:endParaRPr>
            </a:p>
          </p:txBody>
        </p:sp>
        <p:cxnSp>
          <p:nvCxnSpPr>
            <p:cNvPr id="353" name="직선 화살표 연결선 352"/>
            <p:cNvCxnSpPr/>
            <p:nvPr/>
          </p:nvCxnSpPr>
          <p:spPr>
            <a:xfrm flipV="1">
              <a:off x="146727" y="5292996"/>
              <a:ext cx="2158342" cy="517736"/>
            </a:xfrm>
            <a:prstGeom prst="straightConnector1">
              <a:avLst/>
            </a:prstGeom>
            <a:noFill/>
            <a:ln w="28575" cap="flat" cmpd="sng" algn="ctr">
              <a:solidFill>
                <a:srgbClr val="008000"/>
              </a:solidFill>
              <a:prstDash val="solid"/>
              <a:headEnd type="none" w="med" len="med"/>
              <a:tailEnd type="arrow" w="med" len="med"/>
            </a:ln>
            <a:effectLst/>
          </p:spPr>
        </p:cxnSp>
        <p:cxnSp>
          <p:nvCxnSpPr>
            <p:cNvPr id="354" name="직선 화살표 연결선 353"/>
            <p:cNvCxnSpPr/>
            <p:nvPr/>
          </p:nvCxnSpPr>
          <p:spPr>
            <a:xfrm>
              <a:off x="221954" y="5774225"/>
              <a:ext cx="0" cy="529906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>
                  <a:lumMod val="50000"/>
                  <a:lumOff val="50000"/>
                </a:srgbClr>
              </a:solidFill>
              <a:prstDash val="sysDot"/>
              <a:tailEnd type="arrow"/>
            </a:ln>
            <a:effectLst/>
          </p:spPr>
        </p:cxnSp>
        <p:cxnSp>
          <p:nvCxnSpPr>
            <p:cNvPr id="355" name="직선 연결선 354"/>
            <p:cNvCxnSpPr/>
            <p:nvPr/>
          </p:nvCxnSpPr>
          <p:spPr>
            <a:xfrm>
              <a:off x="593661" y="5531951"/>
              <a:ext cx="0" cy="159303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356" name="굽은 화살표 355"/>
            <p:cNvSpPr/>
            <p:nvPr/>
          </p:nvSpPr>
          <p:spPr>
            <a:xfrm rot="10800000">
              <a:off x="422189" y="5714487"/>
              <a:ext cx="240061" cy="201342"/>
            </a:xfrm>
            <a:prstGeom prst="bentArrow">
              <a:avLst>
                <a:gd name="adj1" fmla="val 12607"/>
                <a:gd name="adj2" fmla="val 18883"/>
                <a:gd name="adj3" fmla="val 25000"/>
                <a:gd name="adj4" fmla="val 87420"/>
              </a:avLst>
            </a:prstGeom>
            <a:noFill/>
            <a:ln w="12700" cap="flat" cmpd="sng" algn="ctr">
              <a:solidFill>
                <a:srgbClr val="8FDAFF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1400" kern="0">
                <a:solidFill>
                  <a:srgbClr val="000000"/>
                </a:solidFill>
                <a:latin typeface="Calibri" panose="020F0502020204030204" pitchFamily="34" charset="0"/>
                <a:ea typeface="굴림"/>
              </a:endParaRPr>
            </a:p>
          </p:txBody>
        </p:sp>
        <p:sp>
          <p:nvSpPr>
            <p:cNvPr id="357" name="굽은 화살표 356"/>
            <p:cNvSpPr/>
            <p:nvPr/>
          </p:nvSpPr>
          <p:spPr>
            <a:xfrm rot="10800000">
              <a:off x="422189" y="5613816"/>
              <a:ext cx="652702" cy="302013"/>
            </a:xfrm>
            <a:prstGeom prst="bentArrow">
              <a:avLst>
                <a:gd name="adj1" fmla="val 7026"/>
                <a:gd name="adj2" fmla="val 10548"/>
                <a:gd name="adj3" fmla="val 13887"/>
                <a:gd name="adj4" fmla="val 85576"/>
              </a:avLst>
            </a:prstGeom>
            <a:noFill/>
            <a:ln w="12700" cap="flat" cmpd="sng" algn="ctr">
              <a:solidFill>
                <a:srgbClr val="8FDAFF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1400" kern="0">
                <a:solidFill>
                  <a:srgbClr val="000000"/>
                </a:solidFill>
                <a:latin typeface="Calibri" panose="020F0502020204030204" pitchFamily="34" charset="0"/>
                <a:ea typeface="굴림"/>
              </a:endParaRPr>
            </a:p>
          </p:txBody>
        </p:sp>
        <p:sp>
          <p:nvSpPr>
            <p:cNvPr id="358" name="굽은 화살표 357"/>
            <p:cNvSpPr/>
            <p:nvPr/>
          </p:nvSpPr>
          <p:spPr>
            <a:xfrm rot="10800000">
              <a:off x="422189" y="5567352"/>
              <a:ext cx="1626224" cy="348477"/>
            </a:xfrm>
            <a:prstGeom prst="bentArrow">
              <a:avLst>
                <a:gd name="adj1" fmla="val 7026"/>
                <a:gd name="adj2" fmla="val 10548"/>
                <a:gd name="adj3" fmla="val 13887"/>
                <a:gd name="adj4" fmla="val 91286"/>
              </a:avLst>
            </a:prstGeom>
            <a:noFill/>
            <a:ln w="12700" cap="flat" cmpd="sng" algn="ctr">
              <a:solidFill>
                <a:srgbClr val="8FDAFF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1400" kern="0">
                <a:solidFill>
                  <a:srgbClr val="000000"/>
                </a:solidFill>
                <a:latin typeface="Calibri" panose="020F0502020204030204" pitchFamily="34" charset="0"/>
                <a:ea typeface="굴림"/>
              </a:endParaRPr>
            </a:p>
          </p:txBody>
        </p:sp>
        <p:sp>
          <p:nvSpPr>
            <p:cNvPr id="359" name="포인트가 5개인 별 358"/>
            <p:cNvSpPr/>
            <p:nvPr/>
          </p:nvSpPr>
          <p:spPr>
            <a:xfrm>
              <a:off x="575961" y="5485488"/>
              <a:ext cx="30976" cy="42038"/>
            </a:xfrm>
            <a:prstGeom prst="star5">
              <a:avLst/>
            </a:prstGeom>
            <a:solidFill>
              <a:srgbClr val="BBE0E3"/>
            </a:solidFill>
            <a:ln w="25400" cap="flat" cmpd="sng" algn="ctr">
              <a:solidFill>
                <a:srgbClr val="83B0F9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1400" kern="0">
                <a:solidFill>
                  <a:srgbClr val="FFFFFF"/>
                </a:solidFill>
                <a:latin typeface="Calibri" panose="020F0502020204030204" pitchFamily="34" charset="0"/>
                <a:ea typeface="굴림"/>
              </a:endParaRPr>
            </a:p>
          </p:txBody>
        </p:sp>
        <p:sp>
          <p:nvSpPr>
            <p:cNvPr id="360" name="오른쪽 중괄호 359"/>
            <p:cNvSpPr/>
            <p:nvPr/>
          </p:nvSpPr>
          <p:spPr>
            <a:xfrm>
              <a:off x="614681" y="5519782"/>
              <a:ext cx="68589" cy="162623"/>
            </a:xfrm>
            <a:prstGeom prst="rightBrace">
              <a:avLst>
                <a:gd name="adj1" fmla="val 20345"/>
                <a:gd name="adj2" fmla="val 50000"/>
              </a:avLst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1400" kern="0">
                <a:solidFill>
                  <a:srgbClr val="000000"/>
                </a:solidFill>
                <a:latin typeface="Calibri" panose="020F0502020204030204" pitchFamily="34" charset="0"/>
                <a:ea typeface="굴림"/>
              </a:endParaRPr>
            </a:p>
          </p:txBody>
        </p:sp>
        <p:cxnSp>
          <p:nvCxnSpPr>
            <p:cNvPr id="361" name="직선 연결선 360"/>
            <p:cNvCxnSpPr/>
            <p:nvPr/>
          </p:nvCxnSpPr>
          <p:spPr>
            <a:xfrm>
              <a:off x="1036172" y="5502082"/>
              <a:ext cx="0" cy="89608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362" name="포인트가 5개인 별 361"/>
            <p:cNvSpPr/>
            <p:nvPr/>
          </p:nvSpPr>
          <p:spPr>
            <a:xfrm>
              <a:off x="1018472" y="5470000"/>
              <a:ext cx="32083" cy="42038"/>
            </a:xfrm>
            <a:prstGeom prst="star5">
              <a:avLst/>
            </a:prstGeom>
            <a:solidFill>
              <a:srgbClr val="BBE0E3"/>
            </a:solidFill>
            <a:ln w="25400" cap="flat" cmpd="sng" algn="ctr">
              <a:solidFill>
                <a:srgbClr val="83B0F9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1400" kern="0">
                <a:solidFill>
                  <a:srgbClr val="FFFFFF"/>
                </a:solidFill>
                <a:latin typeface="Calibri" panose="020F0502020204030204" pitchFamily="34" charset="0"/>
                <a:ea typeface="굴림"/>
              </a:endParaRPr>
            </a:p>
          </p:txBody>
        </p:sp>
        <p:sp>
          <p:nvSpPr>
            <p:cNvPr id="363" name="오른쪽 중괄호 362"/>
            <p:cNvSpPr/>
            <p:nvPr/>
          </p:nvSpPr>
          <p:spPr>
            <a:xfrm>
              <a:off x="1057191" y="5491019"/>
              <a:ext cx="68589" cy="91821"/>
            </a:xfrm>
            <a:prstGeom prst="rightBrace">
              <a:avLst>
                <a:gd name="adj1" fmla="val 20345"/>
                <a:gd name="adj2" fmla="val 50000"/>
              </a:avLst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1400" kern="0">
                <a:solidFill>
                  <a:srgbClr val="000000"/>
                </a:solidFill>
                <a:latin typeface="Calibri" panose="020F0502020204030204" pitchFamily="34" charset="0"/>
                <a:ea typeface="굴림"/>
              </a:endParaRPr>
            </a:p>
          </p:txBody>
        </p:sp>
        <p:cxnSp>
          <p:nvCxnSpPr>
            <p:cNvPr id="364" name="직선 연결선 363"/>
            <p:cNvCxnSpPr/>
            <p:nvPr/>
          </p:nvCxnSpPr>
          <p:spPr>
            <a:xfrm>
              <a:off x="1507444" y="5484382"/>
              <a:ext cx="0" cy="89608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365" name="포인트가 5개인 별 364"/>
            <p:cNvSpPr/>
            <p:nvPr/>
          </p:nvSpPr>
          <p:spPr>
            <a:xfrm>
              <a:off x="1483106" y="5576203"/>
              <a:ext cx="38720" cy="42038"/>
            </a:xfrm>
            <a:prstGeom prst="star5">
              <a:avLst/>
            </a:prstGeom>
            <a:solidFill>
              <a:srgbClr val="BBE0E3"/>
            </a:solidFill>
            <a:ln w="25400" cap="flat" cmpd="sng" algn="ctr">
              <a:solidFill>
                <a:srgbClr val="83B0F9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1400" kern="0">
                <a:solidFill>
                  <a:srgbClr val="FFFFFF"/>
                </a:solidFill>
                <a:latin typeface="Calibri" panose="020F0502020204030204" pitchFamily="34" charset="0"/>
                <a:ea typeface="굴림"/>
              </a:endParaRPr>
            </a:p>
          </p:txBody>
        </p:sp>
        <p:sp>
          <p:nvSpPr>
            <p:cNvPr id="366" name="오른쪽 중괄호 365"/>
            <p:cNvSpPr/>
            <p:nvPr/>
          </p:nvSpPr>
          <p:spPr>
            <a:xfrm>
              <a:off x="1537315" y="5482169"/>
              <a:ext cx="68589" cy="131647"/>
            </a:xfrm>
            <a:prstGeom prst="rightBrace">
              <a:avLst>
                <a:gd name="adj1" fmla="val 20345"/>
                <a:gd name="adj2" fmla="val 50000"/>
              </a:avLst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1400" kern="0">
                <a:solidFill>
                  <a:srgbClr val="000000"/>
                </a:solidFill>
                <a:latin typeface="Calibri" panose="020F0502020204030204" pitchFamily="34" charset="0"/>
                <a:ea typeface="굴림"/>
              </a:endParaRPr>
            </a:p>
          </p:txBody>
        </p:sp>
        <p:cxnSp>
          <p:nvCxnSpPr>
            <p:cNvPr id="367" name="직선 연결선 366"/>
            <p:cNvCxnSpPr/>
            <p:nvPr/>
          </p:nvCxnSpPr>
          <p:spPr>
            <a:xfrm>
              <a:off x="2018544" y="5371541"/>
              <a:ext cx="0" cy="90714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368" name="포인트가 5개인 별 367"/>
            <p:cNvSpPr/>
            <p:nvPr/>
          </p:nvSpPr>
          <p:spPr>
            <a:xfrm>
              <a:off x="1994206" y="5482169"/>
              <a:ext cx="37613" cy="42038"/>
            </a:xfrm>
            <a:prstGeom prst="star5">
              <a:avLst/>
            </a:prstGeom>
            <a:solidFill>
              <a:srgbClr val="BBE0E3"/>
            </a:solidFill>
            <a:ln w="25400" cap="flat" cmpd="sng" algn="ctr">
              <a:solidFill>
                <a:srgbClr val="83B0F9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1400" kern="0">
                <a:solidFill>
                  <a:srgbClr val="FFFFFF"/>
                </a:solidFill>
                <a:latin typeface="Calibri" panose="020F0502020204030204" pitchFamily="34" charset="0"/>
                <a:ea typeface="굴림"/>
              </a:endParaRPr>
            </a:p>
          </p:txBody>
        </p:sp>
        <p:sp>
          <p:nvSpPr>
            <p:cNvPr id="369" name="오른쪽 중괄호 368"/>
            <p:cNvSpPr/>
            <p:nvPr/>
          </p:nvSpPr>
          <p:spPr>
            <a:xfrm>
              <a:off x="2052838" y="5379286"/>
              <a:ext cx="68589" cy="131647"/>
            </a:xfrm>
            <a:prstGeom prst="rightBrace">
              <a:avLst>
                <a:gd name="adj1" fmla="val 20345"/>
                <a:gd name="adj2" fmla="val 50000"/>
              </a:avLst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1400" kern="0">
                <a:solidFill>
                  <a:srgbClr val="000000"/>
                </a:solidFill>
                <a:latin typeface="Calibri" panose="020F0502020204030204" pitchFamily="34" charset="0"/>
                <a:ea typeface="굴림"/>
              </a:endParaRPr>
            </a:p>
          </p:txBody>
        </p:sp>
        <p:sp>
          <p:nvSpPr>
            <p:cNvPr id="370" name="굽은 화살표 369"/>
            <p:cNvSpPr/>
            <p:nvPr/>
          </p:nvSpPr>
          <p:spPr>
            <a:xfrm rot="10800000">
              <a:off x="2448885" y="5651429"/>
              <a:ext cx="1138357" cy="279887"/>
            </a:xfrm>
            <a:prstGeom prst="bentArrow">
              <a:avLst>
                <a:gd name="adj1" fmla="val 7026"/>
                <a:gd name="adj2" fmla="val 10548"/>
                <a:gd name="adj3" fmla="val 13887"/>
                <a:gd name="adj4" fmla="val 92965"/>
              </a:avLst>
            </a:prstGeom>
            <a:noFill/>
            <a:ln w="12700" cap="flat" cmpd="sng" algn="ctr">
              <a:solidFill>
                <a:srgbClr val="FF9999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1400" kern="0">
                <a:solidFill>
                  <a:srgbClr val="000000"/>
                </a:solidFill>
                <a:latin typeface="Calibri" panose="020F0502020204030204" pitchFamily="34" charset="0"/>
                <a:ea typeface="굴림"/>
              </a:endParaRPr>
            </a:p>
          </p:txBody>
        </p:sp>
        <p:cxnSp>
          <p:nvCxnSpPr>
            <p:cNvPr id="371" name="직선 연결선 370"/>
            <p:cNvCxnSpPr/>
            <p:nvPr/>
          </p:nvCxnSpPr>
          <p:spPr>
            <a:xfrm>
              <a:off x="2619251" y="5548545"/>
              <a:ext cx="0" cy="158197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372" name="굽은 화살표 371"/>
            <p:cNvSpPr/>
            <p:nvPr/>
          </p:nvSpPr>
          <p:spPr>
            <a:xfrm rot="10800000">
              <a:off x="2448885" y="5729974"/>
              <a:ext cx="240061" cy="201342"/>
            </a:xfrm>
            <a:prstGeom prst="bentArrow">
              <a:avLst>
                <a:gd name="adj1" fmla="val 14805"/>
                <a:gd name="adj2" fmla="val 18883"/>
                <a:gd name="adj3" fmla="val 25000"/>
                <a:gd name="adj4" fmla="val 88520"/>
              </a:avLst>
            </a:prstGeom>
            <a:noFill/>
            <a:ln w="12700" cap="flat" cmpd="sng" algn="ctr">
              <a:solidFill>
                <a:srgbClr val="FF9999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1400" kern="0">
                <a:solidFill>
                  <a:srgbClr val="000000"/>
                </a:solidFill>
                <a:latin typeface="Calibri" panose="020F0502020204030204" pitchFamily="34" charset="0"/>
                <a:ea typeface="굴림"/>
              </a:endParaRPr>
            </a:p>
          </p:txBody>
        </p:sp>
        <p:sp>
          <p:nvSpPr>
            <p:cNvPr id="373" name="굽은 화살표 372"/>
            <p:cNvSpPr/>
            <p:nvPr/>
          </p:nvSpPr>
          <p:spPr>
            <a:xfrm rot="10800000">
              <a:off x="2448885" y="5629303"/>
              <a:ext cx="651595" cy="302013"/>
            </a:xfrm>
            <a:prstGeom prst="bentArrow">
              <a:avLst>
                <a:gd name="adj1" fmla="val 7026"/>
                <a:gd name="adj2" fmla="val 10548"/>
                <a:gd name="adj3" fmla="val 13887"/>
                <a:gd name="adj4" fmla="val 92965"/>
              </a:avLst>
            </a:prstGeom>
            <a:noFill/>
            <a:ln w="12700" cap="flat" cmpd="sng" algn="ctr">
              <a:solidFill>
                <a:srgbClr val="FF9999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1400" kern="0">
                <a:solidFill>
                  <a:srgbClr val="000000"/>
                </a:solidFill>
                <a:latin typeface="Calibri" panose="020F0502020204030204" pitchFamily="34" charset="0"/>
                <a:ea typeface="굴림"/>
              </a:endParaRPr>
            </a:p>
          </p:txBody>
        </p:sp>
        <p:sp>
          <p:nvSpPr>
            <p:cNvPr id="374" name="굽은 화살표 373"/>
            <p:cNvSpPr/>
            <p:nvPr/>
          </p:nvSpPr>
          <p:spPr>
            <a:xfrm rot="10800000">
              <a:off x="2448885" y="5582840"/>
              <a:ext cx="1626224" cy="348477"/>
            </a:xfrm>
            <a:prstGeom prst="bentArrow">
              <a:avLst>
                <a:gd name="adj1" fmla="val 7026"/>
                <a:gd name="adj2" fmla="val 10548"/>
                <a:gd name="adj3" fmla="val 13887"/>
                <a:gd name="adj4" fmla="val 92965"/>
              </a:avLst>
            </a:prstGeom>
            <a:noFill/>
            <a:ln w="12700" cap="flat" cmpd="sng" algn="ctr">
              <a:solidFill>
                <a:srgbClr val="FF9999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1400" kern="0">
                <a:solidFill>
                  <a:srgbClr val="000000"/>
                </a:solidFill>
                <a:latin typeface="Calibri" panose="020F0502020204030204" pitchFamily="34" charset="0"/>
                <a:ea typeface="굴림"/>
              </a:endParaRPr>
            </a:p>
          </p:txBody>
        </p:sp>
        <p:sp>
          <p:nvSpPr>
            <p:cNvPr id="375" name="포인트가 5개인 별 374"/>
            <p:cNvSpPr/>
            <p:nvPr/>
          </p:nvSpPr>
          <p:spPr>
            <a:xfrm>
              <a:off x="2601550" y="5500976"/>
              <a:ext cx="32082" cy="43144"/>
            </a:xfrm>
            <a:prstGeom prst="star5">
              <a:avLst/>
            </a:prstGeom>
            <a:solidFill>
              <a:srgbClr val="BBE0E3"/>
            </a:solidFill>
            <a:ln w="25400" cap="flat" cmpd="sng" algn="ctr">
              <a:solidFill>
                <a:srgbClr val="FF7C8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1400" kern="0">
                <a:solidFill>
                  <a:srgbClr val="FFFFFF"/>
                </a:solidFill>
                <a:latin typeface="Calibri" panose="020F0502020204030204" pitchFamily="34" charset="0"/>
                <a:ea typeface="굴림"/>
              </a:endParaRPr>
            </a:p>
          </p:txBody>
        </p:sp>
        <p:sp>
          <p:nvSpPr>
            <p:cNvPr id="376" name="오른쪽 중괄호 375"/>
            <p:cNvSpPr/>
            <p:nvPr/>
          </p:nvSpPr>
          <p:spPr>
            <a:xfrm>
              <a:off x="2640270" y="5535270"/>
              <a:ext cx="68589" cy="162623"/>
            </a:xfrm>
            <a:prstGeom prst="rightBrace">
              <a:avLst>
                <a:gd name="adj1" fmla="val 20345"/>
                <a:gd name="adj2" fmla="val 50000"/>
              </a:avLst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1400" kern="0">
                <a:solidFill>
                  <a:srgbClr val="000000"/>
                </a:solidFill>
                <a:latin typeface="Calibri" panose="020F0502020204030204" pitchFamily="34" charset="0"/>
                <a:ea typeface="굴림"/>
              </a:endParaRPr>
            </a:p>
          </p:txBody>
        </p:sp>
        <p:cxnSp>
          <p:nvCxnSpPr>
            <p:cNvPr id="377" name="직선 연결선 376"/>
            <p:cNvCxnSpPr/>
            <p:nvPr/>
          </p:nvCxnSpPr>
          <p:spPr>
            <a:xfrm>
              <a:off x="3062867" y="5517569"/>
              <a:ext cx="0" cy="89608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378" name="포인트가 5개인 별 377"/>
            <p:cNvSpPr/>
            <p:nvPr/>
          </p:nvSpPr>
          <p:spPr>
            <a:xfrm>
              <a:off x="3045166" y="5485488"/>
              <a:ext cx="30976" cy="42038"/>
            </a:xfrm>
            <a:prstGeom prst="star5">
              <a:avLst/>
            </a:prstGeom>
            <a:solidFill>
              <a:srgbClr val="BBE0E3"/>
            </a:solidFill>
            <a:ln w="25400" cap="flat" cmpd="sng" algn="ctr">
              <a:solidFill>
                <a:srgbClr val="FF7C8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1400" kern="0">
                <a:solidFill>
                  <a:srgbClr val="FFFFFF"/>
                </a:solidFill>
                <a:latin typeface="Calibri" panose="020F0502020204030204" pitchFamily="34" charset="0"/>
                <a:ea typeface="굴림"/>
              </a:endParaRPr>
            </a:p>
          </p:txBody>
        </p:sp>
        <p:sp>
          <p:nvSpPr>
            <p:cNvPr id="379" name="오른쪽 중괄호 378"/>
            <p:cNvSpPr/>
            <p:nvPr/>
          </p:nvSpPr>
          <p:spPr>
            <a:xfrm>
              <a:off x="3082780" y="5506507"/>
              <a:ext cx="68589" cy="91821"/>
            </a:xfrm>
            <a:prstGeom prst="rightBrace">
              <a:avLst>
                <a:gd name="adj1" fmla="val 20345"/>
                <a:gd name="adj2" fmla="val 50000"/>
              </a:avLst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1400" kern="0">
                <a:solidFill>
                  <a:srgbClr val="000000"/>
                </a:solidFill>
                <a:latin typeface="Calibri" panose="020F0502020204030204" pitchFamily="34" charset="0"/>
                <a:ea typeface="굴림"/>
              </a:endParaRPr>
            </a:p>
          </p:txBody>
        </p:sp>
        <p:cxnSp>
          <p:nvCxnSpPr>
            <p:cNvPr id="380" name="직선 연결선 379"/>
            <p:cNvCxnSpPr/>
            <p:nvPr/>
          </p:nvCxnSpPr>
          <p:spPr>
            <a:xfrm>
              <a:off x="3533034" y="5499869"/>
              <a:ext cx="0" cy="89608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381" name="포인트가 5개인 별 380"/>
            <p:cNvSpPr/>
            <p:nvPr/>
          </p:nvSpPr>
          <p:spPr>
            <a:xfrm>
              <a:off x="3509802" y="5591690"/>
              <a:ext cx="37613" cy="42038"/>
            </a:xfrm>
            <a:prstGeom prst="star5">
              <a:avLst/>
            </a:prstGeom>
            <a:solidFill>
              <a:srgbClr val="BBE0E3"/>
            </a:solidFill>
            <a:ln w="25400" cap="flat" cmpd="sng" algn="ctr">
              <a:solidFill>
                <a:srgbClr val="FF7C8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1400" kern="0">
                <a:solidFill>
                  <a:srgbClr val="FFFFFF"/>
                </a:solidFill>
                <a:latin typeface="Calibri" panose="020F0502020204030204" pitchFamily="34" charset="0"/>
                <a:ea typeface="굴림"/>
              </a:endParaRPr>
            </a:p>
          </p:txBody>
        </p:sp>
        <p:sp>
          <p:nvSpPr>
            <p:cNvPr id="382" name="오른쪽 중괄호 381"/>
            <p:cNvSpPr/>
            <p:nvPr/>
          </p:nvSpPr>
          <p:spPr>
            <a:xfrm>
              <a:off x="3564009" y="5497657"/>
              <a:ext cx="68589" cy="131647"/>
            </a:xfrm>
            <a:prstGeom prst="rightBrace">
              <a:avLst>
                <a:gd name="adj1" fmla="val 20345"/>
                <a:gd name="adj2" fmla="val 50000"/>
              </a:avLst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1400" kern="0">
                <a:solidFill>
                  <a:srgbClr val="000000"/>
                </a:solidFill>
                <a:latin typeface="Calibri" panose="020F0502020204030204" pitchFamily="34" charset="0"/>
                <a:ea typeface="굴림"/>
              </a:endParaRPr>
            </a:p>
          </p:txBody>
        </p:sp>
        <p:cxnSp>
          <p:nvCxnSpPr>
            <p:cNvPr id="383" name="직선 연결선 382"/>
            <p:cNvCxnSpPr/>
            <p:nvPr/>
          </p:nvCxnSpPr>
          <p:spPr>
            <a:xfrm>
              <a:off x="4044133" y="5388135"/>
              <a:ext cx="0" cy="89608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384" name="포인트가 5개인 별 383"/>
            <p:cNvSpPr/>
            <p:nvPr/>
          </p:nvSpPr>
          <p:spPr>
            <a:xfrm>
              <a:off x="4019795" y="5497657"/>
              <a:ext cx="38720" cy="42038"/>
            </a:xfrm>
            <a:prstGeom prst="star5">
              <a:avLst/>
            </a:prstGeom>
            <a:solidFill>
              <a:srgbClr val="BBE0E3"/>
            </a:solidFill>
            <a:ln w="25400" cap="flat" cmpd="sng" algn="ctr">
              <a:solidFill>
                <a:srgbClr val="FF7C8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1400" kern="0">
                <a:solidFill>
                  <a:srgbClr val="FFFFFF"/>
                </a:solidFill>
                <a:latin typeface="Calibri" panose="020F0502020204030204" pitchFamily="34" charset="0"/>
                <a:ea typeface="굴림"/>
              </a:endParaRPr>
            </a:p>
          </p:txBody>
        </p:sp>
        <p:sp>
          <p:nvSpPr>
            <p:cNvPr id="385" name="오른쪽 중괄호 384"/>
            <p:cNvSpPr/>
            <p:nvPr/>
          </p:nvSpPr>
          <p:spPr>
            <a:xfrm>
              <a:off x="4079534" y="5394773"/>
              <a:ext cx="68589" cy="131647"/>
            </a:xfrm>
            <a:prstGeom prst="rightBrace">
              <a:avLst>
                <a:gd name="adj1" fmla="val 20345"/>
                <a:gd name="adj2" fmla="val 50000"/>
              </a:avLst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1400" kern="0">
                <a:solidFill>
                  <a:srgbClr val="000000"/>
                </a:solidFill>
                <a:latin typeface="Calibri" panose="020F0502020204030204" pitchFamily="34" charset="0"/>
                <a:ea typeface="굴림"/>
              </a:endParaRPr>
            </a:p>
          </p:txBody>
        </p:sp>
        <p:sp>
          <p:nvSpPr>
            <p:cNvPr id="386" name="굽은 화살표 385"/>
            <p:cNvSpPr/>
            <p:nvPr/>
          </p:nvSpPr>
          <p:spPr>
            <a:xfrm rot="10800000">
              <a:off x="4577357" y="5655854"/>
              <a:ext cx="1138357" cy="278781"/>
            </a:xfrm>
            <a:prstGeom prst="bentArrow">
              <a:avLst>
                <a:gd name="adj1" fmla="val 7026"/>
                <a:gd name="adj2" fmla="val 10548"/>
                <a:gd name="adj3" fmla="val 13887"/>
                <a:gd name="adj4" fmla="val 92965"/>
              </a:avLst>
            </a:prstGeom>
            <a:noFill/>
            <a:ln w="12700" cap="flat" cmpd="sng" algn="ctr">
              <a:solidFill>
                <a:srgbClr val="2D2D8A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1400" kern="0">
                <a:solidFill>
                  <a:srgbClr val="000000"/>
                </a:solidFill>
                <a:latin typeface="Calibri" panose="020F0502020204030204" pitchFamily="34" charset="0"/>
                <a:ea typeface="굴림"/>
              </a:endParaRPr>
            </a:p>
          </p:txBody>
        </p:sp>
        <p:cxnSp>
          <p:nvCxnSpPr>
            <p:cNvPr id="387" name="직선 연결선 386"/>
            <p:cNvCxnSpPr/>
            <p:nvPr/>
          </p:nvCxnSpPr>
          <p:spPr>
            <a:xfrm>
              <a:off x="4747724" y="5551865"/>
              <a:ext cx="0" cy="158197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388" name="굽은 화살표 387"/>
            <p:cNvSpPr/>
            <p:nvPr/>
          </p:nvSpPr>
          <p:spPr>
            <a:xfrm rot="10800000">
              <a:off x="4577357" y="5734399"/>
              <a:ext cx="240061" cy="200236"/>
            </a:xfrm>
            <a:prstGeom prst="bentArrow">
              <a:avLst>
                <a:gd name="adj1" fmla="val 14805"/>
                <a:gd name="adj2" fmla="val 18883"/>
                <a:gd name="adj3" fmla="val 25000"/>
                <a:gd name="adj4" fmla="val 88520"/>
              </a:avLst>
            </a:prstGeom>
            <a:noFill/>
            <a:ln w="12700" cap="flat" cmpd="sng" algn="ctr">
              <a:solidFill>
                <a:srgbClr val="2D2D8A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1400" kern="0">
                <a:solidFill>
                  <a:srgbClr val="000000"/>
                </a:solidFill>
                <a:latin typeface="Calibri" panose="020F0502020204030204" pitchFamily="34" charset="0"/>
                <a:ea typeface="굴림"/>
              </a:endParaRPr>
            </a:p>
          </p:txBody>
        </p:sp>
        <p:sp>
          <p:nvSpPr>
            <p:cNvPr id="389" name="굽은 화살표 388"/>
            <p:cNvSpPr/>
            <p:nvPr/>
          </p:nvSpPr>
          <p:spPr>
            <a:xfrm rot="10800000">
              <a:off x="4577357" y="5632622"/>
              <a:ext cx="651595" cy="302013"/>
            </a:xfrm>
            <a:prstGeom prst="bentArrow">
              <a:avLst>
                <a:gd name="adj1" fmla="val 7026"/>
                <a:gd name="adj2" fmla="val 10548"/>
                <a:gd name="adj3" fmla="val 13887"/>
                <a:gd name="adj4" fmla="val 92965"/>
              </a:avLst>
            </a:prstGeom>
            <a:noFill/>
            <a:ln w="12700" cap="flat" cmpd="sng" algn="ctr">
              <a:solidFill>
                <a:srgbClr val="2D2D8A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1400" kern="0">
                <a:solidFill>
                  <a:srgbClr val="000000"/>
                </a:solidFill>
                <a:latin typeface="Calibri" panose="020F0502020204030204" pitchFamily="34" charset="0"/>
                <a:ea typeface="굴림"/>
              </a:endParaRPr>
            </a:p>
          </p:txBody>
        </p:sp>
        <p:sp>
          <p:nvSpPr>
            <p:cNvPr id="390" name="굽은 화살표 389"/>
            <p:cNvSpPr/>
            <p:nvPr/>
          </p:nvSpPr>
          <p:spPr>
            <a:xfrm rot="10800000">
              <a:off x="4577357" y="5582840"/>
              <a:ext cx="1595249" cy="351795"/>
            </a:xfrm>
            <a:prstGeom prst="bentArrow">
              <a:avLst>
                <a:gd name="adj1" fmla="val 7026"/>
                <a:gd name="adj2" fmla="val 10548"/>
                <a:gd name="adj3" fmla="val 13887"/>
                <a:gd name="adj4" fmla="val 92965"/>
              </a:avLst>
            </a:prstGeom>
            <a:noFill/>
            <a:ln w="12700" cap="flat" cmpd="sng" algn="ctr">
              <a:solidFill>
                <a:srgbClr val="2D2D8A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1400" kern="0">
                <a:solidFill>
                  <a:srgbClr val="000000"/>
                </a:solidFill>
                <a:latin typeface="Calibri" panose="020F0502020204030204" pitchFamily="34" charset="0"/>
                <a:ea typeface="굴림"/>
              </a:endParaRPr>
            </a:p>
          </p:txBody>
        </p:sp>
        <p:sp>
          <p:nvSpPr>
            <p:cNvPr id="391" name="포인트가 5개인 별 390"/>
            <p:cNvSpPr/>
            <p:nvPr/>
          </p:nvSpPr>
          <p:spPr>
            <a:xfrm>
              <a:off x="4730024" y="5504295"/>
              <a:ext cx="32082" cy="43145"/>
            </a:xfrm>
            <a:prstGeom prst="star5">
              <a:avLst/>
            </a:prstGeom>
            <a:solidFill>
              <a:srgbClr val="BBE0E3"/>
            </a:solidFill>
            <a:ln w="25400" cap="flat" cmpd="sng" algn="ctr">
              <a:solidFill>
                <a:srgbClr val="FFFFFF">
                  <a:lumMod val="6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1400" kern="0">
                <a:solidFill>
                  <a:srgbClr val="FFFFFF"/>
                </a:solidFill>
                <a:latin typeface="Calibri" panose="020F0502020204030204" pitchFamily="34" charset="0"/>
                <a:ea typeface="굴림"/>
              </a:endParaRPr>
            </a:p>
          </p:txBody>
        </p:sp>
        <p:sp>
          <p:nvSpPr>
            <p:cNvPr id="392" name="오른쪽 중괄호 391"/>
            <p:cNvSpPr/>
            <p:nvPr/>
          </p:nvSpPr>
          <p:spPr>
            <a:xfrm>
              <a:off x="4768742" y="5539695"/>
              <a:ext cx="68589" cy="161516"/>
            </a:xfrm>
            <a:prstGeom prst="rightBrace">
              <a:avLst>
                <a:gd name="adj1" fmla="val 20345"/>
                <a:gd name="adj2" fmla="val 50000"/>
              </a:avLst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1400" kern="0">
                <a:solidFill>
                  <a:srgbClr val="000000"/>
                </a:solidFill>
                <a:latin typeface="Calibri" panose="020F0502020204030204" pitchFamily="34" charset="0"/>
                <a:ea typeface="굴림"/>
              </a:endParaRPr>
            </a:p>
          </p:txBody>
        </p:sp>
        <p:cxnSp>
          <p:nvCxnSpPr>
            <p:cNvPr id="393" name="직선 연결선 392"/>
            <p:cNvCxnSpPr/>
            <p:nvPr/>
          </p:nvCxnSpPr>
          <p:spPr>
            <a:xfrm>
              <a:off x="5190234" y="5521995"/>
              <a:ext cx="0" cy="89608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394" name="포인트가 5개인 별 393"/>
            <p:cNvSpPr/>
            <p:nvPr/>
          </p:nvSpPr>
          <p:spPr>
            <a:xfrm>
              <a:off x="5172533" y="5488806"/>
              <a:ext cx="32082" cy="42038"/>
            </a:xfrm>
            <a:prstGeom prst="star5">
              <a:avLst/>
            </a:prstGeom>
            <a:solidFill>
              <a:srgbClr val="BBE0E3"/>
            </a:solidFill>
            <a:ln w="25400" cap="flat" cmpd="sng" algn="ctr">
              <a:solidFill>
                <a:srgbClr val="FFFFFF">
                  <a:lumMod val="6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1400" kern="0">
                <a:solidFill>
                  <a:srgbClr val="FFFFFF"/>
                </a:solidFill>
                <a:latin typeface="Calibri" panose="020F0502020204030204" pitchFamily="34" charset="0"/>
                <a:ea typeface="굴림"/>
              </a:endParaRPr>
            </a:p>
          </p:txBody>
        </p:sp>
        <p:sp>
          <p:nvSpPr>
            <p:cNvPr id="395" name="오른쪽 중괄호 394"/>
            <p:cNvSpPr/>
            <p:nvPr/>
          </p:nvSpPr>
          <p:spPr>
            <a:xfrm>
              <a:off x="5211253" y="5509826"/>
              <a:ext cx="68589" cy="92927"/>
            </a:xfrm>
            <a:prstGeom prst="rightBrace">
              <a:avLst>
                <a:gd name="adj1" fmla="val 20345"/>
                <a:gd name="adj2" fmla="val 50000"/>
              </a:avLst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1400" kern="0">
                <a:solidFill>
                  <a:srgbClr val="000000"/>
                </a:solidFill>
                <a:latin typeface="Calibri" panose="020F0502020204030204" pitchFamily="34" charset="0"/>
                <a:ea typeface="굴림"/>
              </a:endParaRPr>
            </a:p>
          </p:txBody>
        </p:sp>
        <p:cxnSp>
          <p:nvCxnSpPr>
            <p:cNvPr id="396" name="직선 연결선 395"/>
            <p:cNvCxnSpPr/>
            <p:nvPr/>
          </p:nvCxnSpPr>
          <p:spPr>
            <a:xfrm>
              <a:off x="5661507" y="5504295"/>
              <a:ext cx="0" cy="89608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397" name="포인트가 5개인 별 396"/>
            <p:cNvSpPr/>
            <p:nvPr/>
          </p:nvSpPr>
          <p:spPr>
            <a:xfrm>
              <a:off x="5638275" y="5595009"/>
              <a:ext cx="37613" cy="43145"/>
            </a:xfrm>
            <a:prstGeom prst="star5">
              <a:avLst/>
            </a:prstGeom>
            <a:solidFill>
              <a:srgbClr val="BBE0E3"/>
            </a:solidFill>
            <a:ln w="25400" cap="flat" cmpd="sng" algn="ctr">
              <a:solidFill>
                <a:srgbClr val="FFFFFF">
                  <a:lumMod val="6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1400" kern="0">
                <a:solidFill>
                  <a:srgbClr val="FFFFFF"/>
                </a:solidFill>
                <a:latin typeface="Calibri" panose="020F0502020204030204" pitchFamily="34" charset="0"/>
                <a:ea typeface="굴림"/>
              </a:endParaRPr>
            </a:p>
          </p:txBody>
        </p:sp>
        <p:sp>
          <p:nvSpPr>
            <p:cNvPr id="398" name="오른쪽 중괄호 397"/>
            <p:cNvSpPr/>
            <p:nvPr/>
          </p:nvSpPr>
          <p:spPr>
            <a:xfrm>
              <a:off x="5692483" y="5500976"/>
              <a:ext cx="68589" cy="132753"/>
            </a:xfrm>
            <a:prstGeom prst="rightBrace">
              <a:avLst>
                <a:gd name="adj1" fmla="val 20345"/>
                <a:gd name="adj2" fmla="val 50000"/>
              </a:avLst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1400" kern="0">
                <a:solidFill>
                  <a:srgbClr val="000000"/>
                </a:solidFill>
                <a:latin typeface="Calibri" panose="020F0502020204030204" pitchFamily="34" charset="0"/>
                <a:ea typeface="굴림"/>
              </a:endParaRPr>
            </a:p>
          </p:txBody>
        </p:sp>
        <p:cxnSp>
          <p:nvCxnSpPr>
            <p:cNvPr id="399" name="직선 연결선 398"/>
            <p:cNvCxnSpPr/>
            <p:nvPr/>
          </p:nvCxnSpPr>
          <p:spPr>
            <a:xfrm>
              <a:off x="6172606" y="5378179"/>
              <a:ext cx="0" cy="89608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400" name="포인트가 5개인 별 399"/>
            <p:cNvSpPr/>
            <p:nvPr/>
          </p:nvSpPr>
          <p:spPr>
            <a:xfrm>
              <a:off x="6148268" y="5487700"/>
              <a:ext cx="38720" cy="43144"/>
            </a:xfrm>
            <a:prstGeom prst="star5">
              <a:avLst/>
            </a:prstGeom>
            <a:solidFill>
              <a:srgbClr val="BBE0E3"/>
            </a:solidFill>
            <a:ln w="25400" cap="flat" cmpd="sng" algn="ctr">
              <a:solidFill>
                <a:srgbClr val="FFFFFF">
                  <a:lumMod val="6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1400" kern="0">
                <a:solidFill>
                  <a:srgbClr val="FFFFFF"/>
                </a:solidFill>
                <a:latin typeface="Calibri" panose="020F0502020204030204" pitchFamily="34" charset="0"/>
                <a:ea typeface="굴림"/>
              </a:endParaRPr>
            </a:p>
          </p:txBody>
        </p:sp>
        <p:sp>
          <p:nvSpPr>
            <p:cNvPr id="401" name="오른쪽 중괄호 400"/>
            <p:cNvSpPr/>
            <p:nvPr/>
          </p:nvSpPr>
          <p:spPr>
            <a:xfrm>
              <a:off x="6205794" y="5375966"/>
              <a:ext cx="68589" cy="131647"/>
            </a:xfrm>
            <a:prstGeom prst="rightBrace">
              <a:avLst>
                <a:gd name="adj1" fmla="val 20345"/>
                <a:gd name="adj2" fmla="val 50000"/>
              </a:avLst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1400" kern="0">
                <a:solidFill>
                  <a:srgbClr val="000000"/>
                </a:solidFill>
                <a:latin typeface="Calibri" panose="020F0502020204030204" pitchFamily="34" charset="0"/>
                <a:ea typeface="굴림"/>
              </a:endParaRPr>
            </a:p>
          </p:txBody>
        </p:sp>
        <p:cxnSp>
          <p:nvCxnSpPr>
            <p:cNvPr id="402" name="직선 화살표 연결선 401"/>
            <p:cNvCxnSpPr/>
            <p:nvPr/>
          </p:nvCxnSpPr>
          <p:spPr>
            <a:xfrm>
              <a:off x="1238620" y="4527454"/>
              <a:ext cx="2213" cy="993434"/>
            </a:xfrm>
            <a:prstGeom prst="straightConnector1">
              <a:avLst/>
            </a:prstGeom>
            <a:noFill/>
            <a:ln w="19050" cap="flat" cmpd="sng" algn="ctr">
              <a:solidFill>
                <a:srgbClr val="00B050"/>
              </a:solidFill>
              <a:prstDash val="sysDot"/>
              <a:tailEnd type="arrow"/>
            </a:ln>
            <a:effectLst/>
          </p:spPr>
        </p:cxnSp>
        <p:cxnSp>
          <p:nvCxnSpPr>
            <p:cNvPr id="403" name="직선 화살표 연결선 402"/>
            <p:cNvCxnSpPr/>
            <p:nvPr/>
          </p:nvCxnSpPr>
          <p:spPr>
            <a:xfrm flipH="1">
              <a:off x="2285157" y="3984273"/>
              <a:ext cx="17700" cy="1304298"/>
            </a:xfrm>
            <a:prstGeom prst="straightConnector1">
              <a:avLst/>
            </a:prstGeom>
            <a:noFill/>
            <a:ln w="19050" cap="flat" cmpd="sng" algn="ctr">
              <a:solidFill>
                <a:srgbClr val="00B050"/>
              </a:solidFill>
              <a:prstDash val="sysDot"/>
              <a:tailEnd type="arrow"/>
            </a:ln>
            <a:effectLst/>
          </p:spPr>
        </p:cxnSp>
        <p:sp>
          <p:nvSpPr>
            <p:cNvPr id="404" name="굽은 화살표 403"/>
            <p:cNvSpPr/>
            <p:nvPr/>
          </p:nvSpPr>
          <p:spPr>
            <a:xfrm rot="10800000">
              <a:off x="428827" y="5632622"/>
              <a:ext cx="1138357" cy="279888"/>
            </a:xfrm>
            <a:prstGeom prst="bentArrow">
              <a:avLst>
                <a:gd name="adj1" fmla="val 7026"/>
                <a:gd name="adj2" fmla="val 10548"/>
                <a:gd name="adj3" fmla="val 13887"/>
                <a:gd name="adj4" fmla="val 88276"/>
              </a:avLst>
            </a:prstGeom>
            <a:noFill/>
            <a:ln w="12700" cap="flat" cmpd="sng" algn="ctr">
              <a:solidFill>
                <a:srgbClr val="8FDAFF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1400" kern="0">
                <a:solidFill>
                  <a:srgbClr val="000000"/>
                </a:solidFill>
                <a:latin typeface="Calibri" panose="020F0502020204030204" pitchFamily="34" charset="0"/>
                <a:ea typeface="굴림"/>
              </a:endParaRPr>
            </a:p>
          </p:txBody>
        </p:sp>
        <p:cxnSp>
          <p:nvCxnSpPr>
            <p:cNvPr id="405" name="직선 화살표 연결선 404"/>
            <p:cNvCxnSpPr/>
            <p:nvPr/>
          </p:nvCxnSpPr>
          <p:spPr>
            <a:xfrm flipV="1">
              <a:off x="153365" y="5298097"/>
              <a:ext cx="2157236" cy="517736"/>
            </a:xfrm>
            <a:prstGeom prst="straightConnector1">
              <a:avLst/>
            </a:prstGeom>
            <a:noFill/>
            <a:ln w="28575" cap="flat" cmpd="sng" algn="ctr">
              <a:solidFill>
                <a:srgbClr val="FF9900"/>
              </a:solidFill>
              <a:prstDash val="solid"/>
              <a:headEnd type="none" w="med" len="med"/>
              <a:tailEnd type="arrow" w="med" len="med"/>
            </a:ln>
            <a:effectLst/>
          </p:spPr>
        </p:cxnSp>
        <p:cxnSp>
          <p:nvCxnSpPr>
            <p:cNvPr id="406" name="직선 연결선 405"/>
            <p:cNvCxnSpPr/>
            <p:nvPr/>
          </p:nvCxnSpPr>
          <p:spPr>
            <a:xfrm>
              <a:off x="599194" y="5528633"/>
              <a:ext cx="0" cy="158197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407" name="굽은 화살표 406"/>
            <p:cNvSpPr/>
            <p:nvPr/>
          </p:nvSpPr>
          <p:spPr>
            <a:xfrm rot="10800000">
              <a:off x="428827" y="5711168"/>
              <a:ext cx="240061" cy="201342"/>
            </a:xfrm>
            <a:prstGeom prst="bentArrow">
              <a:avLst>
                <a:gd name="adj1" fmla="val 12607"/>
                <a:gd name="adj2" fmla="val 18883"/>
                <a:gd name="adj3" fmla="val 25000"/>
                <a:gd name="adj4" fmla="val 87420"/>
              </a:avLst>
            </a:prstGeom>
            <a:noFill/>
            <a:ln w="12700" cap="flat" cmpd="sng" algn="ctr">
              <a:solidFill>
                <a:srgbClr val="8FDAFF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1400" kern="0">
                <a:solidFill>
                  <a:srgbClr val="000000"/>
                </a:solidFill>
                <a:latin typeface="Calibri" panose="020F0502020204030204" pitchFamily="34" charset="0"/>
                <a:ea typeface="굴림"/>
              </a:endParaRPr>
            </a:p>
          </p:txBody>
        </p:sp>
        <p:sp>
          <p:nvSpPr>
            <p:cNvPr id="408" name="굽은 화살표 407"/>
            <p:cNvSpPr/>
            <p:nvPr/>
          </p:nvSpPr>
          <p:spPr>
            <a:xfrm rot="10800000">
              <a:off x="428827" y="5609391"/>
              <a:ext cx="651595" cy="303119"/>
            </a:xfrm>
            <a:prstGeom prst="bentArrow">
              <a:avLst>
                <a:gd name="adj1" fmla="val 7026"/>
                <a:gd name="adj2" fmla="val 10548"/>
                <a:gd name="adj3" fmla="val 13887"/>
                <a:gd name="adj4" fmla="val 85576"/>
              </a:avLst>
            </a:prstGeom>
            <a:noFill/>
            <a:ln w="12700" cap="flat" cmpd="sng" algn="ctr">
              <a:solidFill>
                <a:srgbClr val="8FDAFF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1400" kern="0">
                <a:solidFill>
                  <a:srgbClr val="000000"/>
                </a:solidFill>
                <a:latin typeface="Calibri" panose="020F0502020204030204" pitchFamily="34" charset="0"/>
                <a:ea typeface="굴림"/>
              </a:endParaRPr>
            </a:p>
          </p:txBody>
        </p:sp>
        <p:sp>
          <p:nvSpPr>
            <p:cNvPr id="409" name="굽은 화살표 408"/>
            <p:cNvSpPr/>
            <p:nvPr/>
          </p:nvSpPr>
          <p:spPr>
            <a:xfrm rot="10800000">
              <a:off x="428827" y="5564033"/>
              <a:ext cx="1626224" cy="348477"/>
            </a:xfrm>
            <a:prstGeom prst="bentArrow">
              <a:avLst>
                <a:gd name="adj1" fmla="val 7026"/>
                <a:gd name="adj2" fmla="val 10548"/>
                <a:gd name="adj3" fmla="val 13887"/>
                <a:gd name="adj4" fmla="val 91286"/>
              </a:avLst>
            </a:prstGeom>
            <a:noFill/>
            <a:ln w="12700" cap="flat" cmpd="sng" algn="ctr">
              <a:solidFill>
                <a:srgbClr val="8FDAFF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1400" kern="0">
                <a:solidFill>
                  <a:srgbClr val="000000"/>
                </a:solidFill>
                <a:latin typeface="Calibri" panose="020F0502020204030204" pitchFamily="34" charset="0"/>
                <a:ea typeface="굴림"/>
              </a:endParaRPr>
            </a:p>
          </p:txBody>
        </p:sp>
        <p:sp>
          <p:nvSpPr>
            <p:cNvPr id="410" name="포인트가 5개인 별 409"/>
            <p:cNvSpPr/>
            <p:nvPr/>
          </p:nvSpPr>
          <p:spPr>
            <a:xfrm>
              <a:off x="581493" y="5482169"/>
              <a:ext cx="32082" cy="42038"/>
            </a:xfrm>
            <a:prstGeom prst="star5">
              <a:avLst/>
            </a:prstGeom>
            <a:solidFill>
              <a:srgbClr val="BBE0E3"/>
            </a:solidFill>
            <a:ln w="25400" cap="flat" cmpd="sng" algn="ctr">
              <a:solidFill>
                <a:srgbClr val="83B0F9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1400" kern="0">
                <a:solidFill>
                  <a:srgbClr val="FFFFFF"/>
                </a:solidFill>
                <a:latin typeface="Calibri" panose="020F0502020204030204" pitchFamily="34" charset="0"/>
                <a:ea typeface="굴림"/>
              </a:endParaRPr>
            </a:p>
          </p:txBody>
        </p:sp>
        <p:sp>
          <p:nvSpPr>
            <p:cNvPr id="411" name="오른쪽 중괄호 410"/>
            <p:cNvSpPr/>
            <p:nvPr/>
          </p:nvSpPr>
          <p:spPr>
            <a:xfrm>
              <a:off x="620212" y="5516464"/>
              <a:ext cx="68589" cy="161516"/>
            </a:xfrm>
            <a:prstGeom prst="rightBrace">
              <a:avLst>
                <a:gd name="adj1" fmla="val 20345"/>
                <a:gd name="adj2" fmla="val 50000"/>
              </a:avLst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1400" kern="0">
                <a:solidFill>
                  <a:srgbClr val="000000"/>
                </a:solidFill>
                <a:latin typeface="Calibri" panose="020F0502020204030204" pitchFamily="34" charset="0"/>
                <a:ea typeface="굴림"/>
              </a:endParaRPr>
            </a:p>
          </p:txBody>
        </p:sp>
        <p:cxnSp>
          <p:nvCxnSpPr>
            <p:cNvPr id="412" name="직선 연결선 411"/>
            <p:cNvCxnSpPr/>
            <p:nvPr/>
          </p:nvCxnSpPr>
          <p:spPr>
            <a:xfrm>
              <a:off x="1042810" y="5498763"/>
              <a:ext cx="0" cy="89608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413" name="포인트가 5개인 별 412"/>
            <p:cNvSpPr/>
            <p:nvPr/>
          </p:nvSpPr>
          <p:spPr>
            <a:xfrm>
              <a:off x="1025109" y="5465575"/>
              <a:ext cx="30976" cy="43144"/>
            </a:xfrm>
            <a:prstGeom prst="star5">
              <a:avLst/>
            </a:prstGeom>
            <a:solidFill>
              <a:srgbClr val="BBE0E3"/>
            </a:solidFill>
            <a:ln w="25400" cap="flat" cmpd="sng" algn="ctr">
              <a:solidFill>
                <a:srgbClr val="83B0F9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1400" kern="0">
                <a:solidFill>
                  <a:srgbClr val="FFFFFF"/>
                </a:solidFill>
                <a:latin typeface="Calibri" panose="020F0502020204030204" pitchFamily="34" charset="0"/>
                <a:ea typeface="굴림"/>
              </a:endParaRPr>
            </a:p>
          </p:txBody>
        </p:sp>
        <p:sp>
          <p:nvSpPr>
            <p:cNvPr id="414" name="오른쪽 중괄호 413"/>
            <p:cNvSpPr/>
            <p:nvPr/>
          </p:nvSpPr>
          <p:spPr>
            <a:xfrm>
              <a:off x="1062722" y="5486593"/>
              <a:ext cx="68589" cy="92927"/>
            </a:xfrm>
            <a:prstGeom prst="rightBrace">
              <a:avLst>
                <a:gd name="adj1" fmla="val 20345"/>
                <a:gd name="adj2" fmla="val 50000"/>
              </a:avLst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1400" kern="0">
                <a:solidFill>
                  <a:srgbClr val="000000"/>
                </a:solidFill>
                <a:latin typeface="Calibri" panose="020F0502020204030204" pitchFamily="34" charset="0"/>
                <a:ea typeface="굴림"/>
              </a:endParaRPr>
            </a:p>
          </p:txBody>
        </p:sp>
        <p:cxnSp>
          <p:nvCxnSpPr>
            <p:cNvPr id="415" name="직선 연결선 414"/>
            <p:cNvCxnSpPr/>
            <p:nvPr/>
          </p:nvCxnSpPr>
          <p:spPr>
            <a:xfrm>
              <a:off x="1512977" y="5481063"/>
              <a:ext cx="0" cy="89608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416" name="포인트가 5개인 별 415"/>
            <p:cNvSpPr/>
            <p:nvPr/>
          </p:nvSpPr>
          <p:spPr>
            <a:xfrm>
              <a:off x="1489744" y="5571778"/>
              <a:ext cx="37613" cy="43144"/>
            </a:xfrm>
            <a:prstGeom prst="star5">
              <a:avLst/>
            </a:prstGeom>
            <a:solidFill>
              <a:srgbClr val="BBE0E3"/>
            </a:solidFill>
            <a:ln w="25400" cap="flat" cmpd="sng" algn="ctr">
              <a:solidFill>
                <a:srgbClr val="83B0F9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1400" kern="0">
                <a:solidFill>
                  <a:srgbClr val="FFFFFF"/>
                </a:solidFill>
                <a:latin typeface="Calibri" panose="020F0502020204030204" pitchFamily="34" charset="0"/>
                <a:ea typeface="굴림"/>
              </a:endParaRPr>
            </a:p>
          </p:txBody>
        </p:sp>
        <p:sp>
          <p:nvSpPr>
            <p:cNvPr id="417" name="오른쪽 중괄호 416"/>
            <p:cNvSpPr/>
            <p:nvPr/>
          </p:nvSpPr>
          <p:spPr>
            <a:xfrm>
              <a:off x="1543953" y="5477744"/>
              <a:ext cx="68589" cy="132753"/>
            </a:xfrm>
            <a:prstGeom prst="rightBrace">
              <a:avLst>
                <a:gd name="adj1" fmla="val 20345"/>
                <a:gd name="adj2" fmla="val 50000"/>
              </a:avLst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1400" kern="0">
                <a:solidFill>
                  <a:srgbClr val="000000"/>
                </a:solidFill>
                <a:latin typeface="Calibri" panose="020F0502020204030204" pitchFamily="34" charset="0"/>
                <a:ea typeface="굴림"/>
              </a:endParaRPr>
            </a:p>
          </p:txBody>
        </p:sp>
        <p:cxnSp>
          <p:nvCxnSpPr>
            <p:cNvPr id="418" name="직선 연결선 417"/>
            <p:cNvCxnSpPr/>
            <p:nvPr/>
          </p:nvCxnSpPr>
          <p:spPr>
            <a:xfrm>
              <a:off x="2024075" y="5360680"/>
              <a:ext cx="0" cy="89608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419" name="포인트가 5개인 별 418"/>
            <p:cNvSpPr/>
            <p:nvPr/>
          </p:nvSpPr>
          <p:spPr>
            <a:xfrm>
              <a:off x="1999738" y="5477744"/>
              <a:ext cx="38720" cy="43145"/>
            </a:xfrm>
            <a:prstGeom prst="star5">
              <a:avLst/>
            </a:prstGeom>
            <a:solidFill>
              <a:srgbClr val="BBE0E3"/>
            </a:solidFill>
            <a:ln w="25400" cap="flat" cmpd="sng" algn="ctr">
              <a:solidFill>
                <a:srgbClr val="83B0F9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1400" kern="0">
                <a:solidFill>
                  <a:srgbClr val="FFFFFF"/>
                </a:solidFill>
                <a:latin typeface="Calibri" panose="020F0502020204030204" pitchFamily="34" charset="0"/>
                <a:ea typeface="굴림"/>
              </a:endParaRPr>
            </a:p>
          </p:txBody>
        </p:sp>
        <p:sp>
          <p:nvSpPr>
            <p:cNvPr id="420" name="오른쪽 중괄호 419"/>
            <p:cNvSpPr/>
            <p:nvPr/>
          </p:nvSpPr>
          <p:spPr>
            <a:xfrm>
              <a:off x="2059476" y="5374861"/>
              <a:ext cx="68589" cy="132753"/>
            </a:xfrm>
            <a:prstGeom prst="rightBrace">
              <a:avLst>
                <a:gd name="adj1" fmla="val 20345"/>
                <a:gd name="adj2" fmla="val 50000"/>
              </a:avLst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1400" kern="0">
                <a:solidFill>
                  <a:srgbClr val="000000"/>
                </a:solidFill>
                <a:latin typeface="Calibri" panose="020F0502020204030204" pitchFamily="34" charset="0"/>
                <a:ea typeface="굴림"/>
              </a:endParaRPr>
            </a:p>
          </p:txBody>
        </p:sp>
        <p:sp>
          <p:nvSpPr>
            <p:cNvPr id="421" name="굽은 화살표 420"/>
            <p:cNvSpPr/>
            <p:nvPr/>
          </p:nvSpPr>
          <p:spPr>
            <a:xfrm rot="10800000">
              <a:off x="2454416" y="5648110"/>
              <a:ext cx="1138357" cy="279888"/>
            </a:xfrm>
            <a:prstGeom prst="bentArrow">
              <a:avLst>
                <a:gd name="adj1" fmla="val 7026"/>
                <a:gd name="adj2" fmla="val 10548"/>
                <a:gd name="adj3" fmla="val 13887"/>
                <a:gd name="adj4" fmla="val 92965"/>
              </a:avLst>
            </a:prstGeom>
            <a:noFill/>
            <a:ln w="12700" cap="flat" cmpd="sng" algn="ctr">
              <a:solidFill>
                <a:srgbClr val="FF9999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1400" kern="0">
                <a:solidFill>
                  <a:srgbClr val="000000"/>
                </a:solidFill>
                <a:latin typeface="Calibri" panose="020F0502020204030204" pitchFamily="34" charset="0"/>
                <a:ea typeface="굴림"/>
              </a:endParaRPr>
            </a:p>
          </p:txBody>
        </p:sp>
        <p:cxnSp>
          <p:nvCxnSpPr>
            <p:cNvPr id="422" name="직선 연결선 421"/>
            <p:cNvCxnSpPr/>
            <p:nvPr/>
          </p:nvCxnSpPr>
          <p:spPr>
            <a:xfrm>
              <a:off x="2625888" y="5544120"/>
              <a:ext cx="0" cy="158197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423" name="굽은 화살표 422"/>
            <p:cNvSpPr/>
            <p:nvPr/>
          </p:nvSpPr>
          <p:spPr>
            <a:xfrm rot="10800000">
              <a:off x="2454416" y="5726656"/>
              <a:ext cx="241168" cy="201342"/>
            </a:xfrm>
            <a:prstGeom prst="bentArrow">
              <a:avLst>
                <a:gd name="adj1" fmla="val 14805"/>
                <a:gd name="adj2" fmla="val 18883"/>
                <a:gd name="adj3" fmla="val 25000"/>
                <a:gd name="adj4" fmla="val 88520"/>
              </a:avLst>
            </a:prstGeom>
            <a:noFill/>
            <a:ln w="12700" cap="flat" cmpd="sng" algn="ctr">
              <a:solidFill>
                <a:srgbClr val="FF9999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1400" kern="0">
                <a:solidFill>
                  <a:srgbClr val="000000"/>
                </a:solidFill>
                <a:latin typeface="Calibri" panose="020F0502020204030204" pitchFamily="34" charset="0"/>
                <a:ea typeface="굴림"/>
              </a:endParaRPr>
            </a:p>
          </p:txBody>
        </p:sp>
        <p:sp>
          <p:nvSpPr>
            <p:cNvPr id="424" name="굽은 화살표 423"/>
            <p:cNvSpPr/>
            <p:nvPr/>
          </p:nvSpPr>
          <p:spPr>
            <a:xfrm rot="10800000">
              <a:off x="2454416" y="5624879"/>
              <a:ext cx="652702" cy="303119"/>
            </a:xfrm>
            <a:prstGeom prst="bentArrow">
              <a:avLst>
                <a:gd name="adj1" fmla="val 7026"/>
                <a:gd name="adj2" fmla="val 10548"/>
                <a:gd name="adj3" fmla="val 13887"/>
                <a:gd name="adj4" fmla="val 92965"/>
              </a:avLst>
            </a:prstGeom>
            <a:noFill/>
            <a:ln w="12700" cap="flat" cmpd="sng" algn="ctr">
              <a:solidFill>
                <a:srgbClr val="FF9999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1400" kern="0">
                <a:solidFill>
                  <a:srgbClr val="000000"/>
                </a:solidFill>
                <a:latin typeface="Calibri" panose="020F0502020204030204" pitchFamily="34" charset="0"/>
                <a:ea typeface="굴림"/>
              </a:endParaRPr>
            </a:p>
          </p:txBody>
        </p:sp>
        <p:sp>
          <p:nvSpPr>
            <p:cNvPr id="425" name="굽은 화살표 424"/>
            <p:cNvSpPr/>
            <p:nvPr/>
          </p:nvSpPr>
          <p:spPr>
            <a:xfrm rot="10800000">
              <a:off x="2454416" y="5579521"/>
              <a:ext cx="1626224" cy="348477"/>
            </a:xfrm>
            <a:prstGeom prst="bentArrow">
              <a:avLst>
                <a:gd name="adj1" fmla="val 7026"/>
                <a:gd name="adj2" fmla="val 10548"/>
                <a:gd name="adj3" fmla="val 13887"/>
                <a:gd name="adj4" fmla="val 92965"/>
              </a:avLst>
            </a:prstGeom>
            <a:noFill/>
            <a:ln w="12700" cap="flat" cmpd="sng" algn="ctr">
              <a:solidFill>
                <a:srgbClr val="FF9999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1400" kern="0">
                <a:solidFill>
                  <a:srgbClr val="000000"/>
                </a:solidFill>
                <a:latin typeface="Calibri" panose="020F0502020204030204" pitchFamily="34" charset="0"/>
                <a:ea typeface="굴림"/>
              </a:endParaRPr>
            </a:p>
          </p:txBody>
        </p:sp>
        <p:sp>
          <p:nvSpPr>
            <p:cNvPr id="426" name="포인트가 5개인 별 425"/>
            <p:cNvSpPr/>
            <p:nvPr/>
          </p:nvSpPr>
          <p:spPr>
            <a:xfrm>
              <a:off x="2608188" y="5497657"/>
              <a:ext cx="32082" cy="42038"/>
            </a:xfrm>
            <a:prstGeom prst="star5">
              <a:avLst/>
            </a:prstGeom>
            <a:solidFill>
              <a:srgbClr val="BBE0E3"/>
            </a:solidFill>
            <a:ln w="25400" cap="flat" cmpd="sng" algn="ctr">
              <a:solidFill>
                <a:srgbClr val="FF7C8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1400" kern="0">
                <a:solidFill>
                  <a:srgbClr val="FFFFFF"/>
                </a:solidFill>
                <a:latin typeface="Calibri" panose="020F0502020204030204" pitchFamily="34" charset="0"/>
                <a:ea typeface="굴림"/>
              </a:endParaRPr>
            </a:p>
          </p:txBody>
        </p:sp>
        <p:sp>
          <p:nvSpPr>
            <p:cNvPr id="427" name="오른쪽 중괄호 426"/>
            <p:cNvSpPr/>
            <p:nvPr/>
          </p:nvSpPr>
          <p:spPr>
            <a:xfrm>
              <a:off x="2646908" y="5531951"/>
              <a:ext cx="68589" cy="161516"/>
            </a:xfrm>
            <a:prstGeom prst="rightBrace">
              <a:avLst>
                <a:gd name="adj1" fmla="val 20345"/>
                <a:gd name="adj2" fmla="val 50000"/>
              </a:avLst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1400" kern="0">
                <a:solidFill>
                  <a:srgbClr val="000000"/>
                </a:solidFill>
                <a:latin typeface="Calibri" panose="020F0502020204030204" pitchFamily="34" charset="0"/>
                <a:ea typeface="굴림"/>
              </a:endParaRPr>
            </a:p>
          </p:txBody>
        </p:sp>
        <p:cxnSp>
          <p:nvCxnSpPr>
            <p:cNvPr id="428" name="직선 연결선 427"/>
            <p:cNvCxnSpPr/>
            <p:nvPr/>
          </p:nvCxnSpPr>
          <p:spPr>
            <a:xfrm>
              <a:off x="3068399" y="5514251"/>
              <a:ext cx="0" cy="89608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429" name="포인트가 5개인 별 428"/>
            <p:cNvSpPr/>
            <p:nvPr/>
          </p:nvSpPr>
          <p:spPr>
            <a:xfrm>
              <a:off x="3050699" y="5481063"/>
              <a:ext cx="32082" cy="43144"/>
            </a:xfrm>
            <a:prstGeom prst="star5">
              <a:avLst/>
            </a:prstGeom>
            <a:solidFill>
              <a:srgbClr val="BBE0E3"/>
            </a:solidFill>
            <a:ln w="25400" cap="flat" cmpd="sng" algn="ctr">
              <a:solidFill>
                <a:srgbClr val="FF7C8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1400" kern="0">
                <a:solidFill>
                  <a:srgbClr val="FFFFFF"/>
                </a:solidFill>
                <a:latin typeface="Calibri" panose="020F0502020204030204" pitchFamily="34" charset="0"/>
                <a:ea typeface="굴림"/>
              </a:endParaRPr>
            </a:p>
          </p:txBody>
        </p:sp>
        <p:sp>
          <p:nvSpPr>
            <p:cNvPr id="430" name="오른쪽 중괄호 429"/>
            <p:cNvSpPr/>
            <p:nvPr/>
          </p:nvSpPr>
          <p:spPr>
            <a:xfrm>
              <a:off x="3089417" y="5503189"/>
              <a:ext cx="68589" cy="91820"/>
            </a:xfrm>
            <a:prstGeom prst="rightBrace">
              <a:avLst>
                <a:gd name="adj1" fmla="val 20345"/>
                <a:gd name="adj2" fmla="val 50000"/>
              </a:avLst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1400" kern="0">
                <a:solidFill>
                  <a:srgbClr val="000000"/>
                </a:solidFill>
                <a:latin typeface="Calibri" panose="020F0502020204030204" pitchFamily="34" charset="0"/>
                <a:ea typeface="굴림"/>
              </a:endParaRPr>
            </a:p>
          </p:txBody>
        </p:sp>
        <p:cxnSp>
          <p:nvCxnSpPr>
            <p:cNvPr id="431" name="직선 연결선 430"/>
            <p:cNvCxnSpPr/>
            <p:nvPr/>
          </p:nvCxnSpPr>
          <p:spPr>
            <a:xfrm>
              <a:off x="3539671" y="5496551"/>
              <a:ext cx="0" cy="89608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432" name="포인트가 5개인 별 431"/>
            <p:cNvSpPr/>
            <p:nvPr/>
          </p:nvSpPr>
          <p:spPr>
            <a:xfrm>
              <a:off x="3515333" y="5587265"/>
              <a:ext cx="38720" cy="43144"/>
            </a:xfrm>
            <a:prstGeom prst="star5">
              <a:avLst/>
            </a:prstGeom>
            <a:solidFill>
              <a:srgbClr val="BBE0E3"/>
            </a:solidFill>
            <a:ln w="25400" cap="flat" cmpd="sng" algn="ctr">
              <a:solidFill>
                <a:srgbClr val="FF7C8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1400" kern="0">
                <a:solidFill>
                  <a:srgbClr val="FFFFFF"/>
                </a:solidFill>
                <a:latin typeface="Calibri" panose="020F0502020204030204" pitchFamily="34" charset="0"/>
                <a:ea typeface="굴림"/>
              </a:endParaRPr>
            </a:p>
          </p:txBody>
        </p:sp>
        <p:sp>
          <p:nvSpPr>
            <p:cNvPr id="433" name="오른쪽 중괄호 432"/>
            <p:cNvSpPr/>
            <p:nvPr/>
          </p:nvSpPr>
          <p:spPr>
            <a:xfrm>
              <a:off x="3570647" y="5494338"/>
              <a:ext cx="67482" cy="131647"/>
            </a:xfrm>
            <a:prstGeom prst="rightBrace">
              <a:avLst>
                <a:gd name="adj1" fmla="val 20345"/>
                <a:gd name="adj2" fmla="val 50000"/>
              </a:avLst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1400" kern="0">
                <a:solidFill>
                  <a:srgbClr val="000000"/>
                </a:solidFill>
                <a:latin typeface="Calibri" panose="020F0502020204030204" pitchFamily="34" charset="0"/>
                <a:ea typeface="굴림"/>
              </a:endParaRPr>
            </a:p>
          </p:txBody>
        </p:sp>
        <p:cxnSp>
          <p:nvCxnSpPr>
            <p:cNvPr id="434" name="직선 연결선 433"/>
            <p:cNvCxnSpPr/>
            <p:nvPr/>
          </p:nvCxnSpPr>
          <p:spPr>
            <a:xfrm>
              <a:off x="4050771" y="5383711"/>
              <a:ext cx="0" cy="89608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435" name="포인트가 5개인 별 434"/>
            <p:cNvSpPr/>
            <p:nvPr/>
          </p:nvSpPr>
          <p:spPr>
            <a:xfrm>
              <a:off x="4026433" y="5494338"/>
              <a:ext cx="38720" cy="42038"/>
            </a:xfrm>
            <a:prstGeom prst="star5">
              <a:avLst/>
            </a:prstGeom>
            <a:solidFill>
              <a:srgbClr val="BBE0E3"/>
            </a:solidFill>
            <a:ln w="25400" cap="flat" cmpd="sng" algn="ctr">
              <a:solidFill>
                <a:srgbClr val="FF7C8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1400" kern="0">
                <a:solidFill>
                  <a:srgbClr val="FFFFFF"/>
                </a:solidFill>
                <a:latin typeface="Calibri" panose="020F0502020204030204" pitchFamily="34" charset="0"/>
                <a:ea typeface="굴림"/>
              </a:endParaRPr>
            </a:p>
          </p:txBody>
        </p:sp>
        <p:sp>
          <p:nvSpPr>
            <p:cNvPr id="436" name="오른쪽 중괄호 435"/>
            <p:cNvSpPr/>
            <p:nvPr/>
          </p:nvSpPr>
          <p:spPr>
            <a:xfrm>
              <a:off x="4085065" y="5391454"/>
              <a:ext cx="68589" cy="131647"/>
            </a:xfrm>
            <a:prstGeom prst="rightBrace">
              <a:avLst>
                <a:gd name="adj1" fmla="val 20345"/>
                <a:gd name="adj2" fmla="val 50000"/>
              </a:avLst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1400" kern="0">
                <a:solidFill>
                  <a:srgbClr val="000000"/>
                </a:solidFill>
                <a:latin typeface="Calibri" panose="020F0502020204030204" pitchFamily="34" charset="0"/>
                <a:ea typeface="굴림"/>
              </a:endParaRPr>
            </a:p>
          </p:txBody>
        </p:sp>
        <p:sp>
          <p:nvSpPr>
            <p:cNvPr id="437" name="굽은 화살표 436"/>
            <p:cNvSpPr/>
            <p:nvPr/>
          </p:nvSpPr>
          <p:spPr>
            <a:xfrm rot="10800000">
              <a:off x="4582888" y="5651429"/>
              <a:ext cx="1138357" cy="279887"/>
            </a:xfrm>
            <a:prstGeom prst="bentArrow">
              <a:avLst>
                <a:gd name="adj1" fmla="val 7026"/>
                <a:gd name="adj2" fmla="val 10548"/>
                <a:gd name="adj3" fmla="val 13887"/>
                <a:gd name="adj4" fmla="val 92965"/>
              </a:avLst>
            </a:prstGeom>
            <a:noFill/>
            <a:ln w="12700" cap="flat" cmpd="sng" algn="ctr">
              <a:solidFill>
                <a:srgbClr val="2D2D8A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1400" kern="0">
                <a:solidFill>
                  <a:srgbClr val="000000"/>
                </a:solidFill>
                <a:latin typeface="Calibri" panose="020F0502020204030204" pitchFamily="34" charset="0"/>
                <a:ea typeface="굴림"/>
              </a:endParaRPr>
            </a:p>
          </p:txBody>
        </p:sp>
        <p:cxnSp>
          <p:nvCxnSpPr>
            <p:cNvPr id="438" name="직선 연결선 437"/>
            <p:cNvCxnSpPr/>
            <p:nvPr/>
          </p:nvCxnSpPr>
          <p:spPr>
            <a:xfrm>
              <a:off x="4754362" y="5547440"/>
              <a:ext cx="0" cy="158197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439" name="굽은 화살표 438"/>
            <p:cNvSpPr/>
            <p:nvPr/>
          </p:nvSpPr>
          <p:spPr>
            <a:xfrm rot="10800000">
              <a:off x="4582888" y="5729974"/>
              <a:ext cx="241168" cy="201342"/>
            </a:xfrm>
            <a:prstGeom prst="bentArrow">
              <a:avLst>
                <a:gd name="adj1" fmla="val 14805"/>
                <a:gd name="adj2" fmla="val 18883"/>
                <a:gd name="adj3" fmla="val 25000"/>
                <a:gd name="adj4" fmla="val 88520"/>
              </a:avLst>
            </a:prstGeom>
            <a:noFill/>
            <a:ln w="12700" cap="flat" cmpd="sng" algn="ctr">
              <a:solidFill>
                <a:srgbClr val="2D2D8A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1400" kern="0">
                <a:solidFill>
                  <a:srgbClr val="000000"/>
                </a:solidFill>
                <a:latin typeface="Calibri" panose="020F0502020204030204" pitchFamily="34" charset="0"/>
                <a:ea typeface="굴림"/>
              </a:endParaRPr>
            </a:p>
          </p:txBody>
        </p:sp>
        <p:sp>
          <p:nvSpPr>
            <p:cNvPr id="440" name="굽은 화살표 439"/>
            <p:cNvSpPr/>
            <p:nvPr/>
          </p:nvSpPr>
          <p:spPr>
            <a:xfrm rot="10800000">
              <a:off x="4582888" y="5629303"/>
              <a:ext cx="652702" cy="302013"/>
            </a:xfrm>
            <a:prstGeom prst="bentArrow">
              <a:avLst>
                <a:gd name="adj1" fmla="val 7026"/>
                <a:gd name="adj2" fmla="val 10548"/>
                <a:gd name="adj3" fmla="val 13887"/>
                <a:gd name="adj4" fmla="val 92965"/>
              </a:avLst>
            </a:prstGeom>
            <a:noFill/>
            <a:ln w="12700" cap="flat" cmpd="sng" algn="ctr">
              <a:solidFill>
                <a:srgbClr val="2D2D8A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1400" kern="0">
                <a:solidFill>
                  <a:srgbClr val="000000"/>
                </a:solidFill>
                <a:latin typeface="Calibri" panose="020F0502020204030204" pitchFamily="34" charset="0"/>
                <a:ea typeface="굴림"/>
              </a:endParaRPr>
            </a:p>
          </p:txBody>
        </p:sp>
        <p:sp>
          <p:nvSpPr>
            <p:cNvPr id="441" name="굽은 화살표 440"/>
            <p:cNvSpPr/>
            <p:nvPr/>
          </p:nvSpPr>
          <p:spPr>
            <a:xfrm rot="10800000">
              <a:off x="4582888" y="5579521"/>
              <a:ext cx="1596354" cy="351795"/>
            </a:xfrm>
            <a:prstGeom prst="bentArrow">
              <a:avLst>
                <a:gd name="adj1" fmla="val 7026"/>
                <a:gd name="adj2" fmla="val 10548"/>
                <a:gd name="adj3" fmla="val 13887"/>
                <a:gd name="adj4" fmla="val 92965"/>
              </a:avLst>
            </a:prstGeom>
            <a:noFill/>
            <a:ln w="12700" cap="flat" cmpd="sng" algn="ctr">
              <a:solidFill>
                <a:srgbClr val="2D2D8A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1400" kern="0">
                <a:solidFill>
                  <a:srgbClr val="000000"/>
                </a:solidFill>
                <a:latin typeface="Calibri" panose="020F0502020204030204" pitchFamily="34" charset="0"/>
                <a:ea typeface="굴림"/>
              </a:endParaRPr>
            </a:p>
          </p:txBody>
        </p:sp>
        <p:sp>
          <p:nvSpPr>
            <p:cNvPr id="442" name="포인트가 5개인 별 441"/>
            <p:cNvSpPr/>
            <p:nvPr/>
          </p:nvSpPr>
          <p:spPr>
            <a:xfrm>
              <a:off x="4736661" y="5500976"/>
              <a:ext cx="32082" cy="42038"/>
            </a:xfrm>
            <a:prstGeom prst="star5">
              <a:avLst/>
            </a:prstGeom>
            <a:solidFill>
              <a:srgbClr val="BBE0E3"/>
            </a:solidFill>
            <a:ln w="25400" cap="flat" cmpd="sng" algn="ctr">
              <a:solidFill>
                <a:srgbClr val="FFFFFF">
                  <a:lumMod val="6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1400" kern="0">
                <a:solidFill>
                  <a:srgbClr val="FFFFFF"/>
                </a:solidFill>
                <a:latin typeface="Calibri" panose="020F0502020204030204" pitchFamily="34" charset="0"/>
                <a:ea typeface="굴림"/>
              </a:endParaRPr>
            </a:p>
          </p:txBody>
        </p:sp>
        <p:sp>
          <p:nvSpPr>
            <p:cNvPr id="443" name="오른쪽 중괄호 442"/>
            <p:cNvSpPr/>
            <p:nvPr/>
          </p:nvSpPr>
          <p:spPr>
            <a:xfrm>
              <a:off x="4775380" y="5535270"/>
              <a:ext cx="68589" cy="161516"/>
            </a:xfrm>
            <a:prstGeom prst="rightBrace">
              <a:avLst>
                <a:gd name="adj1" fmla="val 20345"/>
                <a:gd name="adj2" fmla="val 50000"/>
              </a:avLst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1400" kern="0">
                <a:solidFill>
                  <a:srgbClr val="000000"/>
                </a:solidFill>
                <a:latin typeface="Calibri" panose="020F0502020204030204" pitchFamily="34" charset="0"/>
                <a:ea typeface="굴림"/>
              </a:endParaRPr>
            </a:p>
          </p:txBody>
        </p:sp>
        <p:cxnSp>
          <p:nvCxnSpPr>
            <p:cNvPr id="444" name="직선 연결선 443"/>
            <p:cNvCxnSpPr/>
            <p:nvPr/>
          </p:nvCxnSpPr>
          <p:spPr>
            <a:xfrm>
              <a:off x="5196871" y="5517569"/>
              <a:ext cx="0" cy="89608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445" name="포인트가 5개인 별 444"/>
            <p:cNvSpPr/>
            <p:nvPr/>
          </p:nvSpPr>
          <p:spPr>
            <a:xfrm>
              <a:off x="5179171" y="5485488"/>
              <a:ext cx="32082" cy="42038"/>
            </a:xfrm>
            <a:prstGeom prst="star5">
              <a:avLst/>
            </a:prstGeom>
            <a:solidFill>
              <a:srgbClr val="BBE0E3"/>
            </a:solidFill>
            <a:ln w="25400" cap="flat" cmpd="sng" algn="ctr">
              <a:solidFill>
                <a:srgbClr val="FFFFFF">
                  <a:lumMod val="6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1400" kern="0">
                <a:solidFill>
                  <a:srgbClr val="FFFFFF"/>
                </a:solidFill>
                <a:latin typeface="Calibri" panose="020F0502020204030204" pitchFamily="34" charset="0"/>
                <a:ea typeface="굴림"/>
              </a:endParaRPr>
            </a:p>
          </p:txBody>
        </p:sp>
        <p:sp>
          <p:nvSpPr>
            <p:cNvPr id="446" name="오른쪽 중괄호 445"/>
            <p:cNvSpPr/>
            <p:nvPr/>
          </p:nvSpPr>
          <p:spPr>
            <a:xfrm>
              <a:off x="5217891" y="5506507"/>
              <a:ext cx="68589" cy="91821"/>
            </a:xfrm>
            <a:prstGeom prst="rightBrace">
              <a:avLst>
                <a:gd name="adj1" fmla="val 20345"/>
                <a:gd name="adj2" fmla="val 50000"/>
              </a:avLst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1400" kern="0">
                <a:solidFill>
                  <a:srgbClr val="000000"/>
                </a:solidFill>
                <a:latin typeface="Calibri" panose="020F0502020204030204" pitchFamily="34" charset="0"/>
                <a:ea typeface="굴림"/>
              </a:endParaRPr>
            </a:p>
          </p:txBody>
        </p:sp>
        <p:cxnSp>
          <p:nvCxnSpPr>
            <p:cNvPr id="447" name="직선 연결선 446"/>
            <p:cNvCxnSpPr/>
            <p:nvPr/>
          </p:nvCxnSpPr>
          <p:spPr>
            <a:xfrm>
              <a:off x="5668145" y="5499869"/>
              <a:ext cx="0" cy="89608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448" name="포인트가 5개인 별 447"/>
            <p:cNvSpPr/>
            <p:nvPr/>
          </p:nvSpPr>
          <p:spPr>
            <a:xfrm>
              <a:off x="5643807" y="5591690"/>
              <a:ext cx="38720" cy="42038"/>
            </a:xfrm>
            <a:prstGeom prst="star5">
              <a:avLst/>
            </a:prstGeom>
            <a:solidFill>
              <a:srgbClr val="BBE0E3"/>
            </a:solidFill>
            <a:ln w="25400" cap="flat" cmpd="sng" algn="ctr">
              <a:solidFill>
                <a:srgbClr val="FFFFFF">
                  <a:lumMod val="6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1400" kern="0">
                <a:solidFill>
                  <a:srgbClr val="FFFFFF"/>
                </a:solidFill>
                <a:latin typeface="Calibri" panose="020F0502020204030204" pitchFamily="34" charset="0"/>
                <a:ea typeface="굴림"/>
              </a:endParaRPr>
            </a:p>
          </p:txBody>
        </p:sp>
        <p:sp>
          <p:nvSpPr>
            <p:cNvPr id="449" name="오른쪽 중괄호 448"/>
            <p:cNvSpPr/>
            <p:nvPr/>
          </p:nvSpPr>
          <p:spPr>
            <a:xfrm>
              <a:off x="5698014" y="5497657"/>
              <a:ext cx="68589" cy="131647"/>
            </a:xfrm>
            <a:prstGeom prst="rightBrace">
              <a:avLst>
                <a:gd name="adj1" fmla="val 20345"/>
                <a:gd name="adj2" fmla="val 50000"/>
              </a:avLst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1400" kern="0">
                <a:solidFill>
                  <a:srgbClr val="000000"/>
                </a:solidFill>
                <a:latin typeface="Calibri" panose="020F0502020204030204" pitchFamily="34" charset="0"/>
                <a:ea typeface="굴림"/>
              </a:endParaRPr>
            </a:p>
          </p:txBody>
        </p:sp>
        <p:cxnSp>
          <p:nvCxnSpPr>
            <p:cNvPr id="450" name="직선 연결선 449"/>
            <p:cNvCxnSpPr/>
            <p:nvPr/>
          </p:nvCxnSpPr>
          <p:spPr>
            <a:xfrm>
              <a:off x="6179243" y="5371541"/>
              <a:ext cx="0" cy="89608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451" name="포인트가 5개인 별 450"/>
            <p:cNvSpPr/>
            <p:nvPr/>
          </p:nvSpPr>
          <p:spPr>
            <a:xfrm>
              <a:off x="6154905" y="5484382"/>
              <a:ext cx="38720" cy="42038"/>
            </a:xfrm>
            <a:prstGeom prst="star5">
              <a:avLst/>
            </a:prstGeom>
            <a:solidFill>
              <a:srgbClr val="BBE0E3"/>
            </a:solidFill>
            <a:ln w="25400" cap="flat" cmpd="sng" algn="ctr">
              <a:solidFill>
                <a:srgbClr val="FFFFFF">
                  <a:lumMod val="6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1400" kern="0">
                <a:solidFill>
                  <a:srgbClr val="FFFFFF"/>
                </a:solidFill>
                <a:latin typeface="Calibri" panose="020F0502020204030204" pitchFamily="34" charset="0"/>
                <a:ea typeface="굴림"/>
              </a:endParaRPr>
            </a:p>
          </p:txBody>
        </p:sp>
        <p:sp>
          <p:nvSpPr>
            <p:cNvPr id="452" name="오른쪽 중괄호 451"/>
            <p:cNvSpPr/>
            <p:nvPr/>
          </p:nvSpPr>
          <p:spPr>
            <a:xfrm>
              <a:off x="6212432" y="5371541"/>
              <a:ext cx="68589" cy="132753"/>
            </a:xfrm>
            <a:prstGeom prst="rightBrace">
              <a:avLst>
                <a:gd name="adj1" fmla="val 20345"/>
                <a:gd name="adj2" fmla="val 50000"/>
              </a:avLst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1400" kern="0">
                <a:solidFill>
                  <a:srgbClr val="000000"/>
                </a:solidFill>
                <a:latin typeface="Calibri" panose="020F0502020204030204" pitchFamily="34" charset="0"/>
                <a:ea typeface="굴림"/>
              </a:endParaRPr>
            </a:p>
          </p:txBody>
        </p:sp>
        <p:cxnSp>
          <p:nvCxnSpPr>
            <p:cNvPr id="453" name="직선 연결선 452"/>
            <p:cNvCxnSpPr/>
            <p:nvPr/>
          </p:nvCxnSpPr>
          <p:spPr>
            <a:xfrm>
              <a:off x="240761" y="4256417"/>
              <a:ext cx="6221689" cy="0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454" name="직선 연결선 453"/>
            <p:cNvCxnSpPr/>
            <p:nvPr/>
          </p:nvCxnSpPr>
          <p:spPr>
            <a:xfrm>
              <a:off x="3351605" y="4144683"/>
              <a:ext cx="0" cy="251124"/>
            </a:xfrm>
            <a:prstGeom prst="line">
              <a:avLst/>
            </a:prstGeom>
            <a:noFill/>
            <a:ln w="5715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455" name="직선 연결선 454"/>
            <p:cNvCxnSpPr/>
            <p:nvPr/>
          </p:nvCxnSpPr>
          <p:spPr>
            <a:xfrm>
              <a:off x="2999810" y="4144683"/>
              <a:ext cx="0" cy="251124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456" name="직선 연결선 455"/>
            <p:cNvCxnSpPr/>
            <p:nvPr/>
          </p:nvCxnSpPr>
          <p:spPr>
            <a:xfrm>
              <a:off x="2649121" y="4144683"/>
              <a:ext cx="0" cy="251124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457" name="직선 연결선 456"/>
            <p:cNvCxnSpPr/>
            <p:nvPr/>
          </p:nvCxnSpPr>
          <p:spPr>
            <a:xfrm>
              <a:off x="240761" y="4144683"/>
              <a:ext cx="0" cy="251124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458" name="직선 연결선 457"/>
            <p:cNvCxnSpPr/>
            <p:nvPr/>
          </p:nvCxnSpPr>
          <p:spPr>
            <a:xfrm>
              <a:off x="6462450" y="4145789"/>
              <a:ext cx="0" cy="250018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459" name="직선 연결선 458"/>
            <p:cNvCxnSpPr/>
            <p:nvPr/>
          </p:nvCxnSpPr>
          <p:spPr>
            <a:xfrm>
              <a:off x="2297325" y="4144683"/>
              <a:ext cx="0" cy="251124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460" name="직선 연결선 459"/>
            <p:cNvCxnSpPr/>
            <p:nvPr/>
          </p:nvCxnSpPr>
          <p:spPr>
            <a:xfrm>
              <a:off x="1946636" y="4144683"/>
              <a:ext cx="0" cy="251124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461" name="직선 연결선 460"/>
            <p:cNvCxnSpPr/>
            <p:nvPr/>
          </p:nvCxnSpPr>
          <p:spPr>
            <a:xfrm>
              <a:off x="1594840" y="4144683"/>
              <a:ext cx="0" cy="251124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462" name="직선 연결선 461"/>
            <p:cNvCxnSpPr/>
            <p:nvPr/>
          </p:nvCxnSpPr>
          <p:spPr>
            <a:xfrm>
              <a:off x="1244151" y="4144683"/>
              <a:ext cx="0" cy="251124"/>
            </a:xfrm>
            <a:prstGeom prst="line">
              <a:avLst/>
            </a:prstGeom>
            <a:noFill/>
            <a:ln w="5715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463" name="직선 연결선 462"/>
            <p:cNvCxnSpPr/>
            <p:nvPr/>
          </p:nvCxnSpPr>
          <p:spPr>
            <a:xfrm>
              <a:off x="917801" y="4144683"/>
              <a:ext cx="0" cy="251124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464" name="직선 연결선 463"/>
            <p:cNvCxnSpPr/>
            <p:nvPr/>
          </p:nvCxnSpPr>
          <p:spPr>
            <a:xfrm>
              <a:off x="566005" y="4144683"/>
              <a:ext cx="0" cy="251124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465" name="직선 연결선 464"/>
            <p:cNvCxnSpPr/>
            <p:nvPr/>
          </p:nvCxnSpPr>
          <p:spPr>
            <a:xfrm>
              <a:off x="4381546" y="4144683"/>
              <a:ext cx="0" cy="251124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466" name="직선 연결선 465"/>
            <p:cNvCxnSpPr/>
            <p:nvPr/>
          </p:nvCxnSpPr>
          <p:spPr>
            <a:xfrm>
              <a:off x="6120610" y="4144683"/>
              <a:ext cx="0" cy="251124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467" name="직선 연결선 466"/>
            <p:cNvCxnSpPr/>
            <p:nvPr/>
          </p:nvCxnSpPr>
          <p:spPr>
            <a:xfrm>
              <a:off x="5777665" y="4144683"/>
              <a:ext cx="0" cy="251124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468" name="직선 연결선 467"/>
            <p:cNvCxnSpPr/>
            <p:nvPr/>
          </p:nvCxnSpPr>
          <p:spPr>
            <a:xfrm>
              <a:off x="5425870" y="4144683"/>
              <a:ext cx="0" cy="251124"/>
            </a:xfrm>
            <a:prstGeom prst="line">
              <a:avLst/>
            </a:prstGeom>
            <a:noFill/>
            <a:ln w="5715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469" name="직선 연결선 468"/>
            <p:cNvCxnSpPr/>
            <p:nvPr/>
          </p:nvCxnSpPr>
          <p:spPr>
            <a:xfrm>
              <a:off x="5082924" y="4144683"/>
              <a:ext cx="0" cy="251124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470" name="직선 연결선 469"/>
            <p:cNvCxnSpPr/>
            <p:nvPr/>
          </p:nvCxnSpPr>
          <p:spPr>
            <a:xfrm>
              <a:off x="4723386" y="4144683"/>
              <a:ext cx="0" cy="251124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471" name="직선 연결선 470"/>
            <p:cNvCxnSpPr/>
            <p:nvPr/>
          </p:nvCxnSpPr>
          <p:spPr>
            <a:xfrm>
              <a:off x="4037496" y="4144683"/>
              <a:ext cx="0" cy="251124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472" name="직선 연결선 471"/>
            <p:cNvCxnSpPr/>
            <p:nvPr/>
          </p:nvCxnSpPr>
          <p:spPr>
            <a:xfrm>
              <a:off x="3694550" y="4144683"/>
              <a:ext cx="0" cy="251124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473" name="TextBox 338"/>
            <p:cNvSpPr txBox="1">
              <a:spLocks noChangeArrowheads="1"/>
            </p:cNvSpPr>
            <p:nvPr/>
          </p:nvSpPr>
          <p:spPr bwMode="auto">
            <a:xfrm>
              <a:off x="2097089" y="4400231"/>
              <a:ext cx="494046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fontAlgn="base" latinLnBrk="0" hangingPunct="1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ko-KR" sz="900" b="1" kern="0">
                  <a:solidFill>
                    <a:srgbClr val="000000"/>
                  </a:solidFill>
                  <a:latin typeface="Calibri" panose="020F0502020204030204" pitchFamily="34" charset="0"/>
                </a:rPr>
                <a:t>21UTC</a:t>
              </a:r>
              <a:endParaRPr lang="ko-KR" altLang="en-US" sz="900" b="1" ker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74" name="TextBox 339"/>
            <p:cNvSpPr txBox="1">
              <a:spLocks noChangeArrowheads="1"/>
            </p:cNvSpPr>
            <p:nvPr/>
          </p:nvSpPr>
          <p:spPr bwMode="auto">
            <a:xfrm>
              <a:off x="4184630" y="4400231"/>
              <a:ext cx="494046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fontAlgn="base" latinLnBrk="0" hangingPunct="1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ko-KR" sz="900" b="1" kern="0">
                  <a:solidFill>
                    <a:srgbClr val="000000"/>
                  </a:solidFill>
                  <a:latin typeface="Calibri" panose="020F0502020204030204" pitchFamily="34" charset="0"/>
                </a:rPr>
                <a:t>03UTC</a:t>
              </a:r>
              <a:endParaRPr lang="ko-KR" altLang="en-US" sz="900" b="1" ker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75" name="TextBox 340"/>
            <p:cNvSpPr txBox="1">
              <a:spLocks noChangeArrowheads="1"/>
            </p:cNvSpPr>
            <p:nvPr/>
          </p:nvSpPr>
          <p:spPr bwMode="auto">
            <a:xfrm>
              <a:off x="90306" y="4400231"/>
              <a:ext cx="494046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fontAlgn="base" latinLnBrk="0" hangingPunct="1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ko-KR" sz="900" b="1" kern="0" dirty="0">
                  <a:solidFill>
                    <a:srgbClr val="000000"/>
                  </a:solidFill>
                  <a:latin typeface="Calibri" panose="020F0502020204030204" pitchFamily="34" charset="0"/>
                </a:rPr>
                <a:t>15UTC</a:t>
              </a:r>
              <a:endParaRPr lang="ko-KR" altLang="en-US" sz="900" b="1" kern="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476" name="직선 연결선 475"/>
            <p:cNvCxnSpPr/>
            <p:nvPr/>
          </p:nvCxnSpPr>
          <p:spPr>
            <a:xfrm>
              <a:off x="1244151" y="4144683"/>
              <a:ext cx="0" cy="251124"/>
            </a:xfrm>
            <a:prstGeom prst="line">
              <a:avLst/>
            </a:prstGeom>
            <a:noFill/>
            <a:ln w="5715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477" name="직선 화살표 연결선 476"/>
            <p:cNvCxnSpPr/>
            <p:nvPr/>
          </p:nvCxnSpPr>
          <p:spPr>
            <a:xfrm flipV="1">
              <a:off x="1244151" y="3978742"/>
              <a:ext cx="1053173" cy="277675"/>
            </a:xfrm>
            <a:prstGeom prst="straightConnector1">
              <a:avLst/>
            </a:prstGeom>
            <a:noFill/>
            <a:ln w="19050" cap="flat" cmpd="sng" algn="ctr">
              <a:solidFill>
                <a:srgbClr val="005C00"/>
              </a:solidFill>
              <a:prstDash val="solid"/>
              <a:tailEnd type="arrow"/>
            </a:ln>
            <a:effectLst/>
          </p:spPr>
        </p:cxnSp>
        <p:cxnSp>
          <p:nvCxnSpPr>
            <p:cNvPr id="478" name="직선 화살표 연결선 477"/>
            <p:cNvCxnSpPr/>
            <p:nvPr/>
          </p:nvCxnSpPr>
          <p:spPr>
            <a:xfrm flipV="1">
              <a:off x="3349392" y="3978742"/>
              <a:ext cx="1053173" cy="277675"/>
            </a:xfrm>
            <a:prstGeom prst="straightConnector1">
              <a:avLst/>
            </a:prstGeom>
            <a:noFill/>
            <a:ln w="19050" cap="flat" cmpd="sng" algn="ctr">
              <a:solidFill>
                <a:srgbClr val="005C00"/>
              </a:solidFill>
              <a:prstDash val="solid"/>
              <a:tailEnd type="arrow"/>
            </a:ln>
            <a:effectLst/>
          </p:spPr>
        </p:cxnSp>
        <p:cxnSp>
          <p:nvCxnSpPr>
            <p:cNvPr id="479" name="직선 화살표 연결선 478"/>
            <p:cNvCxnSpPr/>
            <p:nvPr/>
          </p:nvCxnSpPr>
          <p:spPr>
            <a:xfrm flipV="1">
              <a:off x="5397107" y="3978742"/>
              <a:ext cx="1053173" cy="277675"/>
            </a:xfrm>
            <a:prstGeom prst="straightConnector1">
              <a:avLst/>
            </a:prstGeom>
            <a:noFill/>
            <a:ln w="19050" cap="flat" cmpd="sng" algn="ctr">
              <a:solidFill>
                <a:srgbClr val="005C00"/>
              </a:solidFill>
              <a:prstDash val="solid"/>
              <a:tailEnd type="arrow"/>
            </a:ln>
            <a:effectLst/>
          </p:spPr>
        </p:cxnSp>
        <p:cxnSp>
          <p:nvCxnSpPr>
            <p:cNvPr id="480" name="직선 화살표 연결선 479"/>
            <p:cNvCxnSpPr/>
            <p:nvPr/>
          </p:nvCxnSpPr>
          <p:spPr>
            <a:xfrm flipH="1">
              <a:off x="3351605" y="4507541"/>
              <a:ext cx="5531" cy="1018879"/>
            </a:xfrm>
            <a:prstGeom prst="straightConnector1">
              <a:avLst/>
            </a:prstGeom>
            <a:noFill/>
            <a:ln w="19050" cap="flat" cmpd="sng" algn="ctr">
              <a:solidFill>
                <a:srgbClr val="00B050"/>
              </a:solidFill>
              <a:prstDash val="sysDot"/>
              <a:tailEnd type="arrow"/>
            </a:ln>
            <a:effectLst/>
          </p:spPr>
        </p:cxnSp>
        <p:cxnSp>
          <p:nvCxnSpPr>
            <p:cNvPr id="481" name="직선 화살표 연결선 480"/>
            <p:cNvCxnSpPr/>
            <p:nvPr/>
          </p:nvCxnSpPr>
          <p:spPr>
            <a:xfrm flipH="1">
              <a:off x="4373803" y="3984273"/>
              <a:ext cx="13275" cy="1306510"/>
            </a:xfrm>
            <a:prstGeom prst="straightConnector1">
              <a:avLst/>
            </a:prstGeom>
            <a:noFill/>
            <a:ln w="19050" cap="flat" cmpd="sng" algn="ctr">
              <a:solidFill>
                <a:srgbClr val="00B050"/>
              </a:solidFill>
              <a:prstDash val="sysDot"/>
              <a:tailEnd type="arrow"/>
            </a:ln>
            <a:effectLst/>
          </p:spPr>
        </p:cxnSp>
        <p:cxnSp>
          <p:nvCxnSpPr>
            <p:cNvPr id="482" name="직선 화살표 연결선 481"/>
            <p:cNvCxnSpPr/>
            <p:nvPr/>
          </p:nvCxnSpPr>
          <p:spPr>
            <a:xfrm flipH="1">
              <a:off x="3351605" y="4975495"/>
              <a:ext cx="5531" cy="1018879"/>
            </a:xfrm>
            <a:prstGeom prst="straightConnector1">
              <a:avLst/>
            </a:prstGeom>
            <a:noFill/>
            <a:ln w="19050" cap="flat" cmpd="sng" algn="ctr">
              <a:solidFill>
                <a:srgbClr val="00B050"/>
              </a:solidFill>
              <a:prstDash val="sysDot"/>
              <a:tailEnd type="arrow"/>
            </a:ln>
            <a:effectLst/>
          </p:spPr>
        </p:cxnSp>
        <p:cxnSp>
          <p:nvCxnSpPr>
            <p:cNvPr id="483" name="직선 화살표 연결선 482"/>
            <p:cNvCxnSpPr/>
            <p:nvPr/>
          </p:nvCxnSpPr>
          <p:spPr>
            <a:xfrm flipH="1">
              <a:off x="4367165" y="4831680"/>
              <a:ext cx="15488" cy="974628"/>
            </a:xfrm>
            <a:prstGeom prst="straightConnector1">
              <a:avLst/>
            </a:prstGeom>
            <a:noFill/>
            <a:ln w="19050" cap="flat" cmpd="sng" algn="ctr">
              <a:solidFill>
                <a:srgbClr val="00B050"/>
              </a:solidFill>
              <a:prstDash val="sysDot"/>
              <a:tailEnd type="arrow"/>
            </a:ln>
            <a:effectLst/>
          </p:spPr>
        </p:cxnSp>
        <p:cxnSp>
          <p:nvCxnSpPr>
            <p:cNvPr id="484" name="직선 화살표 연결선 483"/>
            <p:cNvCxnSpPr/>
            <p:nvPr/>
          </p:nvCxnSpPr>
          <p:spPr>
            <a:xfrm flipH="1">
              <a:off x="2285157" y="4723264"/>
              <a:ext cx="12169" cy="1053173"/>
            </a:xfrm>
            <a:prstGeom prst="straightConnector1">
              <a:avLst/>
            </a:prstGeom>
            <a:noFill/>
            <a:ln w="19050" cap="flat" cmpd="sng" algn="ctr">
              <a:solidFill>
                <a:srgbClr val="00B050"/>
              </a:solidFill>
              <a:prstDash val="sysDot"/>
              <a:tailEnd type="arrow"/>
            </a:ln>
            <a:effectLst/>
          </p:spPr>
        </p:cxnSp>
        <p:cxnSp>
          <p:nvCxnSpPr>
            <p:cNvPr id="485" name="직선 화살표 연결선 484"/>
            <p:cNvCxnSpPr/>
            <p:nvPr/>
          </p:nvCxnSpPr>
          <p:spPr>
            <a:xfrm>
              <a:off x="5425870" y="4270798"/>
              <a:ext cx="0" cy="1255622"/>
            </a:xfrm>
            <a:prstGeom prst="straightConnector1">
              <a:avLst/>
            </a:prstGeom>
            <a:noFill/>
            <a:ln w="19050" cap="flat" cmpd="sng" algn="ctr">
              <a:solidFill>
                <a:srgbClr val="00B050"/>
              </a:solidFill>
              <a:prstDash val="sysDot"/>
              <a:tailEnd type="arrow"/>
            </a:ln>
            <a:effectLst/>
          </p:spPr>
        </p:cxnSp>
        <p:cxnSp>
          <p:nvCxnSpPr>
            <p:cNvPr id="486" name="직선 화살표 연결선 485"/>
            <p:cNvCxnSpPr/>
            <p:nvPr/>
          </p:nvCxnSpPr>
          <p:spPr>
            <a:xfrm flipH="1">
              <a:off x="5425870" y="4975495"/>
              <a:ext cx="4425" cy="1018879"/>
            </a:xfrm>
            <a:prstGeom prst="straightConnector1">
              <a:avLst/>
            </a:prstGeom>
            <a:noFill/>
            <a:ln w="19050" cap="flat" cmpd="sng" algn="ctr">
              <a:solidFill>
                <a:srgbClr val="00B050"/>
              </a:solidFill>
              <a:prstDash val="sysDot"/>
              <a:tailEnd type="arrow"/>
            </a:ln>
            <a:effectLst/>
          </p:spPr>
        </p:cxnSp>
        <p:cxnSp>
          <p:nvCxnSpPr>
            <p:cNvPr id="487" name="직선 화살표 연결선 486"/>
            <p:cNvCxnSpPr/>
            <p:nvPr/>
          </p:nvCxnSpPr>
          <p:spPr>
            <a:xfrm flipH="1">
              <a:off x="6455812" y="3978742"/>
              <a:ext cx="12169" cy="1312041"/>
            </a:xfrm>
            <a:prstGeom prst="straightConnector1">
              <a:avLst/>
            </a:prstGeom>
            <a:noFill/>
            <a:ln w="19050" cap="flat" cmpd="sng" algn="ctr">
              <a:solidFill>
                <a:srgbClr val="00B050"/>
              </a:solidFill>
              <a:prstDash val="sysDot"/>
              <a:tailEnd type="arrow"/>
            </a:ln>
            <a:effectLst/>
          </p:spPr>
        </p:cxnSp>
        <p:cxnSp>
          <p:nvCxnSpPr>
            <p:cNvPr id="488" name="직선 화살표 연결선 487"/>
            <p:cNvCxnSpPr/>
            <p:nvPr/>
          </p:nvCxnSpPr>
          <p:spPr>
            <a:xfrm flipH="1">
              <a:off x="6448067" y="4831680"/>
              <a:ext cx="16594" cy="974628"/>
            </a:xfrm>
            <a:prstGeom prst="straightConnector1">
              <a:avLst/>
            </a:prstGeom>
            <a:noFill/>
            <a:ln w="19050" cap="flat" cmpd="sng" algn="ctr">
              <a:solidFill>
                <a:srgbClr val="00B050"/>
              </a:solidFill>
              <a:prstDash val="sysDot"/>
              <a:tailEnd type="arrow"/>
            </a:ln>
            <a:effectLst/>
          </p:spPr>
        </p:cxnSp>
        <p:sp>
          <p:nvSpPr>
            <p:cNvPr id="489" name="TextBox 355"/>
            <p:cNvSpPr txBox="1">
              <a:spLocks noChangeArrowheads="1"/>
            </p:cNvSpPr>
            <p:nvPr/>
          </p:nvSpPr>
          <p:spPr bwMode="auto">
            <a:xfrm>
              <a:off x="177703" y="3865902"/>
              <a:ext cx="784189" cy="253916"/>
            </a:xfrm>
            <a:prstGeom prst="rect">
              <a:avLst/>
            </a:prstGeom>
            <a:solidFill>
              <a:srgbClr val="9BF3CB">
                <a:alpha val="7215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ko-KR" sz="1050" b="1" dirty="0">
                  <a:solidFill>
                    <a:srgbClr val="000000"/>
                  </a:solidFill>
                  <a:latin typeface="Calibri" panose="020F0502020204030204" pitchFamily="34" charset="0"/>
                  <a:ea typeface="휴먼모음T" pitchFamily="18" charset="-127"/>
                </a:rPr>
                <a:t>Global UM</a:t>
              </a:r>
              <a:endParaRPr lang="ko-KR" altLang="en-US" sz="1050" b="1" dirty="0">
                <a:solidFill>
                  <a:srgbClr val="000000"/>
                </a:solidFill>
                <a:latin typeface="Calibri" panose="020F0502020204030204" pitchFamily="34" charset="0"/>
                <a:ea typeface="휴먼모음T" pitchFamily="18" charset="-127"/>
              </a:endParaRPr>
            </a:p>
          </p:txBody>
        </p:sp>
        <p:sp>
          <p:nvSpPr>
            <p:cNvPr id="490" name="TextBox 356"/>
            <p:cNvSpPr txBox="1">
              <a:spLocks noChangeArrowheads="1"/>
            </p:cNvSpPr>
            <p:nvPr/>
          </p:nvSpPr>
          <p:spPr bwMode="auto">
            <a:xfrm>
              <a:off x="177703" y="5183475"/>
              <a:ext cx="482824" cy="253916"/>
            </a:xfrm>
            <a:prstGeom prst="rect">
              <a:avLst/>
            </a:prstGeom>
            <a:solidFill>
              <a:srgbClr val="FBF5A3">
                <a:alpha val="7215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ko-KR" sz="1050" b="1" dirty="0">
                  <a:solidFill>
                    <a:srgbClr val="000000"/>
                  </a:solidFill>
                  <a:latin typeface="Calibri" panose="020F0502020204030204" pitchFamily="34" charset="0"/>
                  <a:ea typeface="휴먼모음T" pitchFamily="18" charset="-127"/>
                </a:rPr>
                <a:t>EARR</a:t>
              </a:r>
              <a:endParaRPr lang="ko-KR" altLang="en-US" sz="1050" b="1" dirty="0">
                <a:solidFill>
                  <a:srgbClr val="000000"/>
                </a:solidFill>
                <a:latin typeface="Calibri" panose="020F0502020204030204" pitchFamily="34" charset="0"/>
                <a:ea typeface="휴먼모음T" pitchFamily="18" charset="-127"/>
              </a:endParaRPr>
            </a:p>
          </p:txBody>
        </p:sp>
        <p:sp>
          <p:nvSpPr>
            <p:cNvPr id="491" name="TextBox 357"/>
            <p:cNvSpPr txBox="1">
              <a:spLocks noChangeArrowheads="1"/>
            </p:cNvSpPr>
            <p:nvPr/>
          </p:nvSpPr>
          <p:spPr bwMode="auto">
            <a:xfrm>
              <a:off x="1160673" y="4615393"/>
              <a:ext cx="1236236" cy="246221"/>
            </a:xfrm>
            <a:prstGeom prst="rect">
              <a:avLst/>
            </a:prstGeom>
            <a:solidFill>
              <a:srgbClr val="9DF1BD">
                <a:alpha val="2509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ko-KR" sz="1000" b="1" dirty="0">
                  <a:solidFill>
                    <a:srgbClr val="000000"/>
                  </a:solidFill>
                  <a:latin typeface="Calibri" panose="020F0502020204030204" pitchFamily="34" charset="0"/>
                  <a:ea typeface="휴먼모음T" pitchFamily="18" charset="-127"/>
                </a:rPr>
                <a:t>Boundary condition</a:t>
              </a:r>
              <a:endParaRPr lang="ko-KR" altLang="en-US" sz="1000" b="1" dirty="0">
                <a:solidFill>
                  <a:srgbClr val="000000"/>
                </a:solidFill>
                <a:latin typeface="Calibri" panose="020F0502020204030204" pitchFamily="34" charset="0"/>
                <a:ea typeface="휴먼모음T" pitchFamily="18" charset="-127"/>
              </a:endParaRPr>
            </a:p>
          </p:txBody>
        </p:sp>
        <p:sp>
          <p:nvSpPr>
            <p:cNvPr id="492" name="TextBox 358"/>
            <p:cNvSpPr txBox="1">
              <a:spLocks noChangeArrowheads="1"/>
            </p:cNvSpPr>
            <p:nvPr/>
          </p:nvSpPr>
          <p:spPr bwMode="auto">
            <a:xfrm>
              <a:off x="3151369" y="4400231"/>
              <a:ext cx="494046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fontAlgn="base" latinLnBrk="0" hangingPunct="1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ko-KR" sz="900" b="1" kern="0">
                  <a:solidFill>
                    <a:srgbClr val="000000"/>
                  </a:solidFill>
                  <a:latin typeface="Calibri" panose="020F0502020204030204" pitchFamily="34" charset="0"/>
                </a:rPr>
                <a:t>00UTC</a:t>
              </a:r>
              <a:endParaRPr lang="ko-KR" altLang="en-US" sz="900" b="1" ker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93" name="TextBox 359"/>
            <p:cNvSpPr txBox="1">
              <a:spLocks noChangeArrowheads="1"/>
            </p:cNvSpPr>
            <p:nvPr/>
          </p:nvSpPr>
          <p:spPr bwMode="auto">
            <a:xfrm>
              <a:off x="1042809" y="4406870"/>
              <a:ext cx="494046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fontAlgn="base" latinLnBrk="0" hangingPunct="1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ko-KR" sz="900" b="1" kern="0">
                  <a:solidFill>
                    <a:srgbClr val="000000"/>
                  </a:solidFill>
                  <a:latin typeface="Calibri" panose="020F0502020204030204" pitchFamily="34" charset="0"/>
                </a:rPr>
                <a:t>18UTC</a:t>
              </a:r>
              <a:endParaRPr lang="ko-KR" altLang="en-US" sz="900" b="1" ker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94" name="TextBox 360"/>
            <p:cNvSpPr txBox="1">
              <a:spLocks noChangeArrowheads="1"/>
            </p:cNvSpPr>
            <p:nvPr/>
          </p:nvSpPr>
          <p:spPr bwMode="auto">
            <a:xfrm>
              <a:off x="5222316" y="4413507"/>
              <a:ext cx="494046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fontAlgn="base" latinLnBrk="0" hangingPunct="1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ko-KR" sz="900" b="1" kern="0">
                  <a:solidFill>
                    <a:srgbClr val="000000"/>
                  </a:solidFill>
                  <a:latin typeface="Calibri" panose="020F0502020204030204" pitchFamily="34" charset="0"/>
                </a:rPr>
                <a:t>06UTC</a:t>
              </a:r>
              <a:endParaRPr lang="ko-KR" altLang="en-US" sz="900" b="1" ker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495" name="직선 화살표 연결선 494"/>
            <p:cNvCxnSpPr/>
            <p:nvPr/>
          </p:nvCxnSpPr>
          <p:spPr>
            <a:xfrm flipH="1">
              <a:off x="1234195" y="4975495"/>
              <a:ext cx="4425" cy="1018879"/>
            </a:xfrm>
            <a:prstGeom prst="straightConnector1">
              <a:avLst/>
            </a:prstGeom>
            <a:noFill/>
            <a:ln w="19050" cap="flat" cmpd="sng" algn="ctr">
              <a:solidFill>
                <a:srgbClr val="00B050"/>
              </a:solidFill>
              <a:prstDash val="sysDot"/>
              <a:tailEnd type="arrow"/>
            </a:ln>
            <a:effectLst/>
          </p:spPr>
        </p:cxnSp>
        <p:sp>
          <p:nvSpPr>
            <p:cNvPr id="496" name="타원 495"/>
            <p:cNvSpPr/>
            <p:nvPr/>
          </p:nvSpPr>
          <p:spPr>
            <a:xfrm>
              <a:off x="1199900" y="4217697"/>
              <a:ext cx="75227" cy="70802"/>
            </a:xfrm>
            <a:prstGeom prst="ellipse">
              <a:avLst/>
            </a:prstGeom>
            <a:solidFill>
              <a:srgbClr val="FFFF00"/>
            </a:solidFill>
            <a:ln w="25400" cap="flat" cmpd="sng" algn="ctr">
              <a:solidFill>
                <a:srgbClr val="FFFFFF">
                  <a:lumMod val="6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1400" kern="0">
                <a:solidFill>
                  <a:srgbClr val="FFFFFF"/>
                </a:solidFill>
                <a:latin typeface="Calibri" panose="020F0502020204030204" pitchFamily="34" charset="0"/>
                <a:ea typeface="굴림"/>
              </a:endParaRPr>
            </a:p>
          </p:txBody>
        </p:sp>
        <p:sp>
          <p:nvSpPr>
            <p:cNvPr id="497" name="타원 496"/>
            <p:cNvSpPr/>
            <p:nvPr/>
          </p:nvSpPr>
          <p:spPr>
            <a:xfrm>
              <a:off x="3305141" y="4217697"/>
              <a:ext cx="75227" cy="70802"/>
            </a:xfrm>
            <a:prstGeom prst="ellipse">
              <a:avLst/>
            </a:prstGeom>
            <a:solidFill>
              <a:srgbClr val="FFFF00"/>
            </a:solidFill>
            <a:ln w="25400" cap="flat" cmpd="sng" algn="ctr">
              <a:solidFill>
                <a:srgbClr val="FFFFFF">
                  <a:lumMod val="6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1400" kern="0">
                <a:solidFill>
                  <a:srgbClr val="FFFFFF"/>
                </a:solidFill>
                <a:latin typeface="Calibri" panose="020F0502020204030204" pitchFamily="34" charset="0"/>
                <a:ea typeface="굴림"/>
              </a:endParaRPr>
            </a:p>
          </p:txBody>
        </p:sp>
        <p:sp>
          <p:nvSpPr>
            <p:cNvPr id="498" name="타원 497"/>
            <p:cNvSpPr/>
            <p:nvPr/>
          </p:nvSpPr>
          <p:spPr>
            <a:xfrm>
              <a:off x="5390469" y="4217697"/>
              <a:ext cx="75227" cy="70802"/>
            </a:xfrm>
            <a:prstGeom prst="ellipse">
              <a:avLst/>
            </a:prstGeom>
            <a:solidFill>
              <a:srgbClr val="FFFF00"/>
            </a:solidFill>
            <a:ln w="25400" cap="flat" cmpd="sng" algn="ctr">
              <a:solidFill>
                <a:srgbClr val="FFFFFF">
                  <a:lumMod val="6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1400" kern="0">
                <a:solidFill>
                  <a:srgbClr val="FFFFFF"/>
                </a:solidFill>
                <a:latin typeface="Calibri" panose="020F0502020204030204" pitchFamily="34" charset="0"/>
                <a:ea typeface="굴림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9396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그룹 77"/>
          <p:cNvGrpSpPr/>
          <p:nvPr/>
        </p:nvGrpSpPr>
        <p:grpSpPr>
          <a:xfrm>
            <a:off x="277633" y="1798579"/>
            <a:ext cx="737616" cy="637661"/>
            <a:chOff x="286675" y="1057144"/>
            <a:chExt cx="737616" cy="637661"/>
          </a:xfrm>
        </p:grpSpPr>
        <p:sp>
          <p:nvSpPr>
            <p:cNvPr id="74" name="직사각형 73"/>
            <p:cNvSpPr/>
            <p:nvPr/>
          </p:nvSpPr>
          <p:spPr>
            <a:xfrm>
              <a:off x="286675" y="1057144"/>
              <a:ext cx="75474" cy="637661"/>
            </a:xfrm>
            <a:prstGeom prst="rect">
              <a:avLst/>
            </a:prstGeom>
            <a:solidFill>
              <a:srgbClr val="DA9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76" name="직선 연결선 75"/>
            <p:cNvCxnSpPr/>
            <p:nvPr/>
          </p:nvCxnSpPr>
          <p:spPr>
            <a:xfrm>
              <a:off x="286675" y="1057144"/>
              <a:ext cx="737616" cy="0"/>
            </a:xfrm>
            <a:prstGeom prst="line">
              <a:avLst/>
            </a:prstGeom>
            <a:ln w="12700">
              <a:solidFill>
                <a:srgbClr val="DA9B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직선 연결선 76"/>
            <p:cNvCxnSpPr/>
            <p:nvPr/>
          </p:nvCxnSpPr>
          <p:spPr>
            <a:xfrm>
              <a:off x="286675" y="1694805"/>
              <a:ext cx="737616" cy="0"/>
            </a:xfrm>
            <a:prstGeom prst="line">
              <a:avLst/>
            </a:prstGeom>
            <a:ln w="12700">
              <a:solidFill>
                <a:srgbClr val="DA9B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9" name="그림 78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44" y="1694805"/>
            <a:ext cx="834190" cy="834190"/>
          </a:xfrm>
          <a:prstGeom prst="rect">
            <a:avLst/>
          </a:prstGeom>
        </p:spPr>
      </p:pic>
      <p:pic>
        <p:nvPicPr>
          <p:cNvPr id="81" name="그림 80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6" t="45154" r="-1" b="-2"/>
          <a:stretch/>
        </p:blipFill>
        <p:spPr>
          <a:xfrm>
            <a:off x="330746" y="2609886"/>
            <a:ext cx="827358" cy="474400"/>
          </a:xfrm>
          <a:prstGeom prst="rect">
            <a:avLst/>
          </a:prstGeom>
        </p:spPr>
      </p:pic>
      <p:pic>
        <p:nvPicPr>
          <p:cNvPr id="83" name="그림 82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59" y="3159398"/>
            <a:ext cx="623733" cy="623733"/>
          </a:xfrm>
          <a:prstGeom prst="rect">
            <a:avLst/>
          </a:prstGeom>
        </p:spPr>
      </p:pic>
      <p:pic>
        <p:nvPicPr>
          <p:cNvPr id="84" name="그림 83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58" y="3850986"/>
            <a:ext cx="601962" cy="601962"/>
          </a:xfrm>
          <a:prstGeom prst="rect">
            <a:avLst/>
          </a:prstGeom>
        </p:spPr>
      </p:pic>
      <p:pic>
        <p:nvPicPr>
          <p:cNvPr id="85" name="그림 84"/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10" y="4535317"/>
            <a:ext cx="579639" cy="579639"/>
          </a:xfrm>
          <a:prstGeom prst="rect">
            <a:avLst/>
          </a:prstGeom>
        </p:spPr>
      </p:pic>
      <p:pic>
        <p:nvPicPr>
          <p:cNvPr id="86" name="그림 85"/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71" y="5238575"/>
            <a:ext cx="627021" cy="627021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74" y="983406"/>
            <a:ext cx="785136" cy="785136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851198" y="457200"/>
            <a:ext cx="18774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ko-KR" sz="20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Observations</a:t>
            </a:r>
            <a:endParaRPr lang="ko-KR" altLang="en-US" sz="2000" b="1" dirty="0">
              <a:solidFill>
                <a:prstClr val="black"/>
              </a:solidFill>
              <a:latin typeface="Tahoma" panose="020B0604030504040204" pitchFamily="34" charset="0"/>
              <a:ea typeface="나눔바른고딕 Light" panose="020B0603020101020101" pitchFamily="50" charset="-127"/>
              <a:cs typeface="Tahoma" panose="020B060403050404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928613" y="446049"/>
            <a:ext cx="40242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ko-KR" sz="2000" b="1" i="1" dirty="0" smtClean="0">
                <a:solidFill>
                  <a:prstClr val="black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Part 1. East Asia Regional Reanalysis</a:t>
            </a:r>
            <a:endParaRPr lang="ko-KR" altLang="en-US" sz="2000" b="1" i="1" dirty="0">
              <a:solidFill>
                <a:prstClr val="black"/>
              </a:solidFill>
              <a:latin typeface="Calibri" panose="020F0502020204030204" pitchFamily="34" charset="0"/>
              <a:ea typeface="나눔바른고딕 Light" panose="020B0603020101020101" pitchFamily="50" charset="-127"/>
              <a:cs typeface="Calibri" panose="020F0502020204030204" pitchFamily="34" charset="0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070473" y="1050310"/>
            <a:ext cx="10882383" cy="5807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35" name="Picture 9" descr="E:\8. 박사 - 논문\재분석(2)_2015\Figures\Varobs_관측 수평분포도\Surface_varobs_2014_10_31_1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414" y="984775"/>
            <a:ext cx="2811098" cy="210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36" name="표 2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838035"/>
              </p:ext>
            </p:extLst>
          </p:nvPr>
        </p:nvGraphicFramePr>
        <p:xfrm>
          <a:off x="1216893" y="3199556"/>
          <a:ext cx="10555476" cy="3429458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723419"/>
                <a:gridCol w="157230"/>
                <a:gridCol w="913287"/>
                <a:gridCol w="3386637"/>
                <a:gridCol w="1754075"/>
                <a:gridCol w="3620828"/>
              </a:tblGrid>
              <a:tr h="181688">
                <a:tc gridSpan="3"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0" dirty="0">
                          <a:effectLst/>
                          <a:latin typeface="Calibri" panose="020F0502020204030204" pitchFamily="34" charset="0"/>
                        </a:rPr>
                        <a:t>Observation</a:t>
                      </a:r>
                      <a:endParaRPr lang="ko-KR" sz="1100" b="1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44" marR="64444" marT="0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  <a:latin typeface="Calibri" panose="020F0502020204030204" pitchFamily="34" charset="0"/>
                        </a:rPr>
                        <a:t>Description</a:t>
                      </a:r>
                      <a:endParaRPr lang="ko-KR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44" marR="64444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  <a:latin typeface="Calibri" panose="020F0502020204030204" pitchFamily="34" charset="0"/>
                        </a:rPr>
                        <a:t>Variable</a:t>
                      </a:r>
                      <a:endParaRPr lang="ko-KR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44" marR="64444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  <a:latin typeface="Calibri" panose="020F0502020204030204" pitchFamily="34" charset="0"/>
                          <a:cs typeface="Times New Roman"/>
                        </a:rPr>
                        <a:t>Source</a:t>
                      </a:r>
                      <a:endParaRPr lang="ko-KR" sz="1100" kern="100" dirty="0">
                        <a:effectLst/>
                        <a:latin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4778">
                <a:tc rowSpan="5" gridSpan="2"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kern="0" dirty="0">
                          <a:effectLst/>
                          <a:latin typeface="Calibri" panose="020F0502020204030204" pitchFamily="34" charset="0"/>
                        </a:rPr>
                        <a:t>SURFACE</a:t>
                      </a:r>
                      <a:endParaRPr lang="ko-KR" sz="105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44" marR="64444" marT="0" marB="0" anchor="ctr"/>
                </a:tc>
                <a:tc rowSpan="5" hMerge="1"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o-KR" sz="1000" b="1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44" marR="64444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0" dirty="0">
                          <a:effectLst/>
                          <a:latin typeface="Calibri" panose="020F0502020204030204" pitchFamily="34" charset="0"/>
                        </a:rPr>
                        <a:t>SYNOP</a:t>
                      </a:r>
                      <a:endParaRPr lang="ko-KR" sz="1050" b="1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44" marR="64444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effectLst/>
                          <a:latin typeface="Calibri" panose="020F0502020204030204" pitchFamily="34" charset="0"/>
                        </a:rPr>
                        <a:t>Land surface synoptic weather observations</a:t>
                      </a:r>
                      <a:endParaRPr lang="ko-KR" sz="8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44" marR="64444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0" dirty="0" err="1" smtClean="0">
                          <a:effectLst/>
                          <a:latin typeface="Calibri" panose="020F0502020204030204" pitchFamily="34" charset="0"/>
                        </a:rPr>
                        <a:t>Sfc</a:t>
                      </a:r>
                      <a:r>
                        <a:rPr lang="en-US" sz="800" kern="0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800" kern="0" dirty="0">
                          <a:effectLst/>
                          <a:latin typeface="Calibri" panose="020F0502020204030204" pitchFamily="34" charset="0"/>
                        </a:rPr>
                        <a:t>pressure, wind, </a:t>
                      </a:r>
                      <a:r>
                        <a:rPr lang="en-US" sz="800" kern="0" dirty="0" smtClean="0">
                          <a:effectLst/>
                          <a:latin typeface="Calibri" panose="020F0502020204030204" pitchFamily="34" charset="0"/>
                        </a:rPr>
                        <a:t>temp., </a:t>
                      </a:r>
                      <a:r>
                        <a:rPr lang="en-US" sz="800" kern="0" dirty="0">
                          <a:effectLst/>
                          <a:latin typeface="Calibri" panose="020F0502020204030204" pitchFamily="34" charset="0"/>
                        </a:rPr>
                        <a:t>humidity</a:t>
                      </a:r>
                      <a:endParaRPr lang="ko-KR" sz="8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44" marR="64444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/>
                        </a:rPr>
                        <a:t>Global Telecommunication System (GTS), </a:t>
                      </a:r>
                      <a:r>
                        <a:rPr lang="en-US" sz="800" kern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/>
                        </a:rPr>
                        <a:t>KMA, JMA</a:t>
                      </a:r>
                      <a:endParaRPr lang="ko-KR" sz="1000" kern="100" dirty="0">
                        <a:effectLst/>
                        <a:latin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1688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o-KR" sz="1000" b="1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44" marR="64444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0" dirty="0">
                          <a:effectLst/>
                          <a:latin typeface="Calibri" panose="020F0502020204030204" pitchFamily="34" charset="0"/>
                        </a:rPr>
                        <a:t>METAR</a:t>
                      </a:r>
                      <a:endParaRPr lang="ko-KR" sz="1050" b="1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44" marR="64444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effectLst/>
                          <a:latin typeface="Calibri" panose="020F0502020204030204" pitchFamily="34" charset="0"/>
                        </a:rPr>
                        <a:t>Surface weather observations and reports</a:t>
                      </a:r>
                      <a:endParaRPr lang="ko-KR" sz="8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44" marR="64444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0" dirty="0" err="1" smtClean="0">
                          <a:effectLst/>
                          <a:latin typeface="Calibri" panose="020F0502020204030204" pitchFamily="34" charset="0"/>
                        </a:rPr>
                        <a:t>Sfc</a:t>
                      </a:r>
                      <a:r>
                        <a:rPr lang="en-US" sz="800" kern="0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800" kern="0" dirty="0">
                          <a:effectLst/>
                          <a:latin typeface="Calibri" panose="020F0502020204030204" pitchFamily="34" charset="0"/>
                        </a:rPr>
                        <a:t>pressure, wind, </a:t>
                      </a:r>
                      <a:r>
                        <a:rPr lang="en-US" sz="800" kern="0" dirty="0" smtClean="0">
                          <a:effectLst/>
                          <a:latin typeface="Calibri" panose="020F0502020204030204" pitchFamily="34" charset="0"/>
                        </a:rPr>
                        <a:t>temp., </a:t>
                      </a:r>
                      <a:r>
                        <a:rPr lang="en-US" sz="800" kern="0" dirty="0">
                          <a:effectLst/>
                          <a:latin typeface="Calibri" panose="020F0502020204030204" pitchFamily="34" charset="0"/>
                        </a:rPr>
                        <a:t>humidity</a:t>
                      </a:r>
                      <a:endParaRPr lang="ko-KR" sz="8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44" marR="64444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/>
                        </a:rPr>
                        <a:t>GTS, Meteorological Assimilation Data Ingest System (MADIS)</a:t>
                      </a:r>
                      <a:endParaRPr lang="ko-KR" sz="1000" kern="100" dirty="0">
                        <a:effectLst/>
                        <a:latin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1688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o-KR" sz="1000" b="1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44" marR="64444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0" dirty="0">
                          <a:effectLst/>
                          <a:latin typeface="Calibri" panose="020F0502020204030204" pitchFamily="34" charset="0"/>
                        </a:rPr>
                        <a:t>Ship</a:t>
                      </a:r>
                      <a:endParaRPr lang="ko-KR" sz="1050" b="1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44" marR="64444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effectLst/>
                          <a:latin typeface="Calibri" panose="020F0502020204030204" pitchFamily="34" charset="0"/>
                        </a:rPr>
                        <a:t>Sea surface weather observations by ship</a:t>
                      </a:r>
                      <a:endParaRPr lang="ko-KR" sz="8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44" marR="64444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0" dirty="0" err="1" smtClean="0">
                          <a:effectLst/>
                          <a:latin typeface="Calibri" panose="020F0502020204030204" pitchFamily="34" charset="0"/>
                        </a:rPr>
                        <a:t>Sfc</a:t>
                      </a:r>
                      <a:r>
                        <a:rPr lang="en-US" sz="800" kern="0" dirty="0" smtClean="0">
                          <a:effectLst/>
                          <a:latin typeface="Calibri" panose="020F0502020204030204" pitchFamily="34" charset="0"/>
                        </a:rPr>
                        <a:t> pressure</a:t>
                      </a:r>
                      <a:r>
                        <a:rPr lang="en-US" sz="800" kern="0" dirty="0">
                          <a:effectLst/>
                          <a:latin typeface="Calibri" panose="020F0502020204030204" pitchFamily="34" charset="0"/>
                        </a:rPr>
                        <a:t>, wind, </a:t>
                      </a:r>
                      <a:r>
                        <a:rPr lang="en-US" sz="800" kern="0" dirty="0" smtClean="0">
                          <a:effectLst/>
                          <a:latin typeface="Calibri" panose="020F0502020204030204" pitchFamily="34" charset="0"/>
                        </a:rPr>
                        <a:t>temp., </a:t>
                      </a:r>
                      <a:r>
                        <a:rPr lang="en-US" sz="800" kern="0" dirty="0">
                          <a:effectLst/>
                          <a:latin typeface="Calibri" panose="020F0502020204030204" pitchFamily="34" charset="0"/>
                        </a:rPr>
                        <a:t>humidity</a:t>
                      </a:r>
                      <a:endParaRPr lang="ko-KR" sz="8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44" marR="64444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/>
                        </a:rPr>
                        <a:t>GTS</a:t>
                      </a:r>
                      <a:endParaRPr lang="ko-KR" sz="1000" kern="100" dirty="0">
                        <a:effectLst/>
                        <a:latin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1688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o-KR" sz="1000" b="1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44" marR="64444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0" dirty="0">
                          <a:effectLst/>
                          <a:latin typeface="Calibri" panose="020F0502020204030204" pitchFamily="34" charset="0"/>
                        </a:rPr>
                        <a:t>Buoy</a:t>
                      </a:r>
                      <a:endParaRPr lang="ko-KR" sz="1050" b="1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44" marR="64444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effectLst/>
                          <a:latin typeface="Calibri" panose="020F0502020204030204" pitchFamily="34" charset="0"/>
                        </a:rPr>
                        <a:t>Sea surface weather observations by buoy</a:t>
                      </a:r>
                      <a:endParaRPr lang="ko-KR" sz="8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44" marR="64444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0" dirty="0" err="1" smtClean="0">
                          <a:effectLst/>
                          <a:latin typeface="Calibri" panose="020F0502020204030204" pitchFamily="34" charset="0"/>
                        </a:rPr>
                        <a:t>Sfc</a:t>
                      </a:r>
                      <a:r>
                        <a:rPr lang="en-US" sz="800" kern="0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800" kern="0" dirty="0">
                          <a:effectLst/>
                          <a:latin typeface="Calibri" panose="020F0502020204030204" pitchFamily="34" charset="0"/>
                        </a:rPr>
                        <a:t>pressure, wind, </a:t>
                      </a:r>
                      <a:r>
                        <a:rPr lang="en-US" sz="800" kern="0" dirty="0" smtClean="0">
                          <a:effectLst/>
                          <a:latin typeface="Calibri" panose="020F0502020204030204" pitchFamily="34" charset="0"/>
                        </a:rPr>
                        <a:t>temp.</a:t>
                      </a:r>
                      <a:endParaRPr lang="ko-KR" sz="8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44" marR="64444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/>
                        </a:rPr>
                        <a:t>GTS</a:t>
                      </a:r>
                      <a:endParaRPr lang="ko-KR" sz="1000" kern="100" dirty="0">
                        <a:effectLst/>
                        <a:latin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1688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o-KR" sz="1000" b="1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44" marR="64444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0" dirty="0">
                          <a:effectLst/>
                          <a:latin typeface="Calibri" panose="020F0502020204030204" pitchFamily="34" charset="0"/>
                        </a:rPr>
                        <a:t>BOGUS</a:t>
                      </a:r>
                      <a:endParaRPr lang="ko-KR" sz="1050" b="1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44" marR="64444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effectLst/>
                          <a:latin typeface="Calibri" panose="020F0502020204030204" pitchFamily="34" charset="0"/>
                        </a:rPr>
                        <a:t>Bogus observations generated by national meteorological </a:t>
                      </a:r>
                      <a:r>
                        <a:rPr lang="en-US" sz="800" kern="0" dirty="0" err="1">
                          <a:effectLst/>
                          <a:latin typeface="Calibri" panose="020F0502020204030204" pitchFamily="34" charset="0"/>
                        </a:rPr>
                        <a:t>centres</a:t>
                      </a:r>
                      <a:endParaRPr lang="ko-KR" sz="8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44" marR="64444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0" dirty="0" err="1" smtClean="0">
                          <a:effectLst/>
                          <a:latin typeface="Calibri" panose="020F0502020204030204" pitchFamily="34" charset="0"/>
                        </a:rPr>
                        <a:t>Sfc</a:t>
                      </a:r>
                      <a:r>
                        <a:rPr lang="en-US" sz="800" kern="0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800" kern="0" dirty="0">
                          <a:effectLst/>
                          <a:latin typeface="Calibri" panose="020F0502020204030204" pitchFamily="34" charset="0"/>
                        </a:rPr>
                        <a:t>pressure, wind</a:t>
                      </a:r>
                      <a:endParaRPr lang="ko-KR" sz="8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44" marR="64444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/>
                        </a:rPr>
                        <a:t>KMA National Typhoon Center (NTC)</a:t>
                      </a:r>
                      <a:endParaRPr lang="ko-KR" sz="1000" kern="100" dirty="0">
                        <a:effectLst/>
                        <a:latin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4778">
                <a:tc gridSpan="3"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0" dirty="0">
                          <a:effectLst/>
                          <a:latin typeface="Calibri" panose="020F0502020204030204" pitchFamily="34" charset="0"/>
                        </a:rPr>
                        <a:t>Aircraft</a:t>
                      </a:r>
                      <a:endParaRPr lang="ko-KR" sz="1050" b="1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44" marR="64444" marT="0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effectLst/>
                          <a:latin typeface="Calibri" panose="020F0502020204030204" pitchFamily="34" charset="0"/>
                        </a:rPr>
                        <a:t>Aircraft-based observations reported by the Aircraft </a:t>
                      </a:r>
                      <a:r>
                        <a:rPr lang="en-US" sz="800" kern="0" dirty="0" smtClean="0"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800" kern="0" dirty="0" smtClean="0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800" kern="0" dirty="0" smtClean="0">
                          <a:effectLst/>
                          <a:latin typeface="Calibri" panose="020F0502020204030204" pitchFamily="34" charset="0"/>
                        </a:rPr>
                        <a:t>Meteorological </a:t>
                      </a:r>
                      <a:r>
                        <a:rPr lang="en-US" sz="800" kern="0" dirty="0">
                          <a:effectLst/>
                          <a:latin typeface="Calibri" panose="020F0502020204030204" pitchFamily="34" charset="0"/>
                        </a:rPr>
                        <a:t>Data Relay (AMDAR) and Aircraft reports (AIREPs)</a:t>
                      </a:r>
                      <a:endParaRPr lang="ko-KR" sz="8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44" marR="64444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effectLst/>
                          <a:latin typeface="Calibri" panose="020F0502020204030204" pitchFamily="34" charset="0"/>
                        </a:rPr>
                        <a:t>Flight-level wind, </a:t>
                      </a:r>
                      <a:r>
                        <a:rPr lang="en-US" sz="800" kern="0" dirty="0" smtClean="0">
                          <a:effectLst/>
                          <a:latin typeface="Calibri" panose="020F0502020204030204" pitchFamily="34" charset="0"/>
                        </a:rPr>
                        <a:t>temp.</a:t>
                      </a:r>
                      <a:endParaRPr lang="ko-KR" sz="8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44" marR="64444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/>
                        </a:rPr>
                        <a:t>GTS, MADIS</a:t>
                      </a:r>
                      <a:endParaRPr lang="ko-KR" sz="1000" kern="100" dirty="0">
                        <a:effectLst/>
                        <a:latin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1688">
                <a:tc rowSpan="3"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kern="0" dirty="0">
                          <a:effectLst/>
                          <a:latin typeface="Calibri" panose="020F0502020204030204" pitchFamily="34" charset="0"/>
                        </a:rPr>
                        <a:t>Upper air</a:t>
                      </a:r>
                      <a:endParaRPr lang="ko-KR" sz="105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44" marR="64444" marT="0" marB="0" anchor="ctr"/>
                </a:tc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0" dirty="0">
                          <a:effectLst/>
                          <a:latin typeface="Calibri" panose="020F0502020204030204" pitchFamily="34" charset="0"/>
                        </a:rPr>
                        <a:t>TEMP</a:t>
                      </a:r>
                      <a:endParaRPr lang="ko-KR" sz="1050" b="1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44" marR="64444" marT="0" marB="0" anchor="ctr"/>
                </a:tc>
                <a:tc hMerge="1"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o-KR" sz="1000" b="1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effectLst/>
                          <a:latin typeface="Calibri" panose="020F0502020204030204" pitchFamily="34" charset="0"/>
                        </a:rPr>
                        <a:t>Upper-air observations from radiosonde</a:t>
                      </a:r>
                      <a:endParaRPr lang="ko-KR" sz="8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44" marR="64444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effectLst/>
                          <a:latin typeface="Calibri" panose="020F0502020204030204" pitchFamily="34" charset="0"/>
                        </a:rPr>
                        <a:t>Upper-air wind, </a:t>
                      </a:r>
                      <a:r>
                        <a:rPr lang="en-US" sz="800" kern="0" dirty="0" smtClean="0">
                          <a:effectLst/>
                          <a:latin typeface="Calibri" panose="020F0502020204030204" pitchFamily="34" charset="0"/>
                        </a:rPr>
                        <a:t>temp., </a:t>
                      </a:r>
                      <a:r>
                        <a:rPr lang="en-US" sz="800" kern="0" dirty="0">
                          <a:effectLst/>
                          <a:latin typeface="Calibri" panose="020F0502020204030204" pitchFamily="34" charset="0"/>
                        </a:rPr>
                        <a:t>humidity</a:t>
                      </a:r>
                      <a:endParaRPr lang="ko-KR" sz="8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44" marR="64444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/>
                        </a:rPr>
                        <a:t>GTS, KMA</a:t>
                      </a:r>
                      <a:endParaRPr lang="ko-KR" sz="1000" kern="100" dirty="0">
                        <a:effectLst/>
                        <a:latin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168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0" dirty="0">
                          <a:effectLst/>
                          <a:latin typeface="Calibri" panose="020F0502020204030204" pitchFamily="34" charset="0"/>
                        </a:rPr>
                        <a:t>PILOT</a:t>
                      </a:r>
                      <a:endParaRPr lang="ko-KR" sz="1050" b="1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44" marR="64444" marT="0" marB="0" anchor="ctr"/>
                </a:tc>
                <a:tc hMerge="1"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o-KR" sz="1000" b="1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effectLst/>
                          <a:latin typeface="Calibri" panose="020F0502020204030204" pitchFamily="34" charset="0"/>
                        </a:rPr>
                        <a:t>Upper-air wind profile from pilot balloon or radiosonde</a:t>
                      </a:r>
                      <a:endParaRPr lang="ko-KR" sz="8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44" marR="64444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effectLst/>
                          <a:latin typeface="Calibri" panose="020F0502020204030204" pitchFamily="34" charset="0"/>
                        </a:rPr>
                        <a:t>Upper-air wind</a:t>
                      </a:r>
                      <a:endParaRPr lang="ko-KR" sz="8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44" marR="64444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/>
                        </a:rPr>
                        <a:t>GTS</a:t>
                      </a:r>
                      <a:endParaRPr lang="ko-KR" sz="1000" kern="100" dirty="0">
                        <a:effectLst/>
                        <a:latin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168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0" dirty="0">
                          <a:effectLst/>
                          <a:latin typeface="Calibri" panose="020F0502020204030204" pitchFamily="34" charset="0"/>
                        </a:rPr>
                        <a:t>Wind profiler</a:t>
                      </a:r>
                      <a:endParaRPr lang="ko-KR" sz="1050" b="1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44" marR="64444" marT="0" marB="0" anchor="ctr"/>
                </a:tc>
                <a:tc hMerge="1"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o-KR" sz="1000" b="1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effectLst/>
                          <a:latin typeface="Calibri" panose="020F0502020204030204" pitchFamily="34" charset="0"/>
                        </a:rPr>
                        <a:t>Upper-air wind profile from wind profiler</a:t>
                      </a:r>
                      <a:endParaRPr lang="ko-KR" sz="8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44" marR="64444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effectLst/>
                          <a:latin typeface="Calibri" panose="020F0502020204030204" pitchFamily="34" charset="0"/>
                        </a:rPr>
                        <a:t>Upper-air wind</a:t>
                      </a:r>
                      <a:endParaRPr lang="ko-KR" sz="8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44" marR="64444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/>
                        </a:rPr>
                        <a:t>GTS, KMA, JMA, </a:t>
                      </a:r>
                      <a:r>
                        <a:rPr lang="en-US" sz="800" kern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/>
                        </a:rPr>
                        <a:t>Deutscher</a:t>
                      </a:r>
                      <a:r>
                        <a:rPr lang="en-US" sz="8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/>
                        </a:rPr>
                        <a:t> </a:t>
                      </a:r>
                      <a:r>
                        <a:rPr lang="en-US" sz="800" kern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/>
                        </a:rPr>
                        <a:t>Wetterdienst</a:t>
                      </a:r>
                      <a:r>
                        <a:rPr lang="en-US" sz="8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/>
                        </a:rPr>
                        <a:t> (DWD)</a:t>
                      </a:r>
                      <a:endParaRPr lang="ko-KR" sz="1000" kern="100" dirty="0">
                        <a:effectLst/>
                        <a:latin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4778">
                <a:tc gridSpan="3"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0" dirty="0">
                          <a:effectLst/>
                          <a:latin typeface="Calibri" panose="020F0502020204030204" pitchFamily="34" charset="0"/>
                        </a:rPr>
                        <a:t>ATOVS</a:t>
                      </a:r>
                      <a:endParaRPr lang="ko-KR" sz="1050" b="1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44" marR="64444" marT="0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0" dirty="0" smtClean="0">
                          <a:effectLst/>
                          <a:latin typeface="Calibri" panose="020F0502020204030204" pitchFamily="34" charset="0"/>
                        </a:rPr>
                        <a:t>Advanced Microwave Sounding Unit (AMSU) </a:t>
                      </a:r>
                      <a:r>
                        <a:rPr lang="en-US" sz="800" kern="0" dirty="0">
                          <a:effectLst/>
                          <a:latin typeface="Calibri" panose="020F0502020204030204" pitchFamily="34" charset="0"/>
                        </a:rPr>
                        <a:t>and </a:t>
                      </a:r>
                      <a:r>
                        <a:rPr lang="en-US" sz="800" kern="0" dirty="0" smtClean="0"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800" kern="0" dirty="0" smtClean="0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800" kern="0" dirty="0" smtClean="0">
                          <a:effectLst/>
                          <a:latin typeface="Calibri" panose="020F0502020204030204" pitchFamily="34" charset="0"/>
                        </a:rPr>
                        <a:t>High-resolution Infrared Radiation Sounder(HIRS)</a:t>
                      </a:r>
                      <a:endParaRPr lang="ko-KR" sz="8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44" marR="64444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effectLst/>
                          <a:latin typeface="Calibri" panose="020F0502020204030204" pitchFamily="34" charset="0"/>
                        </a:rPr>
                        <a:t>Radiance</a:t>
                      </a:r>
                      <a:endParaRPr lang="ko-KR" sz="8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44" marR="64444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effectLst/>
                          <a:latin typeface="Calibri" panose="020F0502020204030204" pitchFamily="34" charset="0"/>
                          <a:cs typeface="Times New Roman"/>
                        </a:rPr>
                        <a:t>UKMO, Regional ATOVS Retransmission Services (RARS)</a:t>
                      </a:r>
                      <a:endParaRPr lang="ko-KR" sz="1000" kern="100" dirty="0">
                        <a:effectLst/>
                        <a:latin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1688">
                <a:tc gridSpan="3"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0" dirty="0">
                          <a:effectLst/>
                          <a:latin typeface="Calibri" panose="020F0502020204030204" pitchFamily="34" charset="0"/>
                        </a:rPr>
                        <a:t>IASI</a:t>
                      </a:r>
                      <a:endParaRPr lang="ko-KR" sz="1050" b="1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44" marR="64444" marT="0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effectLst/>
                          <a:latin typeface="Calibri" panose="020F0502020204030204" pitchFamily="34" charset="0"/>
                        </a:rPr>
                        <a:t>Infrared Atmospheric Sounding Interferometer</a:t>
                      </a:r>
                      <a:endParaRPr lang="ko-KR" sz="8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44" marR="64444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effectLst/>
                          <a:latin typeface="Calibri" panose="020F0502020204030204" pitchFamily="34" charset="0"/>
                        </a:rPr>
                        <a:t>Radiance</a:t>
                      </a:r>
                      <a:endParaRPr lang="ko-KR" sz="8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44" marR="64444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/>
                        </a:rPr>
                        <a:t>UKMO</a:t>
                      </a:r>
                      <a:endParaRPr lang="ko-KR" sz="1000" kern="100" dirty="0">
                        <a:effectLst/>
                        <a:latin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4778">
                <a:tc gridSpan="3"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0" dirty="0">
                          <a:effectLst/>
                          <a:latin typeface="Calibri" panose="020F0502020204030204" pitchFamily="34" charset="0"/>
                        </a:rPr>
                        <a:t>AIRS</a:t>
                      </a:r>
                      <a:endParaRPr lang="ko-KR" sz="1050" b="1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44" marR="64444" marT="0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effectLst/>
                          <a:latin typeface="Calibri" panose="020F0502020204030204" pitchFamily="34" charset="0"/>
                        </a:rPr>
                        <a:t>Atmospheric Infrared Sounder</a:t>
                      </a:r>
                      <a:endParaRPr lang="ko-KR" sz="8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44" marR="64444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effectLst/>
                          <a:latin typeface="Calibri" panose="020F0502020204030204" pitchFamily="34" charset="0"/>
                        </a:rPr>
                        <a:t>Radiance</a:t>
                      </a:r>
                      <a:endParaRPr lang="ko-KR" sz="8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44" marR="64444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/>
                        </a:rPr>
                        <a:t>NOAA National Environmental Satellite, Data, and </a:t>
                      </a:r>
                      <a:r>
                        <a:rPr lang="en-US" sz="800" kern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/>
                        </a:rPr>
                        <a:t/>
                      </a:r>
                      <a:br>
                        <a:rPr lang="en-US" sz="800" kern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/>
                        </a:rPr>
                      </a:br>
                      <a:r>
                        <a:rPr lang="en-US" sz="800" kern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/>
                        </a:rPr>
                        <a:t>Information </a:t>
                      </a:r>
                      <a:r>
                        <a:rPr lang="en-US" sz="8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/>
                        </a:rPr>
                        <a:t>Service (NESDIS)</a:t>
                      </a:r>
                      <a:endParaRPr lang="ko-KR" sz="1000" kern="100" dirty="0">
                        <a:effectLst/>
                        <a:latin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4778">
                <a:tc gridSpan="3"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0" dirty="0">
                          <a:effectLst/>
                          <a:latin typeface="Calibri" panose="020F0502020204030204" pitchFamily="34" charset="0"/>
                        </a:rPr>
                        <a:t>ASCAT</a:t>
                      </a:r>
                      <a:endParaRPr lang="ko-KR" sz="1050" b="1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44" marR="64444" marT="0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effectLst/>
                          <a:latin typeface="Calibri" panose="020F0502020204030204" pitchFamily="34" charset="0"/>
                        </a:rPr>
                        <a:t>Advanced </a:t>
                      </a:r>
                      <a:r>
                        <a:rPr lang="en-US" sz="800" kern="0" dirty="0" err="1">
                          <a:effectLst/>
                          <a:latin typeface="Calibri" panose="020F0502020204030204" pitchFamily="34" charset="0"/>
                        </a:rPr>
                        <a:t>Scatterometer</a:t>
                      </a:r>
                      <a:endParaRPr lang="ko-KR" sz="8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44" marR="64444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effectLst/>
                          <a:latin typeface="Calibri" panose="020F0502020204030204" pitchFamily="34" charset="0"/>
                        </a:rPr>
                        <a:t>Wind</a:t>
                      </a:r>
                      <a:endParaRPr lang="ko-KR" sz="8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44" marR="64444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/>
                        </a:rPr>
                        <a:t>Royal Netherlands </a:t>
                      </a:r>
                      <a:br>
                        <a:rPr lang="en-US" sz="8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/>
                        </a:rPr>
                      </a:br>
                      <a:r>
                        <a:rPr lang="en-US" sz="8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/>
                        </a:rPr>
                        <a:t>Meteorological Institute (KNMI)</a:t>
                      </a:r>
                      <a:endParaRPr lang="ko-KR" sz="1000" kern="100" dirty="0">
                        <a:effectLst/>
                        <a:latin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1688">
                <a:tc gridSpan="3"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0" dirty="0">
                          <a:effectLst/>
                          <a:latin typeface="Calibri" panose="020F0502020204030204" pitchFamily="34" charset="0"/>
                        </a:rPr>
                        <a:t>AMV</a:t>
                      </a:r>
                      <a:endParaRPr lang="ko-KR" sz="1050" b="1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44" marR="64444" marT="0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effectLst/>
                          <a:latin typeface="Calibri" panose="020F0502020204030204" pitchFamily="34" charset="0"/>
                        </a:rPr>
                        <a:t>Atmospheric Motion Vector</a:t>
                      </a:r>
                      <a:endParaRPr lang="ko-KR" sz="8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44" marR="64444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effectLst/>
                          <a:latin typeface="Calibri" panose="020F0502020204030204" pitchFamily="34" charset="0"/>
                        </a:rPr>
                        <a:t>Wind</a:t>
                      </a:r>
                      <a:endParaRPr lang="ko-KR" sz="8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44" marR="64444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/>
                        </a:rPr>
                        <a:t>GTS, NOAA NESDIS</a:t>
                      </a:r>
                      <a:endParaRPr lang="ko-KR" sz="1000" kern="100" dirty="0">
                        <a:effectLst/>
                        <a:latin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1688">
                <a:tc gridSpan="3"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0" dirty="0">
                          <a:effectLst/>
                          <a:latin typeface="Calibri" panose="020F0502020204030204" pitchFamily="34" charset="0"/>
                        </a:rPr>
                        <a:t>GPSRO</a:t>
                      </a:r>
                      <a:endParaRPr lang="ko-KR" sz="1050" b="1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44" marR="64444" marT="0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effectLst/>
                          <a:latin typeface="Calibri" panose="020F0502020204030204" pitchFamily="34" charset="0"/>
                        </a:rPr>
                        <a:t>Global Positioning System Radio Occultation</a:t>
                      </a:r>
                      <a:endParaRPr lang="ko-KR" sz="8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44" marR="64444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effectLst/>
                          <a:latin typeface="Calibri" panose="020F0502020204030204" pitchFamily="34" charset="0"/>
                        </a:rPr>
                        <a:t>Bending angle</a:t>
                      </a:r>
                      <a:endParaRPr lang="ko-KR" sz="8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44" marR="64444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/>
                        </a:rPr>
                        <a:t>GTS, NOAA NESDIS, </a:t>
                      </a:r>
                      <a:r>
                        <a:rPr lang="en-US" sz="800" kern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/>
                        </a:rPr>
                        <a:t>EUMETCast</a:t>
                      </a:r>
                      <a:endParaRPr lang="ko-KR" sz="1000" kern="100" dirty="0">
                        <a:effectLst/>
                        <a:latin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37" name="TextBox 236"/>
          <p:cNvSpPr txBox="1"/>
          <p:nvPr/>
        </p:nvSpPr>
        <p:spPr>
          <a:xfrm>
            <a:off x="1158104" y="6609202"/>
            <a:ext cx="42855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prstClr val="black"/>
                </a:solidFill>
                <a:latin typeface="Calibri" panose="020F0502020204030204" pitchFamily="34" charset="0"/>
              </a:rPr>
              <a:t>Table 2. The type and source of observations assimilated for EARR</a:t>
            </a:r>
            <a:endParaRPr lang="ko-KR" altLang="en-US" sz="12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238" name="Picture 10" descr="E:\8. 박사 - 논문\재분석(2)_2015\Figures\Varobs_관측 수평분포도\Aircraft_varobs_2014_10_31_1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964" y="984775"/>
            <a:ext cx="2550064" cy="210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9" name="Picture 8" descr="E:\8. 박사 - 논문\재분석(2)_2015\Figures\Varobs_관측 수평분포도\Sonde_varobs_2014_10_31_1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386" y="974022"/>
            <a:ext cx="2515192" cy="210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0" name="Picture 3" descr="E:\8. 박사 - 논문\재분석(2)_2015\Figures\Varobs_관측 수평분포도\ATOVS_varobs_2014_10_31_12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454" y="974021"/>
            <a:ext cx="2550064" cy="210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4721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그룹 77"/>
          <p:cNvGrpSpPr/>
          <p:nvPr/>
        </p:nvGrpSpPr>
        <p:grpSpPr>
          <a:xfrm>
            <a:off x="277633" y="1798579"/>
            <a:ext cx="737616" cy="637661"/>
            <a:chOff x="286675" y="1057144"/>
            <a:chExt cx="737616" cy="637661"/>
          </a:xfrm>
        </p:grpSpPr>
        <p:sp>
          <p:nvSpPr>
            <p:cNvPr id="74" name="직사각형 73"/>
            <p:cNvSpPr/>
            <p:nvPr/>
          </p:nvSpPr>
          <p:spPr>
            <a:xfrm>
              <a:off x="286675" y="1057144"/>
              <a:ext cx="75474" cy="637661"/>
            </a:xfrm>
            <a:prstGeom prst="rect">
              <a:avLst/>
            </a:prstGeom>
            <a:solidFill>
              <a:srgbClr val="DA9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76" name="직선 연결선 75"/>
            <p:cNvCxnSpPr/>
            <p:nvPr/>
          </p:nvCxnSpPr>
          <p:spPr>
            <a:xfrm>
              <a:off x="286675" y="1057144"/>
              <a:ext cx="737616" cy="0"/>
            </a:xfrm>
            <a:prstGeom prst="line">
              <a:avLst/>
            </a:prstGeom>
            <a:ln w="12700">
              <a:solidFill>
                <a:srgbClr val="DA9B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직선 연결선 76"/>
            <p:cNvCxnSpPr/>
            <p:nvPr/>
          </p:nvCxnSpPr>
          <p:spPr>
            <a:xfrm>
              <a:off x="286675" y="1694805"/>
              <a:ext cx="737616" cy="0"/>
            </a:xfrm>
            <a:prstGeom prst="line">
              <a:avLst/>
            </a:prstGeom>
            <a:ln w="12700">
              <a:solidFill>
                <a:srgbClr val="DA9B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9" name="그림 78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44" y="1694805"/>
            <a:ext cx="834190" cy="834190"/>
          </a:xfrm>
          <a:prstGeom prst="rect">
            <a:avLst/>
          </a:prstGeom>
        </p:spPr>
      </p:pic>
      <p:pic>
        <p:nvPicPr>
          <p:cNvPr id="81" name="그림 80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6" t="45154" r="-1" b="-2"/>
          <a:stretch/>
        </p:blipFill>
        <p:spPr>
          <a:xfrm>
            <a:off x="330746" y="2609886"/>
            <a:ext cx="827358" cy="474400"/>
          </a:xfrm>
          <a:prstGeom prst="rect">
            <a:avLst/>
          </a:prstGeom>
        </p:spPr>
      </p:pic>
      <p:pic>
        <p:nvPicPr>
          <p:cNvPr id="83" name="그림 82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59" y="3159398"/>
            <a:ext cx="623733" cy="623733"/>
          </a:xfrm>
          <a:prstGeom prst="rect">
            <a:avLst/>
          </a:prstGeom>
        </p:spPr>
      </p:pic>
      <p:pic>
        <p:nvPicPr>
          <p:cNvPr id="84" name="그림 83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58" y="3850986"/>
            <a:ext cx="601962" cy="601962"/>
          </a:xfrm>
          <a:prstGeom prst="rect">
            <a:avLst/>
          </a:prstGeom>
        </p:spPr>
      </p:pic>
      <p:pic>
        <p:nvPicPr>
          <p:cNvPr id="85" name="그림 84"/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10" y="4535317"/>
            <a:ext cx="579639" cy="579639"/>
          </a:xfrm>
          <a:prstGeom prst="rect">
            <a:avLst/>
          </a:prstGeom>
        </p:spPr>
      </p:pic>
      <p:pic>
        <p:nvPicPr>
          <p:cNvPr id="86" name="그림 85"/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71" y="5238575"/>
            <a:ext cx="627021" cy="627021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74" y="983406"/>
            <a:ext cx="785136" cy="785136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851198" y="457200"/>
            <a:ext cx="18774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ko-KR" sz="20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Observations</a:t>
            </a:r>
            <a:endParaRPr lang="ko-KR" altLang="en-US" sz="2000" b="1" dirty="0">
              <a:solidFill>
                <a:prstClr val="black"/>
              </a:solidFill>
              <a:latin typeface="Tahoma" panose="020B0604030504040204" pitchFamily="34" charset="0"/>
              <a:ea typeface="나눔바른고딕 Light" panose="020B0603020101020101" pitchFamily="50" charset="-127"/>
              <a:cs typeface="Tahoma" panose="020B060403050404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928613" y="446049"/>
            <a:ext cx="40242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ko-KR" sz="2000" b="1" i="1" dirty="0" smtClean="0">
                <a:solidFill>
                  <a:prstClr val="black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Part 1. East Asia Regional Reanalysis</a:t>
            </a:r>
            <a:endParaRPr lang="ko-KR" altLang="en-US" sz="2000" b="1" i="1" dirty="0">
              <a:solidFill>
                <a:prstClr val="black"/>
              </a:solidFill>
              <a:latin typeface="Calibri" panose="020F0502020204030204" pitchFamily="34" charset="0"/>
              <a:ea typeface="나눔바른고딕 Light" panose="020B0603020101020101" pitchFamily="50" charset="-127"/>
              <a:cs typeface="Calibri" panose="020F0502020204030204" pitchFamily="34" charset="0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070473" y="1050310"/>
            <a:ext cx="10882383" cy="5807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7" name="TextBox 236"/>
          <p:cNvSpPr txBox="1"/>
          <p:nvPr/>
        </p:nvSpPr>
        <p:spPr>
          <a:xfrm>
            <a:off x="1158104" y="6609202"/>
            <a:ext cx="42855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prstClr val="black"/>
                </a:solidFill>
                <a:latin typeface="Calibri" panose="020F0502020204030204" pitchFamily="34" charset="0"/>
              </a:rPr>
              <a:t>Table 2. The type and source of observations assimilated for EARR</a:t>
            </a:r>
            <a:endParaRPr lang="ko-KR" altLang="en-US" sz="12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22" name="Picture 5" descr="E:\8. 박사 - 논문\재분석(2)_2015\Figures\Varobs_관측 수평분포도\IASI_varobs_2014_10_31_1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563" y="975484"/>
            <a:ext cx="2621767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E:\8. 박사 - 논문\재분석(2)_2015\Figures\Varobs_관측 수평분포도\Airs_varobs_2014_10_31_1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876" y="975484"/>
            <a:ext cx="2608733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E:\8. 박사 - 논문\재분석(2)_2015\Figures\Varobs_관측 수평분포도\Scatwind_varobs_2014_10_31_1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156" y="975484"/>
            <a:ext cx="2621767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E:\8. 박사 - 논문\재분석(2)_2015\Figures\Varobs_관측 수평분포도\Satwind_varobs_2014_10_31_12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470" y="975484"/>
            <a:ext cx="287493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E:\8. 박사 - 논문\재분석(2)_2015\Figures\Varobs_관측 수평분포도\GPSRO_varobs_2014_10_31_1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946" y="975484"/>
            <a:ext cx="2621767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9" name="표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840094"/>
              </p:ext>
            </p:extLst>
          </p:nvPr>
        </p:nvGraphicFramePr>
        <p:xfrm>
          <a:off x="1216893" y="3199556"/>
          <a:ext cx="10555476" cy="3429458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723419"/>
                <a:gridCol w="157230"/>
                <a:gridCol w="913287"/>
                <a:gridCol w="3386637"/>
                <a:gridCol w="1754075"/>
                <a:gridCol w="3620828"/>
              </a:tblGrid>
              <a:tr h="181688">
                <a:tc gridSpan="3"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0" dirty="0">
                          <a:effectLst/>
                          <a:latin typeface="Calibri" panose="020F0502020204030204" pitchFamily="34" charset="0"/>
                        </a:rPr>
                        <a:t>Observation</a:t>
                      </a:r>
                      <a:endParaRPr lang="ko-KR" sz="1100" b="1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44" marR="64444" marT="0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  <a:latin typeface="Calibri" panose="020F0502020204030204" pitchFamily="34" charset="0"/>
                        </a:rPr>
                        <a:t>Description</a:t>
                      </a:r>
                      <a:endParaRPr lang="ko-KR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44" marR="64444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  <a:latin typeface="Calibri" panose="020F0502020204030204" pitchFamily="34" charset="0"/>
                        </a:rPr>
                        <a:t>Variable</a:t>
                      </a:r>
                      <a:endParaRPr lang="ko-KR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44" marR="64444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  <a:latin typeface="Calibri" panose="020F0502020204030204" pitchFamily="34" charset="0"/>
                          <a:cs typeface="Times New Roman"/>
                        </a:rPr>
                        <a:t>Source</a:t>
                      </a:r>
                      <a:endParaRPr lang="ko-KR" sz="1100" kern="100" dirty="0">
                        <a:effectLst/>
                        <a:latin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4778">
                <a:tc rowSpan="5" gridSpan="2"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kern="0" dirty="0">
                          <a:effectLst/>
                          <a:latin typeface="Calibri" panose="020F0502020204030204" pitchFamily="34" charset="0"/>
                        </a:rPr>
                        <a:t>SURFACE</a:t>
                      </a:r>
                      <a:endParaRPr lang="ko-KR" sz="105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44" marR="64444" marT="0" marB="0" anchor="ctr"/>
                </a:tc>
                <a:tc rowSpan="5" hMerge="1"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o-KR" sz="1000" b="1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44" marR="64444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0" dirty="0">
                          <a:effectLst/>
                          <a:latin typeface="Calibri" panose="020F0502020204030204" pitchFamily="34" charset="0"/>
                        </a:rPr>
                        <a:t>SYNOP</a:t>
                      </a:r>
                      <a:endParaRPr lang="ko-KR" sz="1050" b="1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44" marR="64444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effectLst/>
                          <a:latin typeface="Calibri" panose="020F0502020204030204" pitchFamily="34" charset="0"/>
                        </a:rPr>
                        <a:t>Land surface synoptic weather observations</a:t>
                      </a:r>
                      <a:endParaRPr lang="ko-KR" sz="8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44" marR="64444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0" dirty="0" err="1" smtClean="0">
                          <a:effectLst/>
                          <a:latin typeface="Calibri" panose="020F0502020204030204" pitchFamily="34" charset="0"/>
                        </a:rPr>
                        <a:t>Sfc</a:t>
                      </a:r>
                      <a:r>
                        <a:rPr lang="en-US" sz="800" kern="0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800" kern="0" dirty="0">
                          <a:effectLst/>
                          <a:latin typeface="Calibri" panose="020F0502020204030204" pitchFamily="34" charset="0"/>
                        </a:rPr>
                        <a:t>pressure, wind, </a:t>
                      </a:r>
                      <a:r>
                        <a:rPr lang="en-US" sz="800" kern="0" dirty="0" smtClean="0">
                          <a:effectLst/>
                          <a:latin typeface="Calibri" panose="020F0502020204030204" pitchFamily="34" charset="0"/>
                        </a:rPr>
                        <a:t>temp., </a:t>
                      </a:r>
                      <a:r>
                        <a:rPr lang="en-US" sz="800" kern="0" dirty="0">
                          <a:effectLst/>
                          <a:latin typeface="Calibri" panose="020F0502020204030204" pitchFamily="34" charset="0"/>
                        </a:rPr>
                        <a:t>humidity</a:t>
                      </a:r>
                      <a:endParaRPr lang="ko-KR" sz="8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44" marR="64444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/>
                        </a:rPr>
                        <a:t>Global Telecommunication System (GTS), </a:t>
                      </a:r>
                      <a:r>
                        <a:rPr lang="en-US" sz="800" kern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/>
                        </a:rPr>
                        <a:t>KMA, JMA</a:t>
                      </a:r>
                      <a:endParaRPr lang="ko-KR" sz="1000" kern="100" dirty="0">
                        <a:effectLst/>
                        <a:latin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1688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o-KR" sz="1000" b="1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44" marR="64444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0" dirty="0">
                          <a:effectLst/>
                          <a:latin typeface="Calibri" panose="020F0502020204030204" pitchFamily="34" charset="0"/>
                        </a:rPr>
                        <a:t>METAR</a:t>
                      </a:r>
                      <a:endParaRPr lang="ko-KR" sz="1050" b="1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44" marR="64444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effectLst/>
                          <a:latin typeface="Calibri" panose="020F0502020204030204" pitchFamily="34" charset="0"/>
                        </a:rPr>
                        <a:t>Surface weather observations and reports</a:t>
                      </a:r>
                      <a:endParaRPr lang="ko-KR" sz="8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44" marR="64444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0" dirty="0" err="1" smtClean="0">
                          <a:effectLst/>
                          <a:latin typeface="Calibri" panose="020F0502020204030204" pitchFamily="34" charset="0"/>
                        </a:rPr>
                        <a:t>Sfc</a:t>
                      </a:r>
                      <a:r>
                        <a:rPr lang="en-US" sz="800" kern="0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800" kern="0" dirty="0">
                          <a:effectLst/>
                          <a:latin typeface="Calibri" panose="020F0502020204030204" pitchFamily="34" charset="0"/>
                        </a:rPr>
                        <a:t>pressure, wind, </a:t>
                      </a:r>
                      <a:r>
                        <a:rPr lang="en-US" sz="800" kern="0" dirty="0" smtClean="0">
                          <a:effectLst/>
                          <a:latin typeface="Calibri" panose="020F0502020204030204" pitchFamily="34" charset="0"/>
                        </a:rPr>
                        <a:t>temp., </a:t>
                      </a:r>
                      <a:r>
                        <a:rPr lang="en-US" sz="800" kern="0" dirty="0">
                          <a:effectLst/>
                          <a:latin typeface="Calibri" panose="020F0502020204030204" pitchFamily="34" charset="0"/>
                        </a:rPr>
                        <a:t>humidity</a:t>
                      </a:r>
                      <a:endParaRPr lang="ko-KR" sz="8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44" marR="64444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/>
                        </a:rPr>
                        <a:t>GTS, Meteorological Assimilation Data Ingest System (MADIS)</a:t>
                      </a:r>
                      <a:endParaRPr lang="ko-KR" sz="1000" kern="100" dirty="0">
                        <a:effectLst/>
                        <a:latin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1688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o-KR" sz="1000" b="1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44" marR="64444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0" dirty="0">
                          <a:effectLst/>
                          <a:latin typeface="Calibri" panose="020F0502020204030204" pitchFamily="34" charset="0"/>
                        </a:rPr>
                        <a:t>Ship</a:t>
                      </a:r>
                      <a:endParaRPr lang="ko-KR" sz="1050" b="1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44" marR="64444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effectLst/>
                          <a:latin typeface="Calibri" panose="020F0502020204030204" pitchFamily="34" charset="0"/>
                        </a:rPr>
                        <a:t>Sea surface weather observations by ship</a:t>
                      </a:r>
                      <a:endParaRPr lang="ko-KR" sz="8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44" marR="64444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0" dirty="0" err="1" smtClean="0">
                          <a:effectLst/>
                          <a:latin typeface="Calibri" panose="020F0502020204030204" pitchFamily="34" charset="0"/>
                        </a:rPr>
                        <a:t>Sfc</a:t>
                      </a:r>
                      <a:r>
                        <a:rPr lang="en-US" sz="800" kern="0" dirty="0" smtClean="0">
                          <a:effectLst/>
                          <a:latin typeface="Calibri" panose="020F0502020204030204" pitchFamily="34" charset="0"/>
                        </a:rPr>
                        <a:t> pressure</a:t>
                      </a:r>
                      <a:r>
                        <a:rPr lang="en-US" sz="800" kern="0" dirty="0">
                          <a:effectLst/>
                          <a:latin typeface="Calibri" panose="020F0502020204030204" pitchFamily="34" charset="0"/>
                        </a:rPr>
                        <a:t>, wind, </a:t>
                      </a:r>
                      <a:r>
                        <a:rPr lang="en-US" sz="800" kern="0" dirty="0" smtClean="0">
                          <a:effectLst/>
                          <a:latin typeface="Calibri" panose="020F0502020204030204" pitchFamily="34" charset="0"/>
                        </a:rPr>
                        <a:t>temp., </a:t>
                      </a:r>
                      <a:r>
                        <a:rPr lang="en-US" sz="800" kern="0" dirty="0">
                          <a:effectLst/>
                          <a:latin typeface="Calibri" panose="020F0502020204030204" pitchFamily="34" charset="0"/>
                        </a:rPr>
                        <a:t>humidity</a:t>
                      </a:r>
                      <a:endParaRPr lang="ko-KR" sz="8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44" marR="64444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/>
                        </a:rPr>
                        <a:t>GTS</a:t>
                      </a:r>
                      <a:endParaRPr lang="ko-KR" sz="1000" kern="100" dirty="0">
                        <a:effectLst/>
                        <a:latin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1688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o-KR" sz="1000" b="1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44" marR="64444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0" dirty="0">
                          <a:effectLst/>
                          <a:latin typeface="Calibri" panose="020F0502020204030204" pitchFamily="34" charset="0"/>
                        </a:rPr>
                        <a:t>Buoy</a:t>
                      </a:r>
                      <a:endParaRPr lang="ko-KR" sz="1050" b="1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44" marR="64444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effectLst/>
                          <a:latin typeface="Calibri" panose="020F0502020204030204" pitchFamily="34" charset="0"/>
                        </a:rPr>
                        <a:t>Sea surface weather observations by buoy</a:t>
                      </a:r>
                      <a:endParaRPr lang="ko-KR" sz="8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44" marR="64444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0" dirty="0" err="1" smtClean="0">
                          <a:effectLst/>
                          <a:latin typeface="Calibri" panose="020F0502020204030204" pitchFamily="34" charset="0"/>
                        </a:rPr>
                        <a:t>Sfc</a:t>
                      </a:r>
                      <a:r>
                        <a:rPr lang="en-US" sz="800" kern="0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800" kern="0" dirty="0">
                          <a:effectLst/>
                          <a:latin typeface="Calibri" panose="020F0502020204030204" pitchFamily="34" charset="0"/>
                        </a:rPr>
                        <a:t>pressure, wind, </a:t>
                      </a:r>
                      <a:r>
                        <a:rPr lang="en-US" sz="800" kern="0" dirty="0" smtClean="0">
                          <a:effectLst/>
                          <a:latin typeface="Calibri" panose="020F0502020204030204" pitchFamily="34" charset="0"/>
                        </a:rPr>
                        <a:t>temp.</a:t>
                      </a:r>
                      <a:endParaRPr lang="ko-KR" sz="8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44" marR="64444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/>
                        </a:rPr>
                        <a:t>GTS</a:t>
                      </a:r>
                      <a:endParaRPr lang="ko-KR" sz="1000" kern="100" dirty="0">
                        <a:effectLst/>
                        <a:latin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1688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o-KR" sz="1000" b="1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44" marR="64444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0" dirty="0">
                          <a:effectLst/>
                          <a:latin typeface="Calibri" panose="020F0502020204030204" pitchFamily="34" charset="0"/>
                        </a:rPr>
                        <a:t>BOGUS</a:t>
                      </a:r>
                      <a:endParaRPr lang="ko-KR" sz="1050" b="1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44" marR="64444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effectLst/>
                          <a:latin typeface="Calibri" panose="020F0502020204030204" pitchFamily="34" charset="0"/>
                        </a:rPr>
                        <a:t>Bogus observations generated by national meteorological </a:t>
                      </a:r>
                      <a:r>
                        <a:rPr lang="en-US" sz="800" kern="0" dirty="0" err="1">
                          <a:effectLst/>
                          <a:latin typeface="Calibri" panose="020F0502020204030204" pitchFamily="34" charset="0"/>
                        </a:rPr>
                        <a:t>centres</a:t>
                      </a:r>
                      <a:endParaRPr lang="ko-KR" sz="8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44" marR="64444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0" dirty="0" err="1" smtClean="0">
                          <a:effectLst/>
                          <a:latin typeface="Calibri" panose="020F0502020204030204" pitchFamily="34" charset="0"/>
                        </a:rPr>
                        <a:t>Sfc</a:t>
                      </a:r>
                      <a:r>
                        <a:rPr lang="en-US" sz="800" kern="0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800" kern="0" dirty="0">
                          <a:effectLst/>
                          <a:latin typeface="Calibri" panose="020F0502020204030204" pitchFamily="34" charset="0"/>
                        </a:rPr>
                        <a:t>pressure, wind</a:t>
                      </a:r>
                      <a:endParaRPr lang="ko-KR" sz="8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44" marR="64444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/>
                        </a:rPr>
                        <a:t>KMA National Typhoon Center (NTC)</a:t>
                      </a:r>
                      <a:endParaRPr lang="ko-KR" sz="1000" kern="100" dirty="0">
                        <a:effectLst/>
                        <a:latin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4778">
                <a:tc gridSpan="3"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0" dirty="0">
                          <a:effectLst/>
                          <a:latin typeface="Calibri" panose="020F0502020204030204" pitchFamily="34" charset="0"/>
                        </a:rPr>
                        <a:t>Aircraft</a:t>
                      </a:r>
                      <a:endParaRPr lang="ko-KR" sz="1050" b="1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44" marR="64444" marT="0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effectLst/>
                          <a:latin typeface="Calibri" panose="020F0502020204030204" pitchFamily="34" charset="0"/>
                        </a:rPr>
                        <a:t>Aircraft-based observations reported by the Aircraft </a:t>
                      </a:r>
                      <a:r>
                        <a:rPr lang="en-US" sz="800" kern="0" dirty="0" smtClean="0"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800" kern="0" dirty="0" smtClean="0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800" kern="0" dirty="0" smtClean="0">
                          <a:effectLst/>
                          <a:latin typeface="Calibri" panose="020F0502020204030204" pitchFamily="34" charset="0"/>
                        </a:rPr>
                        <a:t>Meteorological </a:t>
                      </a:r>
                      <a:r>
                        <a:rPr lang="en-US" sz="800" kern="0" dirty="0">
                          <a:effectLst/>
                          <a:latin typeface="Calibri" panose="020F0502020204030204" pitchFamily="34" charset="0"/>
                        </a:rPr>
                        <a:t>Data Relay (AMDAR) and Aircraft reports (AIREPs)</a:t>
                      </a:r>
                      <a:endParaRPr lang="ko-KR" sz="8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44" marR="64444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effectLst/>
                          <a:latin typeface="Calibri" panose="020F0502020204030204" pitchFamily="34" charset="0"/>
                        </a:rPr>
                        <a:t>Flight-level wind, </a:t>
                      </a:r>
                      <a:r>
                        <a:rPr lang="en-US" sz="800" kern="0" dirty="0" smtClean="0">
                          <a:effectLst/>
                          <a:latin typeface="Calibri" panose="020F0502020204030204" pitchFamily="34" charset="0"/>
                        </a:rPr>
                        <a:t>temp.</a:t>
                      </a:r>
                      <a:endParaRPr lang="ko-KR" sz="8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44" marR="64444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/>
                        </a:rPr>
                        <a:t>GTS, MADIS</a:t>
                      </a:r>
                      <a:endParaRPr lang="ko-KR" sz="1000" kern="100" dirty="0">
                        <a:effectLst/>
                        <a:latin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1688">
                <a:tc rowSpan="3"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kern="0" dirty="0">
                          <a:effectLst/>
                          <a:latin typeface="Calibri" panose="020F0502020204030204" pitchFamily="34" charset="0"/>
                        </a:rPr>
                        <a:t>Upper air</a:t>
                      </a:r>
                      <a:endParaRPr lang="ko-KR" sz="105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44" marR="64444" marT="0" marB="0" anchor="ctr"/>
                </a:tc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0" dirty="0">
                          <a:effectLst/>
                          <a:latin typeface="Calibri" panose="020F0502020204030204" pitchFamily="34" charset="0"/>
                        </a:rPr>
                        <a:t>TEMP</a:t>
                      </a:r>
                      <a:endParaRPr lang="ko-KR" sz="1050" b="1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44" marR="64444" marT="0" marB="0" anchor="ctr"/>
                </a:tc>
                <a:tc hMerge="1"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o-KR" sz="1000" b="1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effectLst/>
                          <a:latin typeface="Calibri" panose="020F0502020204030204" pitchFamily="34" charset="0"/>
                        </a:rPr>
                        <a:t>Upper-air observations from radiosonde</a:t>
                      </a:r>
                      <a:endParaRPr lang="ko-KR" sz="8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44" marR="64444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effectLst/>
                          <a:latin typeface="Calibri" panose="020F0502020204030204" pitchFamily="34" charset="0"/>
                        </a:rPr>
                        <a:t>Upper-air wind, </a:t>
                      </a:r>
                      <a:r>
                        <a:rPr lang="en-US" sz="800" kern="0" dirty="0" smtClean="0">
                          <a:effectLst/>
                          <a:latin typeface="Calibri" panose="020F0502020204030204" pitchFamily="34" charset="0"/>
                        </a:rPr>
                        <a:t>temp., </a:t>
                      </a:r>
                      <a:r>
                        <a:rPr lang="en-US" sz="800" kern="0" dirty="0">
                          <a:effectLst/>
                          <a:latin typeface="Calibri" panose="020F0502020204030204" pitchFamily="34" charset="0"/>
                        </a:rPr>
                        <a:t>humidity</a:t>
                      </a:r>
                      <a:endParaRPr lang="ko-KR" sz="8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44" marR="64444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/>
                        </a:rPr>
                        <a:t>GTS, KMA</a:t>
                      </a:r>
                      <a:endParaRPr lang="ko-KR" sz="1000" kern="100" dirty="0">
                        <a:effectLst/>
                        <a:latin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168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0" dirty="0">
                          <a:effectLst/>
                          <a:latin typeface="Calibri" panose="020F0502020204030204" pitchFamily="34" charset="0"/>
                        </a:rPr>
                        <a:t>PILOT</a:t>
                      </a:r>
                      <a:endParaRPr lang="ko-KR" sz="1050" b="1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44" marR="64444" marT="0" marB="0" anchor="ctr"/>
                </a:tc>
                <a:tc hMerge="1"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o-KR" sz="1000" b="1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effectLst/>
                          <a:latin typeface="Calibri" panose="020F0502020204030204" pitchFamily="34" charset="0"/>
                        </a:rPr>
                        <a:t>Upper-air wind profile from pilot balloon or radiosonde</a:t>
                      </a:r>
                      <a:endParaRPr lang="ko-KR" sz="8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44" marR="64444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effectLst/>
                          <a:latin typeface="Calibri" panose="020F0502020204030204" pitchFamily="34" charset="0"/>
                        </a:rPr>
                        <a:t>Upper-air wind</a:t>
                      </a:r>
                      <a:endParaRPr lang="ko-KR" sz="8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44" marR="64444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/>
                        </a:rPr>
                        <a:t>GTS</a:t>
                      </a:r>
                      <a:endParaRPr lang="ko-KR" sz="1000" kern="100" dirty="0">
                        <a:effectLst/>
                        <a:latin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168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0" dirty="0">
                          <a:effectLst/>
                          <a:latin typeface="Calibri" panose="020F0502020204030204" pitchFamily="34" charset="0"/>
                        </a:rPr>
                        <a:t>Wind profiler</a:t>
                      </a:r>
                      <a:endParaRPr lang="ko-KR" sz="1050" b="1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44" marR="64444" marT="0" marB="0" anchor="ctr"/>
                </a:tc>
                <a:tc hMerge="1"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o-KR" sz="1000" b="1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effectLst/>
                          <a:latin typeface="Calibri" panose="020F0502020204030204" pitchFamily="34" charset="0"/>
                        </a:rPr>
                        <a:t>Upper-air wind profile from wind profiler</a:t>
                      </a:r>
                      <a:endParaRPr lang="ko-KR" sz="8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44" marR="64444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effectLst/>
                          <a:latin typeface="Calibri" panose="020F0502020204030204" pitchFamily="34" charset="0"/>
                        </a:rPr>
                        <a:t>Upper-air wind</a:t>
                      </a:r>
                      <a:endParaRPr lang="ko-KR" sz="8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44" marR="64444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/>
                        </a:rPr>
                        <a:t>GTS, KMA, JMA, </a:t>
                      </a:r>
                      <a:r>
                        <a:rPr lang="en-US" sz="800" kern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/>
                        </a:rPr>
                        <a:t>Deutscher</a:t>
                      </a:r>
                      <a:r>
                        <a:rPr lang="en-US" sz="8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/>
                        </a:rPr>
                        <a:t> </a:t>
                      </a:r>
                      <a:r>
                        <a:rPr lang="en-US" sz="800" kern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/>
                        </a:rPr>
                        <a:t>Wetterdienst</a:t>
                      </a:r>
                      <a:r>
                        <a:rPr lang="en-US" sz="8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/>
                        </a:rPr>
                        <a:t> (DWD)</a:t>
                      </a:r>
                      <a:endParaRPr lang="ko-KR" sz="1000" kern="100" dirty="0">
                        <a:effectLst/>
                        <a:latin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4778">
                <a:tc gridSpan="3"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0" dirty="0">
                          <a:effectLst/>
                          <a:latin typeface="Calibri" panose="020F0502020204030204" pitchFamily="34" charset="0"/>
                        </a:rPr>
                        <a:t>ATOVS</a:t>
                      </a:r>
                      <a:endParaRPr lang="ko-KR" sz="1050" b="1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44" marR="64444" marT="0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0" dirty="0" smtClean="0">
                          <a:effectLst/>
                          <a:latin typeface="Calibri" panose="020F0502020204030204" pitchFamily="34" charset="0"/>
                        </a:rPr>
                        <a:t>Advanced Microwave Sounding Unit (AMSU) </a:t>
                      </a:r>
                      <a:r>
                        <a:rPr lang="en-US" sz="800" kern="0" dirty="0">
                          <a:effectLst/>
                          <a:latin typeface="Calibri" panose="020F0502020204030204" pitchFamily="34" charset="0"/>
                        </a:rPr>
                        <a:t>and </a:t>
                      </a:r>
                      <a:r>
                        <a:rPr lang="en-US" sz="800" kern="0" dirty="0" smtClean="0"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800" kern="0" dirty="0" smtClean="0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800" kern="0" dirty="0" smtClean="0">
                          <a:effectLst/>
                          <a:latin typeface="Calibri" panose="020F0502020204030204" pitchFamily="34" charset="0"/>
                        </a:rPr>
                        <a:t>High-resolution Infrared Radiation Sounder(HIRS)</a:t>
                      </a:r>
                      <a:endParaRPr lang="ko-KR" sz="8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44" marR="64444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effectLst/>
                          <a:latin typeface="Calibri" panose="020F0502020204030204" pitchFamily="34" charset="0"/>
                        </a:rPr>
                        <a:t>Radiance</a:t>
                      </a:r>
                      <a:endParaRPr lang="ko-KR" sz="8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44" marR="64444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effectLst/>
                          <a:latin typeface="Calibri" panose="020F0502020204030204" pitchFamily="34" charset="0"/>
                          <a:cs typeface="Times New Roman"/>
                        </a:rPr>
                        <a:t>UKMO, Regional ATOVS Retransmission Services (RARS)</a:t>
                      </a:r>
                      <a:endParaRPr lang="ko-KR" sz="1000" kern="100" dirty="0">
                        <a:effectLst/>
                        <a:latin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1688">
                <a:tc gridSpan="3"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0" dirty="0">
                          <a:effectLst/>
                          <a:latin typeface="Calibri" panose="020F0502020204030204" pitchFamily="34" charset="0"/>
                        </a:rPr>
                        <a:t>IASI</a:t>
                      </a:r>
                      <a:endParaRPr lang="ko-KR" sz="1050" b="1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44" marR="64444" marT="0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effectLst/>
                          <a:latin typeface="Calibri" panose="020F0502020204030204" pitchFamily="34" charset="0"/>
                        </a:rPr>
                        <a:t>Infrared Atmospheric Sounding Interferometer</a:t>
                      </a:r>
                      <a:endParaRPr lang="ko-KR" sz="8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44" marR="64444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effectLst/>
                          <a:latin typeface="Calibri" panose="020F0502020204030204" pitchFamily="34" charset="0"/>
                        </a:rPr>
                        <a:t>Radiance</a:t>
                      </a:r>
                      <a:endParaRPr lang="ko-KR" sz="8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44" marR="64444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/>
                        </a:rPr>
                        <a:t>UKMO</a:t>
                      </a:r>
                      <a:endParaRPr lang="ko-KR" sz="1000" kern="100" dirty="0">
                        <a:effectLst/>
                        <a:latin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4778">
                <a:tc gridSpan="3"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0" dirty="0">
                          <a:effectLst/>
                          <a:latin typeface="Calibri" panose="020F0502020204030204" pitchFamily="34" charset="0"/>
                        </a:rPr>
                        <a:t>AIRS</a:t>
                      </a:r>
                      <a:endParaRPr lang="ko-KR" sz="1050" b="1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44" marR="64444" marT="0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effectLst/>
                          <a:latin typeface="Calibri" panose="020F0502020204030204" pitchFamily="34" charset="0"/>
                        </a:rPr>
                        <a:t>Atmospheric Infrared Sounder</a:t>
                      </a:r>
                      <a:endParaRPr lang="ko-KR" sz="8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44" marR="64444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effectLst/>
                          <a:latin typeface="Calibri" panose="020F0502020204030204" pitchFamily="34" charset="0"/>
                        </a:rPr>
                        <a:t>Radiance</a:t>
                      </a:r>
                      <a:endParaRPr lang="ko-KR" sz="8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44" marR="64444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/>
                        </a:rPr>
                        <a:t>NOAA National Environmental Satellite, Data, and </a:t>
                      </a:r>
                      <a:r>
                        <a:rPr lang="en-US" sz="800" kern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/>
                        </a:rPr>
                        <a:t/>
                      </a:r>
                      <a:br>
                        <a:rPr lang="en-US" sz="800" kern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/>
                        </a:rPr>
                      </a:br>
                      <a:r>
                        <a:rPr lang="en-US" sz="800" kern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/>
                        </a:rPr>
                        <a:t>Information </a:t>
                      </a:r>
                      <a:r>
                        <a:rPr lang="en-US" sz="8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/>
                        </a:rPr>
                        <a:t>Service (NESDIS)</a:t>
                      </a:r>
                      <a:endParaRPr lang="ko-KR" sz="1000" kern="100" dirty="0">
                        <a:effectLst/>
                        <a:latin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4778">
                <a:tc gridSpan="3"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0" dirty="0">
                          <a:effectLst/>
                          <a:latin typeface="Calibri" panose="020F0502020204030204" pitchFamily="34" charset="0"/>
                        </a:rPr>
                        <a:t>ASCAT</a:t>
                      </a:r>
                      <a:endParaRPr lang="ko-KR" sz="1050" b="1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44" marR="64444" marT="0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effectLst/>
                          <a:latin typeface="Calibri" panose="020F0502020204030204" pitchFamily="34" charset="0"/>
                        </a:rPr>
                        <a:t>Advanced </a:t>
                      </a:r>
                      <a:r>
                        <a:rPr lang="en-US" sz="800" kern="0" dirty="0" err="1">
                          <a:effectLst/>
                          <a:latin typeface="Calibri" panose="020F0502020204030204" pitchFamily="34" charset="0"/>
                        </a:rPr>
                        <a:t>Scatterometer</a:t>
                      </a:r>
                      <a:endParaRPr lang="ko-KR" sz="8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44" marR="64444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effectLst/>
                          <a:latin typeface="Calibri" panose="020F0502020204030204" pitchFamily="34" charset="0"/>
                        </a:rPr>
                        <a:t>Wind</a:t>
                      </a:r>
                      <a:endParaRPr lang="ko-KR" sz="8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44" marR="64444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/>
                        </a:rPr>
                        <a:t>Royal Netherlands </a:t>
                      </a:r>
                      <a:br>
                        <a:rPr lang="en-US" sz="8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/>
                        </a:rPr>
                      </a:br>
                      <a:r>
                        <a:rPr lang="en-US" sz="8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/>
                        </a:rPr>
                        <a:t>Meteorological Institute (KNMI)</a:t>
                      </a:r>
                      <a:endParaRPr lang="ko-KR" sz="1000" kern="100" dirty="0">
                        <a:effectLst/>
                        <a:latin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1688">
                <a:tc gridSpan="3"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0" dirty="0">
                          <a:effectLst/>
                          <a:latin typeface="Calibri" panose="020F0502020204030204" pitchFamily="34" charset="0"/>
                        </a:rPr>
                        <a:t>AMV</a:t>
                      </a:r>
                      <a:endParaRPr lang="ko-KR" sz="1050" b="1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44" marR="64444" marT="0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effectLst/>
                          <a:latin typeface="Calibri" panose="020F0502020204030204" pitchFamily="34" charset="0"/>
                        </a:rPr>
                        <a:t>Atmospheric Motion Vector</a:t>
                      </a:r>
                      <a:endParaRPr lang="ko-KR" sz="8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44" marR="64444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effectLst/>
                          <a:latin typeface="Calibri" panose="020F0502020204030204" pitchFamily="34" charset="0"/>
                        </a:rPr>
                        <a:t>Wind</a:t>
                      </a:r>
                      <a:endParaRPr lang="ko-KR" sz="8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44" marR="64444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/>
                        </a:rPr>
                        <a:t>GTS, NOAA NESDIS</a:t>
                      </a:r>
                      <a:endParaRPr lang="ko-KR" sz="1000" kern="100" dirty="0">
                        <a:effectLst/>
                        <a:latin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1688">
                <a:tc gridSpan="3"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0" dirty="0">
                          <a:effectLst/>
                          <a:latin typeface="Calibri" panose="020F0502020204030204" pitchFamily="34" charset="0"/>
                        </a:rPr>
                        <a:t>GPSRO</a:t>
                      </a:r>
                      <a:endParaRPr lang="ko-KR" sz="1050" b="1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44" marR="64444" marT="0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effectLst/>
                          <a:latin typeface="Calibri" panose="020F0502020204030204" pitchFamily="34" charset="0"/>
                        </a:rPr>
                        <a:t>Global Positioning System Radio Occultation</a:t>
                      </a:r>
                      <a:endParaRPr lang="ko-KR" sz="8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44" marR="64444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effectLst/>
                          <a:latin typeface="Calibri" panose="020F0502020204030204" pitchFamily="34" charset="0"/>
                        </a:rPr>
                        <a:t>Bending angle</a:t>
                      </a:r>
                      <a:endParaRPr lang="ko-KR" sz="8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44" marR="64444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/>
                        </a:rPr>
                        <a:t>GTS, NOAA NESDIS, </a:t>
                      </a:r>
                      <a:r>
                        <a:rPr lang="en-US" sz="800" kern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/>
                        </a:rPr>
                        <a:t>EUMETCast</a:t>
                      </a:r>
                      <a:endParaRPr lang="ko-KR" sz="1000" kern="100" dirty="0">
                        <a:effectLst/>
                        <a:latin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014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그룹 77"/>
          <p:cNvGrpSpPr/>
          <p:nvPr/>
        </p:nvGrpSpPr>
        <p:grpSpPr>
          <a:xfrm>
            <a:off x="277633" y="2484379"/>
            <a:ext cx="737616" cy="637661"/>
            <a:chOff x="286675" y="1057144"/>
            <a:chExt cx="737616" cy="637661"/>
          </a:xfrm>
        </p:grpSpPr>
        <p:sp>
          <p:nvSpPr>
            <p:cNvPr id="74" name="직사각형 73"/>
            <p:cNvSpPr/>
            <p:nvPr/>
          </p:nvSpPr>
          <p:spPr>
            <a:xfrm>
              <a:off x="286675" y="1057144"/>
              <a:ext cx="75474" cy="637661"/>
            </a:xfrm>
            <a:prstGeom prst="rect">
              <a:avLst/>
            </a:prstGeom>
            <a:solidFill>
              <a:srgbClr val="DA9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76" name="직선 연결선 75"/>
            <p:cNvCxnSpPr/>
            <p:nvPr/>
          </p:nvCxnSpPr>
          <p:spPr>
            <a:xfrm>
              <a:off x="286675" y="1057144"/>
              <a:ext cx="737616" cy="0"/>
            </a:xfrm>
            <a:prstGeom prst="line">
              <a:avLst/>
            </a:prstGeom>
            <a:ln w="12700">
              <a:solidFill>
                <a:srgbClr val="DA9B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직선 연결선 76"/>
            <p:cNvCxnSpPr/>
            <p:nvPr/>
          </p:nvCxnSpPr>
          <p:spPr>
            <a:xfrm>
              <a:off x="286675" y="1694805"/>
              <a:ext cx="737616" cy="0"/>
            </a:xfrm>
            <a:prstGeom prst="line">
              <a:avLst/>
            </a:prstGeom>
            <a:ln w="12700">
              <a:solidFill>
                <a:srgbClr val="DA9B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9" name="그림 78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44" y="1694805"/>
            <a:ext cx="834190" cy="834190"/>
          </a:xfrm>
          <a:prstGeom prst="rect">
            <a:avLst/>
          </a:prstGeom>
        </p:spPr>
      </p:pic>
      <p:pic>
        <p:nvPicPr>
          <p:cNvPr id="81" name="그림 80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6" t="45154" r="-1" b="-2"/>
          <a:stretch/>
        </p:blipFill>
        <p:spPr>
          <a:xfrm>
            <a:off x="330746" y="2609886"/>
            <a:ext cx="827358" cy="474400"/>
          </a:xfrm>
          <a:prstGeom prst="rect">
            <a:avLst/>
          </a:prstGeom>
        </p:spPr>
      </p:pic>
      <p:pic>
        <p:nvPicPr>
          <p:cNvPr id="83" name="그림 82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59" y="3159398"/>
            <a:ext cx="623733" cy="623733"/>
          </a:xfrm>
          <a:prstGeom prst="rect">
            <a:avLst/>
          </a:prstGeom>
        </p:spPr>
      </p:pic>
      <p:pic>
        <p:nvPicPr>
          <p:cNvPr id="84" name="그림 83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58" y="3850986"/>
            <a:ext cx="601962" cy="601962"/>
          </a:xfrm>
          <a:prstGeom prst="rect">
            <a:avLst/>
          </a:prstGeom>
        </p:spPr>
      </p:pic>
      <p:pic>
        <p:nvPicPr>
          <p:cNvPr id="85" name="그림 84"/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10" y="4535317"/>
            <a:ext cx="579639" cy="579639"/>
          </a:xfrm>
          <a:prstGeom prst="rect">
            <a:avLst/>
          </a:prstGeom>
        </p:spPr>
      </p:pic>
      <p:pic>
        <p:nvPicPr>
          <p:cNvPr id="86" name="그림 85"/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71" y="5238575"/>
            <a:ext cx="627021" cy="627021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74" y="983406"/>
            <a:ext cx="785136" cy="78513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851198" y="457200"/>
            <a:ext cx="15440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ko-KR" sz="20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Evaluation</a:t>
            </a:r>
            <a:endParaRPr lang="ko-KR" altLang="en-US" sz="2000" b="1" dirty="0">
              <a:solidFill>
                <a:prstClr val="black"/>
              </a:solidFill>
              <a:latin typeface="Tahoma" panose="020B0604030504040204" pitchFamily="34" charset="0"/>
              <a:ea typeface="나눔바른고딕 Light" panose="020B0603020101020101" pitchFamily="50" charset="-127"/>
              <a:cs typeface="Tahom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28613" y="446049"/>
            <a:ext cx="40242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ko-KR" sz="2000" b="1" i="1" dirty="0" smtClean="0">
                <a:solidFill>
                  <a:prstClr val="black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Part 1. East Asia Regional Reanalysis</a:t>
            </a:r>
            <a:endParaRPr lang="ko-KR" altLang="en-US" sz="2000" b="1" i="1" dirty="0">
              <a:solidFill>
                <a:prstClr val="black"/>
              </a:solidFill>
              <a:latin typeface="Calibri" panose="020F0502020204030204" pitchFamily="34" charset="0"/>
              <a:ea typeface="나눔바른고딕 Light" panose="020B0603020101020101" pitchFamily="50" charset="-127"/>
              <a:cs typeface="Calibri" panose="020F0502020204030204" pitchFamily="34" charset="0"/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1717288" y="1165882"/>
            <a:ext cx="9378175" cy="5112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4" name="Picture 93" descr="E:\8. 박사 - 논문\재분석(1)_2015\3.Figures and data\grid location\OBS\panel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7485925" y="1717575"/>
            <a:ext cx="3010576" cy="261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93" descr="E:\8. 박사 - 논문\재분석(1)_2015\3.Figures and data\grid location\OBS\panel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133528" y="1712519"/>
            <a:ext cx="2851989" cy="2472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직사각형 45"/>
          <p:cNvSpPr/>
          <p:nvPr/>
        </p:nvSpPr>
        <p:spPr>
          <a:xfrm>
            <a:off x="5999913" y="5897461"/>
            <a:ext cx="5337912" cy="830997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verification of each variable, </a:t>
            </a:r>
            <a:r>
              <a:rPr lang="en-US" altLang="ko-KR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approximately 108 radiosonde and 550 SYNOP observations</a:t>
            </a:r>
            <a:r>
              <a:rPr lang="en-US" altLang="ko-KR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are used at each time (00 and 12 UTC).</a:t>
            </a:r>
            <a:endParaRPr lang="ko-KR" altLang="en-US" sz="16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439389" y="1757523"/>
            <a:ext cx="925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rgbClr val="FF0066"/>
                </a:solidFill>
                <a:latin typeface="Calibri" panose="020F0502020204030204" pitchFamily="34" charset="0"/>
              </a:rPr>
              <a:t>108 </a:t>
            </a:r>
            <a:r>
              <a:rPr lang="en-US" altLang="ko-KR" b="1" dirty="0" err="1">
                <a:solidFill>
                  <a:srgbClr val="FF0066"/>
                </a:solidFill>
                <a:latin typeface="Calibri" panose="020F0502020204030204" pitchFamily="34" charset="0"/>
              </a:rPr>
              <a:t>obs</a:t>
            </a:r>
            <a:endParaRPr lang="ko-KR" altLang="en-US" b="1" dirty="0">
              <a:solidFill>
                <a:srgbClr val="FF0066"/>
              </a:solidFill>
              <a:latin typeface="Calibri" panose="020F050202020403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925245" y="1783604"/>
            <a:ext cx="925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rgbClr val="FF0066"/>
                </a:solidFill>
                <a:latin typeface="Calibri" panose="020F0502020204030204" pitchFamily="34" charset="0"/>
              </a:rPr>
              <a:t>550 </a:t>
            </a:r>
            <a:r>
              <a:rPr lang="en-US" altLang="ko-KR" b="1" dirty="0" err="1">
                <a:solidFill>
                  <a:srgbClr val="FF0066"/>
                </a:solidFill>
                <a:latin typeface="Calibri" panose="020F0502020204030204" pitchFamily="34" charset="0"/>
              </a:rPr>
              <a:t>obs</a:t>
            </a:r>
            <a:endParaRPr lang="ko-KR" altLang="en-US" b="1" dirty="0">
              <a:solidFill>
                <a:srgbClr val="FF0066"/>
              </a:solidFill>
              <a:latin typeface="Calibri" panose="020F0502020204030204" pitchFamily="34" charset="0"/>
            </a:endParaRPr>
          </a:p>
        </p:txBody>
      </p:sp>
      <p:pic>
        <p:nvPicPr>
          <p:cNvPr id="49" name="그림 48"/>
          <p:cNvPicPr>
            <a:picLocks noChangeAspect="1"/>
          </p:cNvPicPr>
          <p:nvPr/>
        </p:nvPicPr>
        <p:blipFill rotWithShape="1">
          <a:blip r:embed="rId10"/>
          <a:srcRect t="5192"/>
          <a:stretch/>
        </p:blipFill>
        <p:spPr>
          <a:xfrm>
            <a:off x="2036360" y="4699887"/>
            <a:ext cx="3084798" cy="1457522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2220464" y="4454478"/>
            <a:ext cx="816320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rgbClr val="002060"/>
                </a:solidFill>
                <a:latin typeface="Calibri" panose="020F0502020204030204" pitchFamily="34" charset="0"/>
              </a:rPr>
              <a:t>Wind</a:t>
            </a:r>
            <a:endParaRPr lang="ko-KR" altLang="en-US" sz="14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991780" y="4454478"/>
            <a:ext cx="824317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rgbClr val="002060"/>
                </a:solidFill>
                <a:latin typeface="Calibri" panose="020F0502020204030204" pitchFamily="34" charset="0"/>
              </a:rPr>
              <a:t>Temp</a:t>
            </a:r>
            <a:endParaRPr lang="ko-KR" altLang="en-US" sz="14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756864" y="4454478"/>
            <a:ext cx="547070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rgbClr val="002060"/>
                </a:solidFill>
                <a:latin typeface="Calibri" panose="020F0502020204030204" pitchFamily="34" charset="0"/>
              </a:rPr>
              <a:t>RH</a:t>
            </a:r>
            <a:endParaRPr lang="ko-KR" altLang="en-US" sz="14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521949" y="4454478"/>
            <a:ext cx="359412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rgbClr val="002060"/>
                </a:solidFill>
                <a:latin typeface="Calibri" panose="020F0502020204030204" pitchFamily="34" charset="0"/>
              </a:rPr>
              <a:t>Z</a:t>
            </a:r>
            <a:endParaRPr lang="ko-KR" altLang="en-US" sz="14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55" name="표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910363"/>
              </p:ext>
            </p:extLst>
          </p:nvPr>
        </p:nvGraphicFramePr>
        <p:xfrm>
          <a:off x="7196483" y="4828757"/>
          <a:ext cx="3663915" cy="5486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90636"/>
                <a:gridCol w="870907"/>
                <a:gridCol w="766866"/>
                <a:gridCol w="639055"/>
                <a:gridCol w="596451"/>
              </a:tblGrid>
              <a:tr h="27217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Calibri" panose="020F0502020204030204" pitchFamily="34" charset="0"/>
                        </a:rPr>
                        <a:t>Variable</a:t>
                      </a:r>
                      <a:endParaRPr lang="ko-KR" alt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Calibri" panose="020F0502020204030204" pitchFamily="34" charset="0"/>
                        </a:rPr>
                        <a:t>10m</a:t>
                      </a:r>
                      <a:r>
                        <a:rPr lang="en-US" altLang="ko-KR" sz="1200" baseline="0" dirty="0" smtClean="0">
                          <a:latin typeface="Calibri" panose="020F0502020204030204" pitchFamily="34" charset="0"/>
                        </a:rPr>
                        <a:t> Wind</a:t>
                      </a:r>
                      <a:endParaRPr lang="ko-KR" alt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Calibri" panose="020F0502020204030204" pitchFamily="34" charset="0"/>
                        </a:rPr>
                        <a:t>2m Temp</a:t>
                      </a:r>
                      <a:endParaRPr lang="ko-KR" alt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Calibri" panose="020F0502020204030204" pitchFamily="34" charset="0"/>
                        </a:rPr>
                        <a:t>2m RH</a:t>
                      </a:r>
                      <a:endParaRPr lang="ko-KR" alt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Calibri" panose="020F0502020204030204" pitchFamily="34" charset="0"/>
                        </a:rPr>
                        <a:t>MSLP</a:t>
                      </a:r>
                      <a:endParaRPr lang="ko-KR" alt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27217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err="1" smtClean="0">
                          <a:latin typeface="Calibri" panose="020F0502020204030204" pitchFamily="34" charset="0"/>
                        </a:rPr>
                        <a:t>Obs</a:t>
                      </a:r>
                      <a:r>
                        <a:rPr lang="en-US" altLang="ko-KR" sz="1200" baseline="0" dirty="0" smtClean="0">
                          <a:latin typeface="Calibri" panose="020F0502020204030204" pitchFamily="34" charset="0"/>
                        </a:rPr>
                        <a:t> error</a:t>
                      </a:r>
                      <a:endParaRPr lang="ko-KR" alt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Calibri" panose="020F0502020204030204" pitchFamily="34" charset="0"/>
                        </a:rPr>
                        <a:t>2 [m/s]</a:t>
                      </a:r>
                      <a:endParaRPr lang="ko-KR" alt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Calibri" panose="020F0502020204030204" pitchFamily="34" charset="0"/>
                        </a:rPr>
                        <a:t>1.1 [K]</a:t>
                      </a:r>
                      <a:endParaRPr lang="ko-KR" alt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Calibri" panose="020F0502020204030204" pitchFamily="34" charset="0"/>
                        </a:rPr>
                        <a:t>6.2 [%]</a:t>
                      </a:r>
                      <a:endParaRPr lang="ko-KR" alt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Calibri" panose="020F0502020204030204" pitchFamily="34" charset="0"/>
                        </a:rPr>
                        <a:t>1 [</a:t>
                      </a:r>
                      <a:r>
                        <a:rPr lang="en-US" altLang="ko-KR" sz="1200" dirty="0" err="1" smtClean="0">
                          <a:latin typeface="Calibri" panose="020F0502020204030204" pitchFamily="34" charset="0"/>
                        </a:rPr>
                        <a:t>hPa</a:t>
                      </a:r>
                      <a:r>
                        <a:rPr lang="en-US" altLang="ko-KR" sz="1200" dirty="0" smtClean="0">
                          <a:latin typeface="Calibri" panose="020F0502020204030204" pitchFamily="34" charset="0"/>
                        </a:rPr>
                        <a:t>]</a:t>
                      </a:r>
                      <a:endParaRPr lang="ko-KR" alt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6" name="모서리가 둥근 직사각형 55"/>
          <p:cNvSpPr/>
          <p:nvPr/>
        </p:nvSpPr>
        <p:spPr>
          <a:xfrm>
            <a:off x="1828562" y="1270183"/>
            <a:ext cx="3711458" cy="4887226"/>
          </a:xfrm>
          <a:prstGeom prst="roundRect">
            <a:avLst>
              <a:gd name="adj" fmla="val 2612"/>
            </a:avLst>
          </a:prstGeom>
          <a:noFill/>
          <a:ln w="19050">
            <a:solidFill>
              <a:schemeClr val="accent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cxnSp>
        <p:nvCxnSpPr>
          <p:cNvPr id="57" name="직선 연결선 56"/>
          <p:cNvCxnSpPr/>
          <p:nvPr/>
        </p:nvCxnSpPr>
        <p:spPr>
          <a:xfrm>
            <a:off x="2233355" y="1676805"/>
            <a:ext cx="2884648" cy="0"/>
          </a:xfrm>
          <a:prstGeom prst="line">
            <a:avLst/>
          </a:prstGeom>
          <a:ln w="19050">
            <a:solidFill>
              <a:srgbClr val="0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823363" y="1270183"/>
            <a:ext cx="1726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prstClr val="black"/>
                </a:solidFill>
                <a:latin typeface="Calibri" panose="020F0502020204030204" pitchFamily="34" charset="0"/>
              </a:rPr>
              <a:t>Locations of </a:t>
            </a:r>
            <a:r>
              <a:rPr lang="en-US" altLang="ko-KR" b="1" dirty="0" err="1">
                <a:solidFill>
                  <a:prstClr val="black"/>
                </a:solidFill>
                <a:latin typeface="Calibri" panose="020F0502020204030204" pitchFamily="34" charset="0"/>
              </a:rPr>
              <a:t>obs</a:t>
            </a:r>
            <a:endParaRPr lang="ko-KR" altLang="en-US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424246" y="6186267"/>
            <a:ext cx="2390206" cy="369332"/>
          </a:xfrm>
          <a:prstGeom prst="rect">
            <a:avLst/>
          </a:prstGeom>
          <a:solidFill>
            <a:srgbClr val="4E99E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prstClr val="white"/>
                </a:solidFill>
                <a:latin typeface="Calibri" panose="020F0502020204030204" pitchFamily="34" charset="0"/>
              </a:rPr>
              <a:t>The upper-air variables</a:t>
            </a:r>
            <a:endParaRPr lang="ko-KR" altLang="en-US" b="1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cxnSp>
        <p:nvCxnSpPr>
          <p:cNvPr id="60" name="직선 연결선 59"/>
          <p:cNvCxnSpPr/>
          <p:nvPr/>
        </p:nvCxnSpPr>
        <p:spPr>
          <a:xfrm>
            <a:off x="2177026" y="4514441"/>
            <a:ext cx="2884648" cy="0"/>
          </a:xfrm>
          <a:prstGeom prst="line">
            <a:avLst/>
          </a:prstGeom>
          <a:ln w="19050">
            <a:solidFill>
              <a:srgbClr val="0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2675533" y="4109396"/>
            <a:ext cx="1887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prstClr val="black"/>
                </a:solidFill>
                <a:latin typeface="Calibri" panose="020F0502020204030204" pitchFamily="34" charset="0"/>
              </a:rPr>
              <a:t>Observation error</a:t>
            </a:r>
            <a:endParaRPr lang="ko-KR" altLang="en-US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62" name="모서리가 둥근 직사각형 61"/>
          <p:cNvSpPr/>
          <p:nvPr/>
        </p:nvSpPr>
        <p:spPr>
          <a:xfrm>
            <a:off x="7128976" y="1270183"/>
            <a:ext cx="3836551" cy="4256078"/>
          </a:xfrm>
          <a:prstGeom prst="roundRect">
            <a:avLst>
              <a:gd name="adj" fmla="val 2627"/>
            </a:avLst>
          </a:prstGeom>
          <a:noFill/>
          <a:ln w="19050">
            <a:solidFill>
              <a:schemeClr val="accent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cxnSp>
        <p:nvCxnSpPr>
          <p:cNvPr id="63" name="직선 연결선 62"/>
          <p:cNvCxnSpPr/>
          <p:nvPr/>
        </p:nvCxnSpPr>
        <p:spPr>
          <a:xfrm flipV="1">
            <a:off x="7511498" y="1683162"/>
            <a:ext cx="3060000" cy="1"/>
          </a:xfrm>
          <a:prstGeom prst="line">
            <a:avLst/>
          </a:prstGeom>
          <a:ln w="19050">
            <a:solidFill>
              <a:srgbClr val="0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8117973" y="1278116"/>
            <a:ext cx="1726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prstClr val="black"/>
                </a:solidFill>
                <a:latin typeface="Calibri" panose="020F0502020204030204" pitchFamily="34" charset="0"/>
              </a:rPr>
              <a:t>Locations of </a:t>
            </a:r>
            <a:r>
              <a:rPr lang="en-US" altLang="ko-KR" b="1" dirty="0" err="1">
                <a:solidFill>
                  <a:prstClr val="black"/>
                </a:solidFill>
                <a:latin typeface="Calibri" panose="020F0502020204030204" pitchFamily="34" charset="0"/>
              </a:rPr>
              <a:t>obs</a:t>
            </a:r>
            <a:endParaRPr lang="ko-KR" altLang="en-US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711323" y="5437746"/>
            <a:ext cx="2697470" cy="369332"/>
          </a:xfrm>
          <a:prstGeom prst="rect">
            <a:avLst/>
          </a:prstGeom>
          <a:solidFill>
            <a:srgbClr val="4E99E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prstClr val="white"/>
                </a:solidFill>
                <a:latin typeface="Calibri" panose="020F0502020204030204" pitchFamily="34" charset="0"/>
              </a:rPr>
              <a:t>The near-surface variables</a:t>
            </a:r>
            <a:endParaRPr lang="ko-KR" altLang="en-US" b="1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8074352" y="4256031"/>
            <a:ext cx="1887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prstClr val="black"/>
                </a:solidFill>
                <a:latin typeface="Calibri" panose="020F0502020204030204" pitchFamily="34" charset="0"/>
              </a:rPr>
              <a:t>Observation error</a:t>
            </a:r>
            <a:endParaRPr lang="ko-KR" altLang="en-US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cxnSp>
        <p:nvCxnSpPr>
          <p:cNvPr id="67" name="직선 연결선 66"/>
          <p:cNvCxnSpPr/>
          <p:nvPr/>
        </p:nvCxnSpPr>
        <p:spPr>
          <a:xfrm flipV="1">
            <a:off x="7507396" y="4657317"/>
            <a:ext cx="3060000" cy="1"/>
          </a:xfrm>
          <a:prstGeom prst="line">
            <a:avLst/>
          </a:prstGeom>
          <a:ln w="19050">
            <a:solidFill>
              <a:srgbClr val="0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414718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theme">
  <a:themeElements>
    <a:clrScheme name="청록색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사용자 지정 2">
      <a:majorFont>
        <a:latin typeface="나눔고딕"/>
        <a:ea typeface="나눔고딕"/>
        <a:cs typeface=""/>
      </a:majorFont>
      <a:minorFont>
        <a:latin typeface="나눔고딕"/>
        <a:ea typeface="나눔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fault theme" id="{63D97651-9F09-4B96-A8BE-BCF06120534C}" vid="{32553D14-C644-4D00-8AF9-F760326BB16C}"/>
    </a:ext>
  </a:extLst>
</a:theme>
</file>

<file path=ppt/theme/theme3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889</TotalTime>
  <Words>2070</Words>
  <Application>Microsoft Office PowerPoint</Application>
  <PresentationFormat>와이드스크린</PresentationFormat>
  <Paragraphs>433</Paragraphs>
  <Slides>23</Slides>
  <Notes>3</Notes>
  <HiddenSlides>0</HiddenSlides>
  <MMClips>0</MMClips>
  <ScaleCrop>false</ScaleCrop>
  <HeadingPairs>
    <vt:vector size="8" baseType="variant">
      <vt:variant>
        <vt:lpstr>사용한 글꼴</vt:lpstr>
      </vt:variant>
      <vt:variant>
        <vt:i4>15</vt:i4>
      </vt:variant>
      <vt:variant>
        <vt:lpstr>테마</vt:lpstr>
      </vt:variant>
      <vt:variant>
        <vt:i4>5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44" baseType="lpstr">
      <vt:lpstr>굴림</vt:lpstr>
      <vt:lpstr>휴먼모음T</vt:lpstr>
      <vt:lpstr>Arial</vt:lpstr>
      <vt:lpstr>나눔고딕 ExtraBold</vt:lpstr>
      <vt:lpstr>Wingdings</vt:lpstr>
      <vt:lpstr>KoPub돋움체 Light</vt:lpstr>
      <vt:lpstr>나눔고딕</vt:lpstr>
      <vt:lpstr>휴먼명조</vt:lpstr>
      <vt:lpstr>나눔바른고딕 Light</vt:lpstr>
      <vt:lpstr>Tahoma</vt:lpstr>
      <vt:lpstr>Cambria Math</vt:lpstr>
      <vt:lpstr>Calibri</vt:lpstr>
      <vt:lpstr>맑은 고딕</vt:lpstr>
      <vt:lpstr>배달의민족 도현</vt:lpstr>
      <vt:lpstr>Times New Roman</vt:lpstr>
      <vt:lpstr>Office 테마</vt:lpstr>
      <vt:lpstr>default theme</vt:lpstr>
      <vt:lpstr>2_Office 테마</vt:lpstr>
      <vt:lpstr>3_Office 테마</vt:lpstr>
      <vt:lpstr>4_Office 테마</vt:lpstr>
      <vt:lpstr>Equation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양은경</dc:creator>
  <cp:lastModifiedBy>양은경</cp:lastModifiedBy>
  <cp:revision>60</cp:revision>
  <dcterms:created xsi:type="dcterms:W3CDTF">2017-04-30T19:14:50Z</dcterms:created>
  <dcterms:modified xsi:type="dcterms:W3CDTF">2017-05-01T12:51:30Z</dcterms:modified>
</cp:coreProperties>
</file>