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295" r:id="rId5"/>
    <p:sldId id="296" r:id="rId6"/>
    <p:sldId id="303" r:id="rId7"/>
    <p:sldId id="306" r:id="rId8"/>
    <p:sldId id="316" r:id="rId9"/>
    <p:sldId id="304" r:id="rId10"/>
    <p:sldId id="310" r:id="rId11"/>
    <p:sldId id="308" r:id="rId12"/>
    <p:sldId id="307" r:id="rId13"/>
    <p:sldId id="309" r:id="rId14"/>
    <p:sldId id="313" r:id="rId15"/>
    <p:sldId id="314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737373"/>
    <a:srgbClr val="DFDA00"/>
    <a:srgbClr val="008E40"/>
    <a:srgbClr val="03539C"/>
    <a:srgbClr val="1D2A53"/>
    <a:srgbClr val="CC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8" autoAdjust="0"/>
    <p:restoredTop sz="87642" autoAdjust="0"/>
  </p:normalViewPr>
  <p:slideViewPr>
    <p:cSldViewPr snapToGrid="0" snapToObjects="1">
      <p:cViewPr varScale="1">
        <p:scale>
          <a:sx n="131" d="100"/>
          <a:sy n="131" d="100"/>
        </p:scale>
        <p:origin x="2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6F9A8-3A2F-49B9-B696-570681C35734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73DD-7638-4A1B-A625-9232EB88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679CD-12A3-3F43-8B6F-AFA8DFF753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7089" y="1184876"/>
            <a:ext cx="9834664" cy="4457371"/>
            <a:chOff x="-434093" y="1272425"/>
            <a:chExt cx="9834664" cy="4457371"/>
          </a:xfrm>
          <a:noFill/>
        </p:grpSpPr>
        <p:sp>
          <p:nvSpPr>
            <p:cNvPr id="2" name="文本框 1"/>
            <p:cNvSpPr txBox="1"/>
            <p:nvPr/>
          </p:nvSpPr>
          <p:spPr>
            <a:xfrm>
              <a:off x="-434093" y="1272425"/>
              <a:ext cx="983466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What determines the optimal localization radius </a:t>
              </a:r>
            </a:p>
            <a:p>
              <a:pPr algn="ctr"/>
              <a:r>
                <a:rPr lang="en-US" sz="2800" b="1" dirty="0" smtClean="0"/>
                <a:t>in ensemble filtering </a:t>
              </a:r>
            </a:p>
            <a:p>
              <a:pPr algn="ctr"/>
              <a:r>
                <a:rPr lang="en-US" sz="2800" b="1" dirty="0" smtClean="0"/>
                <a:t>for multi-scale quasi-geostrophic dynamics?</a:t>
              </a:r>
              <a:endParaRPr lang="en-US" sz="2800" b="1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74602" y="3421472"/>
              <a:ext cx="7617278" cy="23083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Yue (Michael) Ying, Fuqing Zhang, </a:t>
              </a:r>
              <a:r>
                <a:rPr lang="en-US" sz="2400" i="1" dirty="0" err="1" smtClean="0"/>
                <a:t>PennState</a:t>
              </a:r>
              <a:r>
                <a:rPr lang="en-US" sz="2400" i="1" dirty="0" smtClean="0"/>
                <a:t>/ADAPT</a:t>
              </a:r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Jeffery Anderson, </a:t>
              </a:r>
              <a:r>
                <a:rPr lang="en-US" sz="2400" i="1" dirty="0" smtClean="0"/>
                <a:t>NCAR/</a:t>
              </a:r>
              <a:r>
                <a:rPr lang="en-US" sz="2400" i="1" dirty="0" err="1" smtClean="0"/>
                <a:t>DAReS</a:t>
              </a:r>
              <a:endParaRPr lang="en-US" sz="2400" i="1" dirty="0" smtClean="0"/>
            </a:p>
            <a:p>
              <a:pPr algn="ctr"/>
              <a:endParaRPr lang="en-US" sz="2400" dirty="0"/>
            </a:p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Group meeting, May 1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3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t="49104" r="-344" b="-59"/>
          <a:stretch/>
        </p:blipFill>
        <p:spPr>
          <a:xfrm>
            <a:off x="286021" y="1081339"/>
            <a:ext cx="4320105" cy="3510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23589" r="6769" b="21465"/>
          <a:stretch/>
        </p:blipFill>
        <p:spPr>
          <a:xfrm>
            <a:off x="4606126" y="1026988"/>
            <a:ext cx="4360984" cy="3578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6898" y="36804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Sensitivity to observing network</a:t>
            </a:r>
            <a:endParaRPr 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695487" y="712007"/>
            <a:ext cx="168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CNTL (N = 40)</a:t>
            </a:r>
            <a:endParaRPr 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575841" y="713684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small ensemble (N = 10)</a:t>
            </a:r>
            <a:endParaRPr lang="en-US" b="1" dirty="0"/>
          </a:p>
        </p:txBody>
      </p:sp>
      <p:sp>
        <p:nvSpPr>
          <p:cNvPr id="9" name="矩形 8"/>
          <p:cNvSpPr/>
          <p:nvPr/>
        </p:nvSpPr>
        <p:spPr>
          <a:xfrm>
            <a:off x="768446" y="1287167"/>
            <a:ext cx="341644" cy="299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4198" y="4761996"/>
            <a:ext cx="8426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Contradicting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Denser network requires shorter ROIs (</a:t>
            </a:r>
            <a:r>
              <a:rPr lang="en-US" sz="1600" dirty="0" err="1" smtClean="0"/>
              <a:t>Fuqing's</a:t>
            </a:r>
            <a:r>
              <a:rPr lang="en-US" sz="1600" dirty="0" smtClean="0"/>
              <a:t> experience, Dong et al. 2011, </a:t>
            </a:r>
            <a:r>
              <a:rPr lang="en-US" sz="1600" dirty="0" err="1" smtClean="0"/>
              <a:t>Kirchgessner</a:t>
            </a:r>
            <a:r>
              <a:rPr lang="en-US" sz="1600" dirty="0" smtClean="0"/>
              <a:t> et al. 2014, </a:t>
            </a:r>
            <a:r>
              <a:rPr lang="en-US" sz="1600" dirty="0" err="1" smtClean="0"/>
              <a:t>Perianez</a:t>
            </a:r>
            <a:r>
              <a:rPr lang="en-US" sz="1600" dirty="0" smtClean="0"/>
              <a:t> et al. 2014)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Denser network has broader optimal localization function (Anderson 2007)</a:t>
            </a:r>
          </a:p>
          <a:p>
            <a:endParaRPr lang="en-US" sz="1600" dirty="0" smtClean="0"/>
          </a:p>
          <a:p>
            <a:r>
              <a:rPr lang="en-US" sz="1600" dirty="0" smtClean="0"/>
              <a:t>Similar effect of increasing observation density (OBS_DENSE), time frequency (OBS_FREQ), or reducing observation error (OBS_ERR_HALF).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14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16" y="642925"/>
            <a:ext cx="4049586" cy="30063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8" y="3693460"/>
            <a:ext cx="4319208" cy="3270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9" y="588657"/>
            <a:ext cx="4208423" cy="31292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5071" y="82821"/>
            <a:ext cx="714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 error spectrum: white vs. red noise</a:t>
            </a:r>
            <a:endParaRPr 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954261" y="735083"/>
            <a:ext cx="1757212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 noise </a:t>
            </a:r>
            <a:r>
              <a:rPr lang="en-US" dirty="0" smtClean="0"/>
              <a:t>(k</a:t>
            </a:r>
            <a:r>
              <a:rPr lang="en-US" baseline="30000" dirty="0" smtClean="0"/>
              <a:t>1</a:t>
            </a:r>
            <a:r>
              <a:rPr lang="en-US" dirty="0"/>
              <a:t>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4261" y="3831054"/>
            <a:ext cx="1603324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noise (k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072025" y="735083"/>
            <a:ext cx="2480166" cy="782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noise </a:t>
            </a:r>
          </a:p>
          <a:p>
            <a:r>
              <a:rPr lang="en-US" dirty="0" err="1" smtClean="0"/>
              <a:t>superobs</a:t>
            </a:r>
            <a:r>
              <a:rPr lang="en-US" dirty="0" smtClean="0"/>
              <a:t> (smoothing)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197280" y="2512983"/>
                <a:ext cx="1198092" cy="104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600" dirty="0" smtClean="0"/>
                  <a:t>x = 1 dx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x = 2 dx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600" dirty="0" smtClean="0">
                    <a:solidFill>
                      <a:srgbClr val="0000FF"/>
                    </a:solidFill>
                  </a:rPr>
                  <a:t>x = 4 dx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80" y="2512983"/>
                <a:ext cx="1198092" cy="1042746"/>
              </a:xfrm>
              <a:prstGeom prst="rect">
                <a:avLst/>
              </a:prstGeom>
              <a:blipFill rotWithShape="0">
                <a:blip r:embed="rId5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751280" y="3876262"/>
                <a:ext cx="393716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white noise: sparser network will have larger spectral error if the observation error at each data point is the same.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Superobs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preserve error spectrum and reduces number of observations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red noise: larger scale contains more error energy (correlated error; due </a:t>
                </a:r>
                <a:r>
                  <a:rPr lang="en-US" sz="1600" dirty="0"/>
                  <a:t>to</a:t>
                </a:r>
                <a:r>
                  <a:rPr lang="en-US" sz="1600" dirty="0" smtClean="0"/>
                  <a:t> variable transform, e.g.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 smtClean="0"/>
                  <a:t> to </a:t>
                </a:r>
                <a:r>
                  <a:rPr lang="en-US" sz="1600" i="1" dirty="0" err="1" smtClean="0"/>
                  <a:t>u,v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80" y="3876262"/>
                <a:ext cx="3937163" cy="2554545"/>
              </a:xfrm>
              <a:prstGeom prst="rect">
                <a:avLst/>
              </a:prstGeom>
              <a:blipFill rotWithShape="0">
                <a:blip r:embed="rId6"/>
                <a:stretch>
                  <a:fillRect l="-619" t="-716" r="-774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84" y="1157640"/>
            <a:ext cx="3903422" cy="38496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70" y="1157640"/>
            <a:ext cx="3890714" cy="38222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9187" y="102427"/>
            <a:ext cx="6729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assimilating with white/red observation error</a:t>
            </a:r>
            <a:endParaRPr 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006764" y="89593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error is white noise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646988" y="86366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error is red noise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21941" y="5241634"/>
            <a:ext cx="7335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red noise observation error, the large-scale error remains large, </a:t>
            </a:r>
          </a:p>
          <a:p>
            <a:r>
              <a:rPr lang="en-US" sz="1600" dirty="0" smtClean="0"/>
              <a:t>but the spread is reduced too much. (filter thinks it is still a white noise!)</a:t>
            </a:r>
          </a:p>
          <a:p>
            <a:endParaRPr lang="en-US" sz="1600" dirty="0"/>
          </a:p>
          <a:p>
            <a:r>
              <a:rPr lang="en-US" sz="1600" dirty="0" smtClean="0"/>
              <a:t>a spectral adaptive inflation scheme?</a:t>
            </a:r>
            <a:endParaRPr lang="en-US" sz="1600" dirty="0"/>
          </a:p>
        </p:txBody>
      </p:sp>
      <p:sp>
        <p:nvSpPr>
          <p:cNvPr id="11" name="TextBox 12"/>
          <p:cNvSpPr txBox="1"/>
          <p:nvPr/>
        </p:nvSpPr>
        <p:spPr>
          <a:xfrm>
            <a:off x="4646988" y="4141743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(dotted line</a:t>
            </a:r>
            <a:r>
              <a:rPr lang="en-US" sz="1600" dirty="0"/>
              <a:t>:</a:t>
            </a:r>
            <a:r>
              <a:rPr lang="en-US" sz="1600" dirty="0" smtClean="0"/>
              <a:t> prior spread)</a:t>
            </a:r>
          </a:p>
        </p:txBody>
      </p:sp>
      <p:grpSp>
        <p:nvGrpSpPr>
          <p:cNvPr id="10" name="Group 8"/>
          <p:cNvGrpSpPr/>
          <p:nvPr/>
        </p:nvGrpSpPr>
        <p:grpSpPr>
          <a:xfrm>
            <a:off x="1002106" y="1350493"/>
            <a:ext cx="3058378" cy="619721"/>
            <a:chOff x="2307602" y="3687108"/>
            <a:chExt cx="4216167" cy="819561"/>
          </a:xfrm>
        </p:grpSpPr>
        <p:grpSp>
          <p:nvGrpSpPr>
            <p:cNvPr id="12" name="Group 9"/>
            <p:cNvGrpSpPr/>
            <p:nvPr/>
          </p:nvGrpSpPr>
          <p:grpSpPr>
            <a:xfrm>
              <a:off x="2307602" y="3960905"/>
              <a:ext cx="4216167" cy="545764"/>
              <a:chOff x="892473" y="4036302"/>
              <a:chExt cx="4216167" cy="545764"/>
            </a:xfrm>
          </p:grpSpPr>
          <p:sp>
            <p:nvSpPr>
              <p:cNvPr id="18" name="文本框 18"/>
              <p:cNvSpPr txBox="1"/>
              <p:nvPr/>
            </p:nvSpPr>
            <p:spPr>
              <a:xfrm>
                <a:off x="1350197" y="4258150"/>
                <a:ext cx="2828576" cy="32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4</a:t>
                </a:r>
                <a:r>
                  <a:rPr lang="en-US" sz="1100" dirty="0" smtClean="0"/>
                  <a:t>          8           16         32         64</a:t>
                </a:r>
                <a:endParaRPr lang="en-US" sz="1100" dirty="0"/>
              </a:p>
            </p:txBody>
          </p:sp>
          <p:sp>
            <p:nvSpPr>
              <p:cNvPr id="19" name="矩形 14"/>
              <p:cNvSpPr/>
              <p:nvPr/>
            </p:nvSpPr>
            <p:spPr>
              <a:xfrm>
                <a:off x="892473" y="4036302"/>
                <a:ext cx="4216167" cy="323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/>
                  <a:t>analysis error with ROI =</a:t>
                </a:r>
              </a:p>
            </p:txBody>
          </p:sp>
          <p:cxnSp>
            <p:nvCxnSpPr>
              <p:cNvPr id="20" name="直接连接符 13"/>
              <p:cNvCxnSpPr/>
              <p:nvPr/>
            </p:nvCxnSpPr>
            <p:spPr>
              <a:xfrm>
                <a:off x="1038450" y="4438939"/>
                <a:ext cx="376528" cy="0"/>
              </a:xfrm>
              <a:prstGeom prst="line">
                <a:avLst/>
              </a:prstGeom>
              <a:ln w="28575">
                <a:solidFill>
                  <a:srgbClr val="005BCE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15"/>
              <p:cNvCxnSpPr/>
              <p:nvPr/>
            </p:nvCxnSpPr>
            <p:spPr>
              <a:xfrm>
                <a:off x="1678557" y="4438939"/>
                <a:ext cx="376528" cy="0"/>
              </a:xfrm>
              <a:prstGeom prst="line">
                <a:avLst/>
              </a:prstGeom>
              <a:ln w="28575">
                <a:solidFill>
                  <a:srgbClr val="00CBC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6"/>
              <p:cNvCxnSpPr/>
              <p:nvPr/>
            </p:nvCxnSpPr>
            <p:spPr>
              <a:xfrm>
                <a:off x="3070644" y="4430363"/>
                <a:ext cx="376528" cy="0"/>
              </a:xfrm>
              <a:prstGeom prst="line">
                <a:avLst/>
              </a:prstGeom>
              <a:ln w="28575">
                <a:solidFill>
                  <a:srgbClr val="CBCD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17"/>
              <p:cNvCxnSpPr/>
              <p:nvPr/>
            </p:nvCxnSpPr>
            <p:spPr>
              <a:xfrm>
                <a:off x="2387497" y="4430363"/>
                <a:ext cx="376528" cy="0"/>
              </a:xfrm>
              <a:prstGeom prst="line">
                <a:avLst/>
              </a:prstGeom>
              <a:ln w="28575">
                <a:solidFill>
                  <a:srgbClr val="5ACB5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16"/>
              <p:cNvCxnSpPr/>
              <p:nvPr/>
            </p:nvCxnSpPr>
            <p:spPr>
              <a:xfrm>
                <a:off x="3743940" y="4430363"/>
                <a:ext cx="376528" cy="0"/>
              </a:xfrm>
              <a:prstGeom prst="line">
                <a:avLst/>
              </a:prstGeom>
              <a:ln w="28575">
                <a:solidFill>
                  <a:srgbClr val="CB5E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20"/>
            <p:cNvGrpSpPr/>
            <p:nvPr/>
          </p:nvGrpSpPr>
          <p:grpSpPr>
            <a:xfrm>
              <a:off x="2414590" y="3687108"/>
              <a:ext cx="3951327" cy="345971"/>
              <a:chOff x="1268121" y="4822244"/>
              <a:chExt cx="3951327" cy="345971"/>
            </a:xfrm>
          </p:grpSpPr>
          <p:sp>
            <p:nvSpPr>
              <p:cNvPr id="14" name="矩形 17"/>
              <p:cNvSpPr/>
              <p:nvPr/>
            </p:nvSpPr>
            <p:spPr>
              <a:xfrm>
                <a:off x="1556428" y="4822244"/>
                <a:ext cx="3663020" cy="345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/>
                  <a:t>reference           no DA           </a:t>
                </a:r>
                <a:r>
                  <a:rPr lang="en-US" sz="1100" dirty="0" err="1" smtClean="0"/>
                  <a:t>obs</a:t>
                </a:r>
                <a:r>
                  <a:rPr lang="en-US" sz="1100" dirty="0" smtClean="0"/>
                  <a:t> error</a:t>
                </a:r>
                <a:endParaRPr lang="en-US" sz="1100" dirty="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648377" y="5006112"/>
                <a:ext cx="3765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3"/>
              <p:cNvCxnSpPr/>
              <p:nvPr/>
            </p:nvCxnSpPr>
            <p:spPr>
              <a:xfrm>
                <a:off x="3755352" y="5015273"/>
                <a:ext cx="37653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3"/>
              <p:cNvCxnSpPr/>
              <p:nvPr/>
            </p:nvCxnSpPr>
            <p:spPr>
              <a:xfrm>
                <a:off x="1268121" y="4997535"/>
                <a:ext cx="376529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58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187" y="102427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Concluding remarks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1273" y="1080655"/>
            <a:ext cx="7335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comprehensive sensitivity experiment is conducted in QG model to investigate how best localization radius changes with:</a:t>
            </a:r>
          </a:p>
          <a:p>
            <a:endParaRPr lang="en-US" dirty="0" smtClean="0"/>
          </a:p>
          <a:p>
            <a:r>
              <a:rPr lang="en-US" dirty="0" smtClean="0"/>
              <a:t>- ensemble size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(small N requires shorter ROI, especially for sparse network)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 observing network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(sparser network requires shorter ROI if N is small; but can </a:t>
            </a:r>
            <a:r>
              <a:rPr lang="en-US" smtClean="0">
                <a:solidFill>
                  <a:srgbClr val="FF0000"/>
                </a:solidFill>
              </a:rPr>
              <a:t>use </a:t>
            </a:r>
            <a:r>
              <a:rPr lang="en-US" smtClean="0">
                <a:solidFill>
                  <a:srgbClr val="FF0000"/>
                </a:solidFill>
              </a:rPr>
              <a:t>longer ROI </a:t>
            </a:r>
            <a:r>
              <a:rPr lang="en-US" dirty="0" smtClean="0">
                <a:solidFill>
                  <a:srgbClr val="FF0000"/>
                </a:solidFill>
              </a:rPr>
              <a:t>if N is large enough?)</a:t>
            </a:r>
          </a:p>
          <a:p>
            <a:endParaRPr lang="en-US" dirty="0"/>
          </a:p>
          <a:p>
            <a:r>
              <a:rPr lang="en-US" dirty="0" smtClean="0"/>
              <a:t>- characteristic correlation scale (determined by dynamics)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(an important factor, especially for small N)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observation error is not white noise, the filter assumption is violated, scale-dependent inflation is needed (under development).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18" y="4104231"/>
            <a:ext cx="7939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localization </a:t>
            </a:r>
            <a:r>
              <a:rPr lang="en-US" dirty="0"/>
              <a:t>radius depends on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ensemble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observing </a:t>
            </a:r>
            <a:r>
              <a:rPr lang="en-US" dirty="0"/>
              <a:t>network properties (density, frequency, accuracy)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underlying </a:t>
            </a:r>
            <a:r>
              <a:rPr lang="en-US" dirty="0"/>
              <a:t>covariance </a:t>
            </a:r>
            <a:r>
              <a:rPr lang="en-US" dirty="0" smtClean="0"/>
              <a:t>structure, flow-dependency (Anderson 2007)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What is their relative importance for multi-scale dynamics?</a:t>
            </a:r>
            <a:endParaRPr 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46898" y="36804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 pursuit of an optimal localization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74418" b="67820"/>
          <a:stretch/>
        </p:blipFill>
        <p:spPr>
          <a:xfrm>
            <a:off x="446898" y="1068402"/>
            <a:ext cx="3021117" cy="30257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64" t="69290" r="74154" b="-1470"/>
          <a:stretch/>
        </p:blipFill>
        <p:spPr>
          <a:xfrm>
            <a:off x="3468015" y="1178934"/>
            <a:ext cx="3021117" cy="30257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1470" y="613735"/>
            <a:ext cx="2019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"True" correlation </a:t>
            </a:r>
          </a:p>
          <a:p>
            <a:r>
              <a:rPr lang="en-US" dirty="0" smtClean="0"/>
              <a:t>(N=2000)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622587" y="637122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sample-estimated </a:t>
            </a:r>
          </a:p>
          <a:p>
            <a:r>
              <a:rPr lang="en-US" dirty="0" smtClean="0"/>
              <a:t>correlation (N=20)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481188" y="2652766"/>
            <a:ext cx="23968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adaptive algorithms:</a:t>
            </a:r>
          </a:p>
          <a:p>
            <a:r>
              <a:rPr lang="en-US" sz="1600" dirty="0" smtClean="0"/>
              <a:t>Zhen and Zhang 2014</a:t>
            </a:r>
          </a:p>
          <a:p>
            <a:r>
              <a:rPr lang="en-US" sz="1600" dirty="0" err="1"/>
              <a:t>Perianez</a:t>
            </a:r>
            <a:r>
              <a:rPr lang="en-US" sz="1600" dirty="0"/>
              <a:t> et al. 2014</a:t>
            </a:r>
          </a:p>
          <a:p>
            <a:r>
              <a:rPr lang="en-US" sz="1600" dirty="0" err="1" smtClean="0"/>
              <a:t>Kirchgessner</a:t>
            </a:r>
            <a:r>
              <a:rPr lang="en-US" sz="1600" dirty="0" smtClean="0"/>
              <a:t> et al. 2014</a:t>
            </a:r>
          </a:p>
          <a:p>
            <a:r>
              <a:rPr lang="en-US" sz="1600" dirty="0" smtClean="0"/>
              <a:t>Flowerdew 2015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417798" y="2179781"/>
            <a:ext cx="1062052" cy="965354"/>
          </a:xfrm>
          <a:custGeom>
            <a:avLst/>
            <a:gdLst>
              <a:gd name="connsiteX0" fmla="*/ 435556 w 1062052"/>
              <a:gd name="connsiteY0" fmla="*/ 20097 h 1055077"/>
              <a:gd name="connsiteX1" fmla="*/ 385314 w 1062052"/>
              <a:gd name="connsiteY1" fmla="*/ 10048 h 1055077"/>
              <a:gd name="connsiteX2" fmla="*/ 355169 w 1062052"/>
              <a:gd name="connsiteY2" fmla="*/ 0 h 1055077"/>
              <a:gd name="connsiteX3" fmla="*/ 244637 w 1062052"/>
              <a:gd name="connsiteY3" fmla="*/ 10048 h 1055077"/>
              <a:gd name="connsiteX4" fmla="*/ 214492 w 1062052"/>
              <a:gd name="connsiteY4" fmla="*/ 30145 h 1055077"/>
              <a:gd name="connsiteX5" fmla="*/ 204444 w 1062052"/>
              <a:gd name="connsiteY5" fmla="*/ 60290 h 1055077"/>
              <a:gd name="connsiteX6" fmla="*/ 184347 w 1062052"/>
              <a:gd name="connsiteY6" fmla="*/ 90435 h 1055077"/>
              <a:gd name="connsiteX7" fmla="*/ 164250 w 1062052"/>
              <a:gd name="connsiteY7" fmla="*/ 150725 h 1055077"/>
              <a:gd name="connsiteX8" fmla="*/ 124057 w 1062052"/>
              <a:gd name="connsiteY8" fmla="*/ 211016 h 1055077"/>
              <a:gd name="connsiteX9" fmla="*/ 103960 w 1062052"/>
              <a:gd name="connsiteY9" fmla="*/ 281354 h 1055077"/>
              <a:gd name="connsiteX10" fmla="*/ 53718 w 1062052"/>
              <a:gd name="connsiteY10" fmla="*/ 341644 h 1055077"/>
              <a:gd name="connsiteX11" fmla="*/ 13525 w 1062052"/>
              <a:gd name="connsiteY11" fmla="*/ 432079 h 1055077"/>
              <a:gd name="connsiteX12" fmla="*/ 13525 w 1062052"/>
              <a:gd name="connsiteY12" fmla="*/ 562708 h 1055077"/>
              <a:gd name="connsiteX13" fmla="*/ 33622 w 1062052"/>
              <a:gd name="connsiteY13" fmla="*/ 622998 h 1055077"/>
              <a:gd name="connsiteX14" fmla="*/ 43670 w 1062052"/>
              <a:gd name="connsiteY14" fmla="*/ 653143 h 1055077"/>
              <a:gd name="connsiteX15" fmla="*/ 53718 w 1062052"/>
              <a:gd name="connsiteY15" fmla="*/ 793820 h 1055077"/>
              <a:gd name="connsiteX16" fmla="*/ 103960 w 1062052"/>
              <a:gd name="connsiteY16" fmla="*/ 884255 h 1055077"/>
              <a:gd name="connsiteX17" fmla="*/ 174299 w 1062052"/>
              <a:gd name="connsiteY17" fmla="*/ 934497 h 1055077"/>
              <a:gd name="connsiteX18" fmla="*/ 204444 w 1062052"/>
              <a:gd name="connsiteY18" fmla="*/ 954594 h 1055077"/>
              <a:gd name="connsiteX19" fmla="*/ 244637 w 1062052"/>
              <a:gd name="connsiteY19" fmla="*/ 964642 h 1055077"/>
              <a:gd name="connsiteX20" fmla="*/ 345121 w 1062052"/>
              <a:gd name="connsiteY20" fmla="*/ 984739 h 1055077"/>
              <a:gd name="connsiteX21" fmla="*/ 375266 w 1062052"/>
              <a:gd name="connsiteY21" fmla="*/ 994787 h 1055077"/>
              <a:gd name="connsiteX22" fmla="*/ 455653 w 1062052"/>
              <a:gd name="connsiteY22" fmla="*/ 1014884 h 1055077"/>
              <a:gd name="connsiteX23" fmla="*/ 485798 w 1062052"/>
              <a:gd name="connsiteY23" fmla="*/ 1034980 h 1055077"/>
              <a:gd name="connsiteX24" fmla="*/ 546088 w 1062052"/>
              <a:gd name="connsiteY24" fmla="*/ 1055077 h 1055077"/>
              <a:gd name="connsiteX25" fmla="*/ 686765 w 1062052"/>
              <a:gd name="connsiteY25" fmla="*/ 1045029 h 1055077"/>
              <a:gd name="connsiteX26" fmla="*/ 716910 w 1062052"/>
              <a:gd name="connsiteY26" fmla="*/ 1034980 h 1055077"/>
              <a:gd name="connsiteX27" fmla="*/ 737006 w 1062052"/>
              <a:gd name="connsiteY27" fmla="*/ 1004835 h 1055077"/>
              <a:gd name="connsiteX28" fmla="*/ 757103 w 1062052"/>
              <a:gd name="connsiteY28" fmla="*/ 934497 h 1055077"/>
              <a:gd name="connsiteX29" fmla="*/ 777200 w 1062052"/>
              <a:gd name="connsiteY29" fmla="*/ 874207 h 1055077"/>
              <a:gd name="connsiteX30" fmla="*/ 787248 w 1062052"/>
              <a:gd name="connsiteY30" fmla="*/ 844062 h 1055077"/>
              <a:gd name="connsiteX31" fmla="*/ 827442 w 1062052"/>
              <a:gd name="connsiteY31" fmla="*/ 783772 h 1055077"/>
              <a:gd name="connsiteX32" fmla="*/ 887732 w 1062052"/>
              <a:gd name="connsiteY32" fmla="*/ 763675 h 1055077"/>
              <a:gd name="connsiteX33" fmla="*/ 978167 w 1062052"/>
              <a:gd name="connsiteY33" fmla="*/ 713433 h 1055077"/>
              <a:gd name="connsiteX34" fmla="*/ 1028409 w 1062052"/>
              <a:gd name="connsiteY34" fmla="*/ 663191 h 1055077"/>
              <a:gd name="connsiteX35" fmla="*/ 1048505 w 1062052"/>
              <a:gd name="connsiteY35" fmla="*/ 633046 h 1055077"/>
              <a:gd name="connsiteX36" fmla="*/ 1048505 w 1062052"/>
              <a:gd name="connsiteY36" fmla="*/ 512466 h 1055077"/>
              <a:gd name="connsiteX37" fmla="*/ 988215 w 1062052"/>
              <a:gd name="connsiteY37" fmla="*/ 472273 h 1055077"/>
              <a:gd name="connsiteX38" fmla="*/ 897780 w 1062052"/>
              <a:gd name="connsiteY38" fmla="*/ 442128 h 1055077"/>
              <a:gd name="connsiteX39" fmla="*/ 867635 w 1062052"/>
              <a:gd name="connsiteY39" fmla="*/ 432079 h 1055077"/>
              <a:gd name="connsiteX40" fmla="*/ 767151 w 1062052"/>
              <a:gd name="connsiteY40" fmla="*/ 381838 h 1055077"/>
              <a:gd name="connsiteX41" fmla="*/ 696813 w 1062052"/>
              <a:gd name="connsiteY41" fmla="*/ 301451 h 1055077"/>
              <a:gd name="connsiteX42" fmla="*/ 676716 w 1062052"/>
              <a:gd name="connsiteY42" fmla="*/ 271306 h 1055077"/>
              <a:gd name="connsiteX43" fmla="*/ 656620 w 1062052"/>
              <a:gd name="connsiteY43" fmla="*/ 241161 h 1055077"/>
              <a:gd name="connsiteX44" fmla="*/ 626475 w 1062052"/>
              <a:gd name="connsiteY44" fmla="*/ 221064 h 1055077"/>
              <a:gd name="connsiteX45" fmla="*/ 616426 w 1062052"/>
              <a:gd name="connsiteY45" fmla="*/ 190919 h 1055077"/>
              <a:gd name="connsiteX46" fmla="*/ 525991 w 1062052"/>
              <a:gd name="connsiteY46" fmla="*/ 130629 h 1055077"/>
              <a:gd name="connsiteX47" fmla="*/ 495846 w 1062052"/>
              <a:gd name="connsiteY47" fmla="*/ 110532 h 1055077"/>
              <a:gd name="connsiteX48" fmla="*/ 465701 w 1062052"/>
              <a:gd name="connsiteY48" fmla="*/ 100484 h 1055077"/>
              <a:gd name="connsiteX49" fmla="*/ 435556 w 1062052"/>
              <a:gd name="connsiteY49" fmla="*/ 20097 h 1055077"/>
              <a:gd name="connsiteX0" fmla="*/ 435556 w 1062052"/>
              <a:gd name="connsiteY0" fmla="*/ 20097 h 1055077"/>
              <a:gd name="connsiteX1" fmla="*/ 385314 w 1062052"/>
              <a:gd name="connsiteY1" fmla="*/ 10048 h 1055077"/>
              <a:gd name="connsiteX2" fmla="*/ 355169 w 1062052"/>
              <a:gd name="connsiteY2" fmla="*/ 0 h 1055077"/>
              <a:gd name="connsiteX3" fmla="*/ 244637 w 1062052"/>
              <a:gd name="connsiteY3" fmla="*/ 10048 h 1055077"/>
              <a:gd name="connsiteX4" fmla="*/ 214492 w 1062052"/>
              <a:gd name="connsiteY4" fmla="*/ 30145 h 1055077"/>
              <a:gd name="connsiteX5" fmla="*/ 204444 w 1062052"/>
              <a:gd name="connsiteY5" fmla="*/ 60290 h 1055077"/>
              <a:gd name="connsiteX6" fmla="*/ 223258 w 1062052"/>
              <a:gd name="connsiteY6" fmla="*/ 177984 h 1055077"/>
              <a:gd name="connsiteX7" fmla="*/ 164250 w 1062052"/>
              <a:gd name="connsiteY7" fmla="*/ 150725 h 1055077"/>
              <a:gd name="connsiteX8" fmla="*/ 124057 w 1062052"/>
              <a:gd name="connsiteY8" fmla="*/ 211016 h 1055077"/>
              <a:gd name="connsiteX9" fmla="*/ 103960 w 1062052"/>
              <a:gd name="connsiteY9" fmla="*/ 281354 h 1055077"/>
              <a:gd name="connsiteX10" fmla="*/ 53718 w 1062052"/>
              <a:gd name="connsiteY10" fmla="*/ 341644 h 1055077"/>
              <a:gd name="connsiteX11" fmla="*/ 13525 w 1062052"/>
              <a:gd name="connsiteY11" fmla="*/ 432079 h 1055077"/>
              <a:gd name="connsiteX12" fmla="*/ 13525 w 1062052"/>
              <a:gd name="connsiteY12" fmla="*/ 562708 h 1055077"/>
              <a:gd name="connsiteX13" fmla="*/ 33622 w 1062052"/>
              <a:gd name="connsiteY13" fmla="*/ 622998 h 1055077"/>
              <a:gd name="connsiteX14" fmla="*/ 43670 w 1062052"/>
              <a:gd name="connsiteY14" fmla="*/ 653143 h 1055077"/>
              <a:gd name="connsiteX15" fmla="*/ 53718 w 1062052"/>
              <a:gd name="connsiteY15" fmla="*/ 793820 h 1055077"/>
              <a:gd name="connsiteX16" fmla="*/ 103960 w 1062052"/>
              <a:gd name="connsiteY16" fmla="*/ 884255 h 1055077"/>
              <a:gd name="connsiteX17" fmla="*/ 174299 w 1062052"/>
              <a:gd name="connsiteY17" fmla="*/ 934497 h 1055077"/>
              <a:gd name="connsiteX18" fmla="*/ 204444 w 1062052"/>
              <a:gd name="connsiteY18" fmla="*/ 954594 h 1055077"/>
              <a:gd name="connsiteX19" fmla="*/ 244637 w 1062052"/>
              <a:gd name="connsiteY19" fmla="*/ 964642 h 1055077"/>
              <a:gd name="connsiteX20" fmla="*/ 345121 w 1062052"/>
              <a:gd name="connsiteY20" fmla="*/ 984739 h 1055077"/>
              <a:gd name="connsiteX21" fmla="*/ 375266 w 1062052"/>
              <a:gd name="connsiteY21" fmla="*/ 994787 h 1055077"/>
              <a:gd name="connsiteX22" fmla="*/ 455653 w 1062052"/>
              <a:gd name="connsiteY22" fmla="*/ 1014884 h 1055077"/>
              <a:gd name="connsiteX23" fmla="*/ 485798 w 1062052"/>
              <a:gd name="connsiteY23" fmla="*/ 1034980 h 1055077"/>
              <a:gd name="connsiteX24" fmla="*/ 546088 w 1062052"/>
              <a:gd name="connsiteY24" fmla="*/ 1055077 h 1055077"/>
              <a:gd name="connsiteX25" fmla="*/ 686765 w 1062052"/>
              <a:gd name="connsiteY25" fmla="*/ 1045029 h 1055077"/>
              <a:gd name="connsiteX26" fmla="*/ 716910 w 1062052"/>
              <a:gd name="connsiteY26" fmla="*/ 1034980 h 1055077"/>
              <a:gd name="connsiteX27" fmla="*/ 737006 w 1062052"/>
              <a:gd name="connsiteY27" fmla="*/ 1004835 h 1055077"/>
              <a:gd name="connsiteX28" fmla="*/ 757103 w 1062052"/>
              <a:gd name="connsiteY28" fmla="*/ 934497 h 1055077"/>
              <a:gd name="connsiteX29" fmla="*/ 777200 w 1062052"/>
              <a:gd name="connsiteY29" fmla="*/ 874207 h 1055077"/>
              <a:gd name="connsiteX30" fmla="*/ 787248 w 1062052"/>
              <a:gd name="connsiteY30" fmla="*/ 844062 h 1055077"/>
              <a:gd name="connsiteX31" fmla="*/ 827442 w 1062052"/>
              <a:gd name="connsiteY31" fmla="*/ 783772 h 1055077"/>
              <a:gd name="connsiteX32" fmla="*/ 887732 w 1062052"/>
              <a:gd name="connsiteY32" fmla="*/ 763675 h 1055077"/>
              <a:gd name="connsiteX33" fmla="*/ 978167 w 1062052"/>
              <a:gd name="connsiteY33" fmla="*/ 713433 h 1055077"/>
              <a:gd name="connsiteX34" fmla="*/ 1028409 w 1062052"/>
              <a:gd name="connsiteY34" fmla="*/ 663191 h 1055077"/>
              <a:gd name="connsiteX35" fmla="*/ 1048505 w 1062052"/>
              <a:gd name="connsiteY35" fmla="*/ 633046 h 1055077"/>
              <a:gd name="connsiteX36" fmla="*/ 1048505 w 1062052"/>
              <a:gd name="connsiteY36" fmla="*/ 512466 h 1055077"/>
              <a:gd name="connsiteX37" fmla="*/ 988215 w 1062052"/>
              <a:gd name="connsiteY37" fmla="*/ 472273 h 1055077"/>
              <a:gd name="connsiteX38" fmla="*/ 897780 w 1062052"/>
              <a:gd name="connsiteY38" fmla="*/ 442128 h 1055077"/>
              <a:gd name="connsiteX39" fmla="*/ 867635 w 1062052"/>
              <a:gd name="connsiteY39" fmla="*/ 432079 h 1055077"/>
              <a:gd name="connsiteX40" fmla="*/ 767151 w 1062052"/>
              <a:gd name="connsiteY40" fmla="*/ 381838 h 1055077"/>
              <a:gd name="connsiteX41" fmla="*/ 696813 w 1062052"/>
              <a:gd name="connsiteY41" fmla="*/ 301451 h 1055077"/>
              <a:gd name="connsiteX42" fmla="*/ 676716 w 1062052"/>
              <a:gd name="connsiteY42" fmla="*/ 271306 h 1055077"/>
              <a:gd name="connsiteX43" fmla="*/ 656620 w 1062052"/>
              <a:gd name="connsiteY43" fmla="*/ 241161 h 1055077"/>
              <a:gd name="connsiteX44" fmla="*/ 626475 w 1062052"/>
              <a:gd name="connsiteY44" fmla="*/ 221064 h 1055077"/>
              <a:gd name="connsiteX45" fmla="*/ 616426 w 1062052"/>
              <a:gd name="connsiteY45" fmla="*/ 190919 h 1055077"/>
              <a:gd name="connsiteX46" fmla="*/ 525991 w 1062052"/>
              <a:gd name="connsiteY46" fmla="*/ 130629 h 1055077"/>
              <a:gd name="connsiteX47" fmla="*/ 495846 w 1062052"/>
              <a:gd name="connsiteY47" fmla="*/ 110532 h 1055077"/>
              <a:gd name="connsiteX48" fmla="*/ 465701 w 1062052"/>
              <a:gd name="connsiteY48" fmla="*/ 100484 h 1055077"/>
              <a:gd name="connsiteX49" fmla="*/ 435556 w 1062052"/>
              <a:gd name="connsiteY49" fmla="*/ 20097 h 1055077"/>
              <a:gd name="connsiteX0" fmla="*/ 435556 w 1062052"/>
              <a:gd name="connsiteY0" fmla="*/ 20097 h 1055077"/>
              <a:gd name="connsiteX1" fmla="*/ 385314 w 1062052"/>
              <a:gd name="connsiteY1" fmla="*/ 10048 h 1055077"/>
              <a:gd name="connsiteX2" fmla="*/ 355169 w 1062052"/>
              <a:gd name="connsiteY2" fmla="*/ 0 h 1055077"/>
              <a:gd name="connsiteX3" fmla="*/ 244637 w 1062052"/>
              <a:gd name="connsiteY3" fmla="*/ 10048 h 1055077"/>
              <a:gd name="connsiteX4" fmla="*/ 214492 w 1062052"/>
              <a:gd name="connsiteY4" fmla="*/ 30145 h 1055077"/>
              <a:gd name="connsiteX5" fmla="*/ 272538 w 1062052"/>
              <a:gd name="connsiteY5" fmla="*/ 147839 h 1055077"/>
              <a:gd name="connsiteX6" fmla="*/ 223258 w 1062052"/>
              <a:gd name="connsiteY6" fmla="*/ 177984 h 1055077"/>
              <a:gd name="connsiteX7" fmla="*/ 164250 w 1062052"/>
              <a:gd name="connsiteY7" fmla="*/ 150725 h 1055077"/>
              <a:gd name="connsiteX8" fmla="*/ 124057 w 1062052"/>
              <a:gd name="connsiteY8" fmla="*/ 211016 h 1055077"/>
              <a:gd name="connsiteX9" fmla="*/ 103960 w 1062052"/>
              <a:gd name="connsiteY9" fmla="*/ 281354 h 1055077"/>
              <a:gd name="connsiteX10" fmla="*/ 53718 w 1062052"/>
              <a:gd name="connsiteY10" fmla="*/ 341644 h 1055077"/>
              <a:gd name="connsiteX11" fmla="*/ 13525 w 1062052"/>
              <a:gd name="connsiteY11" fmla="*/ 432079 h 1055077"/>
              <a:gd name="connsiteX12" fmla="*/ 13525 w 1062052"/>
              <a:gd name="connsiteY12" fmla="*/ 562708 h 1055077"/>
              <a:gd name="connsiteX13" fmla="*/ 33622 w 1062052"/>
              <a:gd name="connsiteY13" fmla="*/ 622998 h 1055077"/>
              <a:gd name="connsiteX14" fmla="*/ 43670 w 1062052"/>
              <a:gd name="connsiteY14" fmla="*/ 653143 h 1055077"/>
              <a:gd name="connsiteX15" fmla="*/ 53718 w 1062052"/>
              <a:gd name="connsiteY15" fmla="*/ 793820 h 1055077"/>
              <a:gd name="connsiteX16" fmla="*/ 103960 w 1062052"/>
              <a:gd name="connsiteY16" fmla="*/ 884255 h 1055077"/>
              <a:gd name="connsiteX17" fmla="*/ 174299 w 1062052"/>
              <a:gd name="connsiteY17" fmla="*/ 934497 h 1055077"/>
              <a:gd name="connsiteX18" fmla="*/ 204444 w 1062052"/>
              <a:gd name="connsiteY18" fmla="*/ 954594 h 1055077"/>
              <a:gd name="connsiteX19" fmla="*/ 244637 w 1062052"/>
              <a:gd name="connsiteY19" fmla="*/ 964642 h 1055077"/>
              <a:gd name="connsiteX20" fmla="*/ 345121 w 1062052"/>
              <a:gd name="connsiteY20" fmla="*/ 984739 h 1055077"/>
              <a:gd name="connsiteX21" fmla="*/ 375266 w 1062052"/>
              <a:gd name="connsiteY21" fmla="*/ 994787 h 1055077"/>
              <a:gd name="connsiteX22" fmla="*/ 455653 w 1062052"/>
              <a:gd name="connsiteY22" fmla="*/ 1014884 h 1055077"/>
              <a:gd name="connsiteX23" fmla="*/ 485798 w 1062052"/>
              <a:gd name="connsiteY23" fmla="*/ 1034980 h 1055077"/>
              <a:gd name="connsiteX24" fmla="*/ 546088 w 1062052"/>
              <a:gd name="connsiteY24" fmla="*/ 1055077 h 1055077"/>
              <a:gd name="connsiteX25" fmla="*/ 686765 w 1062052"/>
              <a:gd name="connsiteY25" fmla="*/ 1045029 h 1055077"/>
              <a:gd name="connsiteX26" fmla="*/ 716910 w 1062052"/>
              <a:gd name="connsiteY26" fmla="*/ 1034980 h 1055077"/>
              <a:gd name="connsiteX27" fmla="*/ 737006 w 1062052"/>
              <a:gd name="connsiteY27" fmla="*/ 1004835 h 1055077"/>
              <a:gd name="connsiteX28" fmla="*/ 757103 w 1062052"/>
              <a:gd name="connsiteY28" fmla="*/ 934497 h 1055077"/>
              <a:gd name="connsiteX29" fmla="*/ 777200 w 1062052"/>
              <a:gd name="connsiteY29" fmla="*/ 874207 h 1055077"/>
              <a:gd name="connsiteX30" fmla="*/ 787248 w 1062052"/>
              <a:gd name="connsiteY30" fmla="*/ 844062 h 1055077"/>
              <a:gd name="connsiteX31" fmla="*/ 827442 w 1062052"/>
              <a:gd name="connsiteY31" fmla="*/ 783772 h 1055077"/>
              <a:gd name="connsiteX32" fmla="*/ 887732 w 1062052"/>
              <a:gd name="connsiteY32" fmla="*/ 763675 h 1055077"/>
              <a:gd name="connsiteX33" fmla="*/ 978167 w 1062052"/>
              <a:gd name="connsiteY33" fmla="*/ 713433 h 1055077"/>
              <a:gd name="connsiteX34" fmla="*/ 1028409 w 1062052"/>
              <a:gd name="connsiteY34" fmla="*/ 663191 h 1055077"/>
              <a:gd name="connsiteX35" fmla="*/ 1048505 w 1062052"/>
              <a:gd name="connsiteY35" fmla="*/ 633046 h 1055077"/>
              <a:gd name="connsiteX36" fmla="*/ 1048505 w 1062052"/>
              <a:gd name="connsiteY36" fmla="*/ 512466 h 1055077"/>
              <a:gd name="connsiteX37" fmla="*/ 988215 w 1062052"/>
              <a:gd name="connsiteY37" fmla="*/ 472273 h 1055077"/>
              <a:gd name="connsiteX38" fmla="*/ 897780 w 1062052"/>
              <a:gd name="connsiteY38" fmla="*/ 442128 h 1055077"/>
              <a:gd name="connsiteX39" fmla="*/ 867635 w 1062052"/>
              <a:gd name="connsiteY39" fmla="*/ 432079 h 1055077"/>
              <a:gd name="connsiteX40" fmla="*/ 767151 w 1062052"/>
              <a:gd name="connsiteY40" fmla="*/ 381838 h 1055077"/>
              <a:gd name="connsiteX41" fmla="*/ 696813 w 1062052"/>
              <a:gd name="connsiteY41" fmla="*/ 301451 h 1055077"/>
              <a:gd name="connsiteX42" fmla="*/ 676716 w 1062052"/>
              <a:gd name="connsiteY42" fmla="*/ 271306 h 1055077"/>
              <a:gd name="connsiteX43" fmla="*/ 656620 w 1062052"/>
              <a:gd name="connsiteY43" fmla="*/ 241161 h 1055077"/>
              <a:gd name="connsiteX44" fmla="*/ 626475 w 1062052"/>
              <a:gd name="connsiteY44" fmla="*/ 221064 h 1055077"/>
              <a:gd name="connsiteX45" fmla="*/ 616426 w 1062052"/>
              <a:gd name="connsiteY45" fmla="*/ 190919 h 1055077"/>
              <a:gd name="connsiteX46" fmla="*/ 525991 w 1062052"/>
              <a:gd name="connsiteY46" fmla="*/ 130629 h 1055077"/>
              <a:gd name="connsiteX47" fmla="*/ 495846 w 1062052"/>
              <a:gd name="connsiteY47" fmla="*/ 110532 h 1055077"/>
              <a:gd name="connsiteX48" fmla="*/ 465701 w 1062052"/>
              <a:gd name="connsiteY48" fmla="*/ 100484 h 1055077"/>
              <a:gd name="connsiteX49" fmla="*/ 435556 w 1062052"/>
              <a:gd name="connsiteY49" fmla="*/ 20097 h 1055077"/>
              <a:gd name="connsiteX0" fmla="*/ 435556 w 1062052"/>
              <a:gd name="connsiteY0" fmla="*/ 20097 h 1055077"/>
              <a:gd name="connsiteX1" fmla="*/ 385314 w 1062052"/>
              <a:gd name="connsiteY1" fmla="*/ 10048 h 1055077"/>
              <a:gd name="connsiteX2" fmla="*/ 355169 w 1062052"/>
              <a:gd name="connsiteY2" fmla="*/ 0 h 1055077"/>
              <a:gd name="connsiteX3" fmla="*/ 244637 w 1062052"/>
              <a:gd name="connsiteY3" fmla="*/ 10048 h 1055077"/>
              <a:gd name="connsiteX4" fmla="*/ 311769 w 1062052"/>
              <a:gd name="connsiteY4" fmla="*/ 137149 h 1055077"/>
              <a:gd name="connsiteX5" fmla="*/ 272538 w 1062052"/>
              <a:gd name="connsiteY5" fmla="*/ 147839 h 1055077"/>
              <a:gd name="connsiteX6" fmla="*/ 223258 w 1062052"/>
              <a:gd name="connsiteY6" fmla="*/ 177984 h 1055077"/>
              <a:gd name="connsiteX7" fmla="*/ 164250 w 1062052"/>
              <a:gd name="connsiteY7" fmla="*/ 150725 h 1055077"/>
              <a:gd name="connsiteX8" fmla="*/ 124057 w 1062052"/>
              <a:gd name="connsiteY8" fmla="*/ 211016 h 1055077"/>
              <a:gd name="connsiteX9" fmla="*/ 103960 w 1062052"/>
              <a:gd name="connsiteY9" fmla="*/ 281354 h 1055077"/>
              <a:gd name="connsiteX10" fmla="*/ 53718 w 1062052"/>
              <a:gd name="connsiteY10" fmla="*/ 341644 h 1055077"/>
              <a:gd name="connsiteX11" fmla="*/ 13525 w 1062052"/>
              <a:gd name="connsiteY11" fmla="*/ 432079 h 1055077"/>
              <a:gd name="connsiteX12" fmla="*/ 13525 w 1062052"/>
              <a:gd name="connsiteY12" fmla="*/ 562708 h 1055077"/>
              <a:gd name="connsiteX13" fmla="*/ 33622 w 1062052"/>
              <a:gd name="connsiteY13" fmla="*/ 622998 h 1055077"/>
              <a:gd name="connsiteX14" fmla="*/ 43670 w 1062052"/>
              <a:gd name="connsiteY14" fmla="*/ 653143 h 1055077"/>
              <a:gd name="connsiteX15" fmla="*/ 53718 w 1062052"/>
              <a:gd name="connsiteY15" fmla="*/ 793820 h 1055077"/>
              <a:gd name="connsiteX16" fmla="*/ 103960 w 1062052"/>
              <a:gd name="connsiteY16" fmla="*/ 884255 h 1055077"/>
              <a:gd name="connsiteX17" fmla="*/ 174299 w 1062052"/>
              <a:gd name="connsiteY17" fmla="*/ 934497 h 1055077"/>
              <a:gd name="connsiteX18" fmla="*/ 204444 w 1062052"/>
              <a:gd name="connsiteY18" fmla="*/ 954594 h 1055077"/>
              <a:gd name="connsiteX19" fmla="*/ 244637 w 1062052"/>
              <a:gd name="connsiteY19" fmla="*/ 964642 h 1055077"/>
              <a:gd name="connsiteX20" fmla="*/ 345121 w 1062052"/>
              <a:gd name="connsiteY20" fmla="*/ 984739 h 1055077"/>
              <a:gd name="connsiteX21" fmla="*/ 375266 w 1062052"/>
              <a:gd name="connsiteY21" fmla="*/ 994787 h 1055077"/>
              <a:gd name="connsiteX22" fmla="*/ 455653 w 1062052"/>
              <a:gd name="connsiteY22" fmla="*/ 1014884 h 1055077"/>
              <a:gd name="connsiteX23" fmla="*/ 485798 w 1062052"/>
              <a:gd name="connsiteY23" fmla="*/ 1034980 h 1055077"/>
              <a:gd name="connsiteX24" fmla="*/ 546088 w 1062052"/>
              <a:gd name="connsiteY24" fmla="*/ 1055077 h 1055077"/>
              <a:gd name="connsiteX25" fmla="*/ 686765 w 1062052"/>
              <a:gd name="connsiteY25" fmla="*/ 1045029 h 1055077"/>
              <a:gd name="connsiteX26" fmla="*/ 716910 w 1062052"/>
              <a:gd name="connsiteY26" fmla="*/ 1034980 h 1055077"/>
              <a:gd name="connsiteX27" fmla="*/ 737006 w 1062052"/>
              <a:gd name="connsiteY27" fmla="*/ 1004835 h 1055077"/>
              <a:gd name="connsiteX28" fmla="*/ 757103 w 1062052"/>
              <a:gd name="connsiteY28" fmla="*/ 934497 h 1055077"/>
              <a:gd name="connsiteX29" fmla="*/ 777200 w 1062052"/>
              <a:gd name="connsiteY29" fmla="*/ 874207 h 1055077"/>
              <a:gd name="connsiteX30" fmla="*/ 787248 w 1062052"/>
              <a:gd name="connsiteY30" fmla="*/ 844062 h 1055077"/>
              <a:gd name="connsiteX31" fmla="*/ 827442 w 1062052"/>
              <a:gd name="connsiteY31" fmla="*/ 783772 h 1055077"/>
              <a:gd name="connsiteX32" fmla="*/ 887732 w 1062052"/>
              <a:gd name="connsiteY32" fmla="*/ 763675 h 1055077"/>
              <a:gd name="connsiteX33" fmla="*/ 978167 w 1062052"/>
              <a:gd name="connsiteY33" fmla="*/ 713433 h 1055077"/>
              <a:gd name="connsiteX34" fmla="*/ 1028409 w 1062052"/>
              <a:gd name="connsiteY34" fmla="*/ 663191 h 1055077"/>
              <a:gd name="connsiteX35" fmla="*/ 1048505 w 1062052"/>
              <a:gd name="connsiteY35" fmla="*/ 633046 h 1055077"/>
              <a:gd name="connsiteX36" fmla="*/ 1048505 w 1062052"/>
              <a:gd name="connsiteY36" fmla="*/ 512466 h 1055077"/>
              <a:gd name="connsiteX37" fmla="*/ 988215 w 1062052"/>
              <a:gd name="connsiteY37" fmla="*/ 472273 h 1055077"/>
              <a:gd name="connsiteX38" fmla="*/ 897780 w 1062052"/>
              <a:gd name="connsiteY38" fmla="*/ 442128 h 1055077"/>
              <a:gd name="connsiteX39" fmla="*/ 867635 w 1062052"/>
              <a:gd name="connsiteY39" fmla="*/ 432079 h 1055077"/>
              <a:gd name="connsiteX40" fmla="*/ 767151 w 1062052"/>
              <a:gd name="connsiteY40" fmla="*/ 381838 h 1055077"/>
              <a:gd name="connsiteX41" fmla="*/ 696813 w 1062052"/>
              <a:gd name="connsiteY41" fmla="*/ 301451 h 1055077"/>
              <a:gd name="connsiteX42" fmla="*/ 676716 w 1062052"/>
              <a:gd name="connsiteY42" fmla="*/ 271306 h 1055077"/>
              <a:gd name="connsiteX43" fmla="*/ 656620 w 1062052"/>
              <a:gd name="connsiteY43" fmla="*/ 241161 h 1055077"/>
              <a:gd name="connsiteX44" fmla="*/ 626475 w 1062052"/>
              <a:gd name="connsiteY44" fmla="*/ 221064 h 1055077"/>
              <a:gd name="connsiteX45" fmla="*/ 616426 w 1062052"/>
              <a:gd name="connsiteY45" fmla="*/ 190919 h 1055077"/>
              <a:gd name="connsiteX46" fmla="*/ 525991 w 1062052"/>
              <a:gd name="connsiteY46" fmla="*/ 130629 h 1055077"/>
              <a:gd name="connsiteX47" fmla="*/ 495846 w 1062052"/>
              <a:gd name="connsiteY47" fmla="*/ 110532 h 1055077"/>
              <a:gd name="connsiteX48" fmla="*/ 465701 w 1062052"/>
              <a:gd name="connsiteY48" fmla="*/ 100484 h 1055077"/>
              <a:gd name="connsiteX49" fmla="*/ 435556 w 1062052"/>
              <a:gd name="connsiteY49" fmla="*/ 20097 h 1055077"/>
              <a:gd name="connsiteX0" fmla="*/ 435556 w 1062052"/>
              <a:gd name="connsiteY0" fmla="*/ 26416 h 1061396"/>
              <a:gd name="connsiteX1" fmla="*/ 385314 w 1062052"/>
              <a:gd name="connsiteY1" fmla="*/ 16367 h 1061396"/>
              <a:gd name="connsiteX2" fmla="*/ 355169 w 1062052"/>
              <a:gd name="connsiteY2" fmla="*/ 6319 h 1061396"/>
              <a:gd name="connsiteX3" fmla="*/ 361369 w 1062052"/>
              <a:gd name="connsiteY3" fmla="*/ 123371 h 1061396"/>
              <a:gd name="connsiteX4" fmla="*/ 311769 w 1062052"/>
              <a:gd name="connsiteY4" fmla="*/ 143468 h 1061396"/>
              <a:gd name="connsiteX5" fmla="*/ 272538 w 1062052"/>
              <a:gd name="connsiteY5" fmla="*/ 154158 h 1061396"/>
              <a:gd name="connsiteX6" fmla="*/ 223258 w 1062052"/>
              <a:gd name="connsiteY6" fmla="*/ 184303 h 1061396"/>
              <a:gd name="connsiteX7" fmla="*/ 164250 w 1062052"/>
              <a:gd name="connsiteY7" fmla="*/ 157044 h 1061396"/>
              <a:gd name="connsiteX8" fmla="*/ 124057 w 1062052"/>
              <a:gd name="connsiteY8" fmla="*/ 217335 h 1061396"/>
              <a:gd name="connsiteX9" fmla="*/ 103960 w 1062052"/>
              <a:gd name="connsiteY9" fmla="*/ 287673 h 1061396"/>
              <a:gd name="connsiteX10" fmla="*/ 53718 w 1062052"/>
              <a:gd name="connsiteY10" fmla="*/ 347963 h 1061396"/>
              <a:gd name="connsiteX11" fmla="*/ 13525 w 1062052"/>
              <a:gd name="connsiteY11" fmla="*/ 438398 h 1061396"/>
              <a:gd name="connsiteX12" fmla="*/ 13525 w 1062052"/>
              <a:gd name="connsiteY12" fmla="*/ 569027 h 1061396"/>
              <a:gd name="connsiteX13" fmla="*/ 33622 w 1062052"/>
              <a:gd name="connsiteY13" fmla="*/ 629317 h 1061396"/>
              <a:gd name="connsiteX14" fmla="*/ 43670 w 1062052"/>
              <a:gd name="connsiteY14" fmla="*/ 659462 h 1061396"/>
              <a:gd name="connsiteX15" fmla="*/ 53718 w 1062052"/>
              <a:gd name="connsiteY15" fmla="*/ 800139 h 1061396"/>
              <a:gd name="connsiteX16" fmla="*/ 103960 w 1062052"/>
              <a:gd name="connsiteY16" fmla="*/ 890574 h 1061396"/>
              <a:gd name="connsiteX17" fmla="*/ 174299 w 1062052"/>
              <a:gd name="connsiteY17" fmla="*/ 940816 h 1061396"/>
              <a:gd name="connsiteX18" fmla="*/ 204444 w 1062052"/>
              <a:gd name="connsiteY18" fmla="*/ 960913 h 1061396"/>
              <a:gd name="connsiteX19" fmla="*/ 244637 w 1062052"/>
              <a:gd name="connsiteY19" fmla="*/ 970961 h 1061396"/>
              <a:gd name="connsiteX20" fmla="*/ 345121 w 1062052"/>
              <a:gd name="connsiteY20" fmla="*/ 991058 h 1061396"/>
              <a:gd name="connsiteX21" fmla="*/ 375266 w 1062052"/>
              <a:gd name="connsiteY21" fmla="*/ 1001106 h 1061396"/>
              <a:gd name="connsiteX22" fmla="*/ 455653 w 1062052"/>
              <a:gd name="connsiteY22" fmla="*/ 1021203 h 1061396"/>
              <a:gd name="connsiteX23" fmla="*/ 485798 w 1062052"/>
              <a:gd name="connsiteY23" fmla="*/ 1041299 h 1061396"/>
              <a:gd name="connsiteX24" fmla="*/ 546088 w 1062052"/>
              <a:gd name="connsiteY24" fmla="*/ 1061396 h 1061396"/>
              <a:gd name="connsiteX25" fmla="*/ 686765 w 1062052"/>
              <a:gd name="connsiteY25" fmla="*/ 1051348 h 1061396"/>
              <a:gd name="connsiteX26" fmla="*/ 716910 w 1062052"/>
              <a:gd name="connsiteY26" fmla="*/ 1041299 h 1061396"/>
              <a:gd name="connsiteX27" fmla="*/ 737006 w 1062052"/>
              <a:gd name="connsiteY27" fmla="*/ 1011154 h 1061396"/>
              <a:gd name="connsiteX28" fmla="*/ 757103 w 1062052"/>
              <a:gd name="connsiteY28" fmla="*/ 940816 h 1061396"/>
              <a:gd name="connsiteX29" fmla="*/ 777200 w 1062052"/>
              <a:gd name="connsiteY29" fmla="*/ 880526 h 1061396"/>
              <a:gd name="connsiteX30" fmla="*/ 787248 w 1062052"/>
              <a:gd name="connsiteY30" fmla="*/ 850381 h 1061396"/>
              <a:gd name="connsiteX31" fmla="*/ 827442 w 1062052"/>
              <a:gd name="connsiteY31" fmla="*/ 790091 h 1061396"/>
              <a:gd name="connsiteX32" fmla="*/ 887732 w 1062052"/>
              <a:gd name="connsiteY32" fmla="*/ 769994 h 1061396"/>
              <a:gd name="connsiteX33" fmla="*/ 978167 w 1062052"/>
              <a:gd name="connsiteY33" fmla="*/ 719752 h 1061396"/>
              <a:gd name="connsiteX34" fmla="*/ 1028409 w 1062052"/>
              <a:gd name="connsiteY34" fmla="*/ 669510 h 1061396"/>
              <a:gd name="connsiteX35" fmla="*/ 1048505 w 1062052"/>
              <a:gd name="connsiteY35" fmla="*/ 639365 h 1061396"/>
              <a:gd name="connsiteX36" fmla="*/ 1048505 w 1062052"/>
              <a:gd name="connsiteY36" fmla="*/ 518785 h 1061396"/>
              <a:gd name="connsiteX37" fmla="*/ 988215 w 1062052"/>
              <a:gd name="connsiteY37" fmla="*/ 478592 h 1061396"/>
              <a:gd name="connsiteX38" fmla="*/ 897780 w 1062052"/>
              <a:gd name="connsiteY38" fmla="*/ 448447 h 1061396"/>
              <a:gd name="connsiteX39" fmla="*/ 867635 w 1062052"/>
              <a:gd name="connsiteY39" fmla="*/ 438398 h 1061396"/>
              <a:gd name="connsiteX40" fmla="*/ 767151 w 1062052"/>
              <a:gd name="connsiteY40" fmla="*/ 388157 h 1061396"/>
              <a:gd name="connsiteX41" fmla="*/ 696813 w 1062052"/>
              <a:gd name="connsiteY41" fmla="*/ 307770 h 1061396"/>
              <a:gd name="connsiteX42" fmla="*/ 676716 w 1062052"/>
              <a:gd name="connsiteY42" fmla="*/ 277625 h 1061396"/>
              <a:gd name="connsiteX43" fmla="*/ 656620 w 1062052"/>
              <a:gd name="connsiteY43" fmla="*/ 247480 h 1061396"/>
              <a:gd name="connsiteX44" fmla="*/ 626475 w 1062052"/>
              <a:gd name="connsiteY44" fmla="*/ 227383 h 1061396"/>
              <a:gd name="connsiteX45" fmla="*/ 616426 w 1062052"/>
              <a:gd name="connsiteY45" fmla="*/ 197238 h 1061396"/>
              <a:gd name="connsiteX46" fmla="*/ 525991 w 1062052"/>
              <a:gd name="connsiteY46" fmla="*/ 136948 h 1061396"/>
              <a:gd name="connsiteX47" fmla="*/ 495846 w 1062052"/>
              <a:gd name="connsiteY47" fmla="*/ 116851 h 1061396"/>
              <a:gd name="connsiteX48" fmla="*/ 465701 w 1062052"/>
              <a:gd name="connsiteY48" fmla="*/ 106803 h 1061396"/>
              <a:gd name="connsiteX49" fmla="*/ 435556 w 1062052"/>
              <a:gd name="connsiteY49" fmla="*/ 26416 h 1061396"/>
              <a:gd name="connsiteX0" fmla="*/ 435556 w 1062052"/>
              <a:gd name="connsiteY0" fmla="*/ 16525 h 1051505"/>
              <a:gd name="connsiteX1" fmla="*/ 385314 w 1062052"/>
              <a:gd name="connsiteY1" fmla="*/ 6476 h 1051505"/>
              <a:gd name="connsiteX2" fmla="*/ 394079 w 1062052"/>
              <a:gd name="connsiteY2" fmla="*/ 93705 h 1051505"/>
              <a:gd name="connsiteX3" fmla="*/ 361369 w 1062052"/>
              <a:gd name="connsiteY3" fmla="*/ 113480 h 1051505"/>
              <a:gd name="connsiteX4" fmla="*/ 311769 w 1062052"/>
              <a:gd name="connsiteY4" fmla="*/ 133577 h 1051505"/>
              <a:gd name="connsiteX5" fmla="*/ 272538 w 1062052"/>
              <a:gd name="connsiteY5" fmla="*/ 144267 h 1051505"/>
              <a:gd name="connsiteX6" fmla="*/ 223258 w 1062052"/>
              <a:gd name="connsiteY6" fmla="*/ 174412 h 1051505"/>
              <a:gd name="connsiteX7" fmla="*/ 164250 w 1062052"/>
              <a:gd name="connsiteY7" fmla="*/ 147153 h 1051505"/>
              <a:gd name="connsiteX8" fmla="*/ 124057 w 1062052"/>
              <a:gd name="connsiteY8" fmla="*/ 207444 h 1051505"/>
              <a:gd name="connsiteX9" fmla="*/ 103960 w 1062052"/>
              <a:gd name="connsiteY9" fmla="*/ 277782 h 1051505"/>
              <a:gd name="connsiteX10" fmla="*/ 53718 w 1062052"/>
              <a:gd name="connsiteY10" fmla="*/ 338072 h 1051505"/>
              <a:gd name="connsiteX11" fmla="*/ 13525 w 1062052"/>
              <a:gd name="connsiteY11" fmla="*/ 428507 h 1051505"/>
              <a:gd name="connsiteX12" fmla="*/ 13525 w 1062052"/>
              <a:gd name="connsiteY12" fmla="*/ 559136 h 1051505"/>
              <a:gd name="connsiteX13" fmla="*/ 33622 w 1062052"/>
              <a:gd name="connsiteY13" fmla="*/ 619426 h 1051505"/>
              <a:gd name="connsiteX14" fmla="*/ 43670 w 1062052"/>
              <a:gd name="connsiteY14" fmla="*/ 649571 h 1051505"/>
              <a:gd name="connsiteX15" fmla="*/ 53718 w 1062052"/>
              <a:gd name="connsiteY15" fmla="*/ 790248 h 1051505"/>
              <a:gd name="connsiteX16" fmla="*/ 103960 w 1062052"/>
              <a:gd name="connsiteY16" fmla="*/ 880683 h 1051505"/>
              <a:gd name="connsiteX17" fmla="*/ 174299 w 1062052"/>
              <a:gd name="connsiteY17" fmla="*/ 930925 h 1051505"/>
              <a:gd name="connsiteX18" fmla="*/ 204444 w 1062052"/>
              <a:gd name="connsiteY18" fmla="*/ 951022 h 1051505"/>
              <a:gd name="connsiteX19" fmla="*/ 244637 w 1062052"/>
              <a:gd name="connsiteY19" fmla="*/ 961070 h 1051505"/>
              <a:gd name="connsiteX20" fmla="*/ 345121 w 1062052"/>
              <a:gd name="connsiteY20" fmla="*/ 981167 h 1051505"/>
              <a:gd name="connsiteX21" fmla="*/ 375266 w 1062052"/>
              <a:gd name="connsiteY21" fmla="*/ 991215 h 1051505"/>
              <a:gd name="connsiteX22" fmla="*/ 455653 w 1062052"/>
              <a:gd name="connsiteY22" fmla="*/ 1011312 h 1051505"/>
              <a:gd name="connsiteX23" fmla="*/ 485798 w 1062052"/>
              <a:gd name="connsiteY23" fmla="*/ 1031408 h 1051505"/>
              <a:gd name="connsiteX24" fmla="*/ 546088 w 1062052"/>
              <a:gd name="connsiteY24" fmla="*/ 1051505 h 1051505"/>
              <a:gd name="connsiteX25" fmla="*/ 686765 w 1062052"/>
              <a:gd name="connsiteY25" fmla="*/ 1041457 h 1051505"/>
              <a:gd name="connsiteX26" fmla="*/ 716910 w 1062052"/>
              <a:gd name="connsiteY26" fmla="*/ 1031408 h 1051505"/>
              <a:gd name="connsiteX27" fmla="*/ 737006 w 1062052"/>
              <a:gd name="connsiteY27" fmla="*/ 1001263 h 1051505"/>
              <a:gd name="connsiteX28" fmla="*/ 757103 w 1062052"/>
              <a:gd name="connsiteY28" fmla="*/ 930925 h 1051505"/>
              <a:gd name="connsiteX29" fmla="*/ 777200 w 1062052"/>
              <a:gd name="connsiteY29" fmla="*/ 870635 h 1051505"/>
              <a:gd name="connsiteX30" fmla="*/ 787248 w 1062052"/>
              <a:gd name="connsiteY30" fmla="*/ 840490 h 1051505"/>
              <a:gd name="connsiteX31" fmla="*/ 827442 w 1062052"/>
              <a:gd name="connsiteY31" fmla="*/ 780200 h 1051505"/>
              <a:gd name="connsiteX32" fmla="*/ 887732 w 1062052"/>
              <a:gd name="connsiteY32" fmla="*/ 760103 h 1051505"/>
              <a:gd name="connsiteX33" fmla="*/ 978167 w 1062052"/>
              <a:gd name="connsiteY33" fmla="*/ 709861 h 1051505"/>
              <a:gd name="connsiteX34" fmla="*/ 1028409 w 1062052"/>
              <a:gd name="connsiteY34" fmla="*/ 659619 h 1051505"/>
              <a:gd name="connsiteX35" fmla="*/ 1048505 w 1062052"/>
              <a:gd name="connsiteY35" fmla="*/ 629474 h 1051505"/>
              <a:gd name="connsiteX36" fmla="*/ 1048505 w 1062052"/>
              <a:gd name="connsiteY36" fmla="*/ 508894 h 1051505"/>
              <a:gd name="connsiteX37" fmla="*/ 988215 w 1062052"/>
              <a:gd name="connsiteY37" fmla="*/ 468701 h 1051505"/>
              <a:gd name="connsiteX38" fmla="*/ 897780 w 1062052"/>
              <a:gd name="connsiteY38" fmla="*/ 438556 h 1051505"/>
              <a:gd name="connsiteX39" fmla="*/ 867635 w 1062052"/>
              <a:gd name="connsiteY39" fmla="*/ 428507 h 1051505"/>
              <a:gd name="connsiteX40" fmla="*/ 767151 w 1062052"/>
              <a:gd name="connsiteY40" fmla="*/ 378266 h 1051505"/>
              <a:gd name="connsiteX41" fmla="*/ 696813 w 1062052"/>
              <a:gd name="connsiteY41" fmla="*/ 297879 h 1051505"/>
              <a:gd name="connsiteX42" fmla="*/ 676716 w 1062052"/>
              <a:gd name="connsiteY42" fmla="*/ 267734 h 1051505"/>
              <a:gd name="connsiteX43" fmla="*/ 656620 w 1062052"/>
              <a:gd name="connsiteY43" fmla="*/ 237589 h 1051505"/>
              <a:gd name="connsiteX44" fmla="*/ 626475 w 1062052"/>
              <a:gd name="connsiteY44" fmla="*/ 217492 h 1051505"/>
              <a:gd name="connsiteX45" fmla="*/ 616426 w 1062052"/>
              <a:gd name="connsiteY45" fmla="*/ 187347 h 1051505"/>
              <a:gd name="connsiteX46" fmla="*/ 525991 w 1062052"/>
              <a:gd name="connsiteY46" fmla="*/ 127057 h 1051505"/>
              <a:gd name="connsiteX47" fmla="*/ 495846 w 1062052"/>
              <a:gd name="connsiteY47" fmla="*/ 106960 h 1051505"/>
              <a:gd name="connsiteX48" fmla="*/ 465701 w 1062052"/>
              <a:gd name="connsiteY48" fmla="*/ 96912 h 1051505"/>
              <a:gd name="connsiteX49" fmla="*/ 435556 w 1062052"/>
              <a:gd name="connsiteY49" fmla="*/ 16525 h 1051505"/>
              <a:gd name="connsiteX0" fmla="*/ 435556 w 1062052"/>
              <a:gd name="connsiteY0" fmla="*/ 87872 h 1045030"/>
              <a:gd name="connsiteX1" fmla="*/ 385314 w 1062052"/>
              <a:gd name="connsiteY1" fmla="*/ 1 h 1045030"/>
              <a:gd name="connsiteX2" fmla="*/ 394079 w 1062052"/>
              <a:gd name="connsiteY2" fmla="*/ 87230 h 1045030"/>
              <a:gd name="connsiteX3" fmla="*/ 361369 w 1062052"/>
              <a:gd name="connsiteY3" fmla="*/ 107005 h 1045030"/>
              <a:gd name="connsiteX4" fmla="*/ 311769 w 1062052"/>
              <a:gd name="connsiteY4" fmla="*/ 127102 h 1045030"/>
              <a:gd name="connsiteX5" fmla="*/ 272538 w 1062052"/>
              <a:gd name="connsiteY5" fmla="*/ 137792 h 1045030"/>
              <a:gd name="connsiteX6" fmla="*/ 223258 w 1062052"/>
              <a:gd name="connsiteY6" fmla="*/ 167937 h 1045030"/>
              <a:gd name="connsiteX7" fmla="*/ 164250 w 1062052"/>
              <a:gd name="connsiteY7" fmla="*/ 140678 h 1045030"/>
              <a:gd name="connsiteX8" fmla="*/ 124057 w 1062052"/>
              <a:gd name="connsiteY8" fmla="*/ 200969 h 1045030"/>
              <a:gd name="connsiteX9" fmla="*/ 103960 w 1062052"/>
              <a:gd name="connsiteY9" fmla="*/ 271307 h 1045030"/>
              <a:gd name="connsiteX10" fmla="*/ 53718 w 1062052"/>
              <a:gd name="connsiteY10" fmla="*/ 331597 h 1045030"/>
              <a:gd name="connsiteX11" fmla="*/ 13525 w 1062052"/>
              <a:gd name="connsiteY11" fmla="*/ 422032 h 1045030"/>
              <a:gd name="connsiteX12" fmla="*/ 13525 w 1062052"/>
              <a:gd name="connsiteY12" fmla="*/ 552661 h 1045030"/>
              <a:gd name="connsiteX13" fmla="*/ 33622 w 1062052"/>
              <a:gd name="connsiteY13" fmla="*/ 612951 h 1045030"/>
              <a:gd name="connsiteX14" fmla="*/ 43670 w 1062052"/>
              <a:gd name="connsiteY14" fmla="*/ 643096 h 1045030"/>
              <a:gd name="connsiteX15" fmla="*/ 53718 w 1062052"/>
              <a:gd name="connsiteY15" fmla="*/ 783773 h 1045030"/>
              <a:gd name="connsiteX16" fmla="*/ 103960 w 1062052"/>
              <a:gd name="connsiteY16" fmla="*/ 874208 h 1045030"/>
              <a:gd name="connsiteX17" fmla="*/ 174299 w 1062052"/>
              <a:gd name="connsiteY17" fmla="*/ 924450 h 1045030"/>
              <a:gd name="connsiteX18" fmla="*/ 204444 w 1062052"/>
              <a:gd name="connsiteY18" fmla="*/ 944547 h 1045030"/>
              <a:gd name="connsiteX19" fmla="*/ 244637 w 1062052"/>
              <a:gd name="connsiteY19" fmla="*/ 954595 h 1045030"/>
              <a:gd name="connsiteX20" fmla="*/ 345121 w 1062052"/>
              <a:gd name="connsiteY20" fmla="*/ 974692 h 1045030"/>
              <a:gd name="connsiteX21" fmla="*/ 375266 w 1062052"/>
              <a:gd name="connsiteY21" fmla="*/ 984740 h 1045030"/>
              <a:gd name="connsiteX22" fmla="*/ 455653 w 1062052"/>
              <a:gd name="connsiteY22" fmla="*/ 1004837 h 1045030"/>
              <a:gd name="connsiteX23" fmla="*/ 485798 w 1062052"/>
              <a:gd name="connsiteY23" fmla="*/ 1024933 h 1045030"/>
              <a:gd name="connsiteX24" fmla="*/ 546088 w 1062052"/>
              <a:gd name="connsiteY24" fmla="*/ 1045030 h 1045030"/>
              <a:gd name="connsiteX25" fmla="*/ 686765 w 1062052"/>
              <a:gd name="connsiteY25" fmla="*/ 1034982 h 1045030"/>
              <a:gd name="connsiteX26" fmla="*/ 716910 w 1062052"/>
              <a:gd name="connsiteY26" fmla="*/ 1024933 h 1045030"/>
              <a:gd name="connsiteX27" fmla="*/ 737006 w 1062052"/>
              <a:gd name="connsiteY27" fmla="*/ 994788 h 1045030"/>
              <a:gd name="connsiteX28" fmla="*/ 757103 w 1062052"/>
              <a:gd name="connsiteY28" fmla="*/ 924450 h 1045030"/>
              <a:gd name="connsiteX29" fmla="*/ 777200 w 1062052"/>
              <a:gd name="connsiteY29" fmla="*/ 864160 h 1045030"/>
              <a:gd name="connsiteX30" fmla="*/ 787248 w 1062052"/>
              <a:gd name="connsiteY30" fmla="*/ 834015 h 1045030"/>
              <a:gd name="connsiteX31" fmla="*/ 827442 w 1062052"/>
              <a:gd name="connsiteY31" fmla="*/ 773725 h 1045030"/>
              <a:gd name="connsiteX32" fmla="*/ 887732 w 1062052"/>
              <a:gd name="connsiteY32" fmla="*/ 753628 h 1045030"/>
              <a:gd name="connsiteX33" fmla="*/ 978167 w 1062052"/>
              <a:gd name="connsiteY33" fmla="*/ 703386 h 1045030"/>
              <a:gd name="connsiteX34" fmla="*/ 1028409 w 1062052"/>
              <a:gd name="connsiteY34" fmla="*/ 653144 h 1045030"/>
              <a:gd name="connsiteX35" fmla="*/ 1048505 w 1062052"/>
              <a:gd name="connsiteY35" fmla="*/ 622999 h 1045030"/>
              <a:gd name="connsiteX36" fmla="*/ 1048505 w 1062052"/>
              <a:gd name="connsiteY36" fmla="*/ 502419 h 1045030"/>
              <a:gd name="connsiteX37" fmla="*/ 988215 w 1062052"/>
              <a:gd name="connsiteY37" fmla="*/ 462226 h 1045030"/>
              <a:gd name="connsiteX38" fmla="*/ 897780 w 1062052"/>
              <a:gd name="connsiteY38" fmla="*/ 432081 h 1045030"/>
              <a:gd name="connsiteX39" fmla="*/ 867635 w 1062052"/>
              <a:gd name="connsiteY39" fmla="*/ 422032 h 1045030"/>
              <a:gd name="connsiteX40" fmla="*/ 767151 w 1062052"/>
              <a:gd name="connsiteY40" fmla="*/ 371791 h 1045030"/>
              <a:gd name="connsiteX41" fmla="*/ 696813 w 1062052"/>
              <a:gd name="connsiteY41" fmla="*/ 291404 h 1045030"/>
              <a:gd name="connsiteX42" fmla="*/ 676716 w 1062052"/>
              <a:gd name="connsiteY42" fmla="*/ 261259 h 1045030"/>
              <a:gd name="connsiteX43" fmla="*/ 656620 w 1062052"/>
              <a:gd name="connsiteY43" fmla="*/ 231114 h 1045030"/>
              <a:gd name="connsiteX44" fmla="*/ 626475 w 1062052"/>
              <a:gd name="connsiteY44" fmla="*/ 211017 h 1045030"/>
              <a:gd name="connsiteX45" fmla="*/ 616426 w 1062052"/>
              <a:gd name="connsiteY45" fmla="*/ 180872 h 1045030"/>
              <a:gd name="connsiteX46" fmla="*/ 525991 w 1062052"/>
              <a:gd name="connsiteY46" fmla="*/ 120582 h 1045030"/>
              <a:gd name="connsiteX47" fmla="*/ 495846 w 1062052"/>
              <a:gd name="connsiteY47" fmla="*/ 100485 h 1045030"/>
              <a:gd name="connsiteX48" fmla="*/ 465701 w 1062052"/>
              <a:gd name="connsiteY48" fmla="*/ 90437 h 1045030"/>
              <a:gd name="connsiteX49" fmla="*/ 435556 w 1062052"/>
              <a:gd name="connsiteY49" fmla="*/ 87872 h 1045030"/>
              <a:gd name="connsiteX0" fmla="*/ 435556 w 1062052"/>
              <a:gd name="connsiteY0" fmla="*/ 8196 h 965354"/>
              <a:gd name="connsiteX1" fmla="*/ 385314 w 1062052"/>
              <a:gd name="connsiteY1" fmla="*/ 17602 h 965354"/>
              <a:gd name="connsiteX2" fmla="*/ 394079 w 1062052"/>
              <a:gd name="connsiteY2" fmla="*/ 7554 h 965354"/>
              <a:gd name="connsiteX3" fmla="*/ 361369 w 1062052"/>
              <a:gd name="connsiteY3" fmla="*/ 27329 h 965354"/>
              <a:gd name="connsiteX4" fmla="*/ 311769 w 1062052"/>
              <a:gd name="connsiteY4" fmla="*/ 47426 h 965354"/>
              <a:gd name="connsiteX5" fmla="*/ 272538 w 1062052"/>
              <a:gd name="connsiteY5" fmla="*/ 58116 h 965354"/>
              <a:gd name="connsiteX6" fmla="*/ 223258 w 1062052"/>
              <a:gd name="connsiteY6" fmla="*/ 88261 h 965354"/>
              <a:gd name="connsiteX7" fmla="*/ 164250 w 1062052"/>
              <a:gd name="connsiteY7" fmla="*/ 61002 h 965354"/>
              <a:gd name="connsiteX8" fmla="*/ 124057 w 1062052"/>
              <a:gd name="connsiteY8" fmla="*/ 121293 h 965354"/>
              <a:gd name="connsiteX9" fmla="*/ 103960 w 1062052"/>
              <a:gd name="connsiteY9" fmla="*/ 191631 h 965354"/>
              <a:gd name="connsiteX10" fmla="*/ 53718 w 1062052"/>
              <a:gd name="connsiteY10" fmla="*/ 251921 h 965354"/>
              <a:gd name="connsiteX11" fmla="*/ 13525 w 1062052"/>
              <a:gd name="connsiteY11" fmla="*/ 342356 h 965354"/>
              <a:gd name="connsiteX12" fmla="*/ 13525 w 1062052"/>
              <a:gd name="connsiteY12" fmla="*/ 472985 h 965354"/>
              <a:gd name="connsiteX13" fmla="*/ 33622 w 1062052"/>
              <a:gd name="connsiteY13" fmla="*/ 533275 h 965354"/>
              <a:gd name="connsiteX14" fmla="*/ 43670 w 1062052"/>
              <a:gd name="connsiteY14" fmla="*/ 563420 h 965354"/>
              <a:gd name="connsiteX15" fmla="*/ 53718 w 1062052"/>
              <a:gd name="connsiteY15" fmla="*/ 704097 h 965354"/>
              <a:gd name="connsiteX16" fmla="*/ 103960 w 1062052"/>
              <a:gd name="connsiteY16" fmla="*/ 794532 h 965354"/>
              <a:gd name="connsiteX17" fmla="*/ 174299 w 1062052"/>
              <a:gd name="connsiteY17" fmla="*/ 844774 h 965354"/>
              <a:gd name="connsiteX18" fmla="*/ 204444 w 1062052"/>
              <a:gd name="connsiteY18" fmla="*/ 864871 h 965354"/>
              <a:gd name="connsiteX19" fmla="*/ 244637 w 1062052"/>
              <a:gd name="connsiteY19" fmla="*/ 874919 h 965354"/>
              <a:gd name="connsiteX20" fmla="*/ 345121 w 1062052"/>
              <a:gd name="connsiteY20" fmla="*/ 895016 h 965354"/>
              <a:gd name="connsiteX21" fmla="*/ 375266 w 1062052"/>
              <a:gd name="connsiteY21" fmla="*/ 905064 h 965354"/>
              <a:gd name="connsiteX22" fmla="*/ 455653 w 1062052"/>
              <a:gd name="connsiteY22" fmla="*/ 925161 h 965354"/>
              <a:gd name="connsiteX23" fmla="*/ 485798 w 1062052"/>
              <a:gd name="connsiteY23" fmla="*/ 945257 h 965354"/>
              <a:gd name="connsiteX24" fmla="*/ 546088 w 1062052"/>
              <a:gd name="connsiteY24" fmla="*/ 965354 h 965354"/>
              <a:gd name="connsiteX25" fmla="*/ 686765 w 1062052"/>
              <a:gd name="connsiteY25" fmla="*/ 955306 h 965354"/>
              <a:gd name="connsiteX26" fmla="*/ 716910 w 1062052"/>
              <a:gd name="connsiteY26" fmla="*/ 945257 h 965354"/>
              <a:gd name="connsiteX27" fmla="*/ 737006 w 1062052"/>
              <a:gd name="connsiteY27" fmla="*/ 915112 h 965354"/>
              <a:gd name="connsiteX28" fmla="*/ 757103 w 1062052"/>
              <a:gd name="connsiteY28" fmla="*/ 844774 h 965354"/>
              <a:gd name="connsiteX29" fmla="*/ 777200 w 1062052"/>
              <a:gd name="connsiteY29" fmla="*/ 784484 h 965354"/>
              <a:gd name="connsiteX30" fmla="*/ 787248 w 1062052"/>
              <a:gd name="connsiteY30" fmla="*/ 754339 h 965354"/>
              <a:gd name="connsiteX31" fmla="*/ 827442 w 1062052"/>
              <a:gd name="connsiteY31" fmla="*/ 694049 h 965354"/>
              <a:gd name="connsiteX32" fmla="*/ 887732 w 1062052"/>
              <a:gd name="connsiteY32" fmla="*/ 673952 h 965354"/>
              <a:gd name="connsiteX33" fmla="*/ 978167 w 1062052"/>
              <a:gd name="connsiteY33" fmla="*/ 623710 h 965354"/>
              <a:gd name="connsiteX34" fmla="*/ 1028409 w 1062052"/>
              <a:gd name="connsiteY34" fmla="*/ 573468 h 965354"/>
              <a:gd name="connsiteX35" fmla="*/ 1048505 w 1062052"/>
              <a:gd name="connsiteY35" fmla="*/ 543323 h 965354"/>
              <a:gd name="connsiteX36" fmla="*/ 1048505 w 1062052"/>
              <a:gd name="connsiteY36" fmla="*/ 422743 h 965354"/>
              <a:gd name="connsiteX37" fmla="*/ 988215 w 1062052"/>
              <a:gd name="connsiteY37" fmla="*/ 382550 h 965354"/>
              <a:gd name="connsiteX38" fmla="*/ 897780 w 1062052"/>
              <a:gd name="connsiteY38" fmla="*/ 352405 h 965354"/>
              <a:gd name="connsiteX39" fmla="*/ 867635 w 1062052"/>
              <a:gd name="connsiteY39" fmla="*/ 342356 h 965354"/>
              <a:gd name="connsiteX40" fmla="*/ 767151 w 1062052"/>
              <a:gd name="connsiteY40" fmla="*/ 292115 h 965354"/>
              <a:gd name="connsiteX41" fmla="*/ 696813 w 1062052"/>
              <a:gd name="connsiteY41" fmla="*/ 211728 h 965354"/>
              <a:gd name="connsiteX42" fmla="*/ 676716 w 1062052"/>
              <a:gd name="connsiteY42" fmla="*/ 181583 h 965354"/>
              <a:gd name="connsiteX43" fmla="*/ 656620 w 1062052"/>
              <a:gd name="connsiteY43" fmla="*/ 151438 h 965354"/>
              <a:gd name="connsiteX44" fmla="*/ 626475 w 1062052"/>
              <a:gd name="connsiteY44" fmla="*/ 131341 h 965354"/>
              <a:gd name="connsiteX45" fmla="*/ 616426 w 1062052"/>
              <a:gd name="connsiteY45" fmla="*/ 101196 h 965354"/>
              <a:gd name="connsiteX46" fmla="*/ 525991 w 1062052"/>
              <a:gd name="connsiteY46" fmla="*/ 40906 h 965354"/>
              <a:gd name="connsiteX47" fmla="*/ 495846 w 1062052"/>
              <a:gd name="connsiteY47" fmla="*/ 20809 h 965354"/>
              <a:gd name="connsiteX48" fmla="*/ 465701 w 1062052"/>
              <a:gd name="connsiteY48" fmla="*/ 10761 h 965354"/>
              <a:gd name="connsiteX49" fmla="*/ 435556 w 1062052"/>
              <a:gd name="connsiteY49" fmla="*/ 8196 h 965354"/>
              <a:gd name="connsiteX0" fmla="*/ 435556 w 1062052"/>
              <a:gd name="connsiteY0" fmla="*/ 8196 h 965354"/>
              <a:gd name="connsiteX1" fmla="*/ 385314 w 1062052"/>
              <a:gd name="connsiteY1" fmla="*/ 17602 h 965354"/>
              <a:gd name="connsiteX2" fmla="*/ 394079 w 1062052"/>
              <a:gd name="connsiteY2" fmla="*/ 7554 h 965354"/>
              <a:gd name="connsiteX3" fmla="*/ 361369 w 1062052"/>
              <a:gd name="connsiteY3" fmla="*/ 27329 h 965354"/>
              <a:gd name="connsiteX4" fmla="*/ 311769 w 1062052"/>
              <a:gd name="connsiteY4" fmla="*/ 47426 h 965354"/>
              <a:gd name="connsiteX5" fmla="*/ 272538 w 1062052"/>
              <a:gd name="connsiteY5" fmla="*/ 58116 h 965354"/>
              <a:gd name="connsiteX6" fmla="*/ 223258 w 1062052"/>
              <a:gd name="connsiteY6" fmla="*/ 88261 h 965354"/>
              <a:gd name="connsiteX7" fmla="*/ 154522 w 1062052"/>
              <a:gd name="connsiteY7" fmla="*/ 119368 h 965354"/>
              <a:gd name="connsiteX8" fmla="*/ 124057 w 1062052"/>
              <a:gd name="connsiteY8" fmla="*/ 121293 h 965354"/>
              <a:gd name="connsiteX9" fmla="*/ 103960 w 1062052"/>
              <a:gd name="connsiteY9" fmla="*/ 191631 h 965354"/>
              <a:gd name="connsiteX10" fmla="*/ 53718 w 1062052"/>
              <a:gd name="connsiteY10" fmla="*/ 251921 h 965354"/>
              <a:gd name="connsiteX11" fmla="*/ 13525 w 1062052"/>
              <a:gd name="connsiteY11" fmla="*/ 342356 h 965354"/>
              <a:gd name="connsiteX12" fmla="*/ 13525 w 1062052"/>
              <a:gd name="connsiteY12" fmla="*/ 472985 h 965354"/>
              <a:gd name="connsiteX13" fmla="*/ 33622 w 1062052"/>
              <a:gd name="connsiteY13" fmla="*/ 533275 h 965354"/>
              <a:gd name="connsiteX14" fmla="*/ 43670 w 1062052"/>
              <a:gd name="connsiteY14" fmla="*/ 563420 h 965354"/>
              <a:gd name="connsiteX15" fmla="*/ 53718 w 1062052"/>
              <a:gd name="connsiteY15" fmla="*/ 704097 h 965354"/>
              <a:gd name="connsiteX16" fmla="*/ 103960 w 1062052"/>
              <a:gd name="connsiteY16" fmla="*/ 794532 h 965354"/>
              <a:gd name="connsiteX17" fmla="*/ 174299 w 1062052"/>
              <a:gd name="connsiteY17" fmla="*/ 844774 h 965354"/>
              <a:gd name="connsiteX18" fmla="*/ 204444 w 1062052"/>
              <a:gd name="connsiteY18" fmla="*/ 864871 h 965354"/>
              <a:gd name="connsiteX19" fmla="*/ 244637 w 1062052"/>
              <a:gd name="connsiteY19" fmla="*/ 874919 h 965354"/>
              <a:gd name="connsiteX20" fmla="*/ 345121 w 1062052"/>
              <a:gd name="connsiteY20" fmla="*/ 895016 h 965354"/>
              <a:gd name="connsiteX21" fmla="*/ 375266 w 1062052"/>
              <a:gd name="connsiteY21" fmla="*/ 905064 h 965354"/>
              <a:gd name="connsiteX22" fmla="*/ 455653 w 1062052"/>
              <a:gd name="connsiteY22" fmla="*/ 925161 h 965354"/>
              <a:gd name="connsiteX23" fmla="*/ 485798 w 1062052"/>
              <a:gd name="connsiteY23" fmla="*/ 945257 h 965354"/>
              <a:gd name="connsiteX24" fmla="*/ 546088 w 1062052"/>
              <a:gd name="connsiteY24" fmla="*/ 965354 h 965354"/>
              <a:gd name="connsiteX25" fmla="*/ 686765 w 1062052"/>
              <a:gd name="connsiteY25" fmla="*/ 955306 h 965354"/>
              <a:gd name="connsiteX26" fmla="*/ 716910 w 1062052"/>
              <a:gd name="connsiteY26" fmla="*/ 945257 h 965354"/>
              <a:gd name="connsiteX27" fmla="*/ 737006 w 1062052"/>
              <a:gd name="connsiteY27" fmla="*/ 915112 h 965354"/>
              <a:gd name="connsiteX28" fmla="*/ 757103 w 1062052"/>
              <a:gd name="connsiteY28" fmla="*/ 844774 h 965354"/>
              <a:gd name="connsiteX29" fmla="*/ 777200 w 1062052"/>
              <a:gd name="connsiteY29" fmla="*/ 784484 h 965354"/>
              <a:gd name="connsiteX30" fmla="*/ 787248 w 1062052"/>
              <a:gd name="connsiteY30" fmla="*/ 754339 h 965354"/>
              <a:gd name="connsiteX31" fmla="*/ 827442 w 1062052"/>
              <a:gd name="connsiteY31" fmla="*/ 694049 h 965354"/>
              <a:gd name="connsiteX32" fmla="*/ 887732 w 1062052"/>
              <a:gd name="connsiteY32" fmla="*/ 673952 h 965354"/>
              <a:gd name="connsiteX33" fmla="*/ 978167 w 1062052"/>
              <a:gd name="connsiteY33" fmla="*/ 623710 h 965354"/>
              <a:gd name="connsiteX34" fmla="*/ 1028409 w 1062052"/>
              <a:gd name="connsiteY34" fmla="*/ 573468 h 965354"/>
              <a:gd name="connsiteX35" fmla="*/ 1048505 w 1062052"/>
              <a:gd name="connsiteY35" fmla="*/ 543323 h 965354"/>
              <a:gd name="connsiteX36" fmla="*/ 1048505 w 1062052"/>
              <a:gd name="connsiteY36" fmla="*/ 422743 h 965354"/>
              <a:gd name="connsiteX37" fmla="*/ 988215 w 1062052"/>
              <a:gd name="connsiteY37" fmla="*/ 382550 h 965354"/>
              <a:gd name="connsiteX38" fmla="*/ 897780 w 1062052"/>
              <a:gd name="connsiteY38" fmla="*/ 352405 h 965354"/>
              <a:gd name="connsiteX39" fmla="*/ 867635 w 1062052"/>
              <a:gd name="connsiteY39" fmla="*/ 342356 h 965354"/>
              <a:gd name="connsiteX40" fmla="*/ 767151 w 1062052"/>
              <a:gd name="connsiteY40" fmla="*/ 292115 h 965354"/>
              <a:gd name="connsiteX41" fmla="*/ 696813 w 1062052"/>
              <a:gd name="connsiteY41" fmla="*/ 211728 h 965354"/>
              <a:gd name="connsiteX42" fmla="*/ 676716 w 1062052"/>
              <a:gd name="connsiteY42" fmla="*/ 181583 h 965354"/>
              <a:gd name="connsiteX43" fmla="*/ 656620 w 1062052"/>
              <a:gd name="connsiteY43" fmla="*/ 151438 h 965354"/>
              <a:gd name="connsiteX44" fmla="*/ 626475 w 1062052"/>
              <a:gd name="connsiteY44" fmla="*/ 131341 h 965354"/>
              <a:gd name="connsiteX45" fmla="*/ 616426 w 1062052"/>
              <a:gd name="connsiteY45" fmla="*/ 101196 h 965354"/>
              <a:gd name="connsiteX46" fmla="*/ 525991 w 1062052"/>
              <a:gd name="connsiteY46" fmla="*/ 40906 h 965354"/>
              <a:gd name="connsiteX47" fmla="*/ 495846 w 1062052"/>
              <a:gd name="connsiteY47" fmla="*/ 20809 h 965354"/>
              <a:gd name="connsiteX48" fmla="*/ 465701 w 1062052"/>
              <a:gd name="connsiteY48" fmla="*/ 10761 h 965354"/>
              <a:gd name="connsiteX49" fmla="*/ 435556 w 1062052"/>
              <a:gd name="connsiteY49" fmla="*/ 8196 h 9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62052" h="965354">
                <a:moveTo>
                  <a:pt x="435556" y="8196"/>
                </a:moveTo>
                <a:cubicBezTo>
                  <a:pt x="422158" y="9336"/>
                  <a:pt x="392227" y="17709"/>
                  <a:pt x="385314" y="17602"/>
                </a:cubicBezTo>
                <a:cubicBezTo>
                  <a:pt x="378401" y="17495"/>
                  <a:pt x="398070" y="5933"/>
                  <a:pt x="394079" y="7554"/>
                </a:cubicBezTo>
                <a:cubicBezTo>
                  <a:pt x="390088" y="9175"/>
                  <a:pt x="398213" y="23980"/>
                  <a:pt x="361369" y="27329"/>
                </a:cubicBezTo>
                <a:cubicBezTo>
                  <a:pt x="351321" y="34028"/>
                  <a:pt x="326574" y="42295"/>
                  <a:pt x="311769" y="47426"/>
                </a:cubicBezTo>
                <a:cubicBezTo>
                  <a:pt x="296964" y="52557"/>
                  <a:pt x="287290" y="51310"/>
                  <a:pt x="272538" y="58116"/>
                </a:cubicBezTo>
                <a:cubicBezTo>
                  <a:pt x="257786" y="64922"/>
                  <a:pt x="229957" y="78213"/>
                  <a:pt x="223258" y="88261"/>
                </a:cubicBezTo>
                <a:cubicBezTo>
                  <a:pt x="216559" y="108358"/>
                  <a:pt x="166272" y="101742"/>
                  <a:pt x="154522" y="119368"/>
                </a:cubicBezTo>
                <a:lnTo>
                  <a:pt x="124057" y="121293"/>
                </a:lnTo>
                <a:cubicBezTo>
                  <a:pt x="120836" y="134177"/>
                  <a:pt x="111170" y="177211"/>
                  <a:pt x="103960" y="191631"/>
                </a:cubicBezTo>
                <a:cubicBezTo>
                  <a:pt x="89969" y="219613"/>
                  <a:pt x="75944" y="229696"/>
                  <a:pt x="53718" y="251921"/>
                </a:cubicBezTo>
                <a:cubicBezTo>
                  <a:pt x="29803" y="323668"/>
                  <a:pt x="45373" y="294585"/>
                  <a:pt x="13525" y="342356"/>
                </a:cubicBezTo>
                <a:cubicBezTo>
                  <a:pt x="-5211" y="398566"/>
                  <a:pt x="-3794" y="380615"/>
                  <a:pt x="13525" y="472985"/>
                </a:cubicBezTo>
                <a:cubicBezTo>
                  <a:pt x="17429" y="493806"/>
                  <a:pt x="26923" y="513178"/>
                  <a:pt x="33622" y="533275"/>
                </a:cubicBezTo>
                <a:lnTo>
                  <a:pt x="43670" y="563420"/>
                </a:lnTo>
                <a:cubicBezTo>
                  <a:pt x="47019" y="610312"/>
                  <a:pt x="48225" y="657407"/>
                  <a:pt x="53718" y="704097"/>
                </a:cubicBezTo>
                <a:cubicBezTo>
                  <a:pt x="57087" y="732736"/>
                  <a:pt x="90541" y="781113"/>
                  <a:pt x="103960" y="794532"/>
                </a:cubicBezTo>
                <a:cubicBezTo>
                  <a:pt x="153062" y="843634"/>
                  <a:pt x="112577" y="809504"/>
                  <a:pt x="174299" y="844774"/>
                </a:cubicBezTo>
                <a:cubicBezTo>
                  <a:pt x="184784" y="850766"/>
                  <a:pt x="193344" y="860114"/>
                  <a:pt x="204444" y="864871"/>
                </a:cubicBezTo>
                <a:cubicBezTo>
                  <a:pt x="217137" y="870311"/>
                  <a:pt x="231358" y="871125"/>
                  <a:pt x="244637" y="874919"/>
                </a:cubicBezTo>
                <a:cubicBezTo>
                  <a:pt x="314790" y="894962"/>
                  <a:pt x="225078" y="877866"/>
                  <a:pt x="345121" y="895016"/>
                </a:cubicBezTo>
                <a:cubicBezTo>
                  <a:pt x="355169" y="898365"/>
                  <a:pt x="364990" y="902495"/>
                  <a:pt x="375266" y="905064"/>
                </a:cubicBezTo>
                <a:cubicBezTo>
                  <a:pt x="398204" y="910798"/>
                  <a:pt x="432680" y="913675"/>
                  <a:pt x="455653" y="925161"/>
                </a:cubicBezTo>
                <a:cubicBezTo>
                  <a:pt x="466455" y="930562"/>
                  <a:pt x="474762" y="940352"/>
                  <a:pt x="485798" y="945257"/>
                </a:cubicBezTo>
                <a:cubicBezTo>
                  <a:pt x="505156" y="953860"/>
                  <a:pt x="546088" y="965354"/>
                  <a:pt x="546088" y="965354"/>
                </a:cubicBezTo>
                <a:cubicBezTo>
                  <a:pt x="592980" y="962005"/>
                  <a:pt x="640075" y="960799"/>
                  <a:pt x="686765" y="955306"/>
                </a:cubicBezTo>
                <a:cubicBezTo>
                  <a:pt x="697284" y="954068"/>
                  <a:pt x="708639" y="951874"/>
                  <a:pt x="716910" y="945257"/>
                </a:cubicBezTo>
                <a:cubicBezTo>
                  <a:pt x="726340" y="937713"/>
                  <a:pt x="731605" y="925914"/>
                  <a:pt x="737006" y="915112"/>
                </a:cubicBezTo>
                <a:cubicBezTo>
                  <a:pt x="745451" y="898221"/>
                  <a:pt x="752271" y="860880"/>
                  <a:pt x="757103" y="844774"/>
                </a:cubicBezTo>
                <a:cubicBezTo>
                  <a:pt x="763190" y="824484"/>
                  <a:pt x="770501" y="804581"/>
                  <a:pt x="777200" y="784484"/>
                </a:cubicBezTo>
                <a:cubicBezTo>
                  <a:pt x="780549" y="774436"/>
                  <a:pt x="781373" y="763152"/>
                  <a:pt x="787248" y="754339"/>
                </a:cubicBezTo>
                <a:cubicBezTo>
                  <a:pt x="800646" y="734242"/>
                  <a:pt x="804528" y="701687"/>
                  <a:pt x="827442" y="694049"/>
                </a:cubicBezTo>
                <a:lnTo>
                  <a:pt x="887732" y="673952"/>
                </a:lnTo>
                <a:cubicBezTo>
                  <a:pt x="956835" y="627883"/>
                  <a:pt x="925108" y="641396"/>
                  <a:pt x="978167" y="623710"/>
                </a:cubicBezTo>
                <a:cubicBezTo>
                  <a:pt x="1031762" y="543319"/>
                  <a:pt x="961417" y="640461"/>
                  <a:pt x="1028409" y="573468"/>
                </a:cubicBezTo>
                <a:cubicBezTo>
                  <a:pt x="1036948" y="564929"/>
                  <a:pt x="1041806" y="553371"/>
                  <a:pt x="1048505" y="543323"/>
                </a:cubicBezTo>
                <a:cubicBezTo>
                  <a:pt x="1058487" y="503396"/>
                  <a:pt x="1073205" y="465085"/>
                  <a:pt x="1048505" y="422743"/>
                </a:cubicBezTo>
                <a:cubicBezTo>
                  <a:pt x="1036335" y="401880"/>
                  <a:pt x="1011129" y="390188"/>
                  <a:pt x="988215" y="382550"/>
                </a:cubicBezTo>
                <a:lnTo>
                  <a:pt x="897780" y="352405"/>
                </a:lnTo>
                <a:cubicBezTo>
                  <a:pt x="887732" y="349055"/>
                  <a:pt x="876448" y="348231"/>
                  <a:pt x="867635" y="342356"/>
                </a:cubicBezTo>
                <a:cubicBezTo>
                  <a:pt x="795854" y="294502"/>
                  <a:pt x="830777" y="308021"/>
                  <a:pt x="767151" y="292115"/>
                </a:cubicBezTo>
                <a:cubicBezTo>
                  <a:pt x="716909" y="258620"/>
                  <a:pt x="743706" y="282067"/>
                  <a:pt x="696813" y="211728"/>
                </a:cubicBezTo>
                <a:lnTo>
                  <a:pt x="676716" y="181583"/>
                </a:lnTo>
                <a:cubicBezTo>
                  <a:pt x="670017" y="171535"/>
                  <a:pt x="666668" y="158137"/>
                  <a:pt x="656620" y="151438"/>
                </a:cubicBezTo>
                <a:lnTo>
                  <a:pt x="626475" y="131341"/>
                </a:lnTo>
                <a:cubicBezTo>
                  <a:pt x="623125" y="121293"/>
                  <a:pt x="623916" y="108686"/>
                  <a:pt x="616426" y="101196"/>
                </a:cubicBezTo>
                <a:cubicBezTo>
                  <a:pt x="616418" y="101188"/>
                  <a:pt x="541069" y="50958"/>
                  <a:pt x="525991" y="40906"/>
                </a:cubicBezTo>
                <a:cubicBezTo>
                  <a:pt x="515943" y="34207"/>
                  <a:pt x="507303" y="24628"/>
                  <a:pt x="495846" y="20809"/>
                </a:cubicBezTo>
                <a:cubicBezTo>
                  <a:pt x="485798" y="17460"/>
                  <a:pt x="469420" y="20678"/>
                  <a:pt x="465701" y="10761"/>
                </a:cubicBezTo>
                <a:cubicBezTo>
                  <a:pt x="457468" y="-11192"/>
                  <a:pt x="448954" y="7056"/>
                  <a:pt x="435556" y="819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89132" y="1526886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localized</a:t>
            </a:r>
          </a:p>
          <a:p>
            <a:r>
              <a:rPr lang="en-US" dirty="0" smtClean="0"/>
              <a:t>analysis increment</a:t>
            </a:r>
            <a:endParaRPr lang="en-US" dirty="0"/>
          </a:p>
        </p:txBody>
      </p:sp>
      <p:cxnSp>
        <p:nvCxnSpPr>
          <p:cNvPr id="15" name="直接连接符 14"/>
          <p:cNvCxnSpPr>
            <a:stCxn id="11" idx="36"/>
            <a:endCxn id="12" idx="1"/>
          </p:cNvCxnSpPr>
          <p:nvPr/>
        </p:nvCxnSpPr>
        <p:spPr>
          <a:xfrm flipV="1">
            <a:off x="5466303" y="1850052"/>
            <a:ext cx="1022829" cy="7524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71" y="-1662921"/>
            <a:ext cx="6295667" cy="8147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4" y="3983907"/>
            <a:ext cx="5677705" cy="29281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6898" y="36804"/>
            <a:ext cx="542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Two-layer Quasi-Geostrophic Model</a:t>
            </a:r>
            <a:endParaRPr lang="en-US" sz="2400" b="1" dirty="0"/>
          </a:p>
        </p:txBody>
      </p:sp>
      <p:pic>
        <p:nvPicPr>
          <p:cNvPr id="1026" name="Picture 2" descr="forecast_error_grow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23091" r="7104" b="21971"/>
          <a:stretch>
            <a:fillRect/>
          </a:stretch>
        </p:blipFill>
        <p:spPr bwMode="auto">
          <a:xfrm>
            <a:off x="5743958" y="738293"/>
            <a:ext cx="3329704" cy="29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948627" y="59285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spectrum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008535" y="183884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-3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563" y="355711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governing equations:</a:t>
            </a:r>
            <a:endParaRPr lang="en-US" dirty="0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7898000" y="1949377"/>
            <a:ext cx="574475" cy="492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741483" y="2996198"/>
                <a:ext cx="313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483" y="2996198"/>
                <a:ext cx="31303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647" r="-58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 flipH="1" flipV="1">
            <a:off x="7854498" y="953584"/>
            <a:ext cx="1" cy="23935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7019941" y="2994960"/>
                <a:ext cx="309315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41" y="2994960"/>
                <a:ext cx="309315" cy="301749"/>
              </a:xfrm>
              <a:prstGeom prst="rect">
                <a:avLst/>
              </a:prstGeom>
              <a:blipFill rotWithShape="0">
                <a:blip r:embed="rId7"/>
                <a:stretch>
                  <a:fillRect l="-18000" r="-12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 flipH="1" flipV="1">
            <a:off x="7124359" y="960064"/>
            <a:ext cx="1" cy="23935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978772" y="3577212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colored lines: error evolution</a:t>
            </a:r>
          </a:p>
          <a:p>
            <a:r>
              <a:rPr lang="en-US" sz="1600" dirty="0" smtClean="0"/>
              <a:t>gray: reference energy</a:t>
            </a:r>
            <a:endParaRPr 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008390" y="4521757"/>
            <a:ext cx="2741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 the essence of large-scale atmospheric dynamics</a:t>
            </a:r>
          </a:p>
          <a:p>
            <a:endParaRPr lang="en-US" dirty="0"/>
          </a:p>
          <a:p>
            <a:r>
              <a:rPr lang="en-US" dirty="0" smtClean="0"/>
              <a:t>simple enough for sensitivity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898" y="36804"/>
            <a:ext cx="823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Finding best radius of influence (ROI) by trial-and-error</a:t>
            </a:r>
            <a:endParaRPr 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4" y="588904"/>
            <a:ext cx="6286247" cy="5054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410852" y="813920"/>
                <a:ext cx="24929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CNTL experiment</a:t>
                </a:r>
              </a:p>
              <a:p>
                <a:endParaRPr lang="en-US" dirty="0"/>
              </a:p>
              <a:p>
                <a:r>
                  <a:rPr lang="en-US" dirty="0" smtClean="0"/>
                  <a:t>ensemble size N = 40</a:t>
                </a:r>
              </a:p>
              <a:p>
                <a:endParaRPr lang="en-US" dirty="0"/>
              </a:p>
              <a:p>
                <a:r>
                  <a:rPr lang="en-US" dirty="0" smtClean="0"/>
                  <a:t>observing network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x = 2 </a:t>
                </a:r>
                <a:r>
                  <a:rPr lang="en-US" dirty="0" smtClean="0"/>
                  <a:t>dx</a:t>
                </a:r>
                <a:endParaRPr lang="en-US" b="1" dirty="0" smtClean="0"/>
              </a:p>
              <a:p>
                <a:endParaRPr lang="en-US" b="1" dirty="0"/>
              </a:p>
              <a:p>
                <a:r>
                  <a:rPr lang="en-US" dirty="0" smtClean="0"/>
                  <a:t>model grid resolution</a:t>
                </a:r>
              </a:p>
              <a:p>
                <a:r>
                  <a:rPr lang="en-US" dirty="0" smtClean="0"/>
                  <a:t>L = n dx, n = 100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observation: </a:t>
                </a:r>
                <a:r>
                  <a:rPr lang="en-US" i="1" dirty="0" err="1" smtClean="0"/>
                  <a:t>u,v</a:t>
                </a:r>
                <a:endParaRPr lang="en-US" i="1" dirty="0" smtClean="0"/>
              </a:p>
              <a:p>
                <a:r>
                  <a:rPr lang="en-US" dirty="0" smtClean="0"/>
                  <a:t>state variable: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52" y="813920"/>
                <a:ext cx="2492990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2200" t="-1071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924449" y="871752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 spectrum</a:t>
            </a:r>
            <a:endParaRPr 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844062" y="5543324"/>
            <a:ext cx="7264958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best ROI is 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larger ROI is suboptimal for all scales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smallest ROI introduce noise in the unobserved scales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78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898" y="36804"/>
            <a:ext cx="8678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Mean absolute correlation (MAC) as a function of distance</a:t>
            </a:r>
            <a:endParaRPr 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6" b="52088"/>
          <a:stretch/>
        </p:blipFill>
        <p:spPr>
          <a:xfrm>
            <a:off x="446898" y="1346064"/>
            <a:ext cx="5632356" cy="42632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1099" y="1601245"/>
            <a:ext cx="500201" cy="398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89753" y="1029119"/>
                <a:ext cx="4313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 smtClean="0"/>
                  <a:t> averaged over space and time</a:t>
                </a:r>
                <a:endParaRPr 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3" y="1029119"/>
                <a:ext cx="431329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42" t="-28889" r="-268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156562" y="1400065"/>
            <a:ext cx="2642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DA correlation scale remains large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Asymptotic value of MAC is determined by ensemble size 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best ROI = 16, at distance = 16 the MAC is close enough to the asymptotic value.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836719" y="556952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" y="649718"/>
            <a:ext cx="8991238" cy="539779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6898" y="36804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Sensitivity to model resolution</a:t>
            </a:r>
            <a:endParaRPr 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3761509" y="582930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domain size L</a:t>
            </a:r>
          </a:p>
          <a:p>
            <a:r>
              <a:rPr lang="en-US" dirty="0" smtClean="0"/>
              <a:t>grid spacing dx/2</a:t>
            </a:r>
            <a:endParaRPr 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345381" y="5825835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 size L/2</a:t>
            </a:r>
          </a:p>
          <a:p>
            <a:r>
              <a:rPr lang="en-US" dirty="0" smtClean="0"/>
              <a:t>grid spacing dx/2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7461" y="695391"/>
            <a:ext cx="8171932" cy="3567066"/>
            <a:chOff x="227461" y="695391"/>
            <a:chExt cx="8171932" cy="35670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" t="-1690" r="49422" b="50735"/>
            <a:stretch/>
          </p:blipFill>
          <p:spPr>
            <a:xfrm>
              <a:off x="4275218" y="695391"/>
              <a:ext cx="4124175" cy="3351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" t="1220" r="49270" b="-1220"/>
            <a:stretch/>
          </p:blipFill>
          <p:spPr>
            <a:xfrm>
              <a:off x="227461" y="854497"/>
              <a:ext cx="4047757" cy="3407960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H="1">
              <a:off x="754253" y="1587639"/>
              <a:ext cx="2270300" cy="10009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176083" y="3856223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ROI</a:t>
              </a:r>
              <a:endParaRPr lang="en-US" sz="16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98" y="36804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Sensitivity to model resolution</a:t>
            </a:r>
            <a:endParaRPr lang="en-US" sz="24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t="233" r="-151" b="51855"/>
          <a:stretch/>
        </p:blipFill>
        <p:spPr>
          <a:xfrm>
            <a:off x="242388" y="4262457"/>
            <a:ext cx="4063278" cy="25955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4242" y="40255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34242" y="60456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KE spectrum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623922" y="60456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error KE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663192" y="1022188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4765504" y="1009700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653144" y="4381861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23922" y="4359899"/>
            <a:ext cx="3682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model resolution does not change the characteristic correlation scales, therefore the best ROI remains 16.</a:t>
            </a:r>
          </a:p>
          <a:p>
            <a:endParaRPr lang="en-US" dirty="0"/>
          </a:p>
          <a:p>
            <a:r>
              <a:rPr lang="en-US" dirty="0" smtClean="0"/>
              <a:t>(ROI is defined as # of dx)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49024" r="49804" b="21"/>
          <a:stretch/>
        </p:blipFill>
        <p:spPr>
          <a:xfrm>
            <a:off x="-4847" y="3888362"/>
            <a:ext cx="3401188" cy="2837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11833" r="448" b="-831"/>
          <a:stretch/>
        </p:blipFill>
        <p:spPr>
          <a:xfrm>
            <a:off x="3366198" y="3958142"/>
            <a:ext cx="3094892" cy="2759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5"/>
          <a:stretch/>
        </p:blipFill>
        <p:spPr>
          <a:xfrm>
            <a:off x="15567" y="729581"/>
            <a:ext cx="3330534" cy="29678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37818" y="757270"/>
            <a:ext cx="2381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Changing characteristic correlation scale by shifting spectral peak, </a:t>
            </a:r>
          </a:p>
          <a:p>
            <a:endParaRPr lang="en-US" sz="1600" dirty="0" smtClean="0"/>
          </a:p>
          <a:p>
            <a:r>
              <a:rPr lang="en-US" sz="1600" dirty="0" smtClean="0"/>
              <a:t>more energy in small scale =&gt; shorter correlation scale.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best ROI shifts to larger value if correlation scale is larger.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This effect is more evident for smaller ensemble</a:t>
            </a:r>
            <a:endParaRPr 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446898" y="36804"/>
            <a:ext cx="689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Sensitivity to characteristic correlation scales</a:t>
            </a:r>
            <a:endParaRPr 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t="47841" r="-446" b="-203"/>
          <a:stretch/>
        </p:blipFill>
        <p:spPr>
          <a:xfrm>
            <a:off x="3425371" y="709485"/>
            <a:ext cx="3097148" cy="29678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04643" y="51002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20498" y="51169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KE spectrum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3727938" y="881029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426802" y="873444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06705" y="4068745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0498" y="371693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error KE  </a:t>
            </a:r>
          </a:p>
          <a:p>
            <a:r>
              <a:rPr lang="en-US" dirty="0" smtClean="0"/>
              <a:t>(N = 40)</a:t>
            </a:r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778813" y="370855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error KE  </a:t>
            </a:r>
          </a:p>
          <a:p>
            <a:r>
              <a:rPr lang="en-US" dirty="0" smtClean="0"/>
              <a:t>(N =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 t="-2006" r="-65" b="51051"/>
          <a:stretch/>
        </p:blipFill>
        <p:spPr>
          <a:xfrm>
            <a:off x="456845" y="1152934"/>
            <a:ext cx="4124175" cy="335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r="49661"/>
          <a:stretch/>
        </p:blipFill>
        <p:spPr>
          <a:xfrm>
            <a:off x="4760876" y="1298902"/>
            <a:ext cx="4102676" cy="33354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7564" y="431959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ROI</a:t>
            </a:r>
            <a:endParaRPr 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446898" y="36804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Sensitivity to ensemble size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628141" y="929570"/>
                <a:ext cx="1948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CNTL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x = 2 dx)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41" y="929570"/>
                <a:ext cx="194899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00" t="-8197" r="-15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52519" y="939260"/>
                <a:ext cx="2919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sparse network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x = 4 dx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19" y="939260"/>
                <a:ext cx="291938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70" t="-8197" r="-8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99075" y="1491760"/>
            <a:ext cx="341644" cy="27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59281" y="4973171"/>
            <a:ext cx="821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Ensemble size determines the amount of sampling error</a:t>
            </a:r>
          </a:p>
          <a:p>
            <a:endParaRPr lang="en-US" sz="1600" dirty="0"/>
          </a:p>
          <a:p>
            <a:r>
              <a:rPr lang="en-US" sz="1600" dirty="0" smtClean="0"/>
              <a:t>shorter ROI should be used for smaller ensemble size (Anderson 2007 and many others)</a:t>
            </a:r>
          </a:p>
          <a:p>
            <a:endParaRPr lang="en-US" sz="1600" dirty="0"/>
          </a:p>
          <a:p>
            <a:r>
              <a:rPr lang="en-US" sz="1600" dirty="0" smtClean="0"/>
              <a:t>For denser observing network (left), the small ensemble size seems to have more tolerance to sampling error.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37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schemas.microsoft.com/sharepoint/v3/field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12990</TotalTime>
  <Words>815</Words>
  <Application>Microsoft Macintosh PowerPoint</Application>
  <PresentationFormat>On-screen Show (4:3)</PresentationFormat>
  <Paragraphs>159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Yue Ying</cp:lastModifiedBy>
  <cp:revision>393</cp:revision>
  <dcterms:created xsi:type="dcterms:W3CDTF">2010-04-12T23:12:02Z</dcterms:created>
  <dcterms:modified xsi:type="dcterms:W3CDTF">2017-05-01T13:32:21Z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