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93" r:id="rId7"/>
    <p:sldId id="267" r:id="rId8"/>
    <p:sldId id="268" r:id="rId9"/>
    <p:sldId id="276" r:id="rId10"/>
    <p:sldId id="277" r:id="rId11"/>
    <p:sldId id="270" r:id="rId12"/>
    <p:sldId id="279" r:id="rId13"/>
    <p:sldId id="280" r:id="rId14"/>
    <p:sldId id="291" r:id="rId15"/>
    <p:sldId id="282" r:id="rId16"/>
    <p:sldId id="285" r:id="rId17"/>
    <p:sldId id="281" r:id="rId18"/>
    <p:sldId id="286" r:id="rId19"/>
    <p:sldId id="292" r:id="rId20"/>
    <p:sldId id="288" r:id="rId21"/>
    <p:sldId id="287" r:id="rId22"/>
    <p:sldId id="294" r:id="rId23"/>
    <p:sldId id="295" r:id="rId24"/>
    <p:sldId id="296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192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D4195-5E69-8143-A3D8-126E0438AD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FC5E2-98A6-EA46-BC5C-E6971DDB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5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Color based on RI onset time (the earlier, the warmer)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A6D87-25B9-C440-BE78-AC20B03363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4787-CA55-904B-88D2-EDDE2CDD2C0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61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3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0125" y="1146412"/>
            <a:ext cx="12460405" cy="3010432"/>
          </a:xfrm>
        </p:spPr>
        <p:txBody>
          <a:bodyPr>
            <a:normAutofit/>
          </a:bodyPr>
          <a:lstStyle/>
          <a:p>
            <a:r>
              <a:rPr lang="en-US" dirty="0"/>
              <a:t>Ensemble Forecast </a:t>
            </a:r>
            <a:r>
              <a:rPr lang="en-US" dirty="0" smtClean="0"/>
              <a:t>and predictability of Rapid Intensification of Super Typhoon </a:t>
            </a:r>
            <a:r>
              <a:rPr lang="en-US" dirty="0" err="1" smtClean="0"/>
              <a:t>Usagi</a:t>
            </a:r>
            <a:r>
              <a:rPr lang="en-US" dirty="0" smtClean="0"/>
              <a:t> </a:t>
            </a:r>
            <a:r>
              <a:rPr lang="en-US" dirty="0"/>
              <a:t>(2013)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6844"/>
            <a:ext cx="9144000" cy="22208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Simon Liu</a:t>
            </a:r>
          </a:p>
          <a:p>
            <a:r>
              <a:rPr lang="en-US" dirty="0"/>
              <a:t>Masashi </a:t>
            </a:r>
            <a:r>
              <a:rPr lang="en-US" dirty="0" err="1" smtClean="0"/>
              <a:t>Minamide</a:t>
            </a:r>
            <a:endParaRPr lang="en-US" dirty="0" smtClean="0"/>
          </a:p>
          <a:p>
            <a:r>
              <a:rPr lang="en-US" dirty="0" err="1" smtClean="0"/>
              <a:t>Dandan</a:t>
            </a:r>
            <a:r>
              <a:rPr lang="en-US" dirty="0" smtClean="0"/>
              <a:t> Tao</a:t>
            </a:r>
          </a:p>
          <a:p>
            <a:r>
              <a:rPr lang="en-US" dirty="0" smtClean="0"/>
              <a:t>Advisor: Dr. </a:t>
            </a:r>
            <a:r>
              <a:rPr lang="en-US" dirty="0" err="1" smtClean="0"/>
              <a:t>Fuqing</a:t>
            </a:r>
            <a:r>
              <a:rPr lang="en-US" dirty="0" smtClean="0"/>
              <a:t> Zhang</a:t>
            </a:r>
          </a:p>
          <a:p>
            <a:r>
              <a:rPr lang="en-US" dirty="0" smtClean="0"/>
              <a:t>        Dr. Kun Zhao</a:t>
            </a:r>
          </a:p>
        </p:txBody>
      </p:sp>
    </p:spTree>
    <p:extLst>
      <p:ext uri="{BB962C8B-B14F-4D97-AF65-F5344CB8AC3E}">
        <p14:creationId xmlns:p14="http://schemas.microsoft.com/office/powerpoint/2010/main" val="16401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80" y="12032"/>
            <a:ext cx="10515600" cy="961223"/>
          </a:xfrm>
        </p:spPr>
        <p:txBody>
          <a:bodyPr/>
          <a:lstStyle/>
          <a:p>
            <a:r>
              <a:rPr lang="en-US" dirty="0" smtClean="0"/>
              <a:t>Ensemble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00955"/>
            <a:ext cx="11929405" cy="5453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Questions</a:t>
            </a:r>
            <a:r>
              <a:rPr lang="en-US" dirty="0"/>
              <a:t>: What </a:t>
            </a:r>
            <a:r>
              <a:rPr lang="en-US" dirty="0" smtClean="0"/>
              <a:t>factors cause the </a:t>
            </a:r>
            <a:r>
              <a:rPr lang="en-US" dirty="0"/>
              <a:t>RI timing variation/ intensity </a:t>
            </a:r>
            <a:r>
              <a:rPr lang="en-US" dirty="0" smtClean="0"/>
              <a:t>divergence?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6180"/>
          <a:stretch/>
        </p:blipFill>
        <p:spPr>
          <a:xfrm>
            <a:off x="-1" y="745575"/>
            <a:ext cx="6616573" cy="548641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30351" y="2449712"/>
            <a:ext cx="876856" cy="2612723"/>
          </a:xfrm>
          <a:prstGeom prst="round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6929"/>
          <a:stretch/>
        </p:blipFill>
        <p:spPr>
          <a:xfrm>
            <a:off x="6616572" y="676608"/>
            <a:ext cx="5557600" cy="47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7" y="279775"/>
            <a:ext cx="11887199" cy="1325563"/>
          </a:xfrm>
        </p:spPr>
        <p:txBody>
          <a:bodyPr/>
          <a:lstStyle/>
          <a:p>
            <a:r>
              <a:rPr lang="en-US"/>
              <a:t>What factors cause the RI timing variation/ intensity divergence?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7" y="1777499"/>
            <a:ext cx="3673642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Environmental factors: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Deep </a:t>
            </a:r>
            <a:r>
              <a:rPr lang="en-US" dirty="0"/>
              <a:t>layer shear? </a:t>
            </a:r>
            <a:endParaRPr lang="en-US" dirty="0" smtClean="0"/>
          </a:p>
          <a:p>
            <a:r>
              <a:rPr lang="en-US" dirty="0" smtClean="0"/>
              <a:t>Environment </a:t>
            </a:r>
            <a:r>
              <a:rPr lang="en-US" dirty="0"/>
              <a:t>shear? </a:t>
            </a:r>
            <a:endParaRPr lang="en-US" dirty="0" smtClean="0"/>
          </a:p>
          <a:p>
            <a:r>
              <a:rPr lang="en-US" dirty="0" smtClean="0"/>
              <a:t>Dry air intrusion?</a:t>
            </a:r>
          </a:p>
          <a:p>
            <a:r>
              <a:rPr lang="en-US" dirty="0" smtClean="0"/>
              <a:t>SST?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17432" y="1825625"/>
            <a:ext cx="52056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Internal factors:</a:t>
            </a:r>
          </a:p>
          <a:p>
            <a:r>
              <a:rPr lang="en-US" dirty="0" smtClean="0"/>
              <a:t>Tilt between low-level and middle-level vortex center? </a:t>
            </a:r>
          </a:p>
          <a:p>
            <a:r>
              <a:rPr lang="en-US" dirty="0" smtClean="0"/>
              <a:t>Initial vortex</a:t>
            </a:r>
            <a:r>
              <a:rPr lang="en-US" dirty="0"/>
              <a:t> strength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Inner core moistures?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114800" y="2342982"/>
                <a:ext cx="1130970" cy="2950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342982"/>
                <a:ext cx="1130970" cy="29509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9853864" y="2342982"/>
                <a:ext cx="1130970" cy="26140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864" y="2342982"/>
                <a:ext cx="1130970" cy="26140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2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00" y="9366"/>
            <a:ext cx="6308594" cy="473144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488" y="0"/>
            <a:ext cx="5813924" cy="4619923"/>
            <a:chOff x="0" y="0"/>
            <a:chExt cx="7650566" cy="59668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4" t="3295" r="9129" b="6782"/>
            <a:stretch/>
          </p:blipFill>
          <p:spPr>
            <a:xfrm>
              <a:off x="0" y="0"/>
              <a:ext cx="7525266" cy="5966809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4055897" y="203956"/>
              <a:ext cx="3469369" cy="5480152"/>
            </a:xfrm>
            <a:prstGeom prst="round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30595" y="3306104"/>
              <a:ext cx="3719971" cy="107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All members intensify before </a:t>
              </a:r>
              <a:r>
                <a:rPr lang="en-US" sz="2400" b="1" dirty="0">
                  <a:solidFill>
                    <a:schemeClr val="bg1"/>
                  </a:solidFill>
                </a:rPr>
                <a:t>36</a:t>
              </a:r>
              <a:r>
                <a:rPr lang="en-US" sz="2400" b="1" dirty="0"/>
                <a:t> h </a:t>
              </a: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200888" y="5004608"/>
            <a:ext cx="10828183" cy="1853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Correlated &lt;vortex vorticity, RI timing&gt;= </a:t>
            </a:r>
            <a:r>
              <a:rPr lang="en-US" dirty="0" smtClean="0">
                <a:solidFill>
                  <a:srgbClr val="FF0000"/>
                </a:solidFill>
              </a:rPr>
              <a:t>0.7</a:t>
            </a:r>
            <a:r>
              <a:rPr lang="en-US" dirty="0" smtClean="0"/>
              <a:t>, explaining </a:t>
            </a:r>
            <a:r>
              <a:rPr lang="en-US" dirty="0" smtClean="0">
                <a:solidFill>
                  <a:srgbClr val="FF0000"/>
                </a:solidFill>
              </a:rPr>
              <a:t>50%</a:t>
            </a:r>
            <a:r>
              <a:rPr lang="en-US" dirty="0" smtClean="0"/>
              <a:t> variation</a:t>
            </a:r>
          </a:p>
          <a:p>
            <a:r>
              <a:rPr lang="en-US" dirty="0"/>
              <a:t>However, for similar initial vortex strength, intensity could have huge variation as well.</a:t>
            </a:r>
          </a:p>
          <a:p>
            <a:r>
              <a:rPr lang="en-US" dirty="0">
                <a:solidFill>
                  <a:srgbClr val="FF0000"/>
                </a:solidFill>
              </a:rPr>
              <a:t>Questions</a:t>
            </a:r>
            <a:r>
              <a:rPr lang="en-US" dirty="0"/>
              <a:t>: </a:t>
            </a:r>
            <a:r>
              <a:rPr lang="en-US" dirty="0" smtClean="0"/>
              <a:t>What other factors </a:t>
            </a:r>
            <a:r>
              <a:rPr lang="en-US" dirty="0"/>
              <a:t>caused these members to diverge in intensity?</a:t>
            </a:r>
          </a:p>
          <a:p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9931791" y="2377440"/>
            <a:ext cx="295421" cy="119575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248494" y="3038937"/>
            <a:ext cx="1828800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Strong Member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0227212" y="1965909"/>
            <a:ext cx="1828800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9711" y="7289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Partial Correlation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829300"/>
            <a:ext cx="6409118" cy="11464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Median</a:t>
            </a:r>
            <a:r>
              <a:rPr lang="en-US" dirty="0" smtClean="0"/>
              <a:t> Partial correlation between </a:t>
            </a:r>
            <a:r>
              <a:rPr lang="en-US" dirty="0" smtClean="0">
                <a:solidFill>
                  <a:srgbClr val="FF0000"/>
                </a:solidFill>
              </a:rPr>
              <a:t>RH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RI timing</a:t>
            </a:r>
            <a:r>
              <a:rPr lang="en-US" dirty="0" smtClean="0"/>
              <a:t>, consider current intensity as constant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3573" r="50899" b="6651"/>
          <a:stretch/>
        </p:blipFill>
        <p:spPr>
          <a:xfrm>
            <a:off x="7103236" y="48987"/>
            <a:ext cx="5255317" cy="40688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453"/>
            <a:ext cx="6400800" cy="189809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403600"/>
            <a:ext cx="5219700" cy="242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X: RI timing</a:t>
            </a:r>
          </a:p>
          <a:p>
            <a:r>
              <a:rPr lang="en-US" dirty="0" smtClean="0"/>
              <a:t>Y: RH</a:t>
            </a:r>
          </a:p>
          <a:p>
            <a:r>
              <a:rPr lang="en-US" dirty="0" smtClean="0"/>
              <a:t>Z1: current </a:t>
            </a:r>
            <a:r>
              <a:rPr lang="en-US" dirty="0" err="1" smtClean="0"/>
              <a:t>minSLP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416707" y="712725"/>
            <a:ext cx="1939934" cy="1371455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191663" y="4656410"/>
            <a:ext cx="398555" cy="1411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87722" y="4984487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shear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7021" r="6459" b="6247"/>
          <a:stretch/>
        </p:blipFill>
        <p:spPr>
          <a:xfrm>
            <a:off x="7542882" y="4129669"/>
            <a:ext cx="3502382" cy="27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r="8559" b="5260"/>
          <a:stretch/>
        </p:blipFill>
        <p:spPr>
          <a:xfrm>
            <a:off x="1884406" y="-8600"/>
            <a:ext cx="10181968" cy="2965730"/>
          </a:xfrm>
        </p:spPr>
      </p:pic>
      <p:sp>
        <p:nvSpPr>
          <p:cNvPr id="7" name="Rounded Rectangle 6"/>
          <p:cNvSpPr/>
          <p:nvPr/>
        </p:nvSpPr>
        <p:spPr>
          <a:xfrm>
            <a:off x="1888747" y="11515"/>
            <a:ext cx="1828800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Strong Member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58059" y="11515"/>
            <a:ext cx="1828800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 Member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939084" y="11515"/>
            <a:ext cx="1828800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Difference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853484" y="1053472"/>
            <a:ext cx="926757" cy="661139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3568" y="1122431"/>
            <a:ext cx="15408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Moisture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38023" y="2977245"/>
            <a:ext cx="12330023" cy="3831411"/>
            <a:chOff x="0" y="2977245"/>
            <a:chExt cx="12330023" cy="3831411"/>
          </a:xfrm>
        </p:grpSpPr>
        <p:sp>
          <p:nvSpPr>
            <p:cNvPr id="19" name="Rectangle 18"/>
            <p:cNvSpPr/>
            <p:nvPr/>
          </p:nvSpPr>
          <p:spPr>
            <a:xfrm>
              <a:off x="0" y="3826486"/>
              <a:ext cx="199296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Equivalent</a:t>
              </a:r>
              <a:r>
                <a:rPr lang="en-US" sz="2000" dirty="0" smtClean="0"/>
                <a:t>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Potential Temperature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878782" y="2977245"/>
              <a:ext cx="10451241" cy="3831411"/>
              <a:chOff x="1816396" y="2891025"/>
              <a:chExt cx="10451241" cy="383141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38" r="36655"/>
              <a:stretch/>
            </p:blipFill>
            <p:spPr>
              <a:xfrm>
                <a:off x="1816396" y="3347268"/>
                <a:ext cx="6462584" cy="3048000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1884406" y="3309247"/>
                <a:ext cx="4899453" cy="442341"/>
                <a:chOff x="0" y="1552812"/>
                <a:chExt cx="6379594" cy="565068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0" y="1552812"/>
                  <a:ext cx="2260613" cy="53425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Strong Member</a:t>
                  </a:r>
                  <a:endParaRPr lang="en-US" dirty="0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4118920" y="1583622"/>
                  <a:ext cx="2260674" cy="53425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Weak Member</a:t>
                  </a:r>
                  <a:endParaRPr lang="en-US" dirty="0"/>
                </a:p>
              </p:txBody>
            </p:sp>
          </p:grpSp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646" r="9241" b="1039"/>
              <a:stretch/>
            </p:blipFill>
            <p:spPr>
              <a:xfrm>
                <a:off x="8457169" y="3227809"/>
                <a:ext cx="3719385" cy="3494627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7626644" y="2891025"/>
                <a:ext cx="4640993" cy="41822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Weak Member with strong member moisture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76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r="9190"/>
          <a:stretch/>
        </p:blipFill>
        <p:spPr>
          <a:xfrm>
            <a:off x="6131" y="2915409"/>
            <a:ext cx="12177958" cy="38560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530" y="1027906"/>
            <a:ext cx="10095194" cy="9020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Cross Section from south to north</a:t>
            </a:r>
          </a:p>
          <a:p>
            <a:r>
              <a:rPr lang="en-US" dirty="0" smtClean="0"/>
              <a:t>Atmospheric </a:t>
            </a:r>
            <a:r>
              <a:rPr lang="en-US" dirty="0" smtClean="0">
                <a:solidFill>
                  <a:srgbClr val="FF0000"/>
                </a:solidFill>
              </a:rPr>
              <a:t>instability</a:t>
            </a:r>
            <a:r>
              <a:rPr lang="en-US" dirty="0" smtClean="0"/>
              <a:t> come from moisture difference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r="64484" b="1039"/>
          <a:stretch/>
        </p:blipFill>
        <p:spPr>
          <a:xfrm>
            <a:off x="157549" y="29893"/>
            <a:ext cx="2709219" cy="252146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2915410"/>
            <a:ext cx="1736124" cy="418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Strong Member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35580" y="2915410"/>
            <a:ext cx="1736171" cy="418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 Member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1161535" y="29893"/>
            <a:ext cx="284206" cy="23129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26644" y="2891025"/>
            <a:ext cx="4640993" cy="418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 Member with </a:t>
            </a:r>
            <a:r>
              <a:rPr lang="en-US" smtClean="0"/>
              <a:t>strong member moisture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9705202" y="3309247"/>
            <a:ext cx="1094603" cy="3054483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16279" y="291881"/>
            <a:ext cx="7003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Equivalent</a:t>
            </a:r>
            <a:r>
              <a:rPr lang="en-US" sz="3200" dirty="0" smtClean="0"/>
              <a:t>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Potential Temperature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 </a:t>
            </a:r>
          </a:p>
          <a:p>
            <a:r>
              <a:rPr lang="en-US" dirty="0"/>
              <a:t>Assimilate Atmospheric Motion Vector </a:t>
            </a:r>
            <a:r>
              <a:rPr lang="en-US" dirty="0" smtClean="0"/>
              <a:t>experiments</a:t>
            </a:r>
          </a:p>
          <a:p>
            <a:r>
              <a:rPr lang="en-US" dirty="0" smtClean="0"/>
              <a:t>Ensemble Forecast</a:t>
            </a:r>
          </a:p>
          <a:p>
            <a:r>
              <a:rPr lang="en-US" dirty="0" smtClean="0"/>
              <a:t>Role of Moisture in forecast: Switch moisture experiment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8200" y="3973273"/>
            <a:ext cx="10259198" cy="1652879"/>
          </a:xfrm>
          <a:prstGeom prst="round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5555" y="1550867"/>
            <a:ext cx="10184027" cy="1792170"/>
          </a:xfrm>
          <a:prstGeom prst="round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t="2770" r="8378" b="5608"/>
          <a:stretch/>
        </p:blipFill>
        <p:spPr>
          <a:xfrm>
            <a:off x="0" y="3408283"/>
            <a:ext cx="12150330" cy="3449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Experiment </a:t>
            </a:r>
            <a:r>
              <a:rPr lang="en-US" dirty="0" smtClean="0"/>
              <a:t>2- Switch Moisture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1355"/>
            <a:ext cx="10515600" cy="25789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Hypnosis</a:t>
            </a:r>
            <a:r>
              <a:rPr lang="en-US" dirty="0" smtClean="0"/>
              <a:t>: Initial inner core moisture field could impact the RI process</a:t>
            </a:r>
            <a:endParaRPr lang="en-US" dirty="0"/>
          </a:p>
          <a:p>
            <a:r>
              <a:rPr lang="en-US" dirty="0" smtClean="0"/>
              <a:t>Keep inner core (300 km), replace environment (&gt;600 km), relaxing linearly in between. Replace all </a:t>
            </a:r>
            <a:r>
              <a:rPr lang="en-US" dirty="0" err="1" smtClean="0"/>
              <a:t>Qvapor</a:t>
            </a:r>
            <a:r>
              <a:rPr lang="en-US" dirty="0" smtClean="0"/>
              <a:t> fields in D01,D02,D03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408283"/>
            <a:ext cx="1736124" cy="418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Strong Member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905718" y="3365388"/>
            <a:ext cx="1736171" cy="418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 Member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612165" y="3365388"/>
            <a:ext cx="4640993" cy="418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 Member with strong member moisture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489" y="5650786"/>
            <a:ext cx="9626299" cy="1207214"/>
          </a:xfrm>
        </p:spPr>
        <p:txBody>
          <a:bodyPr>
            <a:normAutofit/>
          </a:bodyPr>
          <a:lstStyle/>
          <a:p>
            <a:r>
              <a:rPr lang="en-US" dirty="0" smtClean="0"/>
              <a:t>Replace RH do impact storm intensity to expected direction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Hypnosis </a:t>
            </a:r>
            <a:r>
              <a:rPr lang="en-US" dirty="0" smtClean="0"/>
              <a:t>confirmed</a:t>
            </a:r>
            <a:r>
              <a:rPr lang="en-US" dirty="0" smtClean="0">
                <a:solidFill>
                  <a:srgbClr val="FF0000"/>
                </a:solidFill>
              </a:rPr>
              <a:t> 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9551" r="7022" b="8989"/>
          <a:stretch/>
        </p:blipFill>
        <p:spPr>
          <a:xfrm>
            <a:off x="7027524" y="0"/>
            <a:ext cx="5164476" cy="3629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3418" r="6086" b="2761"/>
          <a:stretch/>
        </p:blipFill>
        <p:spPr>
          <a:xfrm>
            <a:off x="0" y="0"/>
            <a:ext cx="7027524" cy="55012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41822" y="0"/>
            <a:ext cx="3043990" cy="5137484"/>
          </a:xfrm>
          <a:prstGeom prst="round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9008" y="2308433"/>
            <a:ext cx="24002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Weak Member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626" y="4148159"/>
            <a:ext cx="247135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Weak</a:t>
            </a:r>
            <a:r>
              <a:rPr lang="en-US" sz="2800" dirty="0" smtClean="0"/>
              <a:t>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Member with strong member moisture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" r="5360" b="6117"/>
          <a:stretch/>
        </p:blipFill>
        <p:spPr>
          <a:xfrm>
            <a:off x="3728311" y="24712"/>
            <a:ext cx="4442933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 r="5792" b="6636"/>
          <a:stretch/>
        </p:blipFill>
        <p:spPr>
          <a:xfrm>
            <a:off x="3728311" y="3429000"/>
            <a:ext cx="4462248" cy="3429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631" y="123567"/>
            <a:ext cx="4520237" cy="1325563"/>
          </a:xfrm>
        </p:spPr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720274" y="24712"/>
            <a:ext cx="3410467" cy="3034119"/>
            <a:chOff x="8612657" y="3299254"/>
            <a:chExt cx="3410467" cy="3034119"/>
          </a:xfrm>
        </p:grpSpPr>
        <p:sp>
          <p:nvSpPr>
            <p:cNvPr id="16" name="Rounded Rectangle 15"/>
            <p:cNvSpPr/>
            <p:nvPr/>
          </p:nvSpPr>
          <p:spPr>
            <a:xfrm>
              <a:off x="8612659" y="3299254"/>
              <a:ext cx="3410465" cy="2977978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168712" y="3671864"/>
              <a:ext cx="2298357" cy="22921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8785652" y="4817952"/>
              <a:ext cx="3064476" cy="123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6" idx="2"/>
            </p:cNvCxnSpPr>
            <p:nvPr/>
          </p:nvCxnSpPr>
          <p:spPr>
            <a:xfrm flipH="1">
              <a:off x="10317892" y="3299254"/>
              <a:ext cx="20594" cy="29779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352652" y="3371029"/>
                  <a:ext cx="4079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14:m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°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652" y="3371029"/>
                  <a:ext cx="40793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433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1471190" y="450815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90</a:t>
                  </a:r>
                  <a14:m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°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1190" y="4508158"/>
                  <a:ext cx="50526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63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280820" y="5964041"/>
                  <a:ext cx="6222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180</a:t>
                  </a:r>
                  <a14:m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°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820" y="5964041"/>
                  <a:ext cx="62228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843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612657" y="4508158"/>
                  <a:ext cx="6222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270</a:t>
                  </a:r>
                  <a14:m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°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2657" y="4508158"/>
                  <a:ext cx="62228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76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778147" y="3389563"/>
                  <a:ext cx="6222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360</a:t>
                  </a:r>
                  <a14:m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°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8147" y="3389563"/>
                  <a:ext cx="6222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824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urved Up Arrow 24"/>
            <p:cNvSpPr/>
            <p:nvPr/>
          </p:nvSpPr>
          <p:spPr>
            <a:xfrm>
              <a:off x="9675341" y="5143500"/>
              <a:ext cx="1396313" cy="540608"/>
            </a:xfrm>
            <a:prstGeom prst="curved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Down Arrow 28"/>
          <p:cNvSpPr/>
          <p:nvPr/>
        </p:nvSpPr>
        <p:spPr>
          <a:xfrm rot="19528259">
            <a:off x="4423566" y="2017054"/>
            <a:ext cx="310602" cy="133509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9528259">
            <a:off x="4526539" y="5552470"/>
            <a:ext cx="310602" cy="133509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11546025" y="1703673"/>
            <a:ext cx="398555" cy="1411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979718" y="255519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shear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 </a:t>
            </a:r>
          </a:p>
          <a:p>
            <a:r>
              <a:rPr lang="en-US" dirty="0"/>
              <a:t>Assimilate Atmospheric Motion Vector </a:t>
            </a:r>
            <a:r>
              <a:rPr lang="en-US" dirty="0" smtClean="0"/>
              <a:t>experiments</a:t>
            </a:r>
          </a:p>
          <a:p>
            <a:r>
              <a:rPr lang="en-US" dirty="0" smtClean="0"/>
              <a:t>Ensemble Forecast</a:t>
            </a:r>
          </a:p>
          <a:p>
            <a:r>
              <a:rPr lang="en-US" dirty="0" smtClean="0"/>
              <a:t>Role of Moisture in forecast: Switch moisture experiment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701" y="5990651"/>
            <a:ext cx="8601499" cy="8317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Surface centered</a:t>
            </a:r>
          </a:p>
          <a:p>
            <a:r>
              <a:rPr lang="en-US" dirty="0" smtClean="0"/>
              <a:t>RH is perfected moisten up to 7 km at RI onset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2709" r="53467" b="1312"/>
          <a:stretch/>
        </p:blipFill>
        <p:spPr>
          <a:xfrm>
            <a:off x="1273598" y="1059106"/>
            <a:ext cx="5286286" cy="480807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73597" y="1060158"/>
            <a:ext cx="1345539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Ensemble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59883" y="1059537"/>
            <a:ext cx="5969868" cy="4822279"/>
            <a:chOff x="-372257" y="-78087"/>
            <a:chExt cx="4388905" cy="3473641"/>
          </a:xfrm>
        </p:grpSpPr>
        <p:sp>
          <p:nvSpPr>
            <p:cNvPr id="8" name="Rounded Rectangle 7"/>
            <p:cNvSpPr/>
            <p:nvPr/>
          </p:nvSpPr>
          <p:spPr>
            <a:xfrm>
              <a:off x="0" y="-9947"/>
              <a:ext cx="3855169" cy="3312705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1104" y="-78087"/>
              <a:ext cx="12426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2"/>
                  </a:solidFill>
                </a:rPr>
                <a:t>Mean RH</a:t>
              </a:r>
              <a:endParaRPr lang="en-US" sz="2200" dirty="0">
                <a:solidFill>
                  <a:schemeClr val="bg2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36" b="21896"/>
            <a:stretch/>
          </p:blipFill>
          <p:spPr>
            <a:xfrm>
              <a:off x="-372257" y="0"/>
              <a:ext cx="4388905" cy="3395554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0" y="-9947"/>
              <a:ext cx="2236573" cy="362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Idea 100 km, no flow</a:t>
              </a:r>
              <a:endParaRPr lang="en-US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578" y="33064"/>
            <a:ext cx="10515600" cy="917208"/>
          </a:xfrm>
        </p:spPr>
        <p:txBody>
          <a:bodyPr/>
          <a:lstStyle/>
          <a:p>
            <a:r>
              <a:rPr lang="en-US" dirty="0" smtClean="0"/>
              <a:t>RH change regarding to RI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52" y="1380456"/>
            <a:ext cx="11107207" cy="52196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Forecasts of super rapid intensification of TC </a:t>
            </a:r>
            <a:r>
              <a:rPr lang="en-US" dirty="0" err="1" smtClean="0"/>
              <a:t>Usagi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surprisingly</a:t>
            </a:r>
            <a:r>
              <a:rPr lang="en-US" dirty="0" smtClean="0"/>
              <a:t> over-strong predict of RI process. Data Assimilation of GTS data help </a:t>
            </a:r>
            <a:r>
              <a:rPr lang="en-US" dirty="0" smtClean="0">
                <a:solidFill>
                  <a:srgbClr val="FF0000"/>
                </a:solidFill>
              </a:rPr>
              <a:t>weaken</a:t>
            </a:r>
            <a:r>
              <a:rPr lang="en-US" dirty="0" smtClean="0"/>
              <a:t> the initial vortex, then significantly improve the storm intensity / RI timing forecast. </a:t>
            </a:r>
          </a:p>
          <a:p>
            <a:r>
              <a:rPr lang="en-US" dirty="0"/>
              <a:t>Ensemble Forecast from EnKF members predicted huge RI timing variation (35 hours) with large storm intensify spread (60 </a:t>
            </a:r>
            <a:r>
              <a:rPr lang="en-US" dirty="0" err="1"/>
              <a:t>hPa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Correlation </a:t>
            </a:r>
            <a:r>
              <a:rPr lang="en-US" dirty="0"/>
              <a:t>between initial vortex vorticity with RI timing/</a:t>
            </a:r>
            <a:r>
              <a:rPr lang="en-US" dirty="0" err="1"/>
              <a:t>minSLP</a:t>
            </a:r>
            <a:r>
              <a:rPr lang="en-US" dirty="0"/>
              <a:t> at 19 Sep is </a:t>
            </a:r>
            <a:r>
              <a:rPr lang="en-US" dirty="0">
                <a:solidFill>
                  <a:srgbClr val="FF0000"/>
                </a:solidFill>
              </a:rPr>
              <a:t>0.7</a:t>
            </a:r>
            <a:r>
              <a:rPr lang="en-US" dirty="0"/>
              <a:t>. Initial vortex strength explain 50 % intensity variation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Besides initial vortex strength, sensitivity experiments demonstrate inner core </a:t>
            </a:r>
            <a:r>
              <a:rPr lang="en-US" dirty="0" smtClean="0">
                <a:solidFill>
                  <a:srgbClr val="FF0000"/>
                </a:solidFill>
              </a:rPr>
              <a:t>moisture</a:t>
            </a:r>
            <a:r>
              <a:rPr lang="en-US" dirty="0" smtClean="0"/>
              <a:t> have significant impact on RI timing as well.</a:t>
            </a:r>
            <a:endParaRPr lang="en-US" dirty="0"/>
          </a:p>
          <a:p>
            <a:r>
              <a:rPr lang="en-US" dirty="0" smtClean="0"/>
              <a:t>Moisture control instability of air. Strong member has large moisture/instability around vortex center, especially at north part. Moisture help initial convection and </a:t>
            </a:r>
            <a:r>
              <a:rPr lang="en-US" dirty="0"/>
              <a:t>storm </a:t>
            </a:r>
            <a:r>
              <a:rPr lang="en-US" dirty="0" smtClean="0"/>
              <a:t>more easily </a:t>
            </a:r>
            <a:r>
              <a:rPr lang="en-US" dirty="0"/>
              <a:t>become </a:t>
            </a:r>
            <a:r>
              <a:rPr lang="en-US" dirty="0" smtClean="0"/>
              <a:t>axisymmetric, facilitating RI process</a:t>
            </a:r>
          </a:p>
          <a:p>
            <a:r>
              <a:rPr lang="en-US" dirty="0" smtClean="0"/>
              <a:t>Inner core is perfectly moisten from surface to 7 km at RI onset, consistent with idea study by </a:t>
            </a:r>
            <a:r>
              <a:rPr lang="en-US" dirty="0" err="1" smtClean="0"/>
              <a:t>Dandan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3278" y="489717"/>
            <a:ext cx="5534347" cy="2375080"/>
          </a:xfrm>
        </p:spPr>
        <p:txBody>
          <a:bodyPr>
            <a:normAutofit/>
          </a:bodyPr>
          <a:lstStyle/>
          <a:p>
            <a:r>
              <a:rPr lang="en-US" dirty="0" smtClean="0"/>
              <a:t>Intensity forecast error </a:t>
            </a:r>
            <a:r>
              <a:rPr lang="en-US" dirty="0" smtClean="0">
                <a:solidFill>
                  <a:srgbClr val="FF0000"/>
                </a:solidFill>
              </a:rPr>
              <a:t>decrease</a:t>
            </a:r>
            <a:r>
              <a:rPr lang="en-US" dirty="0" smtClean="0"/>
              <a:t> after more DA cycles</a:t>
            </a:r>
          </a:p>
          <a:p>
            <a:r>
              <a:rPr lang="en-US" dirty="0"/>
              <a:t>Forecast tracks are getting better</a:t>
            </a:r>
          </a:p>
          <a:p>
            <a:r>
              <a:rPr lang="en-US" dirty="0"/>
              <a:t>Maybe because we introduce GFS information every 6 hours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9" y="1677257"/>
            <a:ext cx="6907657" cy="518074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558" y="191039"/>
            <a:ext cx="5791200" cy="1325563"/>
          </a:xfrm>
        </p:spPr>
        <p:txBody>
          <a:bodyPr/>
          <a:lstStyle/>
          <a:p>
            <a:r>
              <a:rPr lang="en-US" smtClean="0"/>
              <a:t>Intensity Forecast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6" b="8006"/>
          <a:stretch/>
        </p:blipFill>
        <p:spPr>
          <a:xfrm>
            <a:off x="6294082" y="3188368"/>
            <a:ext cx="5897918" cy="36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-Down Arrow 3"/>
          <p:cNvSpPr/>
          <p:nvPr/>
        </p:nvSpPr>
        <p:spPr>
          <a:xfrm>
            <a:off x="1161535" y="29893"/>
            <a:ext cx="284206" cy="23129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75637" y="29893"/>
            <a:ext cx="12267637" cy="3429000"/>
            <a:chOff x="0" y="2891025"/>
            <a:chExt cx="12267637" cy="38804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8" r="9190"/>
            <a:stretch/>
          </p:blipFill>
          <p:spPr>
            <a:xfrm>
              <a:off x="6131" y="2915409"/>
              <a:ext cx="12177958" cy="3856093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0" y="2915410"/>
              <a:ext cx="1736124" cy="4182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Strong Member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35580" y="2915410"/>
              <a:ext cx="1736171" cy="4182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Weak Member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626644" y="2891025"/>
              <a:ext cx="4640993" cy="4182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Weak Member with </a:t>
              </a:r>
              <a:r>
                <a:rPr lang="en-US" smtClean="0"/>
                <a:t>strong member moisture 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705202" y="3309247"/>
              <a:ext cx="1094603" cy="3054483"/>
            </a:xfrm>
            <a:prstGeom prst="round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978235" y="-71969"/>
            <a:ext cx="7003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Equivalent</a:t>
            </a:r>
            <a:r>
              <a:rPr lang="en-US" sz="3200" dirty="0" smtClean="0"/>
              <a:t>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Potential Temperature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r="8259"/>
          <a:stretch/>
        </p:blipFill>
        <p:spPr>
          <a:xfrm>
            <a:off x="30112" y="3446581"/>
            <a:ext cx="111320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14" y="5023831"/>
            <a:ext cx="10515600" cy="1407792"/>
          </a:xfrm>
        </p:spPr>
        <p:txBody>
          <a:bodyPr/>
          <a:lstStyle/>
          <a:p>
            <a:r>
              <a:rPr lang="en-US" dirty="0" smtClean="0"/>
              <a:t>Tilt of all members reduce to less than 40 km at RI onset. The correlation, around 0.2 before 36h, is significant but smaller than </a:t>
            </a:r>
            <a:r>
              <a:rPr lang="en-US" dirty="0" err="1" smtClean="0"/>
              <a:t>Munsell</a:t>
            </a:r>
            <a:r>
              <a:rPr lang="en-US" dirty="0" smtClean="0"/>
              <a:t> et al. 2016 paper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8224"/>
          <a:stretch/>
        </p:blipFill>
        <p:spPr>
          <a:xfrm>
            <a:off x="0" y="0"/>
            <a:ext cx="12192000" cy="4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83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1917" r="17161" b="6227"/>
          <a:stretch/>
        </p:blipFill>
        <p:spPr>
          <a:xfrm>
            <a:off x="0" y="0"/>
            <a:ext cx="281101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2524" r="17359" b="6833"/>
          <a:stretch/>
        </p:blipFill>
        <p:spPr>
          <a:xfrm>
            <a:off x="5661819" y="0"/>
            <a:ext cx="2841172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2341" r="7795" b="6081"/>
          <a:stretch/>
        </p:blipFill>
        <p:spPr>
          <a:xfrm>
            <a:off x="8502991" y="0"/>
            <a:ext cx="3159304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43" r="16779" b="6891"/>
          <a:stretch/>
        </p:blipFill>
        <p:spPr>
          <a:xfrm>
            <a:off x="2805820" y="0"/>
            <a:ext cx="2846362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1786" r="16779" b="6891"/>
          <a:stretch/>
        </p:blipFill>
        <p:spPr>
          <a:xfrm>
            <a:off x="0" y="2743200"/>
            <a:ext cx="2846071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1786" r="16779" b="7148"/>
          <a:stretch/>
        </p:blipFill>
        <p:spPr>
          <a:xfrm>
            <a:off x="2846071" y="2743200"/>
            <a:ext cx="2838612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300" r="16779" b="6891"/>
          <a:stretch/>
        </p:blipFill>
        <p:spPr>
          <a:xfrm>
            <a:off x="5646758" y="2743200"/>
            <a:ext cx="2854425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2301" r="8617" b="7148"/>
          <a:stretch/>
        </p:blipFill>
        <p:spPr>
          <a:xfrm>
            <a:off x="8501183" y="2743200"/>
            <a:ext cx="317961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 </a:t>
            </a:r>
          </a:p>
          <a:p>
            <a:r>
              <a:rPr lang="en-US" dirty="0"/>
              <a:t>Assimilate Atmospheric Motion Vector </a:t>
            </a:r>
            <a:r>
              <a:rPr lang="en-US" dirty="0" smtClean="0"/>
              <a:t>experiments</a:t>
            </a:r>
          </a:p>
          <a:p>
            <a:r>
              <a:rPr lang="en-US" dirty="0" smtClean="0"/>
              <a:t>Role of Moisture during DA: DA without updating hydrometers</a:t>
            </a:r>
          </a:p>
          <a:p>
            <a:r>
              <a:rPr lang="en-US" dirty="0" smtClean="0"/>
              <a:t>Ensemble Forecast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2778" y="2351411"/>
            <a:ext cx="10259198" cy="3603173"/>
          </a:xfrm>
          <a:prstGeom prst="round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8736"/>
            <a:ext cx="10515600" cy="1325563"/>
          </a:xfrm>
        </p:spPr>
        <p:txBody>
          <a:bodyPr/>
          <a:lstStyle/>
          <a:p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Super Rapid </a:t>
            </a:r>
            <a:r>
              <a:rPr lang="en-US" altLang="zh-C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Intensification- NASA</a:t>
            </a: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25134" y="1324201"/>
            <a:ext cx="3866866" cy="492647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Super Typhoon </a:t>
            </a:r>
            <a:r>
              <a:rPr lang="en-US" altLang="zh-CN" dirty="0" err="1" smtClean="0"/>
              <a:t>Usagi</a:t>
            </a:r>
            <a:r>
              <a:rPr lang="en-US" altLang="zh-CN" dirty="0" smtClean="0"/>
              <a:t> (2013) is one of the most </a:t>
            </a:r>
            <a:r>
              <a:rPr lang="en-US" altLang="zh-CN" dirty="0" smtClean="0">
                <a:solidFill>
                  <a:srgbClr val="FF0000"/>
                </a:solidFill>
              </a:rPr>
              <a:t>powerful</a:t>
            </a:r>
            <a:r>
              <a:rPr lang="en-US" altLang="zh-CN" dirty="0" smtClean="0"/>
              <a:t> typhoon at 2013 at West Pacific Basin</a:t>
            </a:r>
          </a:p>
          <a:p>
            <a:r>
              <a:rPr lang="en-US" altLang="zh-CN" dirty="0" err="1"/>
              <a:t>Usagi</a:t>
            </a:r>
            <a:r>
              <a:rPr lang="en-US" altLang="zh-CN" dirty="0"/>
              <a:t> intensified by 65 knots (33 m/s) at 24 hours, double of standard of rapid intensification (30 knots</a:t>
            </a:r>
            <a:r>
              <a:rPr lang="en-US" altLang="zh-CN" dirty="0" smtClean="0"/>
              <a:t>).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01"/>
            <a:ext cx="8201911" cy="59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5486400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1122744" y="93643"/>
            <a:ext cx="1250066" cy="3125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76919" y="-82258"/>
            <a:ext cx="1562646" cy="488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24 hours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92600" y="664644"/>
            <a:ext cx="4331670" cy="50565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Super </a:t>
            </a:r>
            <a:r>
              <a:rPr lang="en-US" dirty="0"/>
              <a:t>rapid intensification storm </a:t>
            </a:r>
            <a:r>
              <a:rPr lang="en-US" dirty="0" smtClean="0"/>
              <a:t>can be predicted 1 days ahead!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RI timing </a:t>
            </a:r>
            <a:r>
              <a:rPr lang="en-US" dirty="0" smtClean="0"/>
              <a:t>is wrong!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Questions:</a:t>
            </a:r>
          </a:p>
          <a:p>
            <a:r>
              <a:rPr lang="en-US" dirty="0" smtClean="0"/>
              <a:t>Can data assimilate help improve intensity forecast?</a:t>
            </a:r>
          </a:p>
          <a:p>
            <a:r>
              <a:rPr lang="en-US" dirty="0"/>
              <a:t>What factors cause </a:t>
            </a:r>
            <a:r>
              <a:rPr lang="en-US" dirty="0" smtClean="0"/>
              <a:t>forecast intensity </a:t>
            </a:r>
            <a:r>
              <a:rPr lang="en-US" dirty="0"/>
              <a:t>divergence?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08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 </a:t>
            </a:r>
          </a:p>
          <a:p>
            <a:r>
              <a:rPr lang="en-US" dirty="0"/>
              <a:t>Assimilate Atmospheric Motion Vector </a:t>
            </a:r>
            <a:r>
              <a:rPr lang="en-US" dirty="0" smtClean="0"/>
              <a:t>experiments</a:t>
            </a:r>
          </a:p>
          <a:p>
            <a:r>
              <a:rPr lang="en-US" dirty="0" smtClean="0"/>
              <a:t>Role of Moisture during DA: DA without updating hydrometers</a:t>
            </a:r>
          </a:p>
          <a:p>
            <a:r>
              <a:rPr lang="en-US" dirty="0" smtClean="0"/>
              <a:t>Ensemble Forecast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8134" y="2841309"/>
            <a:ext cx="10259198" cy="3022611"/>
          </a:xfrm>
          <a:prstGeom prst="round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8134" y="1814674"/>
            <a:ext cx="10184027" cy="460375"/>
          </a:xfrm>
          <a:prstGeom prst="round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"/>
          <a:stretch/>
        </p:blipFill>
        <p:spPr>
          <a:xfrm>
            <a:off x="260278" y="1335504"/>
            <a:ext cx="7315200" cy="51046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817" y="610130"/>
            <a:ext cx="4171316" cy="5983175"/>
          </a:xfrm>
        </p:spPr>
        <p:txBody>
          <a:bodyPr/>
          <a:lstStyle/>
          <a:p>
            <a:r>
              <a:rPr lang="en-US" dirty="0" smtClean="0"/>
              <a:t>DA configuration</a:t>
            </a:r>
          </a:p>
          <a:p>
            <a:r>
              <a:rPr lang="en-US" dirty="0" smtClean="0"/>
              <a:t>DA: HPI (Best Track SLP)+GTS data every 3 hours</a:t>
            </a:r>
          </a:p>
          <a:p>
            <a:r>
              <a:rPr lang="en-US" dirty="0" smtClean="0"/>
              <a:t>D01: 379*244, 27 km</a:t>
            </a:r>
          </a:p>
          <a:p>
            <a:r>
              <a:rPr lang="en-US" dirty="0" smtClean="0"/>
              <a:t>D02: 298*298, 9 km</a:t>
            </a:r>
          </a:p>
          <a:p>
            <a:r>
              <a:rPr lang="en-US" dirty="0" smtClean="0"/>
              <a:t>D03: 298*298, 9 km</a:t>
            </a:r>
          </a:p>
          <a:p>
            <a:r>
              <a:rPr lang="en-US" dirty="0" smtClean="0"/>
              <a:t>WSM6 physics</a:t>
            </a:r>
          </a:p>
          <a:p>
            <a:r>
              <a:rPr lang="en-US" dirty="0" smtClean="0"/>
              <a:t>YSU PBL</a:t>
            </a:r>
          </a:p>
          <a:p>
            <a:r>
              <a:rPr lang="en-US" dirty="0" smtClean="0"/>
              <a:t>Modified </a:t>
            </a:r>
            <a:r>
              <a:rPr lang="en-US" dirty="0" err="1"/>
              <a:t>Tiedtke</a:t>
            </a:r>
            <a:r>
              <a:rPr lang="en-US" dirty="0"/>
              <a:t> cumulus </a:t>
            </a:r>
            <a:r>
              <a:rPr lang="en-US" dirty="0" smtClean="0"/>
              <a:t>scheme</a:t>
            </a:r>
          </a:p>
          <a:p>
            <a:r>
              <a:rPr lang="en-US" dirty="0" smtClean="0"/>
              <a:t>Flux from ocean=1</a:t>
            </a:r>
          </a:p>
          <a:p>
            <a:endParaRPr lang="en-US" dirty="0" smtClean="0"/>
          </a:p>
        </p:txBody>
      </p:sp>
      <p:sp>
        <p:nvSpPr>
          <p:cNvPr id="2" name="Down Arrow 1"/>
          <p:cNvSpPr/>
          <p:nvPr/>
        </p:nvSpPr>
        <p:spPr>
          <a:xfrm>
            <a:off x="2524547" y="1086707"/>
            <a:ext cx="170526" cy="1392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39" y="380491"/>
            <a:ext cx="1692403" cy="894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543181" y="506412"/>
            <a:ext cx="2604956" cy="642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 every </a:t>
            </a:r>
            <a:r>
              <a:rPr lang="en-US" smtClean="0"/>
              <a:t>3 hours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3368841" y="2166551"/>
            <a:ext cx="2779295" cy="3125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3328" y="0"/>
            <a:ext cx="5791200" cy="1021217"/>
          </a:xfrm>
        </p:spPr>
        <p:txBody>
          <a:bodyPr/>
          <a:lstStyle/>
          <a:p>
            <a:r>
              <a:rPr lang="en-US" smtClean="0"/>
              <a:t>Intensity Forecast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42" y="760002"/>
            <a:ext cx="6047565" cy="13697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Intensity forecast </a:t>
            </a:r>
            <a:r>
              <a:rPr lang="en-US" dirty="0" smtClean="0">
                <a:solidFill>
                  <a:srgbClr val="FF0000"/>
                </a:solidFill>
              </a:rPr>
              <a:t>improve</a:t>
            </a:r>
            <a:r>
              <a:rPr lang="en-US" dirty="0" smtClean="0"/>
              <a:t> significantly after more DA cycles</a:t>
            </a:r>
          </a:p>
          <a:p>
            <a:r>
              <a:rPr lang="en-US" dirty="0"/>
              <a:t>Forecast tracks are getting better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07" y="1"/>
            <a:ext cx="5044965" cy="37837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2129751"/>
            <a:ext cx="12163853" cy="4734611"/>
            <a:chOff x="0" y="2129751"/>
            <a:chExt cx="12163853" cy="4734611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3538590"/>
              <a:ext cx="12163853" cy="3325772"/>
              <a:chOff x="0" y="2988532"/>
              <a:chExt cx="12163853" cy="332577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66" t="-137" r="9210" b="68"/>
              <a:stretch/>
            </p:blipFill>
            <p:spPr>
              <a:xfrm>
                <a:off x="0" y="3015049"/>
                <a:ext cx="12163853" cy="3299255"/>
              </a:xfrm>
              <a:prstGeom prst="rect">
                <a:avLst/>
              </a:prstGeom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0" y="3015049"/>
                <a:ext cx="1643605" cy="53425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Prior</a:t>
                </a:r>
                <a:endParaRPr lang="en-US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4143632" y="3002942"/>
                <a:ext cx="1643605" cy="53425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Posterior</a:t>
                </a:r>
                <a:endParaRPr lang="en-US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8497330" y="2988532"/>
                <a:ext cx="1643605" cy="53425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Increment</a:t>
                </a:r>
                <a:endParaRPr lang="en-US" dirty="0"/>
              </a:p>
            </p:txBody>
          </p:sp>
        </p:grp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212558" y="2129751"/>
              <a:ext cx="5681805" cy="14867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Vortex strength (represent by tangential wind) is </a:t>
              </a:r>
              <a:r>
                <a:rPr lang="en-US" dirty="0" smtClean="0">
                  <a:solidFill>
                    <a:srgbClr val="FF0000"/>
                  </a:solidFill>
                </a:rPr>
                <a:t>weaken</a:t>
              </a:r>
              <a:r>
                <a:rPr lang="en-US" dirty="0" smtClean="0"/>
                <a:t> by 1 m/s during most of EnKF cycles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87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 </a:t>
            </a:r>
          </a:p>
          <a:p>
            <a:r>
              <a:rPr lang="en-US" dirty="0"/>
              <a:t>Assimilate Atmospheric Motion Vector </a:t>
            </a:r>
            <a:r>
              <a:rPr lang="en-US" dirty="0" smtClean="0"/>
              <a:t>experiments</a:t>
            </a:r>
          </a:p>
          <a:p>
            <a:r>
              <a:rPr lang="en-US" dirty="0" smtClean="0"/>
              <a:t>Ensemble Forecast</a:t>
            </a:r>
          </a:p>
          <a:p>
            <a:r>
              <a:rPr lang="en-US" dirty="0" smtClean="0"/>
              <a:t>Role of Moisture in forecast: Switch moisture experiment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0548" y="3411699"/>
            <a:ext cx="10259198" cy="2236573"/>
          </a:xfrm>
          <a:prstGeom prst="round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5719" y="1519310"/>
            <a:ext cx="10184027" cy="1363697"/>
          </a:xfrm>
          <a:prstGeom prst="round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849</Words>
  <Application>Microsoft Macintosh PowerPoint</Application>
  <PresentationFormat>Widescreen</PresentationFormat>
  <Paragraphs>152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Calibri Light</vt:lpstr>
      <vt:lpstr>Cambria Math</vt:lpstr>
      <vt:lpstr>等线</vt:lpstr>
      <vt:lpstr>等线 Light</vt:lpstr>
      <vt:lpstr>Arial</vt:lpstr>
      <vt:lpstr>Office Theme</vt:lpstr>
      <vt:lpstr>Ensemble Forecast and predictability of Rapid Intensification of Super Typhoon Usagi (2013)</vt:lpstr>
      <vt:lpstr>Outline</vt:lpstr>
      <vt:lpstr>Outline</vt:lpstr>
      <vt:lpstr>Super Rapid Intensification- NASA </vt:lpstr>
      <vt:lpstr>PowerPoint Presentation</vt:lpstr>
      <vt:lpstr>Outline</vt:lpstr>
      <vt:lpstr>PowerPoint Presentation</vt:lpstr>
      <vt:lpstr>Intensity Forecast</vt:lpstr>
      <vt:lpstr>Outline</vt:lpstr>
      <vt:lpstr>Ensemble Forecast</vt:lpstr>
      <vt:lpstr>What factors cause the RI timing variation/ intensity divergence?</vt:lpstr>
      <vt:lpstr>PowerPoint Presentation</vt:lpstr>
      <vt:lpstr>Partial Correlation</vt:lpstr>
      <vt:lpstr>PowerPoint Presentation</vt:lpstr>
      <vt:lpstr>PowerPoint Presentation</vt:lpstr>
      <vt:lpstr>Outline</vt:lpstr>
      <vt:lpstr>Additional Experiment 2- Switch Moisture</vt:lpstr>
      <vt:lpstr>PowerPoint Presentation</vt:lpstr>
      <vt:lpstr>Precipitation</vt:lpstr>
      <vt:lpstr>RH change regarding to RI time</vt:lpstr>
      <vt:lpstr>Conclusion</vt:lpstr>
      <vt:lpstr>Intensity Forecast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 of Atmospheric Motion Vector and predictability of Rapid Intensification of Super Typhoon Usagi (2013)</dc:title>
  <dc:creator>Microsoft Office User</dc:creator>
  <cp:lastModifiedBy>Microsoft Office User</cp:lastModifiedBy>
  <cp:revision>171</cp:revision>
  <dcterms:created xsi:type="dcterms:W3CDTF">2017-05-01T02:28:19Z</dcterms:created>
  <dcterms:modified xsi:type="dcterms:W3CDTF">2017-05-01T21:40:39Z</dcterms:modified>
</cp:coreProperties>
</file>