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303" r:id="rId3"/>
    <p:sldId id="302" r:id="rId4"/>
    <p:sldId id="306" r:id="rId5"/>
    <p:sldId id="309" r:id="rId6"/>
    <p:sldId id="304" r:id="rId7"/>
    <p:sldId id="310" r:id="rId8"/>
    <p:sldId id="305" r:id="rId9"/>
    <p:sldId id="311" r:id="rId10"/>
    <p:sldId id="307" r:id="rId11"/>
    <p:sldId id="308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1826" autoAdjust="0"/>
  </p:normalViewPr>
  <p:slideViewPr>
    <p:cSldViewPr>
      <p:cViewPr varScale="1">
        <p:scale>
          <a:sx n="65" d="100"/>
          <a:sy n="65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A6CF9-E924-4DF1-A13A-5714794B0DAB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07338-D08A-482D-AFC4-32AE9D58B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04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20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20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20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845024"/>
            <a:ext cx="6400800" cy="1600200"/>
          </a:xfrm>
        </p:spPr>
        <p:txBody>
          <a:bodyPr/>
          <a:lstStyle/>
          <a:p>
            <a:r>
              <a:rPr lang="en-US" altLang="zh-CN" sz="3600" b="1" dirty="0" err="1"/>
              <a:t>Yanting</a:t>
            </a:r>
            <a:r>
              <a:rPr lang="en-US" altLang="zh-CN" sz="3600" b="1" dirty="0"/>
              <a:t>  Ye</a:t>
            </a:r>
            <a:r>
              <a:rPr lang="en-US" altLang="zh-CN" sz="2800" b="1" dirty="0"/>
              <a:t/>
            </a:r>
            <a:br>
              <a:rPr lang="en-US" altLang="zh-CN" sz="2800" b="1" dirty="0"/>
            </a:br>
            <a:r>
              <a:rPr lang="en-US" altLang="zh-CN" sz="1600" b="1" dirty="0"/>
              <a:t>  </a:t>
            </a:r>
            <a:r>
              <a:rPr lang="en-US" altLang="zh-CN" sz="2800" b="1" dirty="0"/>
              <a:t/>
            </a:r>
            <a:br>
              <a:rPr lang="en-US" altLang="zh-CN" sz="2800" b="1" dirty="0"/>
            </a:br>
            <a:r>
              <a:rPr lang="en-US" altLang="zh-CN" sz="2800" b="1" dirty="0" smtClean="0"/>
              <a:t>08-19-</a:t>
            </a:r>
            <a:r>
              <a:rPr lang="en-US" altLang="zh-CN" sz="2400" b="1" dirty="0" smtClean="0"/>
              <a:t>2016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141" y="116632"/>
            <a:ext cx="9144000" cy="504056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A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symmetric parametric </a:t>
            </a:r>
            <a:r>
              <a:rPr lang="en-US" altLang="zh-CN" sz="2000" b="1" dirty="0">
                <a:solidFill>
                  <a:srgbClr val="FF0000"/>
                </a:solidFill>
              </a:rPr>
              <a:t>tropical cyclone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precipitation (R-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CLIPER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) model 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in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WP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07504" y="1556792"/>
            <a:ext cx="8928992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solidFill>
                  <a:schemeClr val="bg1"/>
                </a:solidFill>
              </a:rPr>
              <a:t>Construction of  </a:t>
            </a:r>
            <a:r>
              <a:rPr lang="en-US" altLang="zh-CN" sz="3600" dirty="0" err="1" smtClean="0">
                <a:solidFill>
                  <a:schemeClr val="bg1"/>
                </a:solidFill>
              </a:rPr>
              <a:t>TC</a:t>
            </a:r>
            <a:r>
              <a:rPr lang="en-US" altLang="zh-CN" sz="3600" dirty="0" smtClean="0">
                <a:solidFill>
                  <a:schemeClr val="bg1"/>
                </a:solidFill>
              </a:rPr>
              <a:t> precipitation </a:t>
            </a:r>
            <a:r>
              <a:rPr lang="en-US" altLang="zh-CN" sz="3600" dirty="0">
                <a:solidFill>
                  <a:schemeClr val="bg1"/>
                </a:solidFill>
              </a:rPr>
              <a:t>r</a:t>
            </a:r>
            <a:r>
              <a:rPr lang="en-US" altLang="zh-CN" sz="3600" dirty="0" smtClean="0">
                <a:solidFill>
                  <a:schemeClr val="bg1"/>
                </a:solidFill>
              </a:rPr>
              <a:t>adial profiles</a:t>
            </a: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Derived from </a:t>
            </a:r>
            <a:r>
              <a:rPr lang="en-US" altLang="zh-CN" sz="3600" dirty="0" err="1" smtClean="0">
                <a:solidFill>
                  <a:schemeClr val="bg1"/>
                </a:solidFill>
              </a:rPr>
              <a:t>TRMM</a:t>
            </a:r>
            <a:r>
              <a:rPr lang="en-US" altLang="zh-CN" sz="3600" dirty="0">
                <a:solidFill>
                  <a:schemeClr val="bg1"/>
                </a:solidFill>
              </a:rPr>
              <a:t> in WP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07504" y="188640"/>
            <a:ext cx="8928992" cy="940966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</a:rPr>
              <a:t>R-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CLIPER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sz="2700" b="1" dirty="0" smtClean="0">
                <a:solidFill>
                  <a:schemeClr val="accent1">
                    <a:lumMod val="75000"/>
                  </a:schemeClr>
                </a:solidFill>
              </a:rPr>
              <a:t>Tropical cyclone Rainfall Climatology and Persistence model</a:t>
            </a:r>
            <a:endParaRPr lang="zh-CN" altLang="en-US" sz="2200" b="1" dirty="0"/>
          </a:p>
        </p:txBody>
      </p:sp>
      <p:sp>
        <p:nvSpPr>
          <p:cNvPr id="5" name="矩形 4"/>
          <p:cNvSpPr/>
          <p:nvPr/>
        </p:nvSpPr>
        <p:spPr>
          <a:xfrm>
            <a:off x="1591968" y="1147153"/>
            <a:ext cx="7444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Make an average of </a:t>
            </a:r>
            <a:r>
              <a:rPr lang="en-US" altLang="zh-CN" sz="2000" b="1" dirty="0" err="1" smtClean="0">
                <a:solidFill>
                  <a:schemeClr val="accent2"/>
                </a:solidFill>
              </a:rPr>
              <a:t>R0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Rm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 </a:t>
            </a:r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in each 10-knot bin</a:t>
            </a:r>
            <a:endParaRPr lang="en-US" altLang="zh-CN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D:\TC_prep_model\rst_plt\MWS_VS_var_NA\R0_vs_MWS_trmm_all_IS_WP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42134"/>
            <a:ext cx="315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TC_prep_model\rst_plt\MWS_VS_var_NA\R0_mean_vs_MWS_trmm_all_IS_WP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02" y="1742134"/>
            <a:ext cx="315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TC_prep_model\rst_plt\MWS_VS_var_NA\AZmax_vs_MWS_trmm_all_IS_WP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8" y="4149080"/>
            <a:ext cx="315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TC_prep_model\rst_plt\MWS_VS_var_NA\AZmax_mean _vs_MWS_trmm_all_IS_WP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37" y="4149080"/>
            <a:ext cx="315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23928" y="2472068"/>
            <a:ext cx="66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chemeClr val="accent2"/>
                </a:solidFill>
              </a:rPr>
              <a:t>R0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4998914"/>
            <a:ext cx="85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</a:rPr>
              <a:t>Rm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07504" y="188640"/>
            <a:ext cx="8928992" cy="940966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</a:rPr>
              <a:t>R-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CLIPER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sz="2700" b="1" dirty="0" smtClean="0">
                <a:solidFill>
                  <a:schemeClr val="accent1">
                    <a:lumMod val="75000"/>
                  </a:schemeClr>
                </a:solidFill>
              </a:rPr>
              <a:t>Tropical cyclone Rainfall Climatology and Persistence model</a:t>
            </a:r>
            <a:endParaRPr lang="zh-CN" altLang="en-US" sz="2200" b="1" dirty="0"/>
          </a:p>
        </p:txBody>
      </p:sp>
      <p:sp>
        <p:nvSpPr>
          <p:cNvPr id="5" name="矩形 4"/>
          <p:cNvSpPr/>
          <p:nvPr/>
        </p:nvSpPr>
        <p:spPr>
          <a:xfrm>
            <a:off x="1591968" y="1147153"/>
            <a:ext cx="7444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Make an </a:t>
            </a:r>
            <a:r>
              <a:rPr lang="en-US" altLang="zh-CN" sz="2000" b="1" dirty="0" err="1" smtClean="0">
                <a:solidFill>
                  <a:schemeClr val="accent2">
                    <a:lumMod val="50000"/>
                  </a:schemeClr>
                </a:solidFill>
              </a:rPr>
              <a:t>probablistic</a:t>
            </a:r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 estimation of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Rm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 </a:t>
            </a:r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in each bin</a:t>
            </a:r>
            <a:endParaRPr lang="en-US" altLang="zh-CN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50" name="Picture 6" descr="D:\TC_prep_model\rst_plt\MWS_VS_var_NA\AZmax_vs_MWS_trmm_all_IS_WP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3" y="1772816"/>
            <a:ext cx="36003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21" y="1518062"/>
            <a:ext cx="3534451" cy="26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115616" y="2204864"/>
            <a:ext cx="144016" cy="20882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 descr="D:\TC_prep_model\rst_plt\radial_profile\radial_az_WP_all_CAT_Nbin_trmm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13327" r="12176" b="9167"/>
          <a:stretch/>
        </p:blipFill>
        <p:spPr bwMode="auto">
          <a:xfrm>
            <a:off x="3635896" y="4149080"/>
            <a:ext cx="3384376" cy="25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696236" y="4437111"/>
            <a:ext cx="180020" cy="1123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40152" y="4544978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5%</a:t>
            </a:r>
          </a:p>
          <a:p>
            <a:r>
              <a:rPr lang="en-US" altLang="zh-CN" sz="1200" dirty="0" smtClean="0"/>
              <a:t>10%</a:t>
            </a:r>
          </a:p>
          <a:p>
            <a:r>
              <a:rPr lang="en-US" altLang="zh-CN" sz="1200" dirty="0" smtClean="0"/>
              <a:t>20%</a:t>
            </a:r>
          </a:p>
          <a:p>
            <a:r>
              <a:rPr lang="en-US" altLang="zh-CN" sz="1200" dirty="0" smtClean="0"/>
              <a:t>25%</a:t>
            </a:r>
          </a:p>
          <a:p>
            <a:r>
              <a:rPr lang="en-US" altLang="zh-CN" sz="1200" dirty="0" smtClean="0"/>
              <a:t>30%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828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940966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R-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CLIPER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sz="2700" b="1" dirty="0">
                <a:solidFill>
                  <a:schemeClr val="accent1">
                    <a:lumMod val="75000"/>
                  </a:schemeClr>
                </a:solidFill>
              </a:rPr>
              <a:t>Tropical cyclone Rainfall Climatology and Persistence model</a:t>
            </a:r>
            <a:endParaRPr lang="zh-CN" altLang="en-US" sz="2200" b="1" dirty="0"/>
          </a:p>
        </p:txBody>
      </p:sp>
      <p:pic>
        <p:nvPicPr>
          <p:cNvPr id="1026" name="Picture 2" descr="D:\TC_prep_model\rst_plt\radial_profile\radial_az_WP_all_CAT_Nbin_trmm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13327" r="12176" b="9167"/>
          <a:stretch/>
        </p:blipFill>
        <p:spPr bwMode="auto">
          <a:xfrm>
            <a:off x="3275855" y="1340769"/>
            <a:ext cx="5744095" cy="43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流程图: 联系 8"/>
          <p:cNvSpPr/>
          <p:nvPr/>
        </p:nvSpPr>
        <p:spPr>
          <a:xfrm>
            <a:off x="4040324" y="2364135"/>
            <a:ext cx="167427" cy="128761"/>
          </a:xfrm>
          <a:prstGeom prst="flowChartConnector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联系 9"/>
          <p:cNvSpPr/>
          <p:nvPr/>
        </p:nvSpPr>
        <p:spPr>
          <a:xfrm>
            <a:off x="4026890" y="5067021"/>
            <a:ext cx="167427" cy="128761"/>
          </a:xfrm>
          <a:prstGeom prst="flowChartConnector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6873" y="1784290"/>
            <a:ext cx="65271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chemeClr val="accent2"/>
                </a:solidFill>
              </a:rPr>
              <a:t>R0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   </a:t>
            </a:r>
          </a:p>
        </p:txBody>
      </p:sp>
      <p:sp>
        <p:nvSpPr>
          <p:cNvPr id="12" name="流程图: 联系 11"/>
          <p:cNvSpPr/>
          <p:nvPr/>
        </p:nvSpPr>
        <p:spPr>
          <a:xfrm>
            <a:off x="7164288" y="5085184"/>
            <a:ext cx="167427" cy="128761"/>
          </a:xfrm>
          <a:prstGeom prst="flowChartConnector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110604" y="2492896"/>
            <a:ext cx="13434" cy="252028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0" y="4293096"/>
                <a:ext cx="3480889" cy="13733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/>
                  <a:t>Rainfall Rate=</a:t>
                </a:r>
              </a:p>
              <a:p>
                <a:r>
                  <a:rPr lang="en-US" altLang="zh-CN" sz="19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1900" i="1" smtClean="0">
                            <a:solidFill>
                              <a:srgbClr val="B2B2B2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1900" i="1" smtClean="0">
                                <a:solidFill>
                                  <a:srgbClr val="B2B2B2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19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9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19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9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b="1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19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900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900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altLang="zh-CN" sz="1900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19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9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9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CN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900" b="1" i="1" smtClean="0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900" b="1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900" b="1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/>
                                              </a:rPr>
                                              <m:t>𝒎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sz="19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9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9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𝒆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CN" sz="19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CN" altLang="en-US" sz="1900" dirty="0">
                  <a:solidFill>
                    <a:srgbClr val="B2B2B2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3096"/>
                <a:ext cx="3480889" cy="1373325"/>
              </a:xfrm>
              <a:prstGeom prst="rect">
                <a:avLst/>
              </a:prstGeom>
              <a:blipFill rotWithShape="1">
                <a:blip r:embed="rId4"/>
                <a:stretch>
                  <a:fillRect l="-1751" t="-177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-108520" y="6433591"/>
            <a:ext cx="9073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 smtClean="0">
                <a:solidFill>
                  <a:schemeClr val="tx2">
                    <a:lumMod val="75000"/>
                  </a:schemeClr>
                </a:solidFill>
              </a:rPr>
              <a:t>Reference: Frank D. Marks, Jr.  2003. Development of  a Tropical Cyclone Rainfall Climatology and Persistence Model</a:t>
            </a:r>
            <a:endParaRPr lang="zh-CN" alt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5" y="1772816"/>
            <a:ext cx="2725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2"/>
                </a:solidFill>
              </a:rPr>
              <a:t>= </a:t>
            </a:r>
            <a:r>
              <a:rPr lang="en-US" altLang="zh-CN" sz="2000" b="1" dirty="0" err="1" smtClean="0">
                <a:solidFill>
                  <a:schemeClr val="accent2"/>
                </a:solidFill>
              </a:rPr>
              <a:t>a1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  + </a:t>
            </a:r>
            <a:r>
              <a:rPr lang="en-US" altLang="zh-CN" sz="2000" b="1" dirty="0" err="1" smtClean="0">
                <a:solidFill>
                  <a:schemeClr val="accent2"/>
                </a:solidFill>
              </a:rPr>
              <a:t>b1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*</a:t>
            </a:r>
            <a:r>
              <a:rPr lang="en-US" altLang="zh-CN" sz="2000" b="1" dirty="0" err="1" smtClean="0">
                <a:solidFill>
                  <a:schemeClr val="accent2"/>
                </a:solidFill>
              </a:rPr>
              <a:t>MWS</a:t>
            </a:r>
            <a:endParaRPr lang="en-US" altLang="zh-CN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</a:rPr>
              <a:t>= </a:t>
            </a:r>
            <a:r>
              <a:rPr lang="en-US" altLang="zh-CN" sz="2000" b="1" dirty="0" err="1">
                <a:solidFill>
                  <a:srgbClr val="0070C0"/>
                </a:solidFill>
              </a:rPr>
              <a:t>a2</a:t>
            </a:r>
            <a:r>
              <a:rPr lang="en-US" altLang="zh-CN" sz="2000" b="1" dirty="0">
                <a:solidFill>
                  <a:srgbClr val="0070C0"/>
                </a:solidFill>
              </a:rPr>
              <a:t> + </a:t>
            </a:r>
            <a:r>
              <a:rPr lang="en-US" altLang="zh-CN" sz="2000" b="1" dirty="0" err="1">
                <a:solidFill>
                  <a:srgbClr val="0070C0"/>
                </a:solidFill>
              </a:rPr>
              <a:t>b2</a:t>
            </a:r>
            <a:r>
              <a:rPr lang="en-US" altLang="zh-CN" sz="2000" b="1" dirty="0">
                <a:solidFill>
                  <a:srgbClr val="0070C0"/>
                </a:solidFill>
              </a:rPr>
              <a:t>*</a:t>
            </a:r>
            <a:r>
              <a:rPr lang="en-US" altLang="zh-CN" sz="2000" b="1" dirty="0" err="1">
                <a:solidFill>
                  <a:srgbClr val="0070C0"/>
                </a:solidFill>
              </a:rPr>
              <a:t>MWS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C000"/>
                </a:solidFill>
              </a:rPr>
              <a:t>=  </a:t>
            </a:r>
            <a:r>
              <a:rPr lang="en-US" altLang="zh-CN" sz="2000" b="1" dirty="0" err="1">
                <a:solidFill>
                  <a:srgbClr val="FFC000"/>
                </a:solidFill>
              </a:rPr>
              <a:t>a3</a:t>
            </a:r>
            <a:r>
              <a:rPr lang="en-US" altLang="zh-CN" sz="2000" b="1" dirty="0">
                <a:solidFill>
                  <a:srgbClr val="FFC000"/>
                </a:solidFill>
              </a:rPr>
              <a:t> + </a:t>
            </a:r>
            <a:r>
              <a:rPr lang="en-US" altLang="zh-CN" sz="2000" b="1" dirty="0" err="1">
                <a:solidFill>
                  <a:srgbClr val="FFC000"/>
                </a:solidFill>
              </a:rPr>
              <a:t>b3</a:t>
            </a:r>
            <a:r>
              <a:rPr lang="en-US" altLang="zh-CN" sz="2000" b="1" dirty="0">
                <a:solidFill>
                  <a:srgbClr val="FFC000"/>
                </a:solidFill>
              </a:rPr>
              <a:t>*</a:t>
            </a:r>
            <a:r>
              <a:rPr lang="en-US" altLang="zh-CN" sz="2000" b="1" dirty="0" err="1">
                <a:solidFill>
                  <a:srgbClr val="FFC000"/>
                </a:solidFill>
              </a:rPr>
              <a:t>MWS</a:t>
            </a:r>
            <a:endParaRPr lang="en-US" altLang="zh-CN" sz="2000" b="1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B050"/>
                </a:solidFill>
              </a:rPr>
              <a:t>= </a:t>
            </a:r>
            <a:r>
              <a:rPr lang="en-US" altLang="zh-CN" sz="2000" b="1" dirty="0" err="1">
                <a:solidFill>
                  <a:srgbClr val="00B050"/>
                </a:solidFill>
              </a:rPr>
              <a:t>a4</a:t>
            </a:r>
            <a:r>
              <a:rPr lang="en-US" altLang="zh-CN" sz="2000" b="1" dirty="0">
                <a:solidFill>
                  <a:srgbClr val="00B050"/>
                </a:solidFill>
              </a:rPr>
              <a:t> + </a:t>
            </a:r>
            <a:r>
              <a:rPr lang="en-US" altLang="zh-CN" sz="2000" b="1" dirty="0" err="1" smtClean="0">
                <a:solidFill>
                  <a:srgbClr val="00B050"/>
                </a:solidFill>
              </a:rPr>
              <a:t>b4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*</a:t>
            </a:r>
            <a:r>
              <a:rPr lang="en-US" altLang="zh-CN" sz="2000" b="1" dirty="0" err="1" smtClean="0">
                <a:solidFill>
                  <a:srgbClr val="00B050"/>
                </a:solidFill>
              </a:rPr>
              <a:t>MWS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6873" y="2204864"/>
            <a:ext cx="6527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0070C0"/>
                </a:solidFill>
              </a:rPr>
              <a:t>Rm</a:t>
            </a:r>
            <a:r>
              <a:rPr lang="en-US" altLang="zh-CN" sz="2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9" name="矩形 28"/>
          <p:cNvSpPr/>
          <p:nvPr/>
        </p:nvSpPr>
        <p:spPr>
          <a:xfrm>
            <a:off x="279464" y="2636912"/>
            <a:ext cx="6201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FFC000"/>
                </a:solidFill>
              </a:rPr>
              <a:t>rm</a:t>
            </a:r>
            <a:r>
              <a:rPr lang="en-US" altLang="zh-CN" sz="20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0" name="矩形 29"/>
          <p:cNvSpPr/>
          <p:nvPr/>
        </p:nvSpPr>
        <p:spPr>
          <a:xfrm>
            <a:off x="282370" y="3137193"/>
            <a:ext cx="409086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B050"/>
                </a:solidFill>
              </a:rPr>
              <a:t>re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3756501" y="2796183"/>
            <a:ext cx="167427" cy="128761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7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/>
      <p:bldP spid="12" grpId="0" animBg="1"/>
      <p:bldP spid="11" grpId="0"/>
      <p:bldP spid="26" grpId="0"/>
      <p:bldP spid="24" grpId="0"/>
      <p:bldP spid="29" grpId="0"/>
      <p:bldP spid="30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07504" y="188640"/>
            <a:ext cx="8928992" cy="940966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</a:rPr>
              <a:t>R-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CLIPER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sz="2700" b="1" dirty="0" smtClean="0">
                <a:solidFill>
                  <a:schemeClr val="accent1">
                    <a:lumMod val="75000"/>
                  </a:schemeClr>
                </a:solidFill>
              </a:rPr>
              <a:t>Tropical cyclone Rainfall Climatology and Persistence model</a:t>
            </a:r>
            <a:endParaRPr lang="zh-CN" altLang="en-US" sz="2200" b="1" dirty="0"/>
          </a:p>
        </p:txBody>
      </p:sp>
      <p:pic>
        <p:nvPicPr>
          <p:cNvPr id="2050" name="Picture 2" descr="D:\TC_prep_model\rst_plt\radial_profile\radial_az_WP_all_CAT_Nbin_trmm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16470" r="12333" b="10209"/>
          <a:stretch/>
        </p:blipFill>
        <p:spPr bwMode="auto">
          <a:xfrm>
            <a:off x="144362" y="1701208"/>
            <a:ext cx="406759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C_prep_model\rst_plt\radial_profile\radial_az_WP_all_CAT_Nbin_symm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6471" r="12000" b="10625"/>
          <a:stretch/>
        </p:blipFill>
        <p:spPr bwMode="auto">
          <a:xfrm>
            <a:off x="4788024" y="1701208"/>
            <a:ext cx="410445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362" y="1196752"/>
            <a:ext cx="442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accent2">
                    <a:lumMod val="50000"/>
                  </a:schemeClr>
                </a:solidFill>
              </a:rPr>
              <a:t>TRMM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8858" y="1196752"/>
            <a:ext cx="442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Constructed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流程图: 联系 8"/>
          <p:cNvSpPr/>
          <p:nvPr/>
        </p:nvSpPr>
        <p:spPr>
          <a:xfrm>
            <a:off x="467544" y="2852936"/>
            <a:ext cx="167427" cy="128761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联系 9"/>
          <p:cNvSpPr/>
          <p:nvPr/>
        </p:nvSpPr>
        <p:spPr>
          <a:xfrm>
            <a:off x="5124653" y="2724175"/>
            <a:ext cx="167427" cy="128761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211960" y="2564904"/>
            <a:ext cx="66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chemeClr val="accent2"/>
                </a:solidFill>
              </a:rPr>
              <a:t>R0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48936" y="5365611"/>
            <a:ext cx="287610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accent2"/>
                </a:solidFill>
              </a:rPr>
              <a:t>R0</a:t>
            </a:r>
            <a:r>
              <a:rPr lang="en-US" altLang="zh-CN" sz="2400" b="1" dirty="0">
                <a:solidFill>
                  <a:schemeClr val="accent2"/>
                </a:solidFill>
              </a:rPr>
              <a:t>   = </a:t>
            </a:r>
            <a:r>
              <a:rPr lang="en-US" altLang="zh-CN" sz="2400" b="1" dirty="0" err="1">
                <a:solidFill>
                  <a:schemeClr val="accent2"/>
                </a:solidFill>
              </a:rPr>
              <a:t>a1</a:t>
            </a:r>
            <a:r>
              <a:rPr lang="en-US" altLang="zh-CN" sz="2400" b="1" dirty="0">
                <a:solidFill>
                  <a:schemeClr val="accent2"/>
                </a:solidFill>
              </a:rPr>
              <a:t>  + </a:t>
            </a:r>
            <a:r>
              <a:rPr lang="en-US" altLang="zh-CN" sz="2400" b="1" dirty="0" err="1">
                <a:solidFill>
                  <a:schemeClr val="accent2"/>
                </a:solidFill>
              </a:rPr>
              <a:t>b1</a:t>
            </a:r>
            <a:r>
              <a:rPr lang="en-US" altLang="zh-CN" sz="2400" b="1" dirty="0">
                <a:solidFill>
                  <a:schemeClr val="accent2"/>
                </a:solidFill>
              </a:rPr>
              <a:t>*</a:t>
            </a:r>
            <a:r>
              <a:rPr lang="en-US" altLang="zh-CN" sz="2400" b="1" dirty="0" err="1">
                <a:solidFill>
                  <a:schemeClr val="accent2"/>
                </a:solidFill>
              </a:rPr>
              <a:t>MWS</a:t>
            </a:r>
            <a:endParaRPr lang="en-US" altLang="zh-CN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07504" y="188640"/>
            <a:ext cx="8928992" cy="940966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</a:rPr>
              <a:t>R-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CLIPER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sz="2700" b="1" dirty="0" smtClean="0">
                <a:solidFill>
                  <a:schemeClr val="accent1">
                    <a:lumMod val="75000"/>
                  </a:schemeClr>
                </a:solidFill>
              </a:rPr>
              <a:t>Tropical cyclone Rainfall Climatology and Persistence model</a:t>
            </a:r>
            <a:endParaRPr lang="zh-CN" altLang="en-US" sz="2200" b="1" dirty="0"/>
          </a:p>
        </p:txBody>
      </p:sp>
      <p:sp>
        <p:nvSpPr>
          <p:cNvPr id="5" name="矩形 4"/>
          <p:cNvSpPr/>
          <p:nvPr/>
        </p:nvSpPr>
        <p:spPr>
          <a:xfrm>
            <a:off x="3148936" y="5365611"/>
            <a:ext cx="287610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accent2"/>
                </a:solidFill>
              </a:rPr>
              <a:t>R0</a:t>
            </a:r>
            <a:r>
              <a:rPr lang="en-US" altLang="zh-CN" sz="2400" b="1" dirty="0">
                <a:solidFill>
                  <a:schemeClr val="accent2"/>
                </a:solidFill>
              </a:rPr>
              <a:t>   = </a:t>
            </a:r>
            <a:r>
              <a:rPr lang="en-US" altLang="zh-CN" sz="2400" b="1" dirty="0" err="1">
                <a:solidFill>
                  <a:schemeClr val="accent2"/>
                </a:solidFill>
              </a:rPr>
              <a:t>a1</a:t>
            </a:r>
            <a:r>
              <a:rPr lang="en-US" altLang="zh-CN" sz="2400" b="1" dirty="0">
                <a:solidFill>
                  <a:schemeClr val="accent2"/>
                </a:solidFill>
              </a:rPr>
              <a:t>  + </a:t>
            </a:r>
            <a:r>
              <a:rPr lang="en-US" altLang="zh-CN" sz="2400" b="1" dirty="0" err="1">
                <a:solidFill>
                  <a:schemeClr val="accent2"/>
                </a:solidFill>
              </a:rPr>
              <a:t>b1</a:t>
            </a:r>
            <a:r>
              <a:rPr lang="en-US" altLang="zh-CN" sz="2400" b="1" dirty="0">
                <a:solidFill>
                  <a:schemeClr val="accent2"/>
                </a:solidFill>
              </a:rPr>
              <a:t>*</a:t>
            </a:r>
            <a:r>
              <a:rPr lang="en-US" altLang="zh-CN" sz="2400" b="1" dirty="0" err="1">
                <a:solidFill>
                  <a:schemeClr val="accent2"/>
                </a:solidFill>
              </a:rPr>
              <a:t>MWS</a:t>
            </a:r>
            <a:endParaRPr lang="en-US" altLang="zh-CN" sz="2400" b="1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D:\TC_prep_model\rst_plt\MWS_VS_var_NA\R0_vs_MWS_trmm_all_IS_WP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2134"/>
            <a:ext cx="45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TC_prep_model\rst_plt\MWS_VS_var_NA\R0_vs_MWS_trmm_all_IS_N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96" y="1742134"/>
            <a:ext cx="45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07504" y="188640"/>
            <a:ext cx="8928992" cy="940966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</a:rPr>
              <a:t>R-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CLIPER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sz="2700" b="1" dirty="0" smtClean="0">
                <a:solidFill>
                  <a:schemeClr val="accent1">
                    <a:lumMod val="75000"/>
                  </a:schemeClr>
                </a:solidFill>
              </a:rPr>
              <a:t>Tropical cyclone Rainfall Climatology and Persistence model</a:t>
            </a:r>
            <a:endParaRPr lang="zh-CN" altLang="en-US" sz="2200" b="1" dirty="0"/>
          </a:p>
        </p:txBody>
      </p:sp>
      <p:pic>
        <p:nvPicPr>
          <p:cNvPr id="2050" name="Picture 2" descr="D:\TC_prep_model\rst_plt\radial_profile\radial_az_WP_all_CAT_Nbin_trmm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16470" r="12333" b="10209"/>
          <a:stretch/>
        </p:blipFill>
        <p:spPr bwMode="auto">
          <a:xfrm>
            <a:off x="144362" y="1701208"/>
            <a:ext cx="406759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C_prep_model\rst_plt\radial_profile\radial_az_WP_all_CAT_Nbin_symm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6471" r="12000" b="10625"/>
          <a:stretch/>
        </p:blipFill>
        <p:spPr bwMode="auto">
          <a:xfrm>
            <a:off x="4788024" y="1701208"/>
            <a:ext cx="410445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362" y="1196752"/>
            <a:ext cx="442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accent2">
                    <a:lumMod val="50000"/>
                  </a:schemeClr>
                </a:solidFill>
              </a:rPr>
              <a:t>TRMM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8858" y="1196752"/>
            <a:ext cx="442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Constructed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流程图: 联系 10"/>
          <p:cNvSpPr/>
          <p:nvPr/>
        </p:nvSpPr>
        <p:spPr>
          <a:xfrm>
            <a:off x="719572" y="2420888"/>
            <a:ext cx="180020" cy="144016"/>
          </a:xfrm>
          <a:prstGeom prst="flowChartConnector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  <a:scene3d>
            <a:camera prst="orthographicFront">
              <a:rot lat="0" lon="1949999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联系 11"/>
          <p:cNvSpPr/>
          <p:nvPr/>
        </p:nvSpPr>
        <p:spPr>
          <a:xfrm>
            <a:off x="5508104" y="1772816"/>
            <a:ext cx="180020" cy="144016"/>
          </a:xfrm>
          <a:prstGeom prst="flowChartConnector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  <a:scene3d>
            <a:camera prst="orthographicFront">
              <a:rot lat="0" lon="1949999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139952" y="1628800"/>
            <a:ext cx="85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</a:rPr>
              <a:t>Rm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184440" y="5589240"/>
            <a:ext cx="277511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0070C0"/>
                </a:solidFill>
              </a:rPr>
              <a:t>Rm</a:t>
            </a:r>
            <a:r>
              <a:rPr lang="en-US" altLang="zh-CN" sz="2400" b="1" dirty="0">
                <a:solidFill>
                  <a:srgbClr val="0070C0"/>
                </a:solidFill>
              </a:rPr>
              <a:t> = </a:t>
            </a:r>
            <a:r>
              <a:rPr lang="en-US" altLang="zh-CN" sz="2400" b="1" dirty="0" err="1">
                <a:solidFill>
                  <a:srgbClr val="0070C0"/>
                </a:solidFill>
              </a:rPr>
              <a:t>a2</a:t>
            </a:r>
            <a:r>
              <a:rPr lang="en-US" altLang="zh-CN" sz="2400" b="1" dirty="0">
                <a:solidFill>
                  <a:srgbClr val="0070C0"/>
                </a:solidFill>
              </a:rPr>
              <a:t> + </a:t>
            </a:r>
            <a:r>
              <a:rPr lang="en-US" altLang="zh-CN" sz="2400" b="1" dirty="0" err="1">
                <a:solidFill>
                  <a:srgbClr val="0070C0"/>
                </a:solidFill>
              </a:rPr>
              <a:t>b2</a:t>
            </a:r>
            <a:r>
              <a:rPr lang="en-US" altLang="zh-CN" sz="2400" b="1" dirty="0">
                <a:solidFill>
                  <a:srgbClr val="0070C0"/>
                </a:solidFill>
              </a:rPr>
              <a:t>*</a:t>
            </a:r>
            <a:r>
              <a:rPr lang="en-US" altLang="zh-CN" sz="2400" b="1" dirty="0" err="1">
                <a:solidFill>
                  <a:srgbClr val="0070C0"/>
                </a:solidFill>
              </a:rPr>
              <a:t>MWS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07504" y="188640"/>
            <a:ext cx="8928992" cy="940966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</a:rPr>
              <a:t>R-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CLIPER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sz="2700" b="1" dirty="0" smtClean="0">
                <a:solidFill>
                  <a:schemeClr val="accent1">
                    <a:lumMod val="75000"/>
                  </a:schemeClr>
                </a:solidFill>
              </a:rPr>
              <a:t>Tropical cyclone Rainfall Climatology and Persistence model</a:t>
            </a:r>
            <a:endParaRPr lang="zh-CN" altLang="en-US" sz="2200" b="1" dirty="0"/>
          </a:p>
        </p:txBody>
      </p:sp>
      <p:pic>
        <p:nvPicPr>
          <p:cNvPr id="3074" name="Picture 2" descr="D:\TC_prep_model\rst_plt\MWS_VS_var_NA\AZmax_vs_MWS_trmm_all_IS_WP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405"/>
            <a:ext cx="45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184440" y="5589240"/>
            <a:ext cx="277511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0070C0"/>
                </a:solidFill>
              </a:rPr>
              <a:t>Rm</a:t>
            </a:r>
            <a:r>
              <a:rPr lang="en-US" altLang="zh-CN" sz="2400" b="1" dirty="0">
                <a:solidFill>
                  <a:srgbClr val="0070C0"/>
                </a:solidFill>
              </a:rPr>
              <a:t> = </a:t>
            </a:r>
            <a:r>
              <a:rPr lang="en-US" altLang="zh-CN" sz="2400" b="1" dirty="0" err="1">
                <a:solidFill>
                  <a:srgbClr val="0070C0"/>
                </a:solidFill>
              </a:rPr>
              <a:t>a2</a:t>
            </a:r>
            <a:r>
              <a:rPr lang="en-US" altLang="zh-CN" sz="2400" b="1" dirty="0">
                <a:solidFill>
                  <a:srgbClr val="0070C0"/>
                </a:solidFill>
              </a:rPr>
              <a:t> + </a:t>
            </a:r>
            <a:r>
              <a:rPr lang="en-US" altLang="zh-CN" sz="2400" b="1" dirty="0" err="1">
                <a:solidFill>
                  <a:srgbClr val="0070C0"/>
                </a:solidFill>
              </a:rPr>
              <a:t>b2</a:t>
            </a:r>
            <a:r>
              <a:rPr lang="en-US" altLang="zh-CN" sz="2400" b="1" dirty="0">
                <a:solidFill>
                  <a:srgbClr val="0070C0"/>
                </a:solidFill>
              </a:rPr>
              <a:t>*</a:t>
            </a:r>
            <a:r>
              <a:rPr lang="en-US" altLang="zh-CN" sz="2400" b="1" dirty="0" err="1">
                <a:solidFill>
                  <a:srgbClr val="0070C0"/>
                </a:solidFill>
              </a:rPr>
              <a:t>MWS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pic>
        <p:nvPicPr>
          <p:cNvPr id="3075" name="Picture 3" descr="D:\TC_prep_model\rst_plt\MWS_VS_var_NA\AZmax_vs_MWS_trmm_all_IS_N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96" y="1752405"/>
            <a:ext cx="45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07504" y="188640"/>
            <a:ext cx="8928992" cy="940966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</a:rPr>
              <a:t>R-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CLIPER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sz="2700" b="1" dirty="0" smtClean="0">
                <a:solidFill>
                  <a:schemeClr val="accent1">
                    <a:lumMod val="75000"/>
                  </a:schemeClr>
                </a:solidFill>
              </a:rPr>
              <a:t>Tropical cyclone Rainfall Climatology and Persistence model</a:t>
            </a:r>
            <a:endParaRPr lang="zh-CN" altLang="en-US" sz="2200" b="1" dirty="0"/>
          </a:p>
        </p:txBody>
      </p:sp>
      <p:pic>
        <p:nvPicPr>
          <p:cNvPr id="2050" name="Picture 2" descr="D:\TC_prep_model\rst_plt\radial_profile\radial_az_WP_all_CAT_Nbin_trmm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16470" r="12333" b="10209"/>
          <a:stretch/>
        </p:blipFill>
        <p:spPr bwMode="auto">
          <a:xfrm>
            <a:off x="144362" y="1701208"/>
            <a:ext cx="406759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C_prep_model\rst_plt\radial_profile\radial_az_WP_all_CAT_Nbin_symm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6471" r="12000" b="10625"/>
          <a:stretch/>
        </p:blipFill>
        <p:spPr bwMode="auto">
          <a:xfrm>
            <a:off x="4788024" y="1701208"/>
            <a:ext cx="410445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362" y="1196752"/>
            <a:ext cx="442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accent2">
                    <a:lumMod val="50000"/>
                  </a:schemeClr>
                </a:solidFill>
              </a:rPr>
              <a:t>TRMM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8858" y="1196752"/>
            <a:ext cx="442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Constructed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弧形 12"/>
          <p:cNvSpPr/>
          <p:nvPr/>
        </p:nvSpPr>
        <p:spPr>
          <a:xfrm rot="9671026">
            <a:off x="5788747" y="1839335"/>
            <a:ext cx="404413" cy="2070241"/>
          </a:xfrm>
          <a:prstGeom prst="arc">
            <a:avLst>
              <a:gd name="adj1" fmla="val 16311700"/>
              <a:gd name="adj2" fmla="val 5264871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98128" y="3769876"/>
            <a:ext cx="79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C000"/>
                </a:solidFill>
              </a:rPr>
              <a:t>rm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719572" y="2564904"/>
            <a:ext cx="90010" cy="1728192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183863" y="5352405"/>
            <a:ext cx="277627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FC000"/>
                </a:solidFill>
              </a:rPr>
              <a:t>rm</a:t>
            </a:r>
            <a:r>
              <a:rPr lang="en-US" altLang="zh-CN" sz="2400" b="1" dirty="0">
                <a:solidFill>
                  <a:srgbClr val="FFC000"/>
                </a:solidFill>
              </a:rPr>
              <a:t> =  </a:t>
            </a:r>
            <a:r>
              <a:rPr lang="en-US" altLang="zh-CN" sz="2400" b="1" dirty="0" err="1">
                <a:solidFill>
                  <a:srgbClr val="FFC000"/>
                </a:solidFill>
              </a:rPr>
              <a:t>a3</a:t>
            </a:r>
            <a:r>
              <a:rPr lang="en-US" altLang="zh-CN" sz="2400" b="1" dirty="0">
                <a:solidFill>
                  <a:srgbClr val="FFC000"/>
                </a:solidFill>
              </a:rPr>
              <a:t> + </a:t>
            </a:r>
            <a:r>
              <a:rPr lang="en-US" altLang="zh-CN" sz="2400" b="1" dirty="0" err="1">
                <a:solidFill>
                  <a:srgbClr val="FFC000"/>
                </a:solidFill>
              </a:rPr>
              <a:t>b3</a:t>
            </a:r>
            <a:r>
              <a:rPr lang="en-US" altLang="zh-CN" sz="2400" b="1" dirty="0">
                <a:solidFill>
                  <a:srgbClr val="FFC000"/>
                </a:solidFill>
              </a:rPr>
              <a:t>*</a:t>
            </a:r>
            <a:r>
              <a:rPr lang="en-US" altLang="zh-CN" sz="2400" b="1" dirty="0" err="1">
                <a:solidFill>
                  <a:srgbClr val="FFC000"/>
                </a:solidFill>
              </a:rPr>
              <a:t>MWS</a:t>
            </a:r>
            <a:endParaRPr lang="en-US" altLang="zh-CN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07504" y="188640"/>
            <a:ext cx="8928992" cy="940966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</a:rPr>
              <a:t>R-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CLIPER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sz="2700" b="1" dirty="0" smtClean="0">
                <a:solidFill>
                  <a:schemeClr val="accent1">
                    <a:lumMod val="75000"/>
                  </a:schemeClr>
                </a:solidFill>
              </a:rPr>
              <a:t>Tropical cyclone Rainfall Climatology and Persistence model</a:t>
            </a:r>
            <a:endParaRPr lang="zh-CN" altLang="en-US" sz="2200" b="1" dirty="0"/>
          </a:p>
        </p:txBody>
      </p:sp>
      <p:sp>
        <p:nvSpPr>
          <p:cNvPr id="5" name="矩形 4"/>
          <p:cNvSpPr/>
          <p:nvPr/>
        </p:nvSpPr>
        <p:spPr>
          <a:xfrm>
            <a:off x="3183863" y="5352405"/>
            <a:ext cx="277627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FC000"/>
                </a:solidFill>
              </a:rPr>
              <a:t>rm</a:t>
            </a:r>
            <a:r>
              <a:rPr lang="en-US" altLang="zh-CN" sz="2400" b="1" dirty="0">
                <a:solidFill>
                  <a:srgbClr val="FFC000"/>
                </a:solidFill>
              </a:rPr>
              <a:t> =  </a:t>
            </a:r>
            <a:r>
              <a:rPr lang="en-US" altLang="zh-CN" sz="2400" b="1" dirty="0" err="1">
                <a:solidFill>
                  <a:srgbClr val="FFC000"/>
                </a:solidFill>
              </a:rPr>
              <a:t>a3</a:t>
            </a:r>
            <a:r>
              <a:rPr lang="en-US" altLang="zh-CN" sz="2400" b="1" dirty="0">
                <a:solidFill>
                  <a:srgbClr val="FFC000"/>
                </a:solidFill>
              </a:rPr>
              <a:t> + </a:t>
            </a:r>
            <a:r>
              <a:rPr lang="en-US" altLang="zh-CN" sz="2400" b="1" dirty="0" err="1">
                <a:solidFill>
                  <a:srgbClr val="FFC000"/>
                </a:solidFill>
              </a:rPr>
              <a:t>b3</a:t>
            </a:r>
            <a:r>
              <a:rPr lang="en-US" altLang="zh-CN" sz="2400" b="1" dirty="0">
                <a:solidFill>
                  <a:srgbClr val="FFC000"/>
                </a:solidFill>
              </a:rPr>
              <a:t>*</a:t>
            </a:r>
            <a:r>
              <a:rPr lang="en-US" altLang="zh-CN" sz="2400" b="1" dirty="0" err="1">
                <a:solidFill>
                  <a:srgbClr val="FFC000"/>
                </a:solidFill>
              </a:rPr>
              <a:t>MWS</a:t>
            </a:r>
            <a:endParaRPr lang="en-US" altLang="zh-CN" sz="24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D:\TC_prep_model\rst_plt\MWS_VS_var_NA\Radius_max_vs_MWS_trmm_all_IS_WP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2" y="1752405"/>
            <a:ext cx="45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TC_prep_model\rst_plt\MWS_VS_var_NA\Radius_max_vs_MWS_trmm_all_IS_N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01" y="1742134"/>
            <a:ext cx="45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07504" y="188640"/>
            <a:ext cx="8928992" cy="940966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</a:rPr>
              <a:t>R-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CLIPER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sz="2700" b="1" dirty="0" smtClean="0">
                <a:solidFill>
                  <a:schemeClr val="accent1">
                    <a:lumMod val="75000"/>
                  </a:schemeClr>
                </a:solidFill>
              </a:rPr>
              <a:t>Tropical cyclone Rainfall Climatology and Persistence model</a:t>
            </a:r>
            <a:endParaRPr lang="zh-CN" altLang="en-US" sz="2200" b="1" dirty="0"/>
          </a:p>
        </p:txBody>
      </p:sp>
      <p:pic>
        <p:nvPicPr>
          <p:cNvPr id="2050" name="Picture 2" descr="D:\TC_prep_model\rst_plt\radial_profile\radial_az_WP_all_CAT_Nbin_trmm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16470" r="12333" b="10209"/>
          <a:stretch/>
        </p:blipFill>
        <p:spPr bwMode="auto">
          <a:xfrm>
            <a:off x="144362" y="1701208"/>
            <a:ext cx="406759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C_prep_model\rst_plt\radial_profile\radial_az_WP_all_CAT_Nbin_symm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6471" r="12000" b="10625"/>
          <a:stretch/>
        </p:blipFill>
        <p:spPr bwMode="auto">
          <a:xfrm>
            <a:off x="4788024" y="1701208"/>
            <a:ext cx="410445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362" y="1196752"/>
            <a:ext cx="442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accent2">
                    <a:lumMod val="50000"/>
                  </a:schemeClr>
                </a:solidFill>
              </a:rPr>
              <a:t>TRMM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8858" y="1196752"/>
            <a:ext cx="442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Constructed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流程图: 联系 8"/>
          <p:cNvSpPr/>
          <p:nvPr/>
        </p:nvSpPr>
        <p:spPr>
          <a:xfrm>
            <a:off x="467544" y="2852936"/>
            <a:ext cx="167427" cy="128761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联系 9"/>
          <p:cNvSpPr/>
          <p:nvPr/>
        </p:nvSpPr>
        <p:spPr>
          <a:xfrm>
            <a:off x="5124653" y="2724175"/>
            <a:ext cx="167427" cy="128761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0"/>
          <p:cNvSpPr/>
          <p:nvPr/>
        </p:nvSpPr>
        <p:spPr>
          <a:xfrm>
            <a:off x="719572" y="2420888"/>
            <a:ext cx="180020" cy="144016"/>
          </a:xfrm>
          <a:prstGeom prst="flowChartConnector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  <a:scene3d>
            <a:camera prst="orthographicFront">
              <a:rot lat="0" lon="1949999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联系 11"/>
          <p:cNvSpPr/>
          <p:nvPr/>
        </p:nvSpPr>
        <p:spPr>
          <a:xfrm>
            <a:off x="5508104" y="1772816"/>
            <a:ext cx="180020" cy="144016"/>
          </a:xfrm>
          <a:prstGeom prst="flowChartConnector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  <a:scene3d>
            <a:camera prst="orthographicFront">
              <a:rot lat="0" lon="1949999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211960" y="3049796"/>
            <a:ext cx="66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chemeClr val="accent2"/>
                </a:solidFill>
              </a:rPr>
              <a:t>R0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1628800"/>
            <a:ext cx="85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</a:rPr>
              <a:t>Rm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035327" y="5224027"/>
                <a:ext cx="3480889" cy="13733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/>
                  <a:t>Rainfall Rate=</a:t>
                </a:r>
              </a:p>
              <a:p>
                <a:r>
                  <a:rPr lang="en-US" altLang="zh-CN" sz="19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1900" i="1" smtClean="0">
                            <a:solidFill>
                              <a:srgbClr val="B2B2B2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1900" i="1" smtClean="0">
                                <a:solidFill>
                                  <a:srgbClr val="B2B2B2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19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9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19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9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b="1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19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900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900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altLang="zh-CN" sz="1900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19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9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9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CN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9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9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9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𝒎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sz="19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9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9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𝒆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CN" sz="19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CN" altLang="en-US" sz="1900" dirty="0">
                  <a:solidFill>
                    <a:srgbClr val="B2B2B2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27" y="5224027"/>
                <a:ext cx="3480889" cy="1373325"/>
              </a:xfrm>
              <a:prstGeom prst="rect">
                <a:avLst/>
              </a:prstGeom>
              <a:blipFill rotWithShape="1">
                <a:blip r:embed="rId4"/>
                <a:stretch>
                  <a:fillRect l="-1926" t="-177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椭圆形标注 25"/>
          <p:cNvSpPr/>
          <p:nvPr/>
        </p:nvSpPr>
        <p:spPr>
          <a:xfrm>
            <a:off x="3851920" y="6021288"/>
            <a:ext cx="1613771" cy="656692"/>
          </a:xfrm>
          <a:prstGeom prst="wedgeEllipseCallout">
            <a:avLst>
              <a:gd name="adj1" fmla="val 131536"/>
              <a:gd name="adj2" fmla="val -358513"/>
            </a:avLst>
          </a:prstGeom>
          <a:noFill/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4" descr="http://pic.qiantucdn.com/58pic/11/37/12/30358PICdsF.jpg!qt2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5218">
            <a:off x="4250321" y="2204668"/>
            <a:ext cx="583556" cy="6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1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/>
      <p:bldP spid="17" grpId="0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1927</TotalTime>
  <Words>269</Words>
  <Application>Microsoft Office PowerPoint</Application>
  <PresentationFormat>全屏显示(4:3)</PresentationFormat>
  <Paragraphs>59</Paragraphs>
  <Slides>11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平衡</vt:lpstr>
      <vt:lpstr>A symmetric parametric tropical cyclone precipitation (R-CLIPER) model  in WP</vt:lpstr>
      <vt:lpstr>R-CLIPER  Tropical cyclone Rainfall Climatology and Persistence model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introduction of a parametric tropical cyclone precipitation model</dc:title>
  <dc:creator>bnu</dc:creator>
  <cp:lastModifiedBy>bnu</cp:lastModifiedBy>
  <cp:revision>159</cp:revision>
  <dcterms:created xsi:type="dcterms:W3CDTF">2016-05-09T17:31:54Z</dcterms:created>
  <dcterms:modified xsi:type="dcterms:W3CDTF">2016-08-19T08:24:44Z</dcterms:modified>
</cp:coreProperties>
</file>