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358" r:id="rId2"/>
    <p:sldId id="372" r:id="rId3"/>
    <p:sldId id="416" r:id="rId4"/>
    <p:sldId id="408" r:id="rId5"/>
    <p:sldId id="417" r:id="rId6"/>
    <p:sldId id="386" r:id="rId7"/>
    <p:sldId id="419" r:id="rId8"/>
    <p:sldId id="420" r:id="rId9"/>
    <p:sldId id="374" r:id="rId10"/>
    <p:sldId id="409" r:id="rId11"/>
    <p:sldId id="423" r:id="rId12"/>
    <p:sldId id="425" r:id="rId13"/>
    <p:sldId id="402" r:id="rId14"/>
    <p:sldId id="421" r:id="rId15"/>
    <p:sldId id="424" r:id="rId16"/>
    <p:sldId id="422" r:id="rId1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7" autoAdjust="0"/>
    <p:restoredTop sz="91628" autoAdjust="0"/>
  </p:normalViewPr>
  <p:slideViewPr>
    <p:cSldViewPr snapToGrid="0" snapToObjects="1">
      <p:cViewPr varScale="1">
        <p:scale>
          <a:sx n="209" d="100"/>
          <a:sy n="209" d="100"/>
        </p:scale>
        <p:origin x="3832" y="184"/>
      </p:cViewPr>
      <p:guideLst>
        <p:guide orient="horz" pos="2160"/>
        <p:guide pos="2880"/>
      </p:guideLst>
    </p:cSldViewPr>
  </p:slideViewPr>
  <p:outlineViewPr>
    <p:cViewPr>
      <p:scale>
        <a:sx n="33" d="100"/>
        <a:sy n="33" d="100"/>
      </p:scale>
      <p:origin x="0" y="4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942DD-A3FC-9A46-9416-7290651F9E2F}" type="datetimeFigureOut">
              <a:rPr kumimoji="1" lang="ja-JP" altLang="en-US" smtClean="0"/>
              <a:t>2016/8/19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3CA35-2263-D642-8A1D-24FB674E807B}" type="slidenum">
              <a:rPr kumimoji="1" lang="ja-JP" altLang="en-US" smtClean="0"/>
              <a:t>‹#›</a:t>
            </a:fld>
            <a:endParaRPr kumimoji="1" lang="ja-JP" altLang="en-US"/>
          </a:p>
        </p:txBody>
      </p:sp>
    </p:spTree>
    <p:extLst>
      <p:ext uri="{BB962C8B-B14F-4D97-AF65-F5344CB8AC3E}">
        <p14:creationId xmlns:p14="http://schemas.microsoft.com/office/powerpoint/2010/main" val="207387501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Direct</a:t>
            </a:r>
            <a:r>
              <a:rPr kumimoji="1" lang="en-US" altLang="ja-JP" sz="1200" baseline="0" dirty="0" smtClean="0"/>
              <a:t> Assimilation of all-sky infrared radiance satellite observation for the analysis and forecast of tropical cyclones</a:t>
            </a:r>
          </a:p>
          <a:p>
            <a:endParaRPr kumimoji="1" lang="ja-JP" altLang="en-US" sz="1200"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1</a:t>
            </a:fld>
            <a:endParaRPr kumimoji="1" lang="ja-JP" altLang="en-US"/>
          </a:p>
        </p:txBody>
      </p:sp>
    </p:spTree>
    <p:extLst>
      <p:ext uri="{BB962C8B-B14F-4D97-AF65-F5344CB8AC3E}">
        <p14:creationId xmlns:p14="http://schemas.microsoft.com/office/powerpoint/2010/main" val="201106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to that, here I show the </a:t>
            </a:r>
            <a:r>
              <a:rPr lang="en-US" baseline="0" dirty="0" err="1" smtClean="0"/>
              <a:t>EnKf</a:t>
            </a:r>
            <a:r>
              <a:rPr lang="en-US" baseline="0" dirty="0" smtClean="0"/>
              <a:t> performance on TC intensities.</a:t>
            </a:r>
          </a:p>
          <a:p>
            <a:endParaRPr lang="en-US" baseline="0" dirty="0" smtClean="0"/>
          </a:p>
          <a:p>
            <a:r>
              <a:rPr lang="en-US" baseline="0" dirty="0" smtClean="0"/>
              <a:t>All the </a:t>
            </a:r>
            <a:r>
              <a:rPr lang="en-US" baseline="0" dirty="0" err="1" smtClean="0"/>
              <a:t>EnKF</a:t>
            </a:r>
            <a:r>
              <a:rPr lang="en-US" baseline="0" dirty="0" smtClean="0"/>
              <a:t> analysis showed much stronger intensity than the best-track data, and even compared to </a:t>
            </a:r>
            <a:r>
              <a:rPr lang="en-US" baseline="0" dirty="0" err="1" smtClean="0"/>
              <a:t>noDA</a:t>
            </a:r>
            <a:r>
              <a:rPr lang="en-US" baseline="0" dirty="0" smtClean="0"/>
              <a:t>.</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053CA35-2263-D642-8A1D-24FB674E807B}" type="slidenum">
              <a:rPr kumimoji="1" lang="ja-JP" altLang="en-US" smtClean="0"/>
              <a:t>10</a:t>
            </a:fld>
            <a:endParaRPr kumimoji="1" lang="ja-JP" altLang="en-US"/>
          </a:p>
        </p:txBody>
      </p:sp>
    </p:spTree>
    <p:extLst>
      <p:ext uri="{BB962C8B-B14F-4D97-AF65-F5344CB8AC3E}">
        <p14:creationId xmlns:p14="http://schemas.microsoft.com/office/powerpoint/2010/main" val="146415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impacts can be even more clearly seen with forecast.</a:t>
            </a:r>
            <a:r>
              <a:rPr lang="en-US" baseline="0" dirty="0" smtClean="0"/>
              <a:t> This is the similar TC intensity figure as previous, but showing deterministic forecasts from the different timing of </a:t>
            </a:r>
            <a:r>
              <a:rPr lang="en-US" baseline="0" dirty="0" err="1" smtClean="0"/>
              <a:t>EnKF</a:t>
            </a:r>
            <a:r>
              <a:rPr lang="en-US" baseline="0" dirty="0" smtClean="0"/>
              <a:t> analysis instead of </a:t>
            </a:r>
            <a:r>
              <a:rPr lang="en-US" baseline="0" dirty="0" err="1" smtClean="0"/>
              <a:t>EnKF</a:t>
            </a:r>
            <a:r>
              <a:rPr lang="en-US" baseline="0" dirty="0" smtClean="0"/>
              <a:t> cycle.</a:t>
            </a:r>
          </a:p>
          <a:p>
            <a:r>
              <a:rPr lang="en-US" baseline="0" dirty="0" smtClean="0"/>
              <a:t>All the forecasts experienced much earlier rapid intensification than the best-track data, indicating that </a:t>
            </a:r>
            <a:r>
              <a:rPr lang="en-US" baseline="0" dirty="0" err="1" smtClean="0"/>
              <a:t>EnKF</a:t>
            </a:r>
            <a:r>
              <a:rPr lang="en-US" baseline="0" dirty="0" smtClean="0"/>
              <a:t> analysis made too favorable conditions for TCs.</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053CA35-2263-D642-8A1D-24FB674E807B}" type="slidenum">
              <a:rPr kumimoji="1" lang="ja-JP" altLang="en-US" smtClean="0"/>
              <a:t>11</a:t>
            </a:fld>
            <a:endParaRPr kumimoji="1" lang="ja-JP" altLang="en-US"/>
          </a:p>
        </p:txBody>
      </p:sp>
    </p:spTree>
    <p:extLst>
      <p:ext uri="{BB962C8B-B14F-4D97-AF65-F5344CB8AC3E}">
        <p14:creationId xmlns:p14="http://schemas.microsoft.com/office/powerpoint/2010/main" val="590501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order to show the reason why our </a:t>
            </a:r>
            <a:r>
              <a:rPr lang="en-US" baseline="0" dirty="0" err="1" smtClean="0"/>
              <a:t>EnKF</a:t>
            </a:r>
            <a:r>
              <a:rPr lang="en-US" baseline="0" dirty="0" smtClean="0"/>
              <a:t> experiments had stronger intensity, those plots show the temporal evolution of indices related to the favorable conditions for TCs. </a:t>
            </a:r>
          </a:p>
          <a:p>
            <a:r>
              <a:rPr lang="en-US" baseline="0" dirty="0" smtClean="0"/>
              <a:t>Red line shows </a:t>
            </a:r>
            <a:r>
              <a:rPr lang="en-US" baseline="0" dirty="0" err="1" smtClean="0"/>
              <a:t>EnKF</a:t>
            </a:r>
            <a:r>
              <a:rPr lang="en-US" baseline="0" dirty="0" smtClean="0"/>
              <a:t> cycle, and gray-dashed line is </a:t>
            </a:r>
            <a:r>
              <a:rPr lang="en-US" baseline="0" dirty="0" err="1" smtClean="0"/>
              <a:t>noDA</a:t>
            </a:r>
            <a:r>
              <a:rPr lang="en-US" baseline="0" dirty="0" smtClean="0"/>
              <a:t>. We can clearly see that red line shows higher potential intensity than </a:t>
            </a:r>
            <a:r>
              <a:rPr lang="en-US" baseline="0" dirty="0" err="1" smtClean="0"/>
              <a:t>noDA</a:t>
            </a:r>
            <a:r>
              <a:rPr lang="en-US" baseline="0" dirty="0" smtClean="0"/>
              <a:t>, which may indicate assimilation of BT might have spuriously introduced high CAPE.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053CA35-2263-D642-8A1D-24FB674E807B}" type="slidenum">
              <a:rPr kumimoji="1" lang="ja-JP" altLang="en-US" smtClean="0"/>
              <a:t>12</a:t>
            </a:fld>
            <a:endParaRPr kumimoji="1" lang="ja-JP" altLang="en-US"/>
          </a:p>
        </p:txBody>
      </p:sp>
    </p:spTree>
    <p:extLst>
      <p:ext uri="{BB962C8B-B14F-4D97-AF65-F5344CB8AC3E}">
        <p14:creationId xmlns:p14="http://schemas.microsoft.com/office/powerpoint/2010/main" val="1981662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RMSE</a:t>
            </a:r>
            <a:r>
              <a:rPr kumimoji="1" lang="en-US" altLang="ja-JP" baseline="0" dirty="0" smtClean="0"/>
              <a:t> increases likely because the storm is intensifying at this time.</a:t>
            </a:r>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14</a:t>
            </a:fld>
            <a:endParaRPr kumimoji="1" lang="ja-JP" altLang="en-US"/>
          </a:p>
        </p:txBody>
      </p:sp>
    </p:spTree>
    <p:extLst>
      <p:ext uri="{BB962C8B-B14F-4D97-AF65-F5344CB8AC3E}">
        <p14:creationId xmlns:p14="http://schemas.microsoft.com/office/powerpoint/2010/main" val="1054664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RMSE</a:t>
            </a:r>
            <a:r>
              <a:rPr kumimoji="1" lang="en-US" altLang="ja-JP" baseline="0" dirty="0" smtClean="0"/>
              <a:t> increases likely because the storm is intensifying at this time.</a:t>
            </a:r>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15</a:t>
            </a:fld>
            <a:endParaRPr kumimoji="1" lang="ja-JP" altLang="en-US"/>
          </a:p>
        </p:txBody>
      </p:sp>
    </p:spTree>
    <p:extLst>
      <p:ext uri="{BB962C8B-B14F-4D97-AF65-F5344CB8AC3E}">
        <p14:creationId xmlns:p14="http://schemas.microsoft.com/office/powerpoint/2010/main" val="80352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16</a:t>
            </a:fld>
            <a:endParaRPr kumimoji="1" lang="ja-JP" altLang="en-US"/>
          </a:p>
        </p:txBody>
      </p:sp>
    </p:spTree>
    <p:extLst>
      <p:ext uri="{BB962C8B-B14F-4D97-AF65-F5344CB8AC3E}">
        <p14:creationId xmlns:p14="http://schemas.microsoft.com/office/powerpoint/2010/main" val="73492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 w</a:t>
            </a:r>
            <a:r>
              <a:rPr lang="en-US" dirty="0" smtClean="0"/>
              <a:t>rap</a:t>
            </a:r>
            <a:r>
              <a:rPr lang="en-US" baseline="0" dirty="0" smtClean="0"/>
              <a:t> up of the satellite we are using.</a:t>
            </a:r>
          </a:p>
          <a:p>
            <a:r>
              <a:rPr lang="en-US" dirty="0" smtClean="0"/>
              <a:t>We</a:t>
            </a:r>
            <a:r>
              <a:rPr lang="en-US" baseline="0" dirty="0" smtClean="0"/>
              <a:t> have started to use the real-observation data from new generation satellite, Himawari-8.</a:t>
            </a:r>
          </a:p>
          <a:p>
            <a:r>
              <a:rPr lang="en-US" baseline="0" dirty="0" smtClean="0"/>
              <a:t>This Himawari-8 was launched on October of 2014, and began to be in operation from July 2015 last year. It has a hemispheric coverage as shown in the figure., mostly focusing on west Pacific region.</a:t>
            </a:r>
          </a:p>
          <a:p>
            <a:r>
              <a:rPr lang="en-US" baseline="0" dirty="0" smtClean="0"/>
              <a:t>It has really high temporal and spatial frequency as 10 minutes and 2 km, and of course, have multiple water vapor channels.</a:t>
            </a:r>
          </a:p>
        </p:txBody>
      </p:sp>
      <p:sp>
        <p:nvSpPr>
          <p:cNvPr id="4" name="Slide Number Placeholder 3"/>
          <p:cNvSpPr>
            <a:spLocks noGrp="1"/>
          </p:cNvSpPr>
          <p:nvPr>
            <p:ph type="sldNum" sz="quarter" idx="10"/>
          </p:nvPr>
        </p:nvSpPr>
        <p:spPr/>
        <p:txBody>
          <a:bodyPr/>
          <a:lstStyle/>
          <a:p>
            <a:fld id="{2053CA35-2263-D642-8A1D-24FB674E807B}" type="slidenum">
              <a:rPr kumimoji="1" lang="ja-JP" altLang="en-US" smtClean="0"/>
              <a:t>2</a:t>
            </a:fld>
            <a:endParaRPr kumimoji="1" lang="ja-JP" altLang="en-US"/>
          </a:p>
        </p:txBody>
      </p:sp>
    </p:spTree>
    <p:extLst>
      <p:ext uri="{BB962C8B-B14F-4D97-AF65-F5344CB8AC3E}">
        <p14:creationId xmlns:p14="http://schemas.microsoft.com/office/powerpoint/2010/main" val="21606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case we</a:t>
            </a:r>
            <a:r>
              <a:rPr lang="en-US" baseline="0" dirty="0" smtClean="0"/>
              <a:t> are working on is super-typhoon </a:t>
            </a:r>
            <a:r>
              <a:rPr lang="en-US" baseline="0" dirty="0" err="1" smtClean="0"/>
              <a:t>soudelor</a:t>
            </a:r>
            <a:r>
              <a:rPr lang="en-US" baseline="0" dirty="0" smtClean="0"/>
              <a:t> (2015).</a:t>
            </a:r>
          </a:p>
          <a:p>
            <a:r>
              <a:rPr lang="en-US" baseline="0" dirty="0" err="1" smtClean="0"/>
              <a:t>Soudelor</a:t>
            </a:r>
            <a:r>
              <a:rPr lang="en-US" baseline="0" dirty="0" smtClean="0"/>
              <a:t> is the strongest tropical cyclone in 2015 in west north pacific region. It formed in the central pacific ocean, surrounded by pretty favorable conditions for tropical cyclones. </a:t>
            </a:r>
          </a:p>
          <a:p>
            <a:r>
              <a:rPr lang="en-US" baseline="0" dirty="0" smtClean="0"/>
              <a:t>After the genesis and developing stage from 30th Jul to 1st August, it experienced rapid intensification and reached at the strongest intensity as 900 </a:t>
            </a:r>
            <a:r>
              <a:rPr lang="en-US" baseline="0" dirty="0" err="1" smtClean="0"/>
              <a:t>mb</a:t>
            </a:r>
            <a:r>
              <a:rPr lang="en-US" baseline="0" dirty="0" smtClean="0"/>
              <a:t> of minimum SLP.</a:t>
            </a:r>
          </a:p>
          <a:p>
            <a:r>
              <a:rPr lang="en-US" baseline="0" dirty="0" smtClean="0"/>
              <a:t>Afterward, it also experienced eyewall replacement cycle. Finally, it landed on both Taiwan and China, causing severe damage on both </a:t>
            </a:r>
            <a:r>
              <a:rPr lang="en-US" baseline="0" dirty="0" err="1" smtClean="0"/>
              <a:t>conuntries</a:t>
            </a:r>
            <a:r>
              <a:rPr lang="en-US" baseline="0" dirty="0" smtClean="0"/>
              <a:t>.</a:t>
            </a:r>
          </a:p>
          <a:p>
            <a:r>
              <a:rPr lang="en-US" baseline="0" dirty="0" smtClean="0"/>
              <a:t>So, in many sense, </a:t>
            </a:r>
            <a:r>
              <a:rPr lang="en-US" baseline="0" dirty="0" err="1" smtClean="0"/>
              <a:t>Soudelor</a:t>
            </a:r>
            <a:r>
              <a:rPr lang="en-US" baseline="0" dirty="0" smtClean="0"/>
              <a:t> is quite interesting case. </a:t>
            </a:r>
          </a:p>
          <a:p>
            <a:r>
              <a:rPr lang="en-US" baseline="0" dirty="0" smtClean="0"/>
              <a:t>Firstly, we will assimilate the satellite-observed brightness temperatures in genesis and developing stage to check how much we can improve the forecasts of RI processes and ERCs.</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53CA35-2263-D642-8A1D-24FB674E807B}" type="slidenum">
              <a:rPr kumimoji="1" lang="ja-JP" altLang="en-US" smtClean="0"/>
              <a:t>3</a:t>
            </a:fld>
            <a:endParaRPr kumimoji="1" lang="ja-JP" altLang="en-US"/>
          </a:p>
        </p:txBody>
      </p:sp>
    </p:spTree>
    <p:extLst>
      <p:ext uri="{BB962C8B-B14F-4D97-AF65-F5344CB8AC3E}">
        <p14:creationId xmlns:p14="http://schemas.microsoft.com/office/powerpoint/2010/main" val="40558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This is the experimental settings. We set the data assimilation period from 12z 28</a:t>
            </a:r>
            <a:r>
              <a:rPr kumimoji="1" lang="en-US" altLang="ja-JP" baseline="30000" dirty="0" smtClean="0"/>
              <a:t>th</a:t>
            </a:r>
            <a:r>
              <a:rPr kumimoji="1" lang="en-US" altLang="ja-JP" baseline="0" dirty="0" smtClean="0"/>
              <a:t> July to 00z 1</a:t>
            </a:r>
            <a:r>
              <a:rPr kumimoji="1" lang="en-US" altLang="ja-JP" baseline="30000" dirty="0" smtClean="0"/>
              <a:t>st</a:t>
            </a:r>
            <a:r>
              <a:rPr kumimoji="1" lang="en-US" altLang="ja-JP" baseline="0" dirty="0" smtClean="0"/>
              <a:t> August. With models</a:t>
            </a:r>
            <a:r>
              <a:rPr kumimoji="1" lang="is-IS" altLang="ja-JP" baseline="0" dirty="0" smtClean="0"/>
              <a:t>….</a:t>
            </a:r>
          </a:p>
          <a:p>
            <a:r>
              <a:rPr kumimoji="1" lang="is-IS" altLang="ja-JP" baseline="0" dirty="0" smtClean="0"/>
              <a:t>For the assimilation strategy, we prepared 2 types of observations. One is infrared brightness temperatures from Himawari-8 channel 8, and the other one is minimum SLP from ADT best-track data.</a:t>
            </a:r>
          </a:p>
          <a:p>
            <a:r>
              <a:rPr kumimoji="1" lang="is-IS" altLang="ja-JP" baseline="0" dirty="0" smtClean="0"/>
              <a:t>To save the computational resources, we only assimilated 1 of the 3 water vapor channels, and assimialted every 1-hour. </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4</a:t>
            </a:fld>
            <a:endParaRPr kumimoji="1" lang="ja-JP" altLang="en-US"/>
          </a:p>
        </p:txBody>
      </p:sp>
    </p:spTree>
    <p:extLst>
      <p:ext uri="{BB962C8B-B14F-4D97-AF65-F5344CB8AC3E}">
        <p14:creationId xmlns:p14="http://schemas.microsoft.com/office/powerpoint/2010/main" val="56009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This is the model domain with moving nested domains of domain 2 &amp; 3. </a:t>
            </a:r>
          </a:p>
          <a:p>
            <a:endParaRPr kumimoji="1" lang="en-US" altLang="ja-JP" baseline="0" dirty="0" smtClean="0"/>
          </a:p>
          <a:p>
            <a:endParaRPr kumimoji="1" lang="en-US" altLang="ja-JP" baseline="0" dirty="0" smtClean="0"/>
          </a:p>
          <a:p>
            <a:endParaRPr kumimoji="1" lang="en-US" altLang="ja-JP" baseline="0" dirty="0" smtClean="0"/>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5</a:t>
            </a:fld>
            <a:endParaRPr kumimoji="1" lang="ja-JP" altLang="en-US"/>
          </a:p>
        </p:txBody>
      </p:sp>
    </p:spTree>
    <p:extLst>
      <p:ext uri="{BB962C8B-B14F-4D97-AF65-F5344CB8AC3E}">
        <p14:creationId xmlns:p14="http://schemas.microsoft.com/office/powerpoint/2010/main" val="81610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6</a:t>
            </a:fld>
            <a:endParaRPr kumimoji="1" lang="ja-JP" altLang="en-US"/>
          </a:p>
        </p:txBody>
      </p:sp>
    </p:spTree>
    <p:extLst>
      <p:ext uri="{BB962C8B-B14F-4D97-AF65-F5344CB8AC3E}">
        <p14:creationId xmlns:p14="http://schemas.microsoft.com/office/powerpoint/2010/main" val="56724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Assimilation of brightness temperature generally well captured the clear and cloudy sky distributions.</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7</a:t>
            </a:fld>
            <a:endParaRPr kumimoji="1" lang="ja-JP" altLang="en-US"/>
          </a:p>
        </p:txBody>
      </p:sp>
    </p:spTree>
    <p:extLst>
      <p:ext uri="{BB962C8B-B14F-4D97-AF65-F5344CB8AC3E}">
        <p14:creationId xmlns:p14="http://schemas.microsoft.com/office/powerpoint/2010/main" val="184756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But if you have a careful</a:t>
            </a:r>
            <a:r>
              <a:rPr kumimoji="1" lang="en-US" altLang="ja-JP" baseline="0" dirty="0" smtClean="0"/>
              <a:t> look at them, there some difficulties.</a:t>
            </a:r>
            <a:r>
              <a:rPr kumimoji="1" lang="en-US" altLang="ja-JP" baseline="0" dirty="0"/>
              <a:t> </a:t>
            </a:r>
            <a:r>
              <a:rPr kumimoji="1" lang="en-US" altLang="ja-JP" baseline="0" dirty="0" smtClean="0"/>
              <a:t>Especially, strongly convective regions such as convective bursts cannot be captured well by our assimilation of brightness temperature.</a:t>
            </a:r>
          </a:p>
          <a:p>
            <a:endParaRPr kumimoji="1" lang="en-US" altLang="ja-JP" baseline="0" dirty="0" smtClean="0"/>
          </a:p>
          <a:p>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8</a:t>
            </a:fld>
            <a:endParaRPr kumimoji="1" lang="ja-JP" altLang="en-US"/>
          </a:p>
        </p:txBody>
      </p:sp>
    </p:spTree>
    <p:extLst>
      <p:ext uri="{BB962C8B-B14F-4D97-AF65-F5344CB8AC3E}">
        <p14:creationId xmlns:p14="http://schemas.microsoft.com/office/powerpoint/2010/main" val="21475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difficulty in capturing convective bursts can be clearly seen by checking the bias</a:t>
            </a:r>
            <a:r>
              <a:rPr kumimoji="1" lang="en-US" altLang="ja-JP" baseline="0" dirty="0" smtClean="0"/>
              <a:t> as a function of cloud top temperature.</a:t>
            </a:r>
          </a:p>
          <a:p>
            <a:r>
              <a:rPr kumimoji="1" lang="en-US" altLang="ja-JP" baseline="0" dirty="0" smtClean="0"/>
              <a:t>This figure shows the bias of 1-day assimilation cycle. Horizontal axis shows the brightness temperature of window channel 14. You may just simply think left side with lower brightness temperature means cloudy sky, and right side with high brightness temperature means clear sky.</a:t>
            </a:r>
          </a:p>
          <a:p>
            <a:r>
              <a:rPr kumimoji="1" lang="en-US" altLang="ja-JP" baseline="0" dirty="0" smtClean="0"/>
              <a:t>Vertical axis shows the bias with each cloud top temperature.</a:t>
            </a:r>
          </a:p>
          <a:p>
            <a:endParaRPr kumimoji="1" lang="en-US" altLang="ja-JP" baseline="0" dirty="0" smtClean="0"/>
          </a:p>
          <a:p>
            <a:r>
              <a:rPr kumimoji="1" lang="en-US" altLang="ja-JP" baseline="0" dirty="0" smtClean="0"/>
              <a:t>Red line shows prior and blue line shows posterior to </a:t>
            </a:r>
            <a:r>
              <a:rPr kumimoji="1" lang="en-US" altLang="ja-JP" baseline="0" dirty="0" err="1" smtClean="0"/>
              <a:t>EnKF</a:t>
            </a:r>
            <a:r>
              <a:rPr kumimoji="1" lang="en-US" altLang="ja-JP" baseline="0" dirty="0" smtClean="0"/>
              <a:t> analysis.</a:t>
            </a:r>
          </a:p>
          <a:p>
            <a:r>
              <a:rPr kumimoji="1" lang="en-US" altLang="ja-JP" baseline="0" dirty="0" smtClean="0"/>
              <a:t>Firstly, with red line, we can see the smoothing effect, because this compared ensemble mean with observation. Ensemble mean tend to have middle brightness temperature, and tend to have negative bias in clear sky and positive bias in cloudy sky.</a:t>
            </a:r>
          </a:p>
          <a:p>
            <a:r>
              <a:rPr kumimoji="1" lang="en-US" altLang="ja-JP" baseline="0" dirty="0" smtClean="0"/>
              <a:t>Interesting point is, if you check the blue line, most of the negative bias in clear sky is solved through assimilation. However, especially strong convective region with lower than 220K, even </a:t>
            </a:r>
            <a:r>
              <a:rPr kumimoji="1" lang="en-US" altLang="ja-JP" baseline="0" dirty="0" err="1" smtClean="0"/>
              <a:t>EnKF</a:t>
            </a:r>
            <a:r>
              <a:rPr kumimoji="1" lang="en-US" altLang="ja-JP" baseline="0" dirty="0" smtClean="0"/>
              <a:t> analysis had a difficulty in capturing those structure.</a:t>
            </a:r>
          </a:p>
          <a:p>
            <a:r>
              <a:rPr kumimoji="1" lang="en-US" altLang="ja-JP" baseline="0" dirty="0" smtClean="0"/>
              <a:t>This highlights the difficulty in capturing strong convective bursts.</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053CA35-2263-D642-8A1D-24FB674E807B}" type="slidenum">
              <a:rPr kumimoji="1" lang="ja-JP" altLang="en-US" smtClean="0"/>
              <a:t>9</a:t>
            </a:fld>
            <a:endParaRPr kumimoji="1" lang="ja-JP" altLang="en-US"/>
          </a:p>
        </p:txBody>
      </p:sp>
    </p:spTree>
    <p:extLst>
      <p:ext uri="{BB962C8B-B14F-4D97-AF65-F5344CB8AC3E}">
        <p14:creationId xmlns:p14="http://schemas.microsoft.com/office/powerpoint/2010/main" val="160587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ctrTitle" sz="quarter"/>
          </p:nvPr>
        </p:nvSpPr>
        <p:spPr>
          <a:xfrm>
            <a:off x="2835280" y="4535488"/>
            <a:ext cx="6081713" cy="909637"/>
          </a:xfrm>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rIns="91440" anchor="b"/>
          <a:lstStyle>
            <a:lvl1pPr>
              <a:defRPr sz="3200">
                <a:solidFill>
                  <a:schemeClr val="bg1"/>
                </a:solidFill>
              </a:defRPr>
            </a:lvl1pPr>
          </a:lstStyle>
          <a:p>
            <a:pPr lvl="0"/>
            <a:r>
              <a:rPr lang="en-US" altLang="ja-JP" noProof="0" smtClean="0"/>
              <a:t>Click to edit Master title style</a:t>
            </a:r>
            <a:endParaRPr lang="de-DE" altLang="ja-JP" noProof="0" dirty="0" smtClean="0"/>
          </a:p>
        </p:txBody>
      </p:sp>
      <p:sp>
        <p:nvSpPr>
          <p:cNvPr id="1045507" name="Rectangle 3"/>
          <p:cNvSpPr>
            <a:spLocks noGrp="1" noChangeArrowheads="1"/>
          </p:cNvSpPr>
          <p:nvPr>
            <p:ph type="subTitle" sz="quarter" idx="1"/>
          </p:nvPr>
        </p:nvSpPr>
        <p:spPr>
          <a:xfrm>
            <a:off x="2835280" y="5443548"/>
            <a:ext cx="6088063" cy="904875"/>
          </a:xfrm>
        </p:spPr>
        <p:txBody>
          <a:bodyPr lIns="91440" rIns="91440" anchor="ctr"/>
          <a:lstStyle>
            <a:lvl1pPr marL="0" indent="0">
              <a:spcBef>
                <a:spcPct val="0"/>
              </a:spcBef>
              <a:buFont typeface="Wingdings" panose="05000000000000000000" pitchFamily="2" charset="2"/>
              <a:buNone/>
              <a:defRPr sz="2000" b="1">
                <a:solidFill>
                  <a:schemeClr val="bg1"/>
                </a:solidFill>
              </a:defRPr>
            </a:lvl1pPr>
          </a:lstStyle>
          <a:p>
            <a:pPr lvl="0"/>
            <a:r>
              <a:rPr lang="en-US" altLang="ja-JP" noProof="0" smtClean="0"/>
              <a:t>Click to edit Master subtitle style</a:t>
            </a:r>
            <a:endParaRPr lang="en-US" noProof="0" smtClean="0"/>
          </a:p>
        </p:txBody>
      </p:sp>
    </p:spTree>
    <p:extLst>
      <p:ext uri="{BB962C8B-B14F-4D97-AF65-F5344CB8AC3E}">
        <p14:creationId xmlns:p14="http://schemas.microsoft.com/office/powerpoint/2010/main" val="1096925801"/>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spTree>
    <p:extLst>
      <p:ext uri="{BB962C8B-B14F-4D97-AF65-F5344CB8AC3E}">
        <p14:creationId xmlns:p14="http://schemas.microsoft.com/office/powerpoint/2010/main" val="2171096453"/>
      </p:ext>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1950" y="622310"/>
            <a:ext cx="2132013" cy="5286375"/>
          </a:xfrm>
        </p:spPr>
        <p:txBody>
          <a:bodyPr vert="eaVert"/>
          <a:lstStyle/>
          <a:p>
            <a:r>
              <a:rPr lang="en-US" altLang="ja-JP" smtClean="0"/>
              <a:t>Click to edit Master title style</a:t>
            </a:r>
            <a:endParaRPr lang="ja-JP" altLang="en-US"/>
          </a:p>
        </p:txBody>
      </p:sp>
      <p:sp>
        <p:nvSpPr>
          <p:cNvPr id="3" name="縦書きテキスト プレースホルダー 2"/>
          <p:cNvSpPr>
            <a:spLocks noGrp="1"/>
          </p:cNvSpPr>
          <p:nvPr>
            <p:ph type="body" orient="vert" idx="1"/>
          </p:nvPr>
        </p:nvSpPr>
        <p:spPr>
          <a:xfrm>
            <a:off x="314330" y="622310"/>
            <a:ext cx="6245225" cy="528637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spTree>
    <p:extLst>
      <p:ext uri="{BB962C8B-B14F-4D97-AF65-F5344CB8AC3E}">
        <p14:creationId xmlns:p14="http://schemas.microsoft.com/office/powerpoint/2010/main" val="118921896"/>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3" name="コンテンツ プレースホルダー 2"/>
          <p:cNvSpPr>
            <a:spLocks noGrp="1"/>
          </p:cNvSpPr>
          <p:nvPr>
            <p:ph idx="1"/>
          </p:nvPr>
        </p:nvSpPr>
        <p:spPr>
          <a:xfrm>
            <a:off x="314325" y="1556792"/>
            <a:ext cx="8524875" cy="4029075"/>
          </a:xfrm>
        </p:spPr>
        <p:txBody>
          <a:bodyPr/>
          <a:lstStyle>
            <a:lvl1pPr marL="142871" indent="-142871">
              <a:buClrTx/>
              <a:buFont typeface="Wingdings" panose="05000000000000000000" pitchFamily="2" charset="2"/>
              <a:buChar char="n"/>
              <a:defRPr sz="2400"/>
            </a:lvl1pPr>
            <a:lvl2pPr>
              <a:buClrTx/>
              <a:defRPr sz="2000"/>
            </a:lvl2pPr>
            <a:lvl3pPr>
              <a:buClrTx/>
              <a:defRPr sz="2000"/>
            </a:lvl3pPr>
            <a:lvl4pPr>
              <a:buClrTx/>
              <a:defRPr sz="2000"/>
            </a:lvl4pPr>
            <a:lvl5pPr>
              <a:buClrTx/>
              <a:defRPr sz="2000"/>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sp>
        <p:nvSpPr>
          <p:cNvPr id="6" name="Rectangle 5"/>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2" name="タイトル 1"/>
          <p:cNvSpPr>
            <a:spLocks noGrp="1"/>
          </p:cNvSpPr>
          <p:nvPr>
            <p:ph type="title"/>
          </p:nvPr>
        </p:nvSpPr>
        <p:spPr>
          <a:xfrm>
            <a:off x="182879" y="45420"/>
            <a:ext cx="8515350" cy="600075"/>
          </a:xfrm>
        </p:spPr>
        <p:txBody>
          <a:bodyPr/>
          <a:lstStyle>
            <a:lvl1pPr>
              <a:defRPr sz="2800">
                <a:solidFill>
                  <a:schemeClr val="bg1"/>
                </a:solidFill>
                <a:latin typeface="ヒラギノ角ゴ Pro W3"/>
                <a:ea typeface="ヒラギノ角ゴ Pro W3"/>
                <a:cs typeface="ヒラギノ角ゴ Pro W3"/>
              </a:defRPr>
            </a:lvl1pPr>
          </a:lstStyle>
          <a:p>
            <a:r>
              <a:rPr lang="en-US" altLang="ja-JP" dirty="0" smtClean="0"/>
              <a:t>Click to edit Master title style</a:t>
            </a:r>
            <a:endParaRPr lang="ja-JP" altLang="en-US" dirty="0"/>
          </a:p>
        </p:txBody>
      </p:sp>
    </p:spTree>
    <p:extLst>
      <p:ext uri="{BB962C8B-B14F-4D97-AF65-F5344CB8AC3E}">
        <p14:creationId xmlns:p14="http://schemas.microsoft.com/office/powerpoint/2010/main" val="3063642915"/>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8"/>
            <a:ext cx="7886700" cy="2852737"/>
          </a:xfrm>
        </p:spPr>
        <p:txBody>
          <a:bodyPr anchor="b"/>
          <a:lstStyle>
            <a:lvl1pPr>
              <a:defRPr sz="4500"/>
            </a:lvl1pPr>
          </a:lstStyle>
          <a:p>
            <a:r>
              <a:rPr lang="en-US" altLang="ja-JP" smtClean="0"/>
              <a:t>Click to edit Master title style</a:t>
            </a:r>
            <a:endParaRPr lang="ja-JP" altLang="en-US"/>
          </a:p>
        </p:txBody>
      </p:sp>
      <p:sp>
        <p:nvSpPr>
          <p:cNvPr id="3" name="テキスト プレースホルダー 2"/>
          <p:cNvSpPr>
            <a:spLocks noGrp="1"/>
          </p:cNvSpPr>
          <p:nvPr>
            <p:ph type="body" idx="1"/>
          </p:nvPr>
        </p:nvSpPr>
        <p:spPr>
          <a:xfrm>
            <a:off x="623888" y="4589473"/>
            <a:ext cx="7886700" cy="1500187"/>
          </a:xfrm>
        </p:spPr>
        <p:txBody>
          <a:bodyPr/>
          <a:lstStyle>
            <a:lvl1pPr marL="0" indent="0">
              <a:buNone/>
              <a:defRPr sz="1800"/>
            </a:lvl1pPr>
            <a:lvl2pPr marL="342892" indent="0">
              <a:buNone/>
              <a:defRPr sz="1500"/>
            </a:lvl2pPr>
            <a:lvl3pPr marL="685783" indent="0">
              <a:buNone/>
              <a:defRPr sz="135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pPr lvl="0"/>
            <a:r>
              <a:rPr lang="en-US" altLang="ja-JP" smtClean="0"/>
              <a:t>Click to edit Master text styles</a:t>
            </a:r>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spTree>
    <p:extLst>
      <p:ext uri="{BB962C8B-B14F-4D97-AF65-F5344CB8AC3E}">
        <p14:creationId xmlns:p14="http://schemas.microsoft.com/office/powerpoint/2010/main" val="3117482126"/>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コンテンツ プレースホルダー 2"/>
          <p:cNvSpPr>
            <a:spLocks noGrp="1"/>
          </p:cNvSpPr>
          <p:nvPr>
            <p:ph sz="half" idx="1"/>
          </p:nvPr>
        </p:nvSpPr>
        <p:spPr>
          <a:xfrm>
            <a:off x="319093" y="1879605"/>
            <a:ext cx="4186237" cy="40290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コンテンツ プレースホルダー 3"/>
          <p:cNvSpPr>
            <a:spLocks noGrp="1"/>
          </p:cNvSpPr>
          <p:nvPr>
            <p:ph sz="half" idx="2"/>
          </p:nvPr>
        </p:nvSpPr>
        <p:spPr>
          <a:xfrm>
            <a:off x="4657726" y="1879605"/>
            <a:ext cx="4186238" cy="40290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フッター プレースホルダー 4"/>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pic>
        <p:nvPicPr>
          <p:cNvPr id="6" name="Picture 5"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7" name="Rectangle 6"/>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8"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kumimoji="1" lang="en-US" altLang="ja-JP" sz="1400" b="0" dirty="0" smtClean="0">
                <a:solidFill>
                  <a:schemeClr val="bg1"/>
                </a:solidFill>
                <a:latin typeface="ヒラギノ角ゴ Pro W3"/>
                <a:ea typeface="ヒラギノ角ゴ Pro W3"/>
                <a:cs typeface="ヒラギノ角ゴ Pro W3"/>
              </a:rPr>
              <a:t>Page.</a:t>
            </a:r>
            <a:fld id="{F12FBE67-54D7-4784-8E84-EAAC795C0315}" type="slidenum">
              <a:rPr kumimoji="1" lang="en-US" altLang="ja-JP" sz="1400" b="0" smtClean="0">
                <a:solidFill>
                  <a:schemeClr val="bg1"/>
                </a:solidFill>
                <a:latin typeface="ヒラギノ角ゴ Pro W3"/>
                <a:ea typeface="ヒラギノ角ゴ Pro W3"/>
                <a:cs typeface="ヒラギノ角ゴ Pro W3"/>
              </a:rPr>
              <a:t>‹#›</a:t>
            </a:fld>
            <a:r>
              <a:rPr kumimoji="1" lang="en-US" altLang="ja-JP" sz="1400" b="0" dirty="0" smtClean="0">
                <a:solidFill>
                  <a:schemeClr val="bg1"/>
                </a:solidFill>
                <a:latin typeface="ヒラギノ角ゴ Pro W3"/>
                <a:ea typeface="ヒラギノ角ゴ Pro W3"/>
                <a:cs typeface="ヒラギノ角ゴ Pro W3"/>
              </a:rPr>
              <a:t> / 14</a:t>
            </a:r>
            <a:endParaRPr kumimoji="1" lang="ja-JP" altLang="en-US" sz="1400" b="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1640275052"/>
      </p:ext>
    </p:extLst>
  </p:cSld>
  <p:clrMapOvr>
    <a:masterClrMapping/>
  </p:clrMapOvr>
  <p:transition spd="med">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9"/>
            <a:ext cx="7886700" cy="1325563"/>
          </a:xfrm>
        </p:spPr>
        <p:txBody>
          <a:bodyPr/>
          <a:lstStyle/>
          <a:p>
            <a:r>
              <a:rPr lang="en-US" altLang="ja-JP" smtClean="0"/>
              <a:t>Click to edit Master title style</a:t>
            </a:r>
            <a:endParaRPr lang="ja-JP" altLang="en-US"/>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ltLang="ja-JP" smtClean="0"/>
              <a:t>Click to edit Master text styles</a:t>
            </a:r>
          </a:p>
        </p:txBody>
      </p:sp>
      <p:sp>
        <p:nvSpPr>
          <p:cNvPr id="4" name="コンテンツ プレースホルダー 3"/>
          <p:cNvSpPr>
            <a:spLocks noGrp="1"/>
          </p:cNvSpPr>
          <p:nvPr>
            <p:ph sz="half" idx="2"/>
          </p:nvPr>
        </p:nvSpPr>
        <p:spPr>
          <a:xfrm>
            <a:off x="630239" y="2505075"/>
            <a:ext cx="3868737"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ltLang="ja-JP" smtClean="0"/>
              <a:t>Click to edit Master text styles</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7" name="フッター プレースホルダー 6"/>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pic>
        <p:nvPicPr>
          <p:cNvPr id="14" name="Picture 13"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15" name="Rectangle 14"/>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16"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kumimoji="1" lang="en-US" altLang="ja-JP" sz="1400" b="0" dirty="0" smtClean="0">
                <a:solidFill>
                  <a:schemeClr val="bg1"/>
                </a:solidFill>
                <a:latin typeface="ヒラギノ角ゴ Pro W3"/>
                <a:ea typeface="ヒラギノ角ゴ Pro W3"/>
                <a:cs typeface="ヒラギノ角ゴ Pro W3"/>
              </a:rPr>
              <a:t>Page.</a:t>
            </a:r>
            <a:fld id="{F12FBE67-54D7-4784-8E84-EAAC795C0315}" type="slidenum">
              <a:rPr kumimoji="1" lang="en-US" altLang="ja-JP" sz="1400" b="0" smtClean="0">
                <a:solidFill>
                  <a:schemeClr val="bg1"/>
                </a:solidFill>
                <a:latin typeface="ヒラギノ角ゴ Pro W3"/>
                <a:ea typeface="ヒラギノ角ゴ Pro W3"/>
                <a:cs typeface="ヒラギノ角ゴ Pro W3"/>
              </a:rPr>
              <a:t>‹#›</a:t>
            </a:fld>
            <a:r>
              <a:rPr kumimoji="1" lang="en-US" altLang="ja-JP" sz="1400" b="0" dirty="0" smtClean="0">
                <a:solidFill>
                  <a:schemeClr val="bg1"/>
                </a:solidFill>
                <a:latin typeface="ヒラギノ角ゴ Pro W3"/>
                <a:ea typeface="ヒラギノ角ゴ Pro W3"/>
                <a:cs typeface="ヒラギノ角ゴ Pro W3"/>
              </a:rPr>
              <a:t> / 14</a:t>
            </a:r>
            <a:endParaRPr kumimoji="1" lang="ja-JP" altLang="en-US" sz="1400" b="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985943495"/>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フッター プレースホルダー 2"/>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pic>
        <p:nvPicPr>
          <p:cNvPr id="7" name="Picture 6"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8" name="Rectangle 7"/>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9"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kumimoji="1" lang="en-US" altLang="ja-JP" sz="1400" b="0" dirty="0" smtClean="0">
                <a:solidFill>
                  <a:schemeClr val="bg1"/>
                </a:solidFill>
                <a:latin typeface="ヒラギノ角ゴ Pro W3"/>
                <a:ea typeface="ヒラギノ角ゴ Pro W3"/>
                <a:cs typeface="ヒラギノ角ゴ Pro W3"/>
              </a:rPr>
              <a:t>Page.</a:t>
            </a:r>
            <a:fld id="{F12FBE67-54D7-4784-8E84-EAAC795C0315}" type="slidenum">
              <a:rPr kumimoji="1" lang="en-US" altLang="ja-JP" sz="1400" b="0" smtClean="0">
                <a:solidFill>
                  <a:schemeClr val="bg1"/>
                </a:solidFill>
                <a:latin typeface="ヒラギノ角ゴ Pro W3"/>
                <a:ea typeface="ヒラギノ角ゴ Pro W3"/>
                <a:cs typeface="ヒラギノ角ゴ Pro W3"/>
              </a:rPr>
              <a:t>‹#›</a:t>
            </a:fld>
            <a:r>
              <a:rPr kumimoji="1" lang="en-US" altLang="ja-JP" sz="1400" b="0" dirty="0" smtClean="0">
                <a:solidFill>
                  <a:schemeClr val="bg1"/>
                </a:solidFill>
                <a:latin typeface="ヒラギノ角ゴ Pro W3"/>
                <a:ea typeface="ヒラギノ角ゴ Pro W3"/>
                <a:cs typeface="ヒラギノ角ゴ Pro W3"/>
              </a:rPr>
              <a:t> / 14</a:t>
            </a:r>
            <a:endParaRPr kumimoji="1" lang="ja-JP" altLang="en-US" sz="1400" b="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607728273"/>
      </p:ext>
    </p:extLst>
  </p:cSld>
  <p:clrMapOvr>
    <a:masterClrMapping/>
  </p:clrMapOvr>
  <p:transition spd="med">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pic>
        <p:nvPicPr>
          <p:cNvPr id="3" name="Picture 2"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4" name="Rectangle 3"/>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5"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kumimoji="1" lang="en-US" altLang="ja-JP" sz="1400" b="0" dirty="0" smtClean="0">
                <a:solidFill>
                  <a:schemeClr val="bg1"/>
                </a:solidFill>
                <a:latin typeface="ヒラギノ角ゴ Pro W3"/>
                <a:ea typeface="ヒラギノ角ゴ Pro W3"/>
                <a:cs typeface="ヒラギノ角ゴ Pro W3"/>
              </a:rPr>
              <a:t>Page.</a:t>
            </a:r>
            <a:fld id="{F12FBE67-54D7-4784-8E84-EAAC795C0315}" type="slidenum">
              <a:rPr kumimoji="1" lang="en-US" altLang="ja-JP" sz="1400" b="0" smtClean="0">
                <a:solidFill>
                  <a:schemeClr val="bg1"/>
                </a:solidFill>
                <a:latin typeface="ヒラギノ角ゴ Pro W3"/>
                <a:ea typeface="ヒラギノ角ゴ Pro W3"/>
                <a:cs typeface="ヒラギノ角ゴ Pro W3"/>
              </a:rPr>
              <a:t>‹#›</a:t>
            </a:fld>
            <a:r>
              <a:rPr kumimoji="1" lang="en-US" altLang="ja-JP" sz="1400" b="0" dirty="0" smtClean="0">
                <a:solidFill>
                  <a:schemeClr val="bg1"/>
                </a:solidFill>
                <a:latin typeface="ヒラギノ角ゴ Pro W3"/>
                <a:ea typeface="ヒラギノ角ゴ Pro W3"/>
                <a:cs typeface="ヒラギノ角ゴ Pro W3"/>
              </a:rPr>
              <a:t> / 14</a:t>
            </a:r>
            <a:endParaRPr kumimoji="1" lang="ja-JP" altLang="en-US" sz="1400" b="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656286377"/>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43" y="457200"/>
            <a:ext cx="2949575" cy="1600200"/>
          </a:xfrm>
        </p:spPr>
        <p:txBody>
          <a:bodyPr anchor="b"/>
          <a:lstStyle>
            <a:lvl1pPr>
              <a:defRPr sz="2400"/>
            </a:lvl1pPr>
          </a:lstStyle>
          <a:p>
            <a:r>
              <a:rPr lang="en-US" altLang="ja-JP" smtClean="0"/>
              <a:t>Click to edit Master title style</a:t>
            </a:r>
            <a:endParaRPr lang="ja-JP" altLang="en-US"/>
          </a:p>
        </p:txBody>
      </p:sp>
      <p:sp>
        <p:nvSpPr>
          <p:cNvPr id="3" name="コンテンツ プレースホルダー 2"/>
          <p:cNvSpPr>
            <a:spLocks noGrp="1"/>
          </p:cNvSpPr>
          <p:nvPr>
            <p:ph idx="1"/>
          </p:nvPr>
        </p:nvSpPr>
        <p:spPr>
          <a:xfrm>
            <a:off x="3887788" y="98743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テキスト プレースホルダー 3"/>
          <p:cNvSpPr>
            <a:spLocks noGrp="1"/>
          </p:cNvSpPr>
          <p:nvPr>
            <p:ph type="body" sz="half" idx="2"/>
          </p:nvPr>
        </p:nvSpPr>
        <p:spPr>
          <a:xfrm>
            <a:off x="630243"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ltLang="ja-JP" smtClean="0"/>
              <a:t>Click to edit Master text styles</a:t>
            </a:r>
          </a:p>
        </p:txBody>
      </p:sp>
      <p:sp>
        <p:nvSpPr>
          <p:cNvPr id="5" name="フッター プレースホルダー 4"/>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spTree>
    <p:extLst>
      <p:ext uri="{BB962C8B-B14F-4D97-AF65-F5344CB8AC3E}">
        <p14:creationId xmlns:p14="http://schemas.microsoft.com/office/powerpoint/2010/main" val="2286615007"/>
      </p:ext>
    </p:extLst>
  </p:cSld>
  <p:clrMapOvr>
    <a:masterClrMapping/>
  </p:clrMapOvr>
  <p:transition spd="med">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43" y="457200"/>
            <a:ext cx="2949575" cy="1600200"/>
          </a:xfrm>
        </p:spPr>
        <p:txBody>
          <a:bodyPr anchor="b"/>
          <a:lstStyle>
            <a:lvl1pPr>
              <a:defRPr sz="2400"/>
            </a:lvl1pPr>
          </a:lstStyle>
          <a:p>
            <a:r>
              <a:rPr lang="en-US" altLang="ja-JP" smtClean="0"/>
              <a:t>Click to edit Master title style</a:t>
            </a:r>
            <a:endParaRPr lang="ja-JP" altLang="en-US"/>
          </a:p>
        </p:txBody>
      </p:sp>
      <p:sp>
        <p:nvSpPr>
          <p:cNvPr id="3" name="図プレースホルダー 2"/>
          <p:cNvSpPr>
            <a:spLocks noGrp="1"/>
          </p:cNvSpPr>
          <p:nvPr>
            <p:ph type="pic" idx="1"/>
          </p:nvPr>
        </p:nvSpPr>
        <p:spPr>
          <a:xfrm>
            <a:off x="3887788" y="987435"/>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ltLang="ja-JP" smtClean="0"/>
              <a:t>Drag picture to placeholder or click icon to add</a:t>
            </a:r>
            <a:endParaRPr lang="ja-JP" altLang="en-US"/>
          </a:p>
        </p:txBody>
      </p:sp>
      <p:sp>
        <p:nvSpPr>
          <p:cNvPr id="4" name="テキスト プレースホルダー 3"/>
          <p:cNvSpPr>
            <a:spLocks noGrp="1"/>
          </p:cNvSpPr>
          <p:nvPr>
            <p:ph type="body" sz="half" idx="2"/>
          </p:nvPr>
        </p:nvSpPr>
        <p:spPr>
          <a:xfrm>
            <a:off x="630243"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ltLang="ja-JP" smtClean="0"/>
              <a:t>Click to edit Master text styles</a:t>
            </a:r>
          </a:p>
        </p:txBody>
      </p:sp>
      <p:sp>
        <p:nvSpPr>
          <p:cNvPr id="5" name="フッター プレースホルダー 4"/>
          <p:cNvSpPr>
            <a:spLocks noGrp="1"/>
          </p:cNvSpPr>
          <p:nvPr>
            <p:ph type="ftr" sz="quarter" idx="10"/>
          </p:nvPr>
        </p:nvSpPr>
        <p:spPr>
          <a:xfrm>
            <a:off x="314325" y="6382849"/>
            <a:ext cx="2762250" cy="247650"/>
          </a:xfrm>
          <a:prstGeom prst="rect">
            <a:avLst/>
          </a:prstGeom>
        </p:spPr>
        <p:txBody>
          <a:bodyPr/>
          <a:lstStyle>
            <a:lvl1pPr>
              <a:defRPr/>
            </a:lvl1pPr>
          </a:lstStyle>
          <a:p>
            <a:endParaRPr kumimoji="1" lang="ja-JP" altLang="en-US"/>
          </a:p>
        </p:txBody>
      </p:sp>
    </p:spTree>
    <p:extLst>
      <p:ext uri="{BB962C8B-B14F-4D97-AF65-F5344CB8AC3E}">
        <p14:creationId xmlns:p14="http://schemas.microsoft.com/office/powerpoint/2010/main" val="3795323988"/>
      </p:ext>
    </p:extLst>
  </p:cSld>
  <p:clrMapOvr>
    <a:masterClrMapping/>
  </p:clrMapOvr>
  <p:transition spd="med">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bwMode="auto">
          <a:xfrm>
            <a:off x="314325" y="622301"/>
            <a:ext cx="8515350" cy="60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t" anchorCtr="0" compatLnSpc="1">
            <a:prstTxWarp prst="textNoShape">
              <a:avLst/>
            </a:prstTxWarp>
          </a:bodyPr>
          <a:lstStyle/>
          <a:p>
            <a:pPr lvl="0"/>
            <a:r>
              <a:rPr lang="ja-JP" altLang="en-US" smtClean="0"/>
              <a:t>マスター タイトルの書式設定</a:t>
            </a:r>
            <a:endParaRPr lang="de-DE" altLang="ja-JP" smtClean="0"/>
          </a:p>
        </p:txBody>
      </p:sp>
      <p:sp>
        <p:nvSpPr>
          <p:cNvPr id="1044483" name="Rectangle 3"/>
          <p:cNvSpPr>
            <a:spLocks noGrp="1" noChangeArrowheads="1"/>
          </p:cNvSpPr>
          <p:nvPr>
            <p:ph type="body" idx="1"/>
          </p:nvPr>
        </p:nvSpPr>
        <p:spPr bwMode="auto">
          <a:xfrm>
            <a:off x="319088" y="1879605"/>
            <a:ext cx="8524875" cy="402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de-DE" altLang="ja-JP" smtClean="0"/>
          </a:p>
        </p:txBody>
      </p:sp>
      <p:sp>
        <p:nvSpPr>
          <p:cNvPr id="3" name="スライド番号プレースホルダー 2"/>
          <p:cNvSpPr>
            <a:spLocks noGrp="1"/>
          </p:cNvSpPr>
          <p:nvPr>
            <p:ph type="sldNum" sz="quarter" idx="4"/>
          </p:nvPr>
        </p:nvSpPr>
        <p:spPr>
          <a:xfrm>
            <a:off x="314325" y="632143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8AC0EB-85CF-D64F-AB63-FBE15183BBEE}" type="slidenum">
              <a:rPr kumimoji="1" lang="ja-JP" altLang="en-US" smtClean="0"/>
              <a:t>‹#›</a:t>
            </a:fld>
            <a:endParaRPr kumimoji="1" lang="ja-JP" altLang="en-US"/>
          </a:p>
        </p:txBody>
      </p:sp>
    </p:spTree>
    <p:extLst>
      <p:ext uri="{BB962C8B-B14F-4D97-AF65-F5344CB8AC3E}">
        <p14:creationId xmlns:p14="http://schemas.microsoft.com/office/powerpoint/2010/main" val="32787923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wipe dir="r"/>
  </p:transition>
  <p:timing>
    <p:tnLst>
      <p:par>
        <p:cTn id="1" dur="indefinite" restart="never" nodeType="tmRoot"/>
      </p:par>
    </p:tnLst>
  </p:timing>
  <p:txStyles>
    <p:titleStyle>
      <a:lvl1pPr algn="l" rtl="0" eaLnBrk="1" fontAlgn="base" hangingPunct="1">
        <a:lnSpc>
          <a:spcPct val="95000"/>
        </a:lnSpc>
        <a:spcBef>
          <a:spcPct val="0"/>
        </a:spcBef>
        <a:spcAft>
          <a:spcPct val="0"/>
        </a:spcAft>
        <a:defRPr kumimoji="1" sz="1800" b="1" kern="1200">
          <a:solidFill>
            <a:srgbClr val="800000"/>
          </a:solidFill>
          <a:latin typeface="+mj-lt"/>
          <a:ea typeface="+mj-ea"/>
          <a:cs typeface="+mj-cs"/>
        </a:defRPr>
      </a:lvl1pPr>
      <a:lvl2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2pPr>
      <a:lvl3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3pPr>
      <a:lvl4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4pPr>
      <a:lvl5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5pPr>
      <a:lvl6pPr marL="342892"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6pPr>
      <a:lvl7pPr marL="685783"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7pPr>
      <a:lvl8pPr marL="1028675"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8pPr>
      <a:lvl9pPr marL="1371566"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9pPr>
    </p:titleStyle>
    <p:bodyStyle>
      <a:lvl1pPr marL="142871" indent="-142871" algn="l" rtl="0" eaLnBrk="1" fontAlgn="base" hangingPunct="1">
        <a:spcBef>
          <a:spcPct val="40000"/>
        </a:spcBef>
        <a:spcAft>
          <a:spcPct val="0"/>
        </a:spcAft>
        <a:buClr>
          <a:schemeClr val="accent1"/>
        </a:buClr>
        <a:buFont typeface="Wingdings" panose="05000000000000000000" pitchFamily="2" charset="2"/>
        <a:buChar char="§"/>
        <a:defRPr kumimoji="1" sz="1500" kern="1200">
          <a:solidFill>
            <a:schemeClr val="tx1"/>
          </a:solidFill>
          <a:latin typeface="+mn-lt"/>
          <a:ea typeface="+mn-ea"/>
          <a:cs typeface="+mn-cs"/>
        </a:defRPr>
      </a:lvl1pPr>
      <a:lvl2pPr marL="285743" indent="-141682" algn="l" rtl="0" eaLnBrk="1" fontAlgn="base" hangingPunct="1">
        <a:spcBef>
          <a:spcPct val="40000"/>
        </a:spcBef>
        <a:spcAft>
          <a:spcPct val="0"/>
        </a:spcAft>
        <a:buClr>
          <a:schemeClr val="accent1"/>
        </a:buClr>
        <a:buChar char="-"/>
        <a:defRPr kumimoji="1" kern="1200">
          <a:solidFill>
            <a:schemeClr val="tx1"/>
          </a:solidFill>
          <a:latin typeface="+mn-lt"/>
          <a:ea typeface="+mn-ea"/>
          <a:cs typeface="+mn-cs"/>
        </a:defRPr>
      </a:lvl2pPr>
      <a:lvl3pPr marL="421471" indent="-134538" algn="l" rtl="0" eaLnBrk="1" fontAlgn="base" hangingPunct="1">
        <a:spcBef>
          <a:spcPct val="40000"/>
        </a:spcBef>
        <a:spcAft>
          <a:spcPct val="0"/>
        </a:spcAft>
        <a:buClr>
          <a:schemeClr val="accent1"/>
        </a:buClr>
        <a:buChar char="-"/>
        <a:defRPr kumimoji="1" kern="1200">
          <a:solidFill>
            <a:schemeClr val="tx1"/>
          </a:solidFill>
          <a:latin typeface="+mn-lt"/>
          <a:ea typeface="+mn-ea"/>
          <a:cs typeface="+mn-cs"/>
        </a:defRPr>
      </a:lvl3pPr>
      <a:lvl4pPr marL="564342" indent="-141682" algn="l" rtl="0" eaLnBrk="1" fontAlgn="base" hangingPunct="1">
        <a:spcBef>
          <a:spcPct val="40000"/>
        </a:spcBef>
        <a:spcAft>
          <a:spcPct val="0"/>
        </a:spcAft>
        <a:buClr>
          <a:schemeClr val="accent1"/>
        </a:buClr>
        <a:buChar char="-"/>
        <a:defRPr kumimoji="1" kern="1200">
          <a:solidFill>
            <a:schemeClr val="tx1"/>
          </a:solidFill>
          <a:latin typeface="+mn-lt"/>
          <a:ea typeface="+mn-ea"/>
          <a:cs typeface="+mn-cs"/>
        </a:defRPr>
      </a:lvl4pPr>
      <a:lvl5pPr marL="721501" indent="-155968" algn="l" rtl="0" eaLnBrk="1" fontAlgn="base" hangingPunct="1">
        <a:spcBef>
          <a:spcPct val="40000"/>
        </a:spcBef>
        <a:spcAft>
          <a:spcPct val="0"/>
        </a:spcAft>
        <a:buClr>
          <a:schemeClr val="accent1"/>
        </a:buClr>
        <a:buFont typeface="Wingdings" panose="05000000000000000000" pitchFamily="2" charset="2"/>
        <a:buChar char="§"/>
        <a:defRPr kumimoji="1"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_red.jpg"/>
          <p:cNvPicPr>
            <a:picLocks/>
          </p:cNvPicPr>
          <p:nvPr/>
        </p:nvPicPr>
        <p:blipFill>
          <a:blip r:embed="rId3">
            <a:extLst>
              <a:ext uri="{28A0092B-C50C-407E-A947-70E740481C1C}">
                <a14:useLocalDpi xmlns:a14="http://schemas.microsoft.com/office/drawing/2010/main" val="0"/>
              </a:ext>
            </a:extLst>
          </a:blip>
          <a:stretch>
            <a:fillRect/>
          </a:stretch>
        </p:blipFill>
        <p:spPr>
          <a:xfrm rot="10800000">
            <a:off x="-3" y="-2"/>
            <a:ext cx="9143997" cy="6858001"/>
          </a:xfrm>
          <a:prstGeom prst="rect">
            <a:avLst/>
          </a:prstGeom>
        </p:spPr>
      </p:pic>
      <p:sp>
        <p:nvSpPr>
          <p:cNvPr id="2" name="タイトル 1"/>
          <p:cNvSpPr>
            <a:spLocks noGrp="1"/>
          </p:cNvSpPr>
          <p:nvPr>
            <p:ph type="ctrTitle" sz="quarter"/>
          </p:nvPr>
        </p:nvSpPr>
        <p:spPr>
          <a:xfrm>
            <a:off x="-36512" y="135991"/>
            <a:ext cx="9281992" cy="1408078"/>
          </a:xfrm>
        </p:spPr>
        <p:txBody>
          <a:bodyPr anchor="t">
            <a:spAutoFit/>
          </a:bodyPr>
          <a:lstStyle/>
          <a:p>
            <a:pPr algn="ctr"/>
            <a:r>
              <a:rPr lang="en-US" altLang="ja-JP" sz="3000">
                <a:effectLst>
                  <a:glow rad="25400">
                    <a:srgbClr val="800000">
                      <a:alpha val="75000"/>
                    </a:srgbClr>
                  </a:glow>
                </a:effectLst>
                <a:latin typeface="ヒラギノ角ゴ Pro W3"/>
                <a:ea typeface="ヒラギノ角ゴ Pro W3"/>
                <a:cs typeface="ヒラギノ角ゴ Pro W3"/>
              </a:rPr>
              <a:t>Assimilation of all-sky brightness temperatures from Himawari-8 for the genesis and developing stage of tropical cyclones</a:t>
            </a:r>
            <a:endParaRPr kumimoji="1" lang="ja-JP" altLang="en-US" sz="3000" dirty="0">
              <a:effectLst>
                <a:glow rad="25400">
                  <a:srgbClr val="800000">
                    <a:alpha val="75000"/>
                  </a:srgbClr>
                </a:glow>
              </a:effectLst>
              <a:latin typeface="ヒラギノ角ゴ Pro W3"/>
              <a:ea typeface="ヒラギノ角ゴ Pro W3"/>
              <a:cs typeface="ヒラギノ角ゴ Pro W3"/>
            </a:endParaRPr>
          </a:p>
        </p:txBody>
      </p:sp>
      <p:sp>
        <p:nvSpPr>
          <p:cNvPr id="3" name="サブタイトル 2"/>
          <p:cNvSpPr>
            <a:spLocks noGrp="1"/>
          </p:cNvSpPr>
          <p:nvPr>
            <p:ph type="subTitle" sz="quarter" idx="1"/>
          </p:nvPr>
        </p:nvSpPr>
        <p:spPr>
          <a:xfrm>
            <a:off x="-36512" y="1813360"/>
            <a:ext cx="9010892" cy="503599"/>
          </a:xfrm>
        </p:spPr>
        <p:txBody>
          <a:bodyPr wrap="square">
            <a:spAutoFit/>
          </a:bodyPr>
          <a:lstStyle/>
          <a:p>
            <a:pPr algn="r">
              <a:lnSpc>
                <a:spcPct val="120000"/>
              </a:lnSpc>
            </a:pPr>
            <a:r>
              <a:rPr kumimoji="1" lang="en-US" altLang="ja-JP" sz="2400" b="0" dirty="0" smtClean="0">
                <a:latin typeface="Calibri" charset="0"/>
                <a:ea typeface="Calibri" charset="0"/>
                <a:cs typeface="Calibri" charset="0"/>
              </a:rPr>
              <a:t>Masashi Minamide, </a:t>
            </a:r>
            <a:r>
              <a:rPr lang="en-US" altLang="ja-JP" sz="2400" b="0" dirty="0" err="1">
                <a:latin typeface="Calibri" charset="0"/>
                <a:ea typeface="Calibri" charset="0"/>
                <a:cs typeface="Calibri" charset="0"/>
              </a:rPr>
              <a:t>Fuqing</a:t>
            </a:r>
            <a:r>
              <a:rPr lang="en-US" altLang="ja-JP" sz="2400" b="0" dirty="0">
                <a:latin typeface="Calibri" charset="0"/>
                <a:ea typeface="Calibri" charset="0"/>
                <a:cs typeface="Calibri" charset="0"/>
              </a:rPr>
              <a:t> Zhang and Eugene </a:t>
            </a:r>
            <a:r>
              <a:rPr lang="en-US" altLang="ja-JP" sz="2400" b="0" dirty="0" err="1" smtClean="0">
                <a:latin typeface="Calibri" charset="0"/>
                <a:ea typeface="Calibri" charset="0"/>
                <a:cs typeface="Calibri" charset="0"/>
              </a:rPr>
              <a:t>Clothiaux</a:t>
            </a:r>
            <a:endParaRPr lang="en-US" altLang="ja-JP" sz="2400" b="0" dirty="0">
              <a:latin typeface="Calibri" charset="0"/>
              <a:ea typeface="Calibri" charset="0"/>
              <a:cs typeface="Calibri" charset="0"/>
            </a:endParaRPr>
          </a:p>
        </p:txBody>
      </p:sp>
      <p:pic>
        <p:nvPicPr>
          <p:cNvPr id="6" name="Picture 5"/>
          <p:cNvPicPr>
            <a:picLocks noChangeAspect="1"/>
          </p:cNvPicPr>
          <p:nvPr/>
        </p:nvPicPr>
        <p:blipFill rotWithShape="1">
          <a:blip r:embed="rId4"/>
          <a:srcRect t="14838"/>
          <a:stretch/>
        </p:blipFill>
        <p:spPr>
          <a:xfrm>
            <a:off x="0" y="2498532"/>
            <a:ext cx="9144000" cy="4380314"/>
          </a:xfrm>
          <a:prstGeom prst="rect">
            <a:avLst/>
          </a:prstGeom>
        </p:spPr>
      </p:pic>
      <p:sp>
        <p:nvSpPr>
          <p:cNvPr id="7" name="Content Placeholder 2"/>
          <p:cNvSpPr txBox="1">
            <a:spLocks/>
          </p:cNvSpPr>
          <p:nvPr/>
        </p:nvSpPr>
        <p:spPr bwMode="auto">
          <a:xfrm>
            <a:off x="1921398" y="6505926"/>
            <a:ext cx="7131519" cy="24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lgn="r">
              <a:buNone/>
            </a:pPr>
            <a:r>
              <a:rPr lang="en-US" sz="1600" dirty="0" smtClean="0">
                <a:solidFill>
                  <a:schemeClr val="bg2">
                    <a:lumMod val="20000"/>
                    <a:lumOff val="80000"/>
                  </a:schemeClr>
                </a:solidFill>
              </a:rPr>
              <a:t>Himawari-8 image of Typhoon </a:t>
            </a:r>
            <a:r>
              <a:rPr lang="en-US" sz="1600" dirty="0" err="1" smtClean="0">
                <a:solidFill>
                  <a:schemeClr val="bg2">
                    <a:lumMod val="20000"/>
                    <a:lumOff val="80000"/>
                  </a:schemeClr>
                </a:solidFill>
              </a:rPr>
              <a:t>Soudelor</a:t>
            </a:r>
            <a:r>
              <a:rPr lang="en-US" sz="1600" dirty="0" smtClean="0">
                <a:solidFill>
                  <a:schemeClr val="bg2">
                    <a:lumMod val="20000"/>
                    <a:lumOff val="80000"/>
                  </a:schemeClr>
                </a:solidFill>
              </a:rPr>
              <a:t> (2015) from CIMSS Satellite blog</a:t>
            </a:r>
          </a:p>
        </p:txBody>
      </p:sp>
    </p:spTree>
    <p:extLst>
      <p:ext uri="{BB962C8B-B14F-4D97-AF65-F5344CB8AC3E}">
        <p14:creationId xmlns:p14="http://schemas.microsoft.com/office/powerpoint/2010/main" val="4045698953"/>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79" y="45420"/>
            <a:ext cx="8961122" cy="600075"/>
          </a:xfrm>
        </p:spPr>
        <p:txBody>
          <a:bodyPr/>
          <a:lstStyle/>
          <a:p>
            <a:r>
              <a:rPr lang="en-US" dirty="0" err="1"/>
              <a:t>EnKF</a:t>
            </a:r>
            <a:r>
              <a:rPr lang="en-US" dirty="0"/>
              <a:t> </a:t>
            </a:r>
            <a:r>
              <a:rPr lang="en-US" dirty="0" smtClean="0"/>
              <a:t>Analysis on Tropical Cyclone Intensity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1" y="951366"/>
            <a:ext cx="8705743" cy="5265440"/>
          </a:xfrm>
          <a:prstGeom prst="rect">
            <a:avLst/>
          </a:prstGeom>
        </p:spPr>
      </p:pic>
      <p:sp>
        <p:nvSpPr>
          <p:cNvPr id="28" name="角丸四角形 10"/>
          <p:cNvSpPr/>
          <p:nvPr/>
        </p:nvSpPr>
        <p:spPr bwMode="auto">
          <a:xfrm>
            <a:off x="4845204" y="762004"/>
            <a:ext cx="3880625"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400" dirty="0" smtClean="0">
                <a:solidFill>
                  <a:schemeClr val="tx1"/>
                </a:solidFill>
                <a:latin typeface="Arial" panose="020B0604020202020204" pitchFamily="34" charset="0"/>
              </a:rPr>
              <a:t>Maximum 10m wind (m/s)</a:t>
            </a:r>
            <a:endParaRPr kumimoji="0" lang="ja-JP"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32" name="角丸四角形 10"/>
          <p:cNvSpPr/>
          <p:nvPr/>
        </p:nvSpPr>
        <p:spPr bwMode="auto">
          <a:xfrm>
            <a:off x="1020337" y="762004"/>
            <a:ext cx="3501484"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400" dirty="0" smtClean="0">
                <a:solidFill>
                  <a:schemeClr val="tx1"/>
                </a:solidFill>
                <a:latin typeface="Arial" panose="020B0604020202020204" pitchFamily="34" charset="0"/>
              </a:rPr>
              <a:t>Minimum SLP (</a:t>
            </a:r>
            <a:r>
              <a:rPr kumimoji="0" lang="en-US" altLang="ja-JP" sz="2400" dirty="0" err="1" smtClean="0">
                <a:solidFill>
                  <a:schemeClr val="tx1"/>
                </a:solidFill>
                <a:latin typeface="Arial" panose="020B0604020202020204" pitchFamily="34" charset="0"/>
              </a:rPr>
              <a:t>hPa</a:t>
            </a:r>
            <a:r>
              <a:rPr kumimoji="0" lang="en-US" altLang="ja-JP" sz="2400" dirty="0" smtClean="0">
                <a:solidFill>
                  <a:schemeClr val="tx1"/>
                </a:solidFill>
                <a:latin typeface="Arial" panose="020B0604020202020204" pitchFamily="34" charset="0"/>
              </a:rPr>
              <a:t>)</a:t>
            </a:r>
            <a:endParaRPr kumimoji="0" lang="ja-JP"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6" name="Content Placeholder 2"/>
          <p:cNvSpPr txBox="1">
            <a:spLocks/>
          </p:cNvSpPr>
          <p:nvPr/>
        </p:nvSpPr>
        <p:spPr bwMode="auto">
          <a:xfrm>
            <a:off x="572371" y="6193802"/>
            <a:ext cx="8278461"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44089" indent="-342900">
              <a:lnSpc>
                <a:spcPct val="90000"/>
              </a:lnSpc>
              <a:spcBef>
                <a:spcPts val="552"/>
              </a:spcBef>
              <a:buFontTx/>
              <a:buChar char="-"/>
            </a:pPr>
            <a:r>
              <a:rPr lang="en-US" dirty="0" smtClean="0"/>
              <a:t>Assimilation of BT made the TC genesis much earlier. </a:t>
            </a:r>
          </a:p>
        </p:txBody>
      </p:sp>
    </p:spTree>
    <p:extLst>
      <p:ext uri="{BB962C8B-B14F-4D97-AF65-F5344CB8AC3E}">
        <p14:creationId xmlns:p14="http://schemas.microsoft.com/office/powerpoint/2010/main" val="77183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79" y="45420"/>
            <a:ext cx="8961122" cy="600075"/>
          </a:xfrm>
        </p:spPr>
        <p:txBody>
          <a:bodyPr/>
          <a:lstStyle/>
          <a:p>
            <a:r>
              <a:rPr lang="en-US" dirty="0" smtClean="0"/>
              <a:t>Forecasts on Tropical Cyclone Intensity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1" y="951366"/>
            <a:ext cx="8705742" cy="5265440"/>
          </a:xfrm>
          <a:prstGeom prst="rect">
            <a:avLst/>
          </a:prstGeom>
        </p:spPr>
      </p:pic>
      <p:sp>
        <p:nvSpPr>
          <p:cNvPr id="28" name="角丸四角形 10"/>
          <p:cNvSpPr/>
          <p:nvPr/>
        </p:nvSpPr>
        <p:spPr bwMode="auto">
          <a:xfrm>
            <a:off x="4845204" y="762004"/>
            <a:ext cx="3880625"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400" dirty="0" smtClean="0">
                <a:solidFill>
                  <a:schemeClr val="tx1"/>
                </a:solidFill>
                <a:latin typeface="Arial" panose="020B0604020202020204" pitchFamily="34" charset="0"/>
              </a:rPr>
              <a:t>Maximum 10m wind (m/s)</a:t>
            </a:r>
            <a:endParaRPr kumimoji="0" lang="ja-JP"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32" name="角丸四角形 10"/>
          <p:cNvSpPr/>
          <p:nvPr/>
        </p:nvSpPr>
        <p:spPr bwMode="auto">
          <a:xfrm>
            <a:off x="1020337" y="762004"/>
            <a:ext cx="3501484"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400" dirty="0" smtClean="0">
                <a:solidFill>
                  <a:schemeClr val="tx1"/>
                </a:solidFill>
                <a:latin typeface="Arial" panose="020B0604020202020204" pitchFamily="34" charset="0"/>
              </a:rPr>
              <a:t>Minimum SLP (</a:t>
            </a:r>
            <a:r>
              <a:rPr kumimoji="0" lang="en-US" altLang="ja-JP" sz="2400" dirty="0" err="1" smtClean="0">
                <a:solidFill>
                  <a:schemeClr val="tx1"/>
                </a:solidFill>
                <a:latin typeface="Arial" panose="020B0604020202020204" pitchFamily="34" charset="0"/>
              </a:rPr>
              <a:t>hPa</a:t>
            </a:r>
            <a:r>
              <a:rPr kumimoji="0" lang="en-US" altLang="ja-JP" sz="2400" dirty="0" smtClean="0">
                <a:solidFill>
                  <a:schemeClr val="tx1"/>
                </a:solidFill>
                <a:latin typeface="Arial" panose="020B0604020202020204" pitchFamily="34" charset="0"/>
              </a:rPr>
              <a:t>)</a:t>
            </a:r>
            <a:endParaRPr kumimoji="0" lang="ja-JP"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6" name="Content Placeholder 2"/>
          <p:cNvSpPr txBox="1">
            <a:spLocks/>
          </p:cNvSpPr>
          <p:nvPr/>
        </p:nvSpPr>
        <p:spPr bwMode="auto">
          <a:xfrm>
            <a:off x="572371" y="6193802"/>
            <a:ext cx="8278461"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44089" indent="-342900">
              <a:lnSpc>
                <a:spcPct val="90000"/>
              </a:lnSpc>
              <a:spcBef>
                <a:spcPts val="552"/>
              </a:spcBef>
              <a:buFontTx/>
              <a:buChar char="-"/>
            </a:pPr>
            <a:r>
              <a:rPr lang="en-US" dirty="0" smtClean="0"/>
              <a:t>Assimilation of BT made RI much earlier. </a:t>
            </a:r>
          </a:p>
        </p:txBody>
      </p:sp>
    </p:spTree>
    <p:extLst>
      <p:ext uri="{BB962C8B-B14F-4D97-AF65-F5344CB8AC3E}">
        <p14:creationId xmlns:p14="http://schemas.microsoft.com/office/powerpoint/2010/main" val="10818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79" y="45420"/>
            <a:ext cx="8961122" cy="600075"/>
          </a:xfrm>
        </p:spPr>
        <p:txBody>
          <a:bodyPr/>
          <a:lstStyle/>
          <a:p>
            <a:r>
              <a:rPr lang="en-US" dirty="0" smtClean="0"/>
              <a:t>DA impacts on TC intensities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1365"/>
            <a:ext cx="9143997" cy="5530506"/>
          </a:xfrm>
          <a:prstGeom prst="rect">
            <a:avLst/>
          </a:prstGeom>
        </p:spPr>
      </p:pic>
      <p:sp>
        <p:nvSpPr>
          <p:cNvPr id="28" name="角丸四角形 10"/>
          <p:cNvSpPr/>
          <p:nvPr/>
        </p:nvSpPr>
        <p:spPr bwMode="auto">
          <a:xfrm>
            <a:off x="4734957" y="762004"/>
            <a:ext cx="4240430"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200" smtClean="0">
                <a:solidFill>
                  <a:schemeClr val="tx1"/>
                </a:solidFill>
                <a:latin typeface="Arial" panose="020B0604020202020204" pitchFamily="34" charset="0"/>
              </a:rPr>
              <a:t>Relative humidity at 600hPa (%)</a:t>
            </a:r>
            <a:endParaRPr kumimoji="0" lang="ja-JP" altLang="en-US" sz="2200" b="0" i="0" u="none" strike="noStrike" cap="none" normalizeH="0" baseline="0" dirty="0" smtClean="0">
              <a:ln>
                <a:noFill/>
              </a:ln>
              <a:solidFill>
                <a:schemeClr val="tx1"/>
              </a:solidFill>
              <a:effectLst/>
              <a:latin typeface="Arial" panose="020B0604020202020204" pitchFamily="34" charset="0"/>
            </a:endParaRPr>
          </a:p>
        </p:txBody>
      </p:sp>
      <p:sp>
        <p:nvSpPr>
          <p:cNvPr id="32" name="角丸四角形 10"/>
          <p:cNvSpPr/>
          <p:nvPr/>
        </p:nvSpPr>
        <p:spPr bwMode="auto">
          <a:xfrm>
            <a:off x="72632" y="762004"/>
            <a:ext cx="4338942"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200" dirty="0" smtClean="0">
                <a:solidFill>
                  <a:schemeClr val="tx1"/>
                </a:solidFill>
                <a:latin typeface="Arial" panose="020B0604020202020204" pitchFamily="34" charset="0"/>
              </a:rPr>
              <a:t>Absolute Vorticity at 850hPa (s</a:t>
            </a:r>
            <a:r>
              <a:rPr kumimoji="0" lang="en-US" altLang="ja-JP" sz="2200" baseline="30000" dirty="0" smtClean="0">
                <a:solidFill>
                  <a:schemeClr val="tx1"/>
                </a:solidFill>
                <a:latin typeface="Arial" panose="020B0604020202020204" pitchFamily="34" charset="0"/>
              </a:rPr>
              <a:t>-1</a:t>
            </a:r>
            <a:r>
              <a:rPr kumimoji="0" lang="en-US" altLang="ja-JP" sz="2200" dirty="0" smtClean="0">
                <a:solidFill>
                  <a:schemeClr val="tx1"/>
                </a:solidFill>
                <a:latin typeface="Arial" panose="020B0604020202020204" pitchFamily="34" charset="0"/>
              </a:rPr>
              <a:t>)</a:t>
            </a:r>
            <a:endParaRPr kumimoji="0" lang="ja-JP" altLang="en-US" sz="2200" b="0" i="0" u="none" strike="noStrike" cap="none" normalizeH="0" baseline="0" dirty="0" smtClean="0">
              <a:ln>
                <a:noFill/>
              </a:ln>
              <a:solidFill>
                <a:schemeClr val="tx1"/>
              </a:solidFill>
              <a:effectLst/>
              <a:latin typeface="Arial" panose="020B0604020202020204" pitchFamily="34" charset="0"/>
            </a:endParaRPr>
          </a:p>
        </p:txBody>
      </p:sp>
      <p:sp>
        <p:nvSpPr>
          <p:cNvPr id="6" name="Content Placeholder 2"/>
          <p:cNvSpPr txBox="1">
            <a:spLocks/>
          </p:cNvSpPr>
          <p:nvPr/>
        </p:nvSpPr>
        <p:spPr bwMode="auto">
          <a:xfrm>
            <a:off x="572371" y="6269506"/>
            <a:ext cx="8278461"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44089" indent="-342900">
              <a:lnSpc>
                <a:spcPct val="90000"/>
              </a:lnSpc>
              <a:spcBef>
                <a:spcPts val="552"/>
              </a:spcBef>
              <a:buFontTx/>
              <a:buChar char="-"/>
            </a:pPr>
            <a:r>
              <a:rPr lang="en-US" dirty="0" smtClean="0"/>
              <a:t>Assimilation of BT might have introduced high CAPE.</a:t>
            </a:r>
          </a:p>
        </p:txBody>
      </p:sp>
      <p:sp>
        <p:nvSpPr>
          <p:cNvPr id="7" name="角丸四角形 10"/>
          <p:cNvSpPr/>
          <p:nvPr/>
        </p:nvSpPr>
        <p:spPr bwMode="auto">
          <a:xfrm>
            <a:off x="4734957" y="3492802"/>
            <a:ext cx="4240430"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200" dirty="0" smtClean="0">
                <a:solidFill>
                  <a:schemeClr val="tx1"/>
                </a:solidFill>
                <a:latin typeface="Arial" panose="020B0604020202020204" pitchFamily="34" charset="0"/>
              </a:rPr>
              <a:t>Vertical wind </a:t>
            </a:r>
            <a:r>
              <a:rPr kumimoji="0" lang="en-US" altLang="ja-JP" sz="2200" dirty="0">
                <a:solidFill>
                  <a:schemeClr val="tx1"/>
                </a:solidFill>
                <a:latin typeface="Arial" panose="020B0604020202020204" pitchFamily="34" charset="0"/>
              </a:rPr>
              <a:t>shear (m s</a:t>
            </a:r>
            <a:r>
              <a:rPr kumimoji="0" lang="en-US" altLang="ja-JP" sz="2200" baseline="30000" dirty="0">
                <a:solidFill>
                  <a:schemeClr val="tx1"/>
                </a:solidFill>
                <a:latin typeface="Arial" panose="020B0604020202020204" pitchFamily="34" charset="0"/>
              </a:rPr>
              <a:t>-1</a:t>
            </a:r>
            <a:r>
              <a:rPr kumimoji="0" lang="en-US" altLang="ja-JP" sz="2200" dirty="0" smtClean="0">
                <a:solidFill>
                  <a:schemeClr val="tx1"/>
                </a:solidFill>
                <a:latin typeface="Arial" panose="020B0604020202020204" pitchFamily="34" charset="0"/>
              </a:rPr>
              <a:t>)</a:t>
            </a:r>
            <a:endParaRPr kumimoji="0" lang="ja-JP" altLang="en-US" sz="2200" b="0" i="0" u="none" strike="noStrike" cap="none" normalizeH="0" baseline="0" dirty="0" smtClean="0">
              <a:ln>
                <a:noFill/>
              </a:ln>
              <a:solidFill>
                <a:schemeClr val="tx1"/>
              </a:solidFill>
              <a:effectLst/>
              <a:latin typeface="Arial" panose="020B0604020202020204" pitchFamily="34" charset="0"/>
            </a:endParaRPr>
          </a:p>
        </p:txBody>
      </p:sp>
      <p:sp>
        <p:nvSpPr>
          <p:cNvPr id="8" name="角丸四角形 10"/>
          <p:cNvSpPr/>
          <p:nvPr/>
        </p:nvSpPr>
        <p:spPr bwMode="auto">
          <a:xfrm>
            <a:off x="72632" y="3492802"/>
            <a:ext cx="4338942" cy="41897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200" dirty="0" smtClean="0">
                <a:solidFill>
                  <a:schemeClr val="tx1"/>
                </a:solidFill>
                <a:latin typeface="Arial" panose="020B0604020202020204" pitchFamily="34" charset="0"/>
              </a:rPr>
              <a:t>Potential intensity (m s</a:t>
            </a:r>
            <a:r>
              <a:rPr kumimoji="0" lang="en-US" altLang="ja-JP" sz="2200" baseline="30000" dirty="0" smtClean="0">
                <a:solidFill>
                  <a:schemeClr val="tx1"/>
                </a:solidFill>
                <a:latin typeface="Arial" panose="020B0604020202020204" pitchFamily="34" charset="0"/>
              </a:rPr>
              <a:t>-1</a:t>
            </a:r>
            <a:r>
              <a:rPr kumimoji="0" lang="en-US" altLang="ja-JP" sz="2200" dirty="0" smtClean="0">
                <a:solidFill>
                  <a:schemeClr val="tx1"/>
                </a:solidFill>
                <a:latin typeface="Arial" panose="020B0604020202020204" pitchFamily="34" charset="0"/>
              </a:rPr>
              <a:t>)</a:t>
            </a:r>
            <a:endParaRPr kumimoji="0" lang="ja-JP" altLang="en-US" sz="2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799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idx="1"/>
          </p:nvPr>
        </p:nvSpPr>
        <p:spPr>
          <a:xfrm>
            <a:off x="1" y="645495"/>
            <a:ext cx="9057189" cy="5558445"/>
          </a:xfrm>
        </p:spPr>
        <p:txBody>
          <a:bodyPr wrap="square">
            <a:spAutoFit/>
          </a:bodyPr>
          <a:lstStyle/>
          <a:p>
            <a:pPr lvl="1">
              <a:lnSpc>
                <a:spcPct val="110000"/>
              </a:lnSpc>
            </a:pPr>
            <a:r>
              <a:rPr lang="en-US" sz="2400" dirty="0" smtClean="0"/>
              <a:t>Real-observation data from new geostationary satellite Himawari-8 was assimilated in the genesis and developing stage of tropical cyclones.</a:t>
            </a:r>
          </a:p>
          <a:p>
            <a:pPr lvl="1">
              <a:lnSpc>
                <a:spcPct val="110000"/>
              </a:lnSpc>
            </a:pPr>
            <a:r>
              <a:rPr lang="en-US" sz="2400" dirty="0"/>
              <a:t>Current strategy can generally capture clear- and cloudy-sky regions, but it has a difficulty in capturing </a:t>
            </a:r>
            <a:r>
              <a:rPr lang="en-US" sz="2400" dirty="0" smtClean="0"/>
              <a:t>strong convections, </a:t>
            </a:r>
            <a:r>
              <a:rPr lang="en-US" sz="2400" dirty="0"/>
              <a:t>especially convective bursts. </a:t>
            </a:r>
          </a:p>
          <a:p>
            <a:pPr lvl="1">
              <a:lnSpc>
                <a:spcPct val="110000"/>
              </a:lnSpc>
            </a:pPr>
            <a:r>
              <a:rPr lang="en-US" sz="2400" dirty="0" smtClean="0"/>
              <a:t>Assimilation of channel 8 of Himawari-8 made the development of typhoon </a:t>
            </a:r>
            <a:r>
              <a:rPr lang="en-US" sz="2400" dirty="0" err="1" smtClean="0"/>
              <a:t>Soudelor</a:t>
            </a:r>
            <a:r>
              <a:rPr lang="en-US" sz="2400" dirty="0" smtClean="0"/>
              <a:t> (2015) too early, maybe spuriously introducing favorable conditions for TCs.</a:t>
            </a:r>
          </a:p>
          <a:p>
            <a:pPr lvl="1">
              <a:lnSpc>
                <a:spcPct val="110000"/>
              </a:lnSpc>
            </a:pPr>
            <a:endParaRPr lang="en-US" sz="2400" dirty="0"/>
          </a:p>
          <a:p>
            <a:pPr lvl="1">
              <a:lnSpc>
                <a:spcPct val="110000"/>
              </a:lnSpc>
            </a:pPr>
            <a:r>
              <a:rPr lang="en-US" sz="2400" dirty="0" smtClean="0"/>
              <a:t>Future investigation will be more frequent assimilation cycle, usage of other channels, change in ROIs and so on.</a:t>
            </a:r>
          </a:p>
        </p:txBody>
      </p:sp>
      <p:sp>
        <p:nvSpPr>
          <p:cNvPr id="2" name="Title 1"/>
          <p:cNvSpPr>
            <a:spLocks noGrp="1"/>
          </p:cNvSpPr>
          <p:nvPr>
            <p:ph type="title"/>
          </p:nvPr>
        </p:nvSpPr>
        <p:spPr/>
        <p:txBody>
          <a:bodyPr/>
          <a:lstStyle/>
          <a:p>
            <a:pPr algn="ctr"/>
            <a:r>
              <a:rPr lang="en-US" dirty="0" smtClean="0"/>
              <a:t>Concluding Remarks</a:t>
            </a:r>
            <a:endParaRPr lang="en-US" dirty="0"/>
          </a:p>
        </p:txBody>
      </p:sp>
    </p:spTree>
    <p:extLst>
      <p:ext uri="{BB962C8B-B14F-4D97-AF65-F5344CB8AC3E}">
        <p14:creationId xmlns:p14="http://schemas.microsoft.com/office/powerpoint/2010/main" val="1446147779"/>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88215" r="5659"/>
          <a:stretch/>
        </p:blipFill>
        <p:spPr>
          <a:xfrm>
            <a:off x="1" y="5636941"/>
            <a:ext cx="4404732" cy="66683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3369"/>
          <a:stretch/>
        </p:blipFill>
        <p:spPr>
          <a:xfrm>
            <a:off x="0" y="645495"/>
            <a:ext cx="4668947" cy="2638539"/>
          </a:xfrm>
          <a:prstGeom prst="rect">
            <a:avLst/>
          </a:prstGeom>
        </p:spPr>
      </p:pic>
      <p:sp>
        <p:nvSpPr>
          <p:cNvPr id="142" name="Title 141"/>
          <p:cNvSpPr>
            <a:spLocks noGrp="1"/>
          </p:cNvSpPr>
          <p:nvPr>
            <p:ph type="title"/>
          </p:nvPr>
        </p:nvSpPr>
        <p:spPr>
          <a:xfrm>
            <a:off x="126434" y="45420"/>
            <a:ext cx="8961121" cy="600075"/>
          </a:xfrm>
        </p:spPr>
        <p:txBody>
          <a:bodyPr/>
          <a:lstStyle/>
          <a:p>
            <a:r>
              <a:rPr lang="en-US" sz="2600" dirty="0" smtClean="0"/>
              <a:t>Biases of different channels</a:t>
            </a:r>
            <a:endParaRPr lang="en-US" sz="2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053" y="645496"/>
            <a:ext cx="4668947" cy="565827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189" b="53074"/>
          <a:stretch/>
        </p:blipFill>
        <p:spPr>
          <a:xfrm>
            <a:off x="0" y="3284034"/>
            <a:ext cx="4668946" cy="2531327"/>
          </a:xfrm>
          <a:prstGeom prst="rect">
            <a:avLst/>
          </a:prstGeom>
        </p:spPr>
      </p:pic>
    </p:spTree>
    <p:extLst>
      <p:ext uri="{BB962C8B-B14F-4D97-AF65-F5344CB8AC3E}">
        <p14:creationId xmlns:p14="http://schemas.microsoft.com/office/powerpoint/2010/main" val="320006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455" y="645494"/>
            <a:ext cx="6751089" cy="6212505"/>
          </a:xfrm>
          <a:prstGeom prst="rect">
            <a:avLst/>
          </a:prstGeom>
        </p:spPr>
      </p:pic>
      <p:sp>
        <p:nvSpPr>
          <p:cNvPr id="142" name="Title 141"/>
          <p:cNvSpPr>
            <a:spLocks noGrp="1"/>
          </p:cNvSpPr>
          <p:nvPr>
            <p:ph type="title"/>
          </p:nvPr>
        </p:nvSpPr>
        <p:spPr>
          <a:xfrm>
            <a:off x="126434" y="45420"/>
            <a:ext cx="8961121" cy="600075"/>
          </a:xfrm>
        </p:spPr>
        <p:txBody>
          <a:bodyPr/>
          <a:lstStyle/>
          <a:p>
            <a:r>
              <a:rPr lang="en-US" sz="2600" dirty="0" smtClean="0"/>
              <a:t>RMSEs and Biases in OSSE</a:t>
            </a:r>
            <a:endParaRPr lang="en-US" sz="2600" dirty="0"/>
          </a:p>
        </p:txBody>
      </p:sp>
    </p:spTree>
    <p:extLst>
      <p:ext uri="{BB962C8B-B14F-4D97-AF65-F5344CB8AC3E}">
        <p14:creationId xmlns:p14="http://schemas.microsoft.com/office/powerpoint/2010/main" val="1983342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136212"/>
            <a:ext cx="9143997" cy="5878283"/>
          </a:xfrm>
          <a:prstGeom prst="rect">
            <a:avLst/>
          </a:prstGeom>
        </p:spPr>
      </p:pic>
      <p:sp>
        <p:nvSpPr>
          <p:cNvPr id="142" name="Title 141"/>
          <p:cNvSpPr>
            <a:spLocks noGrp="1"/>
          </p:cNvSpPr>
          <p:nvPr>
            <p:ph type="title"/>
          </p:nvPr>
        </p:nvSpPr>
        <p:spPr>
          <a:xfrm>
            <a:off x="126434" y="45420"/>
            <a:ext cx="8961121" cy="600075"/>
          </a:xfrm>
        </p:spPr>
        <p:txBody>
          <a:bodyPr/>
          <a:lstStyle/>
          <a:p>
            <a:r>
              <a:rPr lang="en-US" altLang="ja-JP" sz="2700" dirty="0" err="1"/>
              <a:t>EnKF</a:t>
            </a:r>
            <a:r>
              <a:rPr lang="en-US" altLang="ja-JP" sz="2700" dirty="0"/>
              <a:t> </a:t>
            </a:r>
            <a:r>
              <a:rPr lang="en-US" altLang="ja-JP" sz="2700" dirty="0" smtClean="0"/>
              <a:t>Performances on </a:t>
            </a:r>
            <a:r>
              <a:rPr lang="en-US" altLang="ja-JP" sz="2700" dirty="0"/>
              <a:t>Brightness Temperature</a:t>
            </a:r>
            <a:endParaRPr lang="en-US" sz="2700" dirty="0"/>
          </a:p>
        </p:txBody>
      </p:sp>
      <p:sp>
        <p:nvSpPr>
          <p:cNvPr id="11" name="角丸四角形 10"/>
          <p:cNvSpPr/>
          <p:nvPr/>
        </p:nvSpPr>
        <p:spPr bwMode="auto">
          <a:xfrm>
            <a:off x="1147641" y="1520104"/>
            <a:ext cx="3210227" cy="380501"/>
          </a:xfrm>
          <a:prstGeom prst="roundRect">
            <a:avLst/>
          </a:prstGeom>
          <a:ln w="19050">
            <a:solidFill>
              <a:srgbClr val="006A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smtClean="0">
                <a:solidFill>
                  <a:srgbClr val="006A00"/>
                </a:solidFill>
              </a:rPr>
              <a:t>Observation</a:t>
            </a:r>
            <a:endParaRPr lang="en-US" sz="2400" dirty="0">
              <a:solidFill>
                <a:srgbClr val="006A00"/>
              </a:solidFill>
            </a:endParaRPr>
          </a:p>
        </p:txBody>
      </p:sp>
      <p:sp>
        <p:nvSpPr>
          <p:cNvPr id="12" name="角丸四角形 10"/>
          <p:cNvSpPr/>
          <p:nvPr/>
        </p:nvSpPr>
        <p:spPr bwMode="auto">
          <a:xfrm>
            <a:off x="5010990" y="1520103"/>
            <a:ext cx="3210227" cy="38050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err="1" smtClean="0">
                <a:solidFill>
                  <a:srgbClr val="800000"/>
                </a:solidFill>
              </a:rPr>
              <a:t>EnKF</a:t>
            </a:r>
            <a:r>
              <a:rPr lang="en-US" sz="2400" dirty="0" smtClean="0">
                <a:solidFill>
                  <a:srgbClr val="800000"/>
                </a:solidFill>
              </a:rPr>
              <a:t> Analysis</a:t>
            </a:r>
            <a:endParaRPr lang="en-US" sz="2400" dirty="0">
              <a:solidFill>
                <a:srgbClr val="800000"/>
              </a:solidFill>
            </a:endParaRPr>
          </a:p>
        </p:txBody>
      </p:sp>
      <p:sp>
        <p:nvSpPr>
          <p:cNvPr id="9" name="角丸四角形 10"/>
          <p:cNvSpPr/>
          <p:nvPr/>
        </p:nvSpPr>
        <p:spPr bwMode="auto">
          <a:xfrm>
            <a:off x="126434" y="679010"/>
            <a:ext cx="8794201" cy="515226"/>
          </a:xfrm>
          <a:prstGeom prst="roundRect">
            <a:avLst>
              <a:gd name="adj" fmla="val 0"/>
            </a:avLst>
          </a:prstGeom>
          <a:no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700" dirty="0" smtClean="0">
                <a:solidFill>
                  <a:schemeClr val="tx1"/>
                </a:solidFill>
              </a:rPr>
              <a:t>Himawari-8 AHI Brightness Temperature (ch14</a:t>
            </a:r>
            <a:r>
              <a:rPr lang="en-US" sz="2700">
                <a:solidFill>
                  <a:schemeClr val="tx1"/>
                </a:solidFill>
              </a:rPr>
              <a:t>, 11.2µm)</a:t>
            </a:r>
            <a:endParaRPr lang="en-US" sz="2700" dirty="0">
              <a:solidFill>
                <a:schemeClr val="tx1"/>
              </a:solidFill>
            </a:endParaRPr>
          </a:p>
        </p:txBody>
      </p:sp>
      <p:sp>
        <p:nvSpPr>
          <p:cNvPr id="7" name="Rectangle 6"/>
          <p:cNvSpPr/>
          <p:nvPr/>
        </p:nvSpPr>
        <p:spPr>
          <a:xfrm>
            <a:off x="295468" y="6264963"/>
            <a:ext cx="8568614" cy="461665"/>
          </a:xfrm>
          <a:prstGeom prst="rect">
            <a:avLst/>
          </a:prstGeom>
        </p:spPr>
        <p:txBody>
          <a:bodyPr wrap="square">
            <a:spAutoFit/>
          </a:bodyPr>
          <a:lstStyle/>
          <a:p>
            <a:pPr marL="486961" lvl="1" indent="-342900">
              <a:buFontTx/>
              <a:buChar char="-"/>
            </a:pPr>
            <a:r>
              <a:rPr lang="en-US" sz="2400" dirty="0" err="1" smtClean="0">
                <a:solidFill>
                  <a:srgbClr val="000000"/>
                </a:solidFill>
              </a:rPr>
              <a:t>EnKF</a:t>
            </a:r>
            <a:r>
              <a:rPr lang="en-US" sz="2400" dirty="0" smtClean="0">
                <a:solidFill>
                  <a:srgbClr val="000000"/>
                </a:solidFill>
              </a:rPr>
              <a:t> analysis formed eyewall much earlier.</a:t>
            </a:r>
          </a:p>
        </p:txBody>
      </p:sp>
      <p:sp>
        <p:nvSpPr>
          <p:cNvPr id="8" name="Donut 7"/>
          <p:cNvSpPr/>
          <p:nvPr/>
        </p:nvSpPr>
        <p:spPr bwMode="auto">
          <a:xfrm>
            <a:off x="2273431" y="3115081"/>
            <a:ext cx="622983" cy="598272"/>
          </a:xfrm>
          <a:prstGeom prst="donut">
            <a:avLst>
              <a:gd name="adj" fmla="val 8469"/>
            </a:avLst>
          </a:prstGeom>
          <a:ln w="19050">
            <a:solidFill>
              <a:srgbClr val="00009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10" name="Donut 9"/>
          <p:cNvSpPr/>
          <p:nvPr/>
        </p:nvSpPr>
        <p:spPr bwMode="auto">
          <a:xfrm>
            <a:off x="6140232" y="3115084"/>
            <a:ext cx="622983" cy="598272"/>
          </a:xfrm>
          <a:prstGeom prst="donut">
            <a:avLst>
              <a:gd name="adj" fmla="val 8469"/>
            </a:avLst>
          </a:prstGeom>
          <a:ln w="19050">
            <a:solidFill>
              <a:srgbClr val="00009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cxnSp>
        <p:nvCxnSpPr>
          <p:cNvPr id="17" name="Straight Connector 16"/>
          <p:cNvCxnSpPr>
            <a:endCxn id="8" idx="7"/>
          </p:cNvCxnSpPr>
          <p:nvPr/>
        </p:nvCxnSpPr>
        <p:spPr bwMode="auto">
          <a:xfrm flipH="1" flipV="1">
            <a:off x="2805180" y="3202696"/>
            <a:ext cx="1883908" cy="1224338"/>
          </a:xfrm>
          <a:prstGeom prst="line">
            <a:avLst/>
          </a:prstGeom>
          <a:solidFill>
            <a:schemeClr val="accent1"/>
          </a:solidFill>
          <a:ln w="38100" cap="flat" cmpd="sng" algn="ctr">
            <a:solidFill>
              <a:srgbClr val="00009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a:endCxn id="10" idx="3"/>
          </p:cNvCxnSpPr>
          <p:nvPr/>
        </p:nvCxnSpPr>
        <p:spPr bwMode="auto">
          <a:xfrm flipV="1">
            <a:off x="4689088" y="3625741"/>
            <a:ext cx="1542378" cy="801293"/>
          </a:xfrm>
          <a:prstGeom prst="line">
            <a:avLst/>
          </a:prstGeom>
          <a:solidFill>
            <a:schemeClr val="accent1"/>
          </a:solidFill>
          <a:ln w="38100" cap="flat" cmpd="sng" algn="ctr">
            <a:solidFill>
              <a:srgbClr val="00009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67901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t>New </a:t>
            </a:r>
            <a:r>
              <a:rPr lang="en-US" b="0" dirty="0" smtClean="0"/>
              <a:t>Geostationary Satellite, </a:t>
            </a:r>
            <a:r>
              <a:rPr kumimoji="0" lang="en-US" altLang="ja-JP" b="0" dirty="0" smtClean="0">
                <a:latin typeface="Arial" panose="020B0604020202020204" pitchFamily="34" charset="0"/>
              </a:rPr>
              <a:t>Himawari-8 AHI!</a:t>
            </a:r>
            <a:endParaRPr lang="en-US" dirty="0"/>
          </a:p>
        </p:txBody>
      </p:sp>
      <p:sp>
        <p:nvSpPr>
          <p:cNvPr id="27" name="Content Placeholder 2"/>
          <p:cNvSpPr txBox="1">
            <a:spLocks/>
          </p:cNvSpPr>
          <p:nvPr/>
        </p:nvSpPr>
        <p:spPr bwMode="auto">
          <a:xfrm>
            <a:off x="341452" y="5071850"/>
            <a:ext cx="4619363" cy="1495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buNone/>
            </a:pPr>
            <a:r>
              <a:rPr lang="en-US" dirty="0" smtClean="0">
                <a:solidFill>
                  <a:srgbClr val="000000"/>
                </a:solidFill>
              </a:rPr>
              <a:t>Dates: </a:t>
            </a:r>
          </a:p>
          <a:p>
            <a:pPr marL="344089" indent="-342900">
              <a:buFontTx/>
              <a:buChar char="-"/>
            </a:pPr>
            <a:r>
              <a:rPr lang="en-US" b="1" dirty="0" smtClean="0">
                <a:solidFill>
                  <a:srgbClr val="000000"/>
                </a:solidFill>
              </a:rPr>
              <a:t>Launched Oct 2014 </a:t>
            </a:r>
          </a:p>
          <a:p>
            <a:pPr marL="344089" indent="-342900">
              <a:buFontTx/>
              <a:buChar char="-"/>
            </a:pPr>
            <a:r>
              <a:rPr lang="en-US" b="1" dirty="0" smtClean="0">
                <a:solidFill>
                  <a:srgbClr val="000000"/>
                </a:solidFill>
              </a:rPr>
              <a:t>In Operation from JUL 2015</a:t>
            </a:r>
          </a:p>
        </p:txBody>
      </p:sp>
      <p:pic>
        <p:nvPicPr>
          <p:cNvPr id="6" name="Picture 5"/>
          <p:cNvPicPr>
            <a:picLocks noChangeAspect="1"/>
          </p:cNvPicPr>
          <p:nvPr/>
        </p:nvPicPr>
        <p:blipFill rotWithShape="1">
          <a:blip r:embed="rId3">
            <a:clrChange>
              <a:clrFrom>
                <a:srgbClr val="FFFFFF"/>
              </a:clrFrom>
              <a:clrTo>
                <a:srgbClr val="FFFFFF">
                  <a:alpha val="0"/>
                </a:srgbClr>
              </a:clrTo>
            </a:clrChange>
          </a:blip>
          <a:srcRect t="11863"/>
          <a:stretch/>
        </p:blipFill>
        <p:spPr>
          <a:xfrm>
            <a:off x="1524349" y="645495"/>
            <a:ext cx="5832409" cy="4426355"/>
          </a:xfrm>
          <a:prstGeom prst="rect">
            <a:avLst/>
          </a:prstGeom>
        </p:spPr>
      </p:pic>
      <p:sp>
        <p:nvSpPr>
          <p:cNvPr id="17" name="Content Placeholder 2"/>
          <p:cNvSpPr txBox="1">
            <a:spLocks/>
          </p:cNvSpPr>
          <p:nvPr/>
        </p:nvSpPr>
        <p:spPr bwMode="auto">
          <a:xfrm>
            <a:off x="4960816" y="5071850"/>
            <a:ext cx="4183184" cy="1495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buNone/>
            </a:pPr>
            <a:r>
              <a:rPr lang="en-US" dirty="0" smtClean="0">
                <a:solidFill>
                  <a:srgbClr val="000000"/>
                </a:solidFill>
              </a:rPr>
              <a:t>Coverage: </a:t>
            </a:r>
            <a:r>
              <a:rPr lang="en-US" b="1" dirty="0" smtClean="0">
                <a:solidFill>
                  <a:srgbClr val="000000"/>
                </a:solidFill>
              </a:rPr>
              <a:t>Hemispheric</a:t>
            </a:r>
          </a:p>
          <a:p>
            <a:pPr marL="1189" indent="0">
              <a:buNone/>
            </a:pPr>
            <a:r>
              <a:rPr lang="en-US" dirty="0" smtClean="0">
                <a:solidFill>
                  <a:srgbClr val="000000"/>
                </a:solidFill>
              </a:rPr>
              <a:t>Frequency: </a:t>
            </a:r>
            <a:r>
              <a:rPr lang="en-US" b="1" dirty="0" smtClean="0">
                <a:solidFill>
                  <a:srgbClr val="000000"/>
                </a:solidFill>
              </a:rPr>
              <a:t>10 minutes</a:t>
            </a:r>
          </a:p>
          <a:p>
            <a:pPr marL="1189" indent="0">
              <a:buNone/>
            </a:pPr>
            <a:r>
              <a:rPr lang="en-US" dirty="0" smtClean="0">
                <a:solidFill>
                  <a:srgbClr val="000000"/>
                </a:solidFill>
              </a:rPr>
              <a:t>Resolution</a:t>
            </a:r>
            <a:r>
              <a:rPr lang="en-US" dirty="0">
                <a:solidFill>
                  <a:srgbClr val="000000"/>
                </a:solidFill>
              </a:rPr>
              <a:t>: </a:t>
            </a:r>
            <a:r>
              <a:rPr lang="en-US" b="1" dirty="0" smtClean="0">
                <a:solidFill>
                  <a:srgbClr val="000000"/>
                </a:solidFill>
              </a:rPr>
              <a:t>2 km</a:t>
            </a:r>
          </a:p>
        </p:txBody>
      </p:sp>
      <p:sp>
        <p:nvSpPr>
          <p:cNvPr id="19" name="Content Placeholder 2"/>
          <p:cNvSpPr txBox="1">
            <a:spLocks/>
          </p:cNvSpPr>
          <p:nvPr/>
        </p:nvSpPr>
        <p:spPr bwMode="auto">
          <a:xfrm>
            <a:off x="3223082" y="4486143"/>
            <a:ext cx="4133676" cy="24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lgn="r">
              <a:buNone/>
            </a:pPr>
            <a:r>
              <a:rPr lang="en-US" sz="1600" dirty="0">
                <a:solidFill>
                  <a:schemeClr val="tx1">
                    <a:lumMod val="50000"/>
                    <a:lumOff val="50000"/>
                  </a:schemeClr>
                </a:solidFill>
              </a:rPr>
              <a:t>http://</a:t>
            </a:r>
            <a:r>
              <a:rPr lang="en-US" sz="1600" dirty="0" err="1">
                <a:solidFill>
                  <a:schemeClr val="tx1">
                    <a:lumMod val="50000"/>
                    <a:lumOff val="50000"/>
                  </a:schemeClr>
                </a:solidFill>
              </a:rPr>
              <a:t>www.mlit.go.jp</a:t>
            </a:r>
            <a:r>
              <a:rPr lang="en-US" sz="1600" dirty="0">
                <a:solidFill>
                  <a:schemeClr val="tx1">
                    <a:lumMod val="50000"/>
                    <a:lumOff val="50000"/>
                  </a:schemeClr>
                </a:solidFill>
              </a:rPr>
              <a:t>/koku/15_hf_000105.html</a:t>
            </a:r>
            <a:endParaRPr lang="en-US" sz="1600" dirty="0" smtClean="0">
              <a:solidFill>
                <a:schemeClr val="tx1">
                  <a:lumMod val="50000"/>
                  <a:lumOff val="50000"/>
                </a:schemeClr>
              </a:solidFill>
            </a:endParaRPr>
          </a:p>
        </p:txBody>
      </p:sp>
    </p:spTree>
    <p:extLst>
      <p:ext uri="{BB962C8B-B14F-4D97-AF65-F5344CB8AC3E}">
        <p14:creationId xmlns:p14="http://schemas.microsoft.com/office/powerpoint/2010/main" val="221571530"/>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Super-typhoon </a:t>
            </a:r>
            <a:r>
              <a:rPr lang="en-US" b="0" dirty="0" err="1" smtClean="0"/>
              <a:t>Soudelor</a:t>
            </a:r>
            <a:r>
              <a:rPr lang="en-US" b="0" dirty="0" smtClean="0"/>
              <a:t> (2015)</a:t>
            </a:r>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3320931" y="3055716"/>
            <a:ext cx="5917566" cy="3633007"/>
          </a:xfrm>
          <a:prstGeom prst="rect">
            <a:avLst/>
          </a:prstGeom>
        </p:spPr>
      </p:pic>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0" y="709248"/>
            <a:ext cx="3634451" cy="2807613"/>
          </a:xfrm>
          <a:prstGeom prst="rect">
            <a:avLst/>
          </a:prstGeom>
        </p:spPr>
      </p:pic>
      <p:sp>
        <p:nvSpPr>
          <p:cNvPr id="9" name="TextBox 8"/>
          <p:cNvSpPr txBox="1"/>
          <p:nvPr/>
        </p:nvSpPr>
        <p:spPr>
          <a:xfrm>
            <a:off x="2361235" y="6563782"/>
            <a:ext cx="7031620" cy="338554"/>
          </a:xfrm>
          <a:prstGeom prst="rect">
            <a:avLst/>
          </a:prstGeom>
          <a:noFill/>
        </p:spPr>
        <p:txBody>
          <a:bodyPr wrap="square" rtlCol="0">
            <a:spAutoFit/>
          </a:bodyPr>
          <a:lstStyle/>
          <a:p>
            <a:pPr algn="ctr"/>
            <a:r>
              <a:rPr lang="en-US" sz="1600" dirty="0">
                <a:solidFill>
                  <a:schemeClr val="tx1">
                    <a:lumMod val="50000"/>
                    <a:lumOff val="50000"/>
                  </a:schemeClr>
                </a:solidFill>
              </a:rPr>
              <a:t>http://</a:t>
            </a:r>
            <a:r>
              <a:rPr lang="en-US" sz="1600" dirty="0" smtClean="0">
                <a:solidFill>
                  <a:schemeClr val="tx1">
                    <a:lumMod val="50000"/>
                    <a:lumOff val="50000"/>
                  </a:schemeClr>
                </a:solidFill>
              </a:rPr>
              <a:t>agora.ex.nii.ac.jp/digital-typhoon/summary/wnp/s/201513.html.en</a:t>
            </a:r>
            <a:endParaRPr lang="en-US" sz="1600" dirty="0">
              <a:solidFill>
                <a:schemeClr val="tx1">
                  <a:lumMod val="50000"/>
                  <a:lumOff val="50000"/>
                </a:schemeClr>
              </a:solidFill>
            </a:endParaRPr>
          </a:p>
        </p:txBody>
      </p:sp>
      <p:sp>
        <p:nvSpPr>
          <p:cNvPr id="10" name="TextBox 9"/>
          <p:cNvSpPr txBox="1"/>
          <p:nvPr/>
        </p:nvSpPr>
        <p:spPr>
          <a:xfrm>
            <a:off x="445625" y="3169196"/>
            <a:ext cx="2517494" cy="523220"/>
          </a:xfrm>
          <a:prstGeom prst="rect">
            <a:avLst/>
          </a:prstGeom>
          <a:noFill/>
        </p:spPr>
        <p:txBody>
          <a:bodyPr wrap="square" rtlCol="0">
            <a:spAutoFit/>
          </a:bodyPr>
          <a:lstStyle/>
          <a:p>
            <a:pPr algn="ctr"/>
            <a:r>
              <a:rPr lang="en-US" sz="1400" dirty="0">
                <a:solidFill>
                  <a:schemeClr val="tx1">
                    <a:lumMod val="50000"/>
                    <a:lumOff val="50000"/>
                  </a:schemeClr>
                </a:solidFill>
              </a:rPr>
              <a:t>http://</a:t>
            </a:r>
            <a:r>
              <a:rPr lang="en-US" sz="1400" dirty="0" smtClean="0">
                <a:solidFill>
                  <a:schemeClr val="tx1">
                    <a:lumMod val="50000"/>
                    <a:lumOff val="50000"/>
                  </a:schemeClr>
                </a:solidFill>
              </a:rPr>
              <a:t>tparc.mri-jma.go.jp/cyclone/index.php</a:t>
            </a:r>
          </a:p>
        </p:txBody>
      </p:sp>
      <p:sp>
        <p:nvSpPr>
          <p:cNvPr id="11" name="Content Placeholder 2"/>
          <p:cNvSpPr txBox="1">
            <a:spLocks/>
          </p:cNvSpPr>
          <p:nvPr/>
        </p:nvSpPr>
        <p:spPr bwMode="auto">
          <a:xfrm>
            <a:off x="3634450" y="1063268"/>
            <a:ext cx="5370653" cy="13480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44089" indent="-342900">
              <a:buFontTx/>
              <a:buChar char="-"/>
            </a:pPr>
            <a:r>
              <a:rPr lang="en-US" dirty="0" smtClean="0">
                <a:solidFill>
                  <a:srgbClr val="000000"/>
                </a:solidFill>
              </a:rPr>
              <a:t>Strongest typhoon in 2015</a:t>
            </a:r>
          </a:p>
          <a:p>
            <a:pPr marL="344089" indent="-342900">
              <a:buFontTx/>
              <a:buChar char="-"/>
            </a:pPr>
            <a:r>
              <a:rPr lang="en-US" dirty="0" smtClean="0">
                <a:solidFill>
                  <a:srgbClr val="000000"/>
                </a:solidFill>
              </a:rPr>
              <a:t>Experienced rapid intensification (RI) &amp; eyewall replacement cycle (ERC)</a:t>
            </a:r>
          </a:p>
        </p:txBody>
      </p:sp>
      <p:sp>
        <p:nvSpPr>
          <p:cNvPr id="12" name="正方形/長方形 42"/>
          <p:cNvSpPr/>
          <p:nvPr/>
        </p:nvSpPr>
        <p:spPr bwMode="auto">
          <a:xfrm>
            <a:off x="2802965" y="3317817"/>
            <a:ext cx="1861633" cy="3257115"/>
          </a:xfrm>
          <a:prstGeom prst="rect">
            <a:avLst/>
          </a:prstGeom>
          <a:solidFill>
            <a:srgbClr val="3366FF">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b" anchorCtr="0" compatLnSpc="1">
            <a:prstTxWarp prst="textNoShape">
              <a:avLst/>
            </a:prstTxWarp>
          </a:bodyPr>
          <a:lstStyle/>
          <a:p>
            <a:pPr algn="r" eaLnBrk="0" fontAlgn="base" hangingPunct="0">
              <a:spcBef>
                <a:spcPct val="0"/>
              </a:spcBef>
              <a:spcAft>
                <a:spcPct val="0"/>
              </a:spcAft>
            </a:pPr>
            <a:endParaRPr kumimoji="0" lang="en-US" altLang="ja-JP" sz="2400" dirty="0">
              <a:solidFill>
                <a:srgbClr val="000090"/>
              </a:solidFill>
              <a:latin typeface="Arial" panose="020B0604020202020204" pitchFamily="34" charset="0"/>
            </a:endParaRPr>
          </a:p>
        </p:txBody>
      </p:sp>
      <p:sp>
        <p:nvSpPr>
          <p:cNvPr id="13" name="正方形/長方形 42"/>
          <p:cNvSpPr/>
          <p:nvPr/>
        </p:nvSpPr>
        <p:spPr bwMode="auto">
          <a:xfrm>
            <a:off x="5897302" y="3317817"/>
            <a:ext cx="758142" cy="3310138"/>
          </a:xfrm>
          <a:prstGeom prst="rect">
            <a:avLst/>
          </a:prstGeom>
          <a:solidFill>
            <a:srgbClr val="006A00">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b" anchorCtr="0" compatLnSpc="1">
            <a:prstTxWarp prst="textNoShape">
              <a:avLst/>
            </a:prstTxWarp>
          </a:bodyPr>
          <a:lstStyle/>
          <a:p>
            <a:pPr eaLnBrk="0" fontAlgn="base" hangingPunct="0">
              <a:spcBef>
                <a:spcPct val="0"/>
              </a:spcBef>
              <a:spcAft>
                <a:spcPct val="0"/>
              </a:spcAft>
            </a:pPr>
            <a:endParaRPr kumimoji="0" lang="en-US" altLang="ja-JP" sz="1400" dirty="0">
              <a:solidFill>
                <a:srgbClr val="800000"/>
              </a:solidFill>
              <a:latin typeface="Arial" panose="020B0604020202020204" pitchFamily="34" charset="0"/>
            </a:endParaRPr>
          </a:p>
        </p:txBody>
      </p:sp>
      <p:sp>
        <p:nvSpPr>
          <p:cNvPr id="14" name="正方形/長方形 42"/>
          <p:cNvSpPr/>
          <p:nvPr/>
        </p:nvSpPr>
        <p:spPr bwMode="auto">
          <a:xfrm>
            <a:off x="4739833" y="3317816"/>
            <a:ext cx="1082233" cy="3310139"/>
          </a:xfrm>
          <a:prstGeom prst="rect">
            <a:avLst/>
          </a:prstGeom>
          <a:solidFill>
            <a:srgbClr val="FF6600">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b" anchorCtr="0" compatLnSpc="1">
            <a:prstTxWarp prst="textNoShape">
              <a:avLst/>
            </a:prstTxWarp>
          </a:bodyPr>
          <a:lstStyle/>
          <a:p>
            <a:pPr eaLnBrk="0" fontAlgn="base" hangingPunct="0">
              <a:spcBef>
                <a:spcPct val="0"/>
              </a:spcBef>
              <a:spcAft>
                <a:spcPct val="0"/>
              </a:spcAft>
            </a:pPr>
            <a:endParaRPr kumimoji="0" lang="en-US" altLang="ja-JP" sz="1400" dirty="0">
              <a:solidFill>
                <a:srgbClr val="800000"/>
              </a:solidFill>
              <a:latin typeface="Arial" panose="020B0604020202020204" pitchFamily="34" charset="0"/>
            </a:endParaRPr>
          </a:p>
        </p:txBody>
      </p:sp>
      <p:sp>
        <p:nvSpPr>
          <p:cNvPr id="15" name="Content Placeholder 2"/>
          <p:cNvSpPr txBox="1">
            <a:spLocks/>
          </p:cNvSpPr>
          <p:nvPr/>
        </p:nvSpPr>
        <p:spPr bwMode="auto">
          <a:xfrm>
            <a:off x="1434245" y="4271112"/>
            <a:ext cx="2302795"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spcBef>
                <a:spcPts val="264"/>
              </a:spcBef>
              <a:buNone/>
            </a:pPr>
            <a:r>
              <a:rPr lang="en-US" dirty="0" smtClean="0">
                <a:solidFill>
                  <a:srgbClr val="000090"/>
                </a:solidFill>
              </a:rPr>
              <a:t>Genesis and developing stage</a:t>
            </a:r>
            <a:endParaRPr lang="en-US" dirty="0">
              <a:solidFill>
                <a:srgbClr val="000090"/>
              </a:solidFill>
            </a:endParaRPr>
          </a:p>
        </p:txBody>
      </p:sp>
      <p:sp>
        <p:nvSpPr>
          <p:cNvPr id="16" name="Content Placeholder 2"/>
          <p:cNvSpPr txBox="1">
            <a:spLocks/>
          </p:cNvSpPr>
          <p:nvPr/>
        </p:nvSpPr>
        <p:spPr bwMode="auto">
          <a:xfrm>
            <a:off x="5005336" y="3370750"/>
            <a:ext cx="67466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spcBef>
                <a:spcPts val="264"/>
              </a:spcBef>
              <a:buNone/>
            </a:pPr>
            <a:r>
              <a:rPr lang="en-US" smtClean="0">
                <a:solidFill>
                  <a:srgbClr val="800000"/>
                </a:solidFill>
              </a:rPr>
              <a:t>RI</a:t>
            </a:r>
            <a:endParaRPr lang="en-US" dirty="0">
              <a:solidFill>
                <a:srgbClr val="800000"/>
              </a:solidFill>
            </a:endParaRPr>
          </a:p>
        </p:txBody>
      </p:sp>
      <p:sp>
        <p:nvSpPr>
          <p:cNvPr id="17" name="Content Placeholder 2"/>
          <p:cNvSpPr txBox="1">
            <a:spLocks/>
          </p:cNvSpPr>
          <p:nvPr/>
        </p:nvSpPr>
        <p:spPr bwMode="auto">
          <a:xfrm>
            <a:off x="5897303" y="4863488"/>
            <a:ext cx="75814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spcBef>
                <a:spcPts val="264"/>
              </a:spcBef>
              <a:buNone/>
            </a:pPr>
            <a:r>
              <a:rPr lang="en-US" smtClean="0">
                <a:solidFill>
                  <a:srgbClr val="006A00"/>
                </a:solidFill>
              </a:rPr>
              <a:t>ERC</a:t>
            </a:r>
            <a:endParaRPr lang="en-US" dirty="0">
              <a:solidFill>
                <a:srgbClr val="006A00"/>
              </a:solidFill>
            </a:endParaRPr>
          </a:p>
        </p:txBody>
      </p:sp>
    </p:spTree>
    <p:extLst>
      <p:ext uri="{BB962C8B-B14F-4D97-AF65-F5344CB8AC3E}">
        <p14:creationId xmlns:p14="http://schemas.microsoft.com/office/powerpoint/2010/main" val="8249277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82879" y="45420"/>
            <a:ext cx="9234732" cy="600075"/>
          </a:xfrm>
        </p:spPr>
        <p:txBody>
          <a:bodyPr/>
          <a:lstStyle/>
          <a:p>
            <a:pPr eaLnBrk="0" hangingPunct="0"/>
            <a:r>
              <a:rPr kumimoji="0" lang="en-US" altLang="ja-JP" sz="2700" b="0" dirty="0" smtClean="0"/>
              <a:t>Experimental settings</a:t>
            </a:r>
            <a:endParaRPr kumimoji="0" lang="en-US" altLang="ja-JP" sz="2700" b="0" dirty="0"/>
          </a:p>
        </p:txBody>
      </p:sp>
      <p:grpSp>
        <p:nvGrpSpPr>
          <p:cNvPr id="2" name="Group 1"/>
          <p:cNvGrpSpPr/>
          <p:nvPr/>
        </p:nvGrpSpPr>
        <p:grpSpPr>
          <a:xfrm>
            <a:off x="246920" y="4508419"/>
            <a:ext cx="8897080" cy="1921466"/>
            <a:chOff x="246920" y="4508419"/>
            <a:chExt cx="8897080" cy="1921466"/>
          </a:xfrm>
        </p:grpSpPr>
        <p:cxnSp>
          <p:nvCxnSpPr>
            <p:cNvPr id="64" name="Straight Connector 63"/>
            <p:cNvCxnSpPr/>
            <p:nvPr/>
          </p:nvCxnSpPr>
          <p:spPr bwMode="auto">
            <a:xfrm>
              <a:off x="4737785" y="4657803"/>
              <a:ext cx="0" cy="1230809"/>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a:off x="7193606" y="4657803"/>
              <a:ext cx="0" cy="1230809"/>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2692496" y="5747270"/>
              <a:ext cx="5789251"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3465623" y="4657803"/>
              <a:ext cx="0" cy="122373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0" name="Straight Connector 89"/>
            <p:cNvCxnSpPr/>
            <p:nvPr/>
          </p:nvCxnSpPr>
          <p:spPr bwMode="auto">
            <a:xfrm>
              <a:off x="6039996" y="4657803"/>
              <a:ext cx="0" cy="1230809"/>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Content Placeholder 2"/>
            <p:cNvSpPr txBox="1">
              <a:spLocks/>
            </p:cNvSpPr>
            <p:nvPr/>
          </p:nvSpPr>
          <p:spPr bwMode="auto">
            <a:xfrm>
              <a:off x="1882919" y="6029775"/>
              <a:ext cx="161915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lgn="ctr">
                <a:buFontTx/>
                <a:buNone/>
              </a:pPr>
              <a:r>
                <a:rPr lang="en-US" sz="2000" dirty="0" smtClean="0"/>
                <a:t>12Z/28 Jul</a:t>
              </a:r>
            </a:p>
          </p:txBody>
        </p:sp>
        <p:sp>
          <p:nvSpPr>
            <p:cNvPr id="16" name="Content Placeholder 2"/>
            <p:cNvSpPr txBox="1">
              <a:spLocks/>
            </p:cNvSpPr>
            <p:nvPr/>
          </p:nvSpPr>
          <p:spPr bwMode="auto">
            <a:xfrm>
              <a:off x="7564949" y="5961293"/>
              <a:ext cx="157905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lgn="ctr">
                <a:buFontTx/>
                <a:buNone/>
              </a:pPr>
              <a:r>
                <a:rPr lang="en-US" sz="2000" dirty="0" smtClean="0"/>
                <a:t>00Z/01 AUG</a:t>
              </a:r>
            </a:p>
          </p:txBody>
        </p:sp>
        <p:cxnSp>
          <p:nvCxnSpPr>
            <p:cNvPr id="24" name="Straight Connector 23"/>
            <p:cNvCxnSpPr/>
            <p:nvPr/>
          </p:nvCxnSpPr>
          <p:spPr bwMode="auto">
            <a:xfrm>
              <a:off x="2692496" y="5605923"/>
              <a:ext cx="0" cy="28268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8481747" y="5605923"/>
              <a:ext cx="0" cy="28268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4" name="角丸四角形 7"/>
            <p:cNvSpPr/>
            <p:nvPr/>
          </p:nvSpPr>
          <p:spPr bwMode="auto">
            <a:xfrm>
              <a:off x="2854074" y="4508419"/>
              <a:ext cx="5627673" cy="394369"/>
            </a:xfrm>
            <a:prstGeom prst="roundRect">
              <a:avLst/>
            </a:prstGeom>
            <a:ln w="19050">
              <a:solidFill>
                <a:schemeClr val="tx1"/>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400" dirty="0" smtClean="0">
                  <a:solidFill>
                    <a:schemeClr val="tx1"/>
                  </a:solidFill>
                </a:rPr>
                <a:t>Infrared BT </a:t>
              </a:r>
              <a:r>
                <a:rPr lang="en-US" sz="2400" dirty="0">
                  <a:solidFill>
                    <a:schemeClr val="tx1"/>
                  </a:solidFill>
                </a:rPr>
                <a:t>(</a:t>
              </a:r>
              <a:r>
                <a:rPr lang="en-US" sz="2400" dirty="0" smtClean="0">
                  <a:solidFill>
                    <a:srgbClr val="002060"/>
                  </a:solidFill>
                </a:rPr>
                <a:t>ch8; 6.19</a:t>
              </a:r>
              <a:r>
                <a:rPr lang="el-GR" sz="2400" dirty="0">
                  <a:solidFill>
                    <a:srgbClr val="002060"/>
                  </a:solidFill>
                </a:rPr>
                <a:t> </a:t>
              </a:r>
              <a:r>
                <a:rPr lang="el-GR" sz="2400" dirty="0" smtClean="0">
                  <a:solidFill>
                    <a:srgbClr val="002060"/>
                  </a:solidFill>
                </a:rPr>
                <a:t>μ</a:t>
              </a:r>
              <a:r>
                <a:rPr lang="en-US" sz="2400" dirty="0" smtClean="0">
                  <a:solidFill>
                    <a:srgbClr val="002060"/>
                  </a:solidFill>
                </a:rPr>
                <a:t>m</a:t>
              </a:r>
              <a:r>
                <a:rPr lang="en-US" sz="2400" dirty="0" smtClean="0">
                  <a:solidFill>
                    <a:schemeClr val="tx1"/>
                  </a:solidFill>
                </a:rPr>
                <a:t>)</a:t>
              </a:r>
              <a:endParaRPr kumimoji="0" lang="en-US" altLang="ja-JP" sz="2400" dirty="0" smtClean="0">
                <a:solidFill>
                  <a:schemeClr val="tx1"/>
                </a:solidFill>
                <a:latin typeface="Arial" panose="020B0604020202020204" pitchFamily="34" charset="0"/>
              </a:endParaRPr>
            </a:p>
          </p:txBody>
        </p:sp>
        <p:sp>
          <p:nvSpPr>
            <p:cNvPr id="61" name="テキスト ボックス 25"/>
            <p:cNvSpPr txBox="1"/>
            <p:nvPr/>
          </p:nvSpPr>
          <p:spPr>
            <a:xfrm>
              <a:off x="246920" y="5521944"/>
              <a:ext cx="2347732" cy="507831"/>
            </a:xfrm>
            <a:prstGeom prst="rect">
              <a:avLst/>
            </a:prstGeom>
            <a:solidFill>
              <a:schemeClr val="bg2">
                <a:lumMod val="75000"/>
              </a:schemeClr>
            </a:solidFill>
            <a:ln/>
          </p:spPr>
          <p:style>
            <a:lnRef idx="0">
              <a:schemeClr val="accent6"/>
            </a:lnRef>
            <a:fillRef idx="3">
              <a:schemeClr val="accent6"/>
            </a:fillRef>
            <a:effectRef idx="3">
              <a:schemeClr val="accent6"/>
            </a:effectRef>
            <a:fontRef idx="minor">
              <a:schemeClr val="lt1"/>
            </a:fontRef>
          </p:style>
          <p:txBody>
            <a:bodyPr vert="horz" wrap="square" rtlCol="0" anchor="ctr">
              <a:spAutoFit/>
            </a:bodyPr>
            <a:lstStyle/>
            <a:p>
              <a:pPr algn="ctr"/>
              <a:r>
                <a:rPr lang="en-US" altLang="ja-JP" sz="2700" b="1" smtClean="0">
                  <a:solidFill>
                    <a:schemeClr val="bg1"/>
                  </a:solidFill>
                  <a:latin typeface="ヒラギノ角ゴ Pro W3"/>
                  <a:ea typeface="ヒラギノ角ゴ Pro W3"/>
                  <a:cs typeface="ヒラギノ角ゴ Pro W3"/>
                </a:rPr>
                <a:t>BT+HPI</a:t>
              </a:r>
              <a:endParaRPr lang="en-US" altLang="ja-JP" sz="2700" b="1" dirty="0" smtClean="0">
                <a:solidFill>
                  <a:schemeClr val="bg1"/>
                </a:solidFill>
                <a:latin typeface="ヒラギノ角ゴ Pro W3"/>
                <a:ea typeface="ヒラギノ角ゴ Pro W3"/>
                <a:cs typeface="ヒラギノ角ゴ Pro W3"/>
              </a:endParaRPr>
            </a:p>
          </p:txBody>
        </p:sp>
        <p:sp>
          <p:nvSpPr>
            <p:cNvPr id="75" name="角丸四角形 7"/>
            <p:cNvSpPr/>
            <p:nvPr/>
          </p:nvSpPr>
          <p:spPr bwMode="auto">
            <a:xfrm>
              <a:off x="2854073" y="5080165"/>
              <a:ext cx="5627673" cy="394369"/>
            </a:xfrm>
            <a:prstGeom prst="roundRect">
              <a:avLst/>
            </a:prstGeom>
            <a:ln w="19050">
              <a:solidFill>
                <a:schemeClr val="tx1"/>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400" dirty="0" err="1" smtClean="0">
                  <a:solidFill>
                    <a:schemeClr val="tx1"/>
                  </a:solidFill>
                </a:rPr>
                <a:t>minSLP</a:t>
              </a:r>
              <a:r>
                <a:rPr lang="en-US" sz="2400" dirty="0" smtClean="0">
                  <a:solidFill>
                    <a:schemeClr val="tx1"/>
                  </a:solidFill>
                </a:rPr>
                <a:t> from best-track data</a:t>
              </a:r>
              <a:endParaRPr kumimoji="0" lang="en-US" altLang="ja-JP" sz="2400" dirty="0" smtClean="0">
                <a:solidFill>
                  <a:schemeClr val="tx1"/>
                </a:solidFill>
                <a:latin typeface="Arial" panose="020B0604020202020204" pitchFamily="34" charset="0"/>
              </a:endParaRPr>
            </a:p>
          </p:txBody>
        </p:sp>
        <p:sp>
          <p:nvSpPr>
            <p:cNvPr id="47" name="Content Placeholder 2"/>
            <p:cNvSpPr txBox="1">
              <a:spLocks/>
            </p:cNvSpPr>
            <p:nvPr/>
          </p:nvSpPr>
          <p:spPr bwMode="auto">
            <a:xfrm>
              <a:off x="4649889" y="5888612"/>
              <a:ext cx="1809699"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90000"/>
                </a:lnSpc>
                <a:spcBef>
                  <a:spcPts val="264"/>
                </a:spcBef>
                <a:buNone/>
              </a:pPr>
              <a:r>
                <a:rPr lang="en-US" dirty="0" smtClean="0"/>
                <a:t>Every 1 hour</a:t>
              </a:r>
              <a:endParaRPr lang="en-US" dirty="0"/>
            </a:p>
          </p:txBody>
        </p:sp>
      </p:grpSp>
      <p:sp>
        <p:nvSpPr>
          <p:cNvPr id="60" name="正方形/長方形 42"/>
          <p:cNvSpPr/>
          <p:nvPr/>
        </p:nvSpPr>
        <p:spPr bwMode="auto">
          <a:xfrm>
            <a:off x="28865" y="687795"/>
            <a:ext cx="9045864" cy="1165822"/>
          </a:xfrm>
          <a:prstGeom prst="rect">
            <a:avLst/>
          </a:prstGeom>
          <a:solidFill>
            <a:srgbClr val="FF6600">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en-US" altLang="ja-JP" sz="2400" u="sng" dirty="0">
              <a:solidFill>
                <a:srgbClr val="800000"/>
              </a:solidFill>
              <a:latin typeface="Arial" panose="020B0604020202020204" pitchFamily="34" charset="0"/>
            </a:endParaRPr>
          </a:p>
        </p:txBody>
      </p:sp>
      <p:sp>
        <p:nvSpPr>
          <p:cNvPr id="66" name="Content Placeholder 2"/>
          <p:cNvSpPr txBox="1">
            <a:spLocks/>
          </p:cNvSpPr>
          <p:nvPr/>
        </p:nvSpPr>
        <p:spPr bwMode="auto">
          <a:xfrm>
            <a:off x="96982" y="671833"/>
            <a:ext cx="8977747" cy="1166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90000"/>
              </a:lnSpc>
              <a:spcBef>
                <a:spcPts val="264"/>
              </a:spcBef>
              <a:buNone/>
            </a:pPr>
            <a:r>
              <a:rPr lang="en-US" dirty="0" smtClean="0"/>
              <a:t>DA cycle: </a:t>
            </a:r>
            <a:r>
              <a:rPr lang="en-US" b="1" dirty="0" smtClean="0"/>
              <a:t>Genesis stage</a:t>
            </a:r>
            <a:r>
              <a:rPr lang="en-US" dirty="0" smtClean="0"/>
              <a:t>, 12Z/28 JUL – 00Z/01 AUG 2015</a:t>
            </a:r>
          </a:p>
          <a:p>
            <a:pPr marL="0" indent="0">
              <a:lnSpc>
                <a:spcPct val="90000"/>
              </a:lnSpc>
              <a:spcBef>
                <a:spcPts val="264"/>
              </a:spcBef>
              <a:buNone/>
            </a:pPr>
            <a:r>
              <a:rPr lang="en-US" dirty="0" smtClean="0"/>
              <a:t>Model: </a:t>
            </a:r>
            <a:r>
              <a:rPr lang="en-US" b="1" dirty="0" smtClean="0"/>
              <a:t>WRF</a:t>
            </a:r>
            <a:r>
              <a:rPr lang="en-US" dirty="0" smtClean="0"/>
              <a:t> ver.3.6.1(</a:t>
            </a:r>
            <a:r>
              <a:rPr lang="en-US" dirty="0" err="1" smtClean="0"/>
              <a:t>Skamarock</a:t>
            </a:r>
            <a:r>
              <a:rPr lang="en-US" dirty="0" smtClean="0"/>
              <a:t> 2008), </a:t>
            </a:r>
            <a:r>
              <a:rPr lang="en-US" b="1" dirty="0" smtClean="0"/>
              <a:t>CRTM</a:t>
            </a:r>
            <a:r>
              <a:rPr lang="en-US" dirty="0" smtClean="0"/>
              <a:t> (Han et al. 2006) </a:t>
            </a:r>
          </a:p>
          <a:p>
            <a:pPr marL="0" indent="0">
              <a:lnSpc>
                <a:spcPct val="90000"/>
              </a:lnSpc>
              <a:spcBef>
                <a:spcPts val="264"/>
              </a:spcBef>
              <a:buNone/>
            </a:pPr>
            <a:r>
              <a:rPr lang="en-US" b="1" dirty="0" smtClean="0"/>
              <a:t>PSU WRF-</a:t>
            </a:r>
            <a:r>
              <a:rPr lang="en-US" b="1" dirty="0" err="1" smtClean="0"/>
              <a:t>EnKF</a:t>
            </a:r>
            <a:r>
              <a:rPr lang="en-US" b="1" dirty="0" smtClean="0"/>
              <a:t> </a:t>
            </a:r>
            <a:r>
              <a:rPr lang="en-US" dirty="0" smtClean="0"/>
              <a:t>(</a:t>
            </a:r>
            <a:r>
              <a:rPr lang="en-US" dirty="0" err="1" smtClean="0"/>
              <a:t>Weng</a:t>
            </a:r>
            <a:r>
              <a:rPr lang="en-US" dirty="0" smtClean="0"/>
              <a:t> and Zhang, 2016)</a:t>
            </a:r>
          </a:p>
        </p:txBody>
      </p:sp>
      <p:sp>
        <p:nvSpPr>
          <p:cNvPr id="68" name="Content Placeholder 2"/>
          <p:cNvSpPr txBox="1">
            <a:spLocks/>
          </p:cNvSpPr>
          <p:nvPr/>
        </p:nvSpPr>
        <p:spPr bwMode="auto">
          <a:xfrm>
            <a:off x="246920" y="1908423"/>
            <a:ext cx="8234826" cy="2279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90000"/>
              </a:lnSpc>
              <a:spcBef>
                <a:spcPts val="264"/>
              </a:spcBef>
              <a:buNone/>
            </a:pPr>
            <a:r>
              <a:rPr lang="en-US" b="1" dirty="0" smtClean="0"/>
              <a:t>Ensemble-based data assimilation system</a:t>
            </a:r>
            <a:r>
              <a:rPr lang="en-US" dirty="0">
                <a:solidFill>
                  <a:srgbClr val="000000"/>
                </a:solidFill>
              </a:rPr>
              <a:t> </a:t>
            </a:r>
            <a:endParaRPr lang="en-US" b="1" dirty="0">
              <a:solidFill>
                <a:srgbClr val="000000"/>
              </a:solidFill>
            </a:endParaRPr>
          </a:p>
          <a:p>
            <a:pPr lvl="1">
              <a:lnSpc>
                <a:spcPct val="90000"/>
              </a:lnSpc>
              <a:spcBef>
                <a:spcPts val="264"/>
              </a:spcBef>
            </a:pPr>
            <a:r>
              <a:rPr lang="en-US" sz="2400" dirty="0" smtClean="0">
                <a:solidFill>
                  <a:srgbClr val="000000"/>
                </a:solidFill>
              </a:rPr>
              <a:t> Ensemble size: 60	</a:t>
            </a:r>
            <a:endParaRPr lang="en-US" sz="2400" dirty="0" smtClean="0"/>
          </a:p>
          <a:p>
            <a:pPr marL="0" indent="0">
              <a:lnSpc>
                <a:spcPct val="90000"/>
              </a:lnSpc>
              <a:spcBef>
                <a:spcPts val="264"/>
              </a:spcBef>
              <a:buNone/>
            </a:pPr>
            <a:r>
              <a:rPr lang="en-US" b="1" dirty="0" smtClean="0"/>
              <a:t>Regional convective-permitting model</a:t>
            </a:r>
            <a:endParaRPr lang="en-US" b="1" dirty="0">
              <a:solidFill>
                <a:srgbClr val="000000"/>
              </a:solidFill>
            </a:endParaRPr>
          </a:p>
          <a:p>
            <a:pPr lvl="1">
              <a:lnSpc>
                <a:spcPct val="90000"/>
              </a:lnSpc>
              <a:spcBef>
                <a:spcPts val="264"/>
              </a:spcBef>
            </a:pPr>
            <a:r>
              <a:rPr lang="en-US" sz="2400" dirty="0">
                <a:solidFill>
                  <a:srgbClr val="000000"/>
                </a:solidFill>
              </a:rPr>
              <a:t> </a:t>
            </a:r>
            <a:r>
              <a:rPr lang="en-US" sz="2400" dirty="0" smtClean="0"/>
              <a:t>Resolution</a:t>
            </a:r>
            <a:r>
              <a:rPr lang="en-US" sz="2400" dirty="0"/>
              <a:t>: 27, 9 &amp; 3 km (D1-D3)</a:t>
            </a:r>
          </a:p>
          <a:p>
            <a:pPr marL="0" lvl="1" indent="0">
              <a:lnSpc>
                <a:spcPct val="90000"/>
              </a:lnSpc>
              <a:spcBef>
                <a:spcPts val="264"/>
              </a:spcBef>
              <a:buNone/>
            </a:pPr>
            <a:r>
              <a:rPr lang="en-US" sz="2400" b="1" dirty="0" smtClean="0"/>
              <a:t>Observation error modeling</a:t>
            </a:r>
            <a:endParaRPr lang="en-US" b="1" dirty="0" smtClean="0">
              <a:solidFill>
                <a:srgbClr val="000000"/>
              </a:solidFill>
            </a:endParaRPr>
          </a:p>
          <a:p>
            <a:pPr lvl="1">
              <a:lnSpc>
                <a:spcPct val="90000"/>
              </a:lnSpc>
              <a:spcBef>
                <a:spcPts val="264"/>
              </a:spcBef>
            </a:pPr>
            <a:r>
              <a:rPr lang="en-US" sz="2400" dirty="0" smtClean="0">
                <a:solidFill>
                  <a:srgbClr val="000000"/>
                </a:solidFill>
              </a:rPr>
              <a:t> Adaptive Observation Error Inflation (AOEI)</a:t>
            </a:r>
            <a:endParaRPr lang="en-US" dirty="0"/>
          </a:p>
        </p:txBody>
      </p:sp>
    </p:spTree>
    <p:extLst>
      <p:ext uri="{BB962C8B-B14F-4D97-AF65-F5344CB8AC3E}">
        <p14:creationId xmlns:p14="http://schemas.microsoft.com/office/powerpoint/2010/main" val="40980187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82879" y="45420"/>
            <a:ext cx="9234732" cy="600075"/>
          </a:xfrm>
        </p:spPr>
        <p:txBody>
          <a:bodyPr/>
          <a:lstStyle/>
          <a:p>
            <a:pPr eaLnBrk="0" hangingPunct="0"/>
            <a:r>
              <a:rPr kumimoji="0" lang="en-US" altLang="ja-JP" sz="2700" b="0" dirty="0"/>
              <a:t>Experimental settings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63" y="1476779"/>
            <a:ext cx="8524755" cy="5836056"/>
          </a:xfrm>
          <a:prstGeom prst="rect">
            <a:avLst/>
          </a:prstGeom>
        </p:spPr>
      </p:pic>
      <p:sp>
        <p:nvSpPr>
          <p:cNvPr id="20" name="正方形/長方形 42"/>
          <p:cNvSpPr/>
          <p:nvPr/>
        </p:nvSpPr>
        <p:spPr bwMode="auto">
          <a:xfrm>
            <a:off x="28865" y="687795"/>
            <a:ext cx="9045864" cy="1165822"/>
          </a:xfrm>
          <a:prstGeom prst="rect">
            <a:avLst/>
          </a:prstGeom>
          <a:solidFill>
            <a:srgbClr val="FF6600">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en-US" altLang="ja-JP" sz="2400" u="sng" dirty="0">
              <a:solidFill>
                <a:srgbClr val="800000"/>
              </a:solidFill>
              <a:latin typeface="Arial" panose="020B0604020202020204" pitchFamily="34" charset="0"/>
            </a:endParaRPr>
          </a:p>
        </p:txBody>
      </p:sp>
      <p:sp>
        <p:nvSpPr>
          <p:cNvPr id="21" name="Content Placeholder 2"/>
          <p:cNvSpPr txBox="1">
            <a:spLocks/>
          </p:cNvSpPr>
          <p:nvPr/>
        </p:nvSpPr>
        <p:spPr bwMode="auto">
          <a:xfrm>
            <a:off x="96982" y="671833"/>
            <a:ext cx="8977747" cy="1166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90000"/>
              </a:lnSpc>
              <a:spcBef>
                <a:spcPts val="264"/>
              </a:spcBef>
              <a:buNone/>
            </a:pPr>
            <a:r>
              <a:rPr lang="en-US" dirty="0" smtClean="0"/>
              <a:t>DA cycle: </a:t>
            </a:r>
            <a:r>
              <a:rPr lang="en-US" b="1" dirty="0" smtClean="0"/>
              <a:t>Genesis stage</a:t>
            </a:r>
            <a:r>
              <a:rPr lang="en-US" dirty="0" smtClean="0"/>
              <a:t>, 12Z/28 JUL – 00Z/01 AUG 2015</a:t>
            </a:r>
          </a:p>
          <a:p>
            <a:pPr marL="0" indent="0">
              <a:lnSpc>
                <a:spcPct val="90000"/>
              </a:lnSpc>
              <a:spcBef>
                <a:spcPts val="264"/>
              </a:spcBef>
              <a:buNone/>
            </a:pPr>
            <a:r>
              <a:rPr lang="en-US" dirty="0" smtClean="0"/>
              <a:t>Model: </a:t>
            </a:r>
            <a:r>
              <a:rPr lang="en-US" b="1" dirty="0" smtClean="0"/>
              <a:t>WRF</a:t>
            </a:r>
            <a:r>
              <a:rPr lang="en-US" dirty="0" smtClean="0"/>
              <a:t> ver.3.6.1(</a:t>
            </a:r>
            <a:r>
              <a:rPr lang="en-US" dirty="0" err="1" smtClean="0"/>
              <a:t>Skamarock</a:t>
            </a:r>
            <a:r>
              <a:rPr lang="en-US" dirty="0" smtClean="0"/>
              <a:t> 2008), </a:t>
            </a:r>
            <a:r>
              <a:rPr lang="en-US" b="1" dirty="0" smtClean="0"/>
              <a:t>CRTM</a:t>
            </a:r>
            <a:r>
              <a:rPr lang="en-US" dirty="0" smtClean="0"/>
              <a:t> (Han et al. 2006) </a:t>
            </a:r>
          </a:p>
          <a:p>
            <a:pPr marL="0" indent="0">
              <a:lnSpc>
                <a:spcPct val="90000"/>
              </a:lnSpc>
              <a:spcBef>
                <a:spcPts val="264"/>
              </a:spcBef>
              <a:buNone/>
            </a:pPr>
            <a:r>
              <a:rPr lang="en-US" b="1" dirty="0" smtClean="0"/>
              <a:t>PSU WRF-</a:t>
            </a:r>
            <a:r>
              <a:rPr lang="en-US" b="1" dirty="0" err="1" smtClean="0"/>
              <a:t>EnKF</a:t>
            </a:r>
            <a:r>
              <a:rPr lang="en-US" b="1" dirty="0" smtClean="0"/>
              <a:t> </a:t>
            </a:r>
            <a:r>
              <a:rPr lang="en-US" dirty="0" smtClean="0"/>
              <a:t>(</a:t>
            </a:r>
            <a:r>
              <a:rPr lang="en-US" dirty="0" err="1" smtClean="0"/>
              <a:t>Weng</a:t>
            </a:r>
            <a:r>
              <a:rPr lang="en-US" dirty="0" smtClean="0"/>
              <a:t> and Zhang, 2016)</a:t>
            </a:r>
          </a:p>
        </p:txBody>
      </p:sp>
    </p:spTree>
    <p:extLst>
      <p:ext uri="{BB962C8B-B14F-4D97-AF65-F5344CB8AC3E}">
        <p14:creationId xmlns:p14="http://schemas.microsoft.com/office/powerpoint/2010/main" val="1534732087"/>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136212"/>
            <a:ext cx="9143998" cy="5878285"/>
          </a:xfrm>
          <a:prstGeom prst="rect">
            <a:avLst/>
          </a:prstGeom>
        </p:spPr>
      </p:pic>
      <p:sp>
        <p:nvSpPr>
          <p:cNvPr id="142" name="Title 141"/>
          <p:cNvSpPr>
            <a:spLocks noGrp="1"/>
          </p:cNvSpPr>
          <p:nvPr>
            <p:ph type="title"/>
          </p:nvPr>
        </p:nvSpPr>
        <p:spPr>
          <a:xfrm>
            <a:off x="126434" y="45420"/>
            <a:ext cx="8961121" cy="600075"/>
          </a:xfrm>
        </p:spPr>
        <p:txBody>
          <a:bodyPr/>
          <a:lstStyle/>
          <a:p>
            <a:r>
              <a:rPr lang="en-US" altLang="ja-JP" sz="2700" dirty="0" err="1"/>
              <a:t>EnKF</a:t>
            </a:r>
            <a:r>
              <a:rPr lang="en-US" altLang="ja-JP" sz="2700" dirty="0"/>
              <a:t> </a:t>
            </a:r>
            <a:r>
              <a:rPr lang="en-US" altLang="ja-JP" sz="2700" dirty="0" smtClean="0"/>
              <a:t>Performances on Brightness Temperature</a:t>
            </a:r>
            <a:endParaRPr lang="en-US" sz="2700" dirty="0"/>
          </a:p>
        </p:txBody>
      </p:sp>
      <p:sp>
        <p:nvSpPr>
          <p:cNvPr id="11" name="角丸四角形 10"/>
          <p:cNvSpPr/>
          <p:nvPr/>
        </p:nvSpPr>
        <p:spPr bwMode="auto">
          <a:xfrm>
            <a:off x="1147641" y="1520104"/>
            <a:ext cx="3210227" cy="380501"/>
          </a:xfrm>
          <a:prstGeom prst="roundRect">
            <a:avLst/>
          </a:prstGeom>
          <a:ln w="19050">
            <a:solidFill>
              <a:srgbClr val="006A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smtClean="0">
                <a:solidFill>
                  <a:srgbClr val="006A00"/>
                </a:solidFill>
              </a:rPr>
              <a:t>Observation</a:t>
            </a:r>
            <a:endParaRPr lang="en-US" sz="2400" dirty="0">
              <a:solidFill>
                <a:srgbClr val="006A00"/>
              </a:solidFill>
            </a:endParaRPr>
          </a:p>
        </p:txBody>
      </p:sp>
      <p:sp>
        <p:nvSpPr>
          <p:cNvPr id="12" name="角丸四角形 10"/>
          <p:cNvSpPr/>
          <p:nvPr/>
        </p:nvSpPr>
        <p:spPr bwMode="auto">
          <a:xfrm>
            <a:off x="5010990" y="1520103"/>
            <a:ext cx="3210227" cy="38050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err="1" smtClean="0">
                <a:solidFill>
                  <a:srgbClr val="800000"/>
                </a:solidFill>
              </a:rPr>
              <a:t>EnKF</a:t>
            </a:r>
            <a:r>
              <a:rPr lang="en-US" sz="2400" dirty="0" smtClean="0">
                <a:solidFill>
                  <a:srgbClr val="800000"/>
                </a:solidFill>
              </a:rPr>
              <a:t> Analysis</a:t>
            </a:r>
            <a:endParaRPr lang="en-US" sz="2400" dirty="0">
              <a:solidFill>
                <a:srgbClr val="800000"/>
              </a:solidFill>
            </a:endParaRPr>
          </a:p>
        </p:txBody>
      </p:sp>
      <p:sp>
        <p:nvSpPr>
          <p:cNvPr id="10" name="角丸四角形 10"/>
          <p:cNvSpPr/>
          <p:nvPr/>
        </p:nvSpPr>
        <p:spPr bwMode="auto">
          <a:xfrm>
            <a:off x="126434" y="679010"/>
            <a:ext cx="8794201" cy="515226"/>
          </a:xfrm>
          <a:prstGeom prst="roundRect">
            <a:avLst>
              <a:gd name="adj" fmla="val 0"/>
            </a:avLst>
          </a:prstGeom>
          <a:no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700" dirty="0" smtClean="0">
                <a:solidFill>
                  <a:schemeClr val="tx1"/>
                </a:solidFill>
              </a:rPr>
              <a:t>Himawari-8 AHI Brightness Temperature (ch14</a:t>
            </a:r>
            <a:r>
              <a:rPr lang="en-US" sz="2700">
                <a:solidFill>
                  <a:schemeClr val="tx1"/>
                </a:solidFill>
              </a:rPr>
              <a:t>, 11.2µm)</a:t>
            </a:r>
            <a:endParaRPr lang="en-US" sz="2700" dirty="0">
              <a:solidFill>
                <a:schemeClr val="tx1"/>
              </a:solidFill>
            </a:endParaRPr>
          </a:p>
        </p:txBody>
      </p:sp>
    </p:spTree>
    <p:extLst>
      <p:ext uri="{BB962C8B-B14F-4D97-AF65-F5344CB8AC3E}">
        <p14:creationId xmlns:p14="http://schemas.microsoft.com/office/powerpoint/2010/main" val="14626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136212"/>
            <a:ext cx="9143998" cy="5878284"/>
          </a:xfrm>
          <a:prstGeom prst="rect">
            <a:avLst/>
          </a:prstGeom>
        </p:spPr>
      </p:pic>
      <p:sp>
        <p:nvSpPr>
          <p:cNvPr id="142" name="Title 141"/>
          <p:cNvSpPr>
            <a:spLocks noGrp="1"/>
          </p:cNvSpPr>
          <p:nvPr>
            <p:ph type="title"/>
          </p:nvPr>
        </p:nvSpPr>
        <p:spPr>
          <a:xfrm>
            <a:off x="126434" y="45420"/>
            <a:ext cx="8961121" cy="600075"/>
          </a:xfrm>
        </p:spPr>
        <p:txBody>
          <a:bodyPr/>
          <a:lstStyle/>
          <a:p>
            <a:r>
              <a:rPr lang="en-US" altLang="ja-JP" sz="2700" dirty="0" err="1"/>
              <a:t>EnKF</a:t>
            </a:r>
            <a:r>
              <a:rPr lang="en-US" altLang="ja-JP" sz="2700" dirty="0"/>
              <a:t> </a:t>
            </a:r>
            <a:r>
              <a:rPr lang="en-US" altLang="ja-JP" sz="2700" dirty="0" smtClean="0"/>
              <a:t>Performances on </a:t>
            </a:r>
            <a:r>
              <a:rPr lang="en-US" altLang="ja-JP" sz="2700" dirty="0"/>
              <a:t>Brightness Temperature</a:t>
            </a:r>
            <a:endParaRPr lang="en-US" sz="2700" dirty="0"/>
          </a:p>
        </p:txBody>
      </p:sp>
      <p:sp>
        <p:nvSpPr>
          <p:cNvPr id="11" name="角丸四角形 10"/>
          <p:cNvSpPr/>
          <p:nvPr/>
        </p:nvSpPr>
        <p:spPr bwMode="auto">
          <a:xfrm>
            <a:off x="1147641" y="1520104"/>
            <a:ext cx="3210227" cy="380501"/>
          </a:xfrm>
          <a:prstGeom prst="roundRect">
            <a:avLst/>
          </a:prstGeom>
          <a:ln w="19050">
            <a:solidFill>
              <a:srgbClr val="006A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smtClean="0">
                <a:solidFill>
                  <a:srgbClr val="006A00"/>
                </a:solidFill>
              </a:rPr>
              <a:t>Observation</a:t>
            </a:r>
            <a:endParaRPr lang="en-US" sz="2400" dirty="0">
              <a:solidFill>
                <a:srgbClr val="006A00"/>
              </a:solidFill>
            </a:endParaRPr>
          </a:p>
        </p:txBody>
      </p:sp>
      <p:sp>
        <p:nvSpPr>
          <p:cNvPr id="12" name="角丸四角形 10"/>
          <p:cNvSpPr/>
          <p:nvPr/>
        </p:nvSpPr>
        <p:spPr bwMode="auto">
          <a:xfrm>
            <a:off x="5010990" y="1520103"/>
            <a:ext cx="3210227" cy="38050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err="1" smtClean="0">
                <a:solidFill>
                  <a:srgbClr val="800000"/>
                </a:solidFill>
              </a:rPr>
              <a:t>EnKF</a:t>
            </a:r>
            <a:r>
              <a:rPr lang="en-US" sz="2400" dirty="0" smtClean="0">
                <a:solidFill>
                  <a:srgbClr val="800000"/>
                </a:solidFill>
              </a:rPr>
              <a:t> Analysis</a:t>
            </a:r>
            <a:endParaRPr lang="en-US" sz="2400" dirty="0">
              <a:solidFill>
                <a:srgbClr val="800000"/>
              </a:solidFill>
            </a:endParaRPr>
          </a:p>
        </p:txBody>
      </p:sp>
      <p:sp>
        <p:nvSpPr>
          <p:cNvPr id="9" name="角丸四角形 10"/>
          <p:cNvSpPr/>
          <p:nvPr/>
        </p:nvSpPr>
        <p:spPr bwMode="auto">
          <a:xfrm>
            <a:off x="126434" y="679010"/>
            <a:ext cx="8794201" cy="515226"/>
          </a:xfrm>
          <a:prstGeom prst="roundRect">
            <a:avLst>
              <a:gd name="adj" fmla="val 0"/>
            </a:avLst>
          </a:prstGeom>
          <a:no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700" dirty="0" smtClean="0">
                <a:solidFill>
                  <a:schemeClr val="tx1"/>
                </a:solidFill>
              </a:rPr>
              <a:t>Himawari-8 AHI Brightness Temperature (ch14</a:t>
            </a:r>
            <a:r>
              <a:rPr lang="en-US" sz="2700">
                <a:solidFill>
                  <a:schemeClr val="tx1"/>
                </a:solidFill>
              </a:rPr>
              <a:t>, 11.2µm)</a:t>
            </a:r>
            <a:endParaRPr lang="en-US" sz="2700" dirty="0">
              <a:solidFill>
                <a:schemeClr val="tx1"/>
              </a:solidFill>
            </a:endParaRPr>
          </a:p>
        </p:txBody>
      </p:sp>
    </p:spTree>
    <p:extLst>
      <p:ext uri="{BB962C8B-B14F-4D97-AF65-F5344CB8AC3E}">
        <p14:creationId xmlns:p14="http://schemas.microsoft.com/office/powerpoint/2010/main" val="43824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136212"/>
            <a:ext cx="9143997" cy="5878284"/>
          </a:xfrm>
          <a:prstGeom prst="rect">
            <a:avLst/>
          </a:prstGeom>
        </p:spPr>
      </p:pic>
      <p:sp>
        <p:nvSpPr>
          <p:cNvPr id="142" name="Title 141"/>
          <p:cNvSpPr>
            <a:spLocks noGrp="1"/>
          </p:cNvSpPr>
          <p:nvPr>
            <p:ph type="title"/>
          </p:nvPr>
        </p:nvSpPr>
        <p:spPr>
          <a:xfrm>
            <a:off x="126434" y="45420"/>
            <a:ext cx="8961121" cy="600075"/>
          </a:xfrm>
        </p:spPr>
        <p:txBody>
          <a:bodyPr/>
          <a:lstStyle/>
          <a:p>
            <a:r>
              <a:rPr lang="en-US" altLang="ja-JP" sz="2700" dirty="0" err="1"/>
              <a:t>EnKF</a:t>
            </a:r>
            <a:r>
              <a:rPr lang="en-US" altLang="ja-JP" sz="2700" dirty="0"/>
              <a:t> </a:t>
            </a:r>
            <a:r>
              <a:rPr lang="en-US" altLang="ja-JP" sz="2700" dirty="0" smtClean="0"/>
              <a:t>Performances on </a:t>
            </a:r>
            <a:r>
              <a:rPr lang="en-US" altLang="ja-JP" sz="2700" dirty="0"/>
              <a:t>Brightness Temperature</a:t>
            </a:r>
            <a:endParaRPr lang="en-US" sz="2700" dirty="0"/>
          </a:p>
        </p:txBody>
      </p:sp>
      <p:sp>
        <p:nvSpPr>
          <p:cNvPr id="11" name="角丸四角形 10"/>
          <p:cNvSpPr/>
          <p:nvPr/>
        </p:nvSpPr>
        <p:spPr bwMode="auto">
          <a:xfrm>
            <a:off x="1147641" y="1520104"/>
            <a:ext cx="3210227" cy="380501"/>
          </a:xfrm>
          <a:prstGeom prst="roundRect">
            <a:avLst/>
          </a:prstGeom>
          <a:ln w="19050">
            <a:solidFill>
              <a:srgbClr val="006A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smtClean="0">
                <a:solidFill>
                  <a:srgbClr val="006A00"/>
                </a:solidFill>
              </a:rPr>
              <a:t>Observation</a:t>
            </a:r>
            <a:endParaRPr lang="en-US" sz="2400" dirty="0">
              <a:solidFill>
                <a:srgbClr val="006A00"/>
              </a:solidFill>
            </a:endParaRPr>
          </a:p>
        </p:txBody>
      </p:sp>
      <p:sp>
        <p:nvSpPr>
          <p:cNvPr id="12" name="角丸四角形 10"/>
          <p:cNvSpPr/>
          <p:nvPr/>
        </p:nvSpPr>
        <p:spPr bwMode="auto">
          <a:xfrm>
            <a:off x="5010990" y="1520103"/>
            <a:ext cx="3210227" cy="380501"/>
          </a:xfrm>
          <a:prstGeom prst="roundRect">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400" dirty="0" err="1" smtClean="0">
                <a:solidFill>
                  <a:srgbClr val="800000"/>
                </a:solidFill>
              </a:rPr>
              <a:t>EnKF</a:t>
            </a:r>
            <a:r>
              <a:rPr lang="en-US" sz="2400" dirty="0" smtClean="0">
                <a:solidFill>
                  <a:srgbClr val="800000"/>
                </a:solidFill>
              </a:rPr>
              <a:t> Analysis</a:t>
            </a:r>
            <a:endParaRPr lang="en-US" sz="2400" dirty="0">
              <a:solidFill>
                <a:srgbClr val="800000"/>
              </a:solidFill>
            </a:endParaRPr>
          </a:p>
        </p:txBody>
      </p:sp>
      <p:sp>
        <p:nvSpPr>
          <p:cNvPr id="9" name="角丸四角形 10"/>
          <p:cNvSpPr/>
          <p:nvPr/>
        </p:nvSpPr>
        <p:spPr bwMode="auto">
          <a:xfrm>
            <a:off x="126434" y="679010"/>
            <a:ext cx="8794201" cy="515226"/>
          </a:xfrm>
          <a:prstGeom prst="roundRect">
            <a:avLst>
              <a:gd name="adj" fmla="val 0"/>
            </a:avLst>
          </a:prstGeom>
          <a:no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1189" indent="0" algn="ctr">
              <a:lnSpc>
                <a:spcPct val="80000"/>
              </a:lnSpc>
              <a:buNone/>
            </a:pPr>
            <a:r>
              <a:rPr lang="en-US" sz="2700" dirty="0" smtClean="0">
                <a:solidFill>
                  <a:schemeClr val="tx1"/>
                </a:solidFill>
              </a:rPr>
              <a:t>Himawari-8 AHI Brightness Temperature (ch14</a:t>
            </a:r>
            <a:r>
              <a:rPr lang="en-US" sz="2700">
                <a:solidFill>
                  <a:schemeClr val="tx1"/>
                </a:solidFill>
              </a:rPr>
              <a:t>, 11.2µm)</a:t>
            </a:r>
            <a:endParaRPr lang="en-US" sz="2700" dirty="0">
              <a:solidFill>
                <a:schemeClr val="tx1"/>
              </a:solidFill>
            </a:endParaRPr>
          </a:p>
        </p:txBody>
      </p:sp>
      <p:sp>
        <p:nvSpPr>
          <p:cNvPr id="7" name="Rectangle 6"/>
          <p:cNvSpPr/>
          <p:nvPr/>
        </p:nvSpPr>
        <p:spPr>
          <a:xfrm>
            <a:off x="295468" y="6125573"/>
            <a:ext cx="8568614" cy="461665"/>
          </a:xfrm>
          <a:prstGeom prst="rect">
            <a:avLst/>
          </a:prstGeom>
        </p:spPr>
        <p:txBody>
          <a:bodyPr wrap="square">
            <a:spAutoFit/>
          </a:bodyPr>
          <a:lstStyle/>
          <a:p>
            <a:pPr marL="486961" lvl="1" indent="-342900">
              <a:buFontTx/>
              <a:buChar char="-"/>
            </a:pPr>
            <a:r>
              <a:rPr lang="en-US" sz="2400" dirty="0" smtClean="0">
                <a:solidFill>
                  <a:srgbClr val="000000"/>
                </a:solidFill>
              </a:rPr>
              <a:t>Hard to capture individual convective bursts</a:t>
            </a:r>
          </a:p>
        </p:txBody>
      </p:sp>
      <p:sp>
        <p:nvSpPr>
          <p:cNvPr id="8" name="Donut 7"/>
          <p:cNvSpPr/>
          <p:nvPr/>
        </p:nvSpPr>
        <p:spPr bwMode="auto">
          <a:xfrm rot="2135513">
            <a:off x="1788353" y="3631860"/>
            <a:ext cx="719784" cy="551468"/>
          </a:xfrm>
          <a:prstGeom prst="donut">
            <a:avLst>
              <a:gd name="adj" fmla="val 8469"/>
            </a:avLst>
          </a:prstGeom>
          <a:ln w="19050">
            <a:solidFill>
              <a:srgbClr val="00009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10" name="Donut 9"/>
          <p:cNvSpPr/>
          <p:nvPr/>
        </p:nvSpPr>
        <p:spPr bwMode="auto">
          <a:xfrm rot="2135513">
            <a:off x="5655154" y="3631863"/>
            <a:ext cx="719784" cy="551468"/>
          </a:xfrm>
          <a:prstGeom prst="donut">
            <a:avLst>
              <a:gd name="adj" fmla="val 8469"/>
            </a:avLst>
          </a:prstGeom>
          <a:ln w="19050">
            <a:solidFill>
              <a:srgbClr val="00009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13" name="Donut 12"/>
          <p:cNvSpPr/>
          <p:nvPr/>
        </p:nvSpPr>
        <p:spPr bwMode="auto">
          <a:xfrm>
            <a:off x="1536651" y="2806411"/>
            <a:ext cx="665716" cy="511250"/>
          </a:xfrm>
          <a:prstGeom prst="donut">
            <a:avLst>
              <a:gd name="adj" fmla="val 8469"/>
            </a:avLst>
          </a:prstGeom>
          <a:ln w="19050">
            <a:solidFill>
              <a:srgbClr val="80000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sp>
        <p:nvSpPr>
          <p:cNvPr id="14" name="Donut 13"/>
          <p:cNvSpPr/>
          <p:nvPr/>
        </p:nvSpPr>
        <p:spPr bwMode="auto">
          <a:xfrm>
            <a:off x="5402427" y="2806410"/>
            <a:ext cx="665716" cy="511250"/>
          </a:xfrm>
          <a:prstGeom prst="donut">
            <a:avLst>
              <a:gd name="adj" fmla="val 8469"/>
            </a:avLst>
          </a:prstGeom>
          <a:ln w="19050">
            <a:solidFill>
              <a:srgbClr val="80000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dirty="0" smtClean="0">
              <a:solidFill>
                <a:schemeClr val="tx1"/>
              </a:solidFill>
              <a:latin typeface="Arial" panose="020B0604020202020204" pitchFamily="34" charset="0"/>
            </a:endParaRPr>
          </a:p>
        </p:txBody>
      </p:sp>
      <p:cxnSp>
        <p:nvCxnSpPr>
          <p:cNvPr id="17" name="Straight Connector 16"/>
          <p:cNvCxnSpPr>
            <a:endCxn id="8" idx="7"/>
          </p:cNvCxnSpPr>
          <p:nvPr/>
        </p:nvCxnSpPr>
        <p:spPr bwMode="auto">
          <a:xfrm flipH="1" flipV="1">
            <a:off x="2468661" y="3897156"/>
            <a:ext cx="2214856" cy="1012698"/>
          </a:xfrm>
          <a:prstGeom prst="line">
            <a:avLst/>
          </a:prstGeom>
          <a:solidFill>
            <a:schemeClr val="accent1"/>
          </a:solidFill>
          <a:ln w="38100" cap="flat" cmpd="sng" algn="ctr">
            <a:solidFill>
              <a:srgbClr val="00009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a:endCxn id="13" idx="7"/>
          </p:cNvCxnSpPr>
          <p:nvPr/>
        </p:nvCxnSpPr>
        <p:spPr bwMode="auto">
          <a:xfrm flipH="1">
            <a:off x="2104875" y="2313878"/>
            <a:ext cx="2578642" cy="567404"/>
          </a:xfrm>
          <a:prstGeom prst="line">
            <a:avLst/>
          </a:prstGeom>
          <a:solidFill>
            <a:schemeClr val="accent1"/>
          </a:solidFill>
          <a:ln w="38100" cap="flat" cmpd="sng" algn="ctr">
            <a:solidFill>
              <a:schemeClr val="bg2">
                <a:lumMod val="75000"/>
              </a:schemeClr>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a:endCxn id="10" idx="3"/>
          </p:cNvCxnSpPr>
          <p:nvPr/>
        </p:nvCxnSpPr>
        <p:spPr bwMode="auto">
          <a:xfrm flipV="1">
            <a:off x="4683517" y="3918035"/>
            <a:ext cx="1011113" cy="972679"/>
          </a:xfrm>
          <a:prstGeom prst="line">
            <a:avLst/>
          </a:prstGeom>
          <a:solidFill>
            <a:schemeClr val="accent1"/>
          </a:solidFill>
          <a:ln w="38100" cap="flat" cmpd="sng" algn="ctr">
            <a:solidFill>
              <a:srgbClr val="00009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a:endCxn id="14" idx="1"/>
          </p:cNvCxnSpPr>
          <p:nvPr/>
        </p:nvCxnSpPr>
        <p:spPr bwMode="auto">
          <a:xfrm>
            <a:off x="4683517" y="2313878"/>
            <a:ext cx="816402" cy="567403"/>
          </a:xfrm>
          <a:prstGeom prst="line">
            <a:avLst/>
          </a:prstGeom>
          <a:solidFill>
            <a:schemeClr val="accent1"/>
          </a:solidFill>
          <a:ln w="38100" cap="flat" cmpd="sng" algn="ctr">
            <a:solidFill>
              <a:schemeClr val="bg2">
                <a:lumMod val="75000"/>
              </a:schemeClr>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443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2"/>
          <p:cNvSpPr/>
          <p:nvPr/>
        </p:nvSpPr>
        <p:spPr bwMode="auto">
          <a:xfrm>
            <a:off x="809073" y="1084587"/>
            <a:ext cx="2017798" cy="4194888"/>
          </a:xfrm>
          <a:prstGeom prst="rect">
            <a:avLst/>
          </a:prstGeom>
          <a:solidFill>
            <a:srgbClr val="3366FF">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b" anchorCtr="0" compatLnSpc="1">
            <a:prstTxWarp prst="textNoShape">
              <a:avLst/>
            </a:prstTxWarp>
          </a:bodyPr>
          <a:lstStyle/>
          <a:p>
            <a:pPr algn="r" eaLnBrk="0" fontAlgn="base" hangingPunct="0">
              <a:spcBef>
                <a:spcPct val="0"/>
              </a:spcBef>
              <a:spcAft>
                <a:spcPct val="0"/>
              </a:spcAft>
            </a:pPr>
            <a:endParaRPr kumimoji="0" lang="en-US" altLang="ja-JP" sz="2400" dirty="0">
              <a:solidFill>
                <a:srgbClr val="000090"/>
              </a:solidFill>
              <a:latin typeface="Arial" panose="020B0604020202020204" pitchFamily="34" charset="0"/>
            </a:endParaRPr>
          </a:p>
        </p:txBody>
      </p:sp>
      <p:sp>
        <p:nvSpPr>
          <p:cNvPr id="15" name="正方形/長方形 42"/>
          <p:cNvSpPr/>
          <p:nvPr/>
        </p:nvSpPr>
        <p:spPr bwMode="auto">
          <a:xfrm>
            <a:off x="2893778" y="1112102"/>
            <a:ext cx="5390686" cy="4167373"/>
          </a:xfrm>
          <a:prstGeom prst="rect">
            <a:avLst/>
          </a:prstGeom>
          <a:solidFill>
            <a:srgbClr val="FF6600">
              <a:alpha val="10000"/>
            </a:srgbClr>
          </a:solidFill>
          <a:ln w="38100">
            <a:noFill/>
            <a:prstDash val="dash"/>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b" anchorCtr="0" compatLnSpc="1">
            <a:prstTxWarp prst="textNoShape">
              <a:avLst/>
            </a:prstTxWarp>
          </a:bodyPr>
          <a:lstStyle/>
          <a:p>
            <a:pPr eaLnBrk="0" fontAlgn="base" hangingPunct="0">
              <a:spcBef>
                <a:spcPct val="0"/>
              </a:spcBef>
              <a:spcAft>
                <a:spcPct val="0"/>
              </a:spcAft>
            </a:pPr>
            <a:endParaRPr kumimoji="0" lang="en-US" altLang="ja-JP" sz="1400" dirty="0">
              <a:solidFill>
                <a:srgbClr val="800000"/>
              </a:solidFill>
              <a:latin typeface="Arial" panose="020B0604020202020204" pitchFamily="34" charset="0"/>
            </a:endParaRPr>
          </a:p>
        </p:txBody>
      </p:sp>
      <p:grpSp>
        <p:nvGrpSpPr>
          <p:cNvPr id="2" name="Group 1"/>
          <p:cNvGrpSpPr/>
          <p:nvPr/>
        </p:nvGrpSpPr>
        <p:grpSpPr>
          <a:xfrm>
            <a:off x="66907" y="348274"/>
            <a:ext cx="8962725" cy="5765275"/>
            <a:chOff x="2026055" y="1109635"/>
            <a:chExt cx="5091890" cy="32753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3198"/>
            <a:stretch/>
          </p:blipFill>
          <p:spPr>
            <a:xfrm>
              <a:off x="2026055" y="1109635"/>
              <a:ext cx="5091890" cy="2888078"/>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256" t="88255" r="5458" b="2575"/>
            <a:stretch/>
          </p:blipFill>
          <p:spPr>
            <a:xfrm>
              <a:off x="2447693" y="3819127"/>
              <a:ext cx="4393580" cy="565868"/>
            </a:xfrm>
            <a:prstGeom prst="rect">
              <a:avLst/>
            </a:prstGeom>
          </p:spPr>
        </p:pic>
      </p:grpSp>
      <p:sp>
        <p:nvSpPr>
          <p:cNvPr id="142" name="Title 141"/>
          <p:cNvSpPr>
            <a:spLocks noGrp="1"/>
          </p:cNvSpPr>
          <p:nvPr>
            <p:ph type="title"/>
          </p:nvPr>
        </p:nvSpPr>
        <p:spPr>
          <a:xfrm>
            <a:off x="126434" y="45420"/>
            <a:ext cx="8961121" cy="600075"/>
          </a:xfrm>
        </p:spPr>
        <p:txBody>
          <a:bodyPr/>
          <a:lstStyle/>
          <a:p>
            <a:r>
              <a:rPr lang="en-US" dirty="0" smtClean="0"/>
              <a:t>Bias as a function of cloud-top temperature</a:t>
            </a:r>
            <a:endParaRPr lang="en-US" dirty="0"/>
          </a:p>
        </p:txBody>
      </p:sp>
      <p:sp>
        <p:nvSpPr>
          <p:cNvPr id="7" name="Content Placeholder 2"/>
          <p:cNvSpPr txBox="1">
            <a:spLocks/>
          </p:cNvSpPr>
          <p:nvPr/>
        </p:nvSpPr>
        <p:spPr bwMode="auto">
          <a:xfrm>
            <a:off x="572371" y="6023926"/>
            <a:ext cx="8278461" cy="8340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344089" indent="-342900">
              <a:lnSpc>
                <a:spcPct val="90000"/>
              </a:lnSpc>
              <a:spcBef>
                <a:spcPts val="552"/>
              </a:spcBef>
              <a:buFontTx/>
              <a:buChar char="-"/>
            </a:pPr>
            <a:r>
              <a:rPr lang="en-US" dirty="0" smtClean="0"/>
              <a:t>Effects of smoothing; bias depends on cloud (top).</a:t>
            </a:r>
          </a:p>
          <a:p>
            <a:pPr marL="344089" indent="-342900">
              <a:lnSpc>
                <a:spcPct val="90000"/>
              </a:lnSpc>
              <a:spcBef>
                <a:spcPts val="552"/>
              </a:spcBef>
              <a:buFontTx/>
              <a:buChar char="-"/>
            </a:pPr>
            <a:r>
              <a:rPr lang="en-US" dirty="0" smtClean="0"/>
              <a:t>Hard to analyze clouds with strong convections.</a:t>
            </a:r>
            <a:endParaRPr lang="en-US" dirty="0"/>
          </a:p>
        </p:txBody>
      </p:sp>
      <p:sp>
        <p:nvSpPr>
          <p:cNvPr id="3" name="Right Arrow 2"/>
          <p:cNvSpPr/>
          <p:nvPr/>
        </p:nvSpPr>
        <p:spPr bwMode="auto">
          <a:xfrm>
            <a:off x="7260813" y="4800600"/>
            <a:ext cx="1310783" cy="764428"/>
          </a:xfrm>
          <a:prstGeom prst="rightArrow">
            <a:avLst/>
          </a:prstGeom>
          <a:ln w="19050">
            <a:solidFill>
              <a:srgbClr val="8000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smtClean="0">
                <a:solidFill>
                  <a:schemeClr val="bg2">
                    <a:lumMod val="75000"/>
                  </a:schemeClr>
                </a:solidFill>
                <a:latin typeface="Arial" panose="020B0604020202020204" pitchFamily="34" charset="0"/>
              </a:rPr>
              <a:t>Clear</a:t>
            </a:r>
            <a:endParaRPr kumimoji="0" lang="en-US" sz="2400" dirty="0" smtClean="0">
              <a:solidFill>
                <a:schemeClr val="bg2">
                  <a:lumMod val="75000"/>
                </a:schemeClr>
              </a:solidFill>
              <a:latin typeface="Arial" panose="020B0604020202020204" pitchFamily="34" charset="0"/>
            </a:endParaRPr>
          </a:p>
        </p:txBody>
      </p:sp>
      <p:sp>
        <p:nvSpPr>
          <p:cNvPr id="12" name="Right Arrow 11"/>
          <p:cNvSpPr/>
          <p:nvPr/>
        </p:nvSpPr>
        <p:spPr bwMode="auto">
          <a:xfrm flipH="1">
            <a:off x="0" y="4800600"/>
            <a:ext cx="1332571" cy="764428"/>
          </a:xfrm>
          <a:prstGeom prst="rightArrow">
            <a:avLst/>
          </a:prstGeom>
          <a:ln w="19050">
            <a:solidFill>
              <a:srgbClr val="00206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smtClean="0">
                <a:solidFill>
                  <a:srgbClr val="002060"/>
                </a:solidFill>
                <a:latin typeface="Arial" panose="020B0604020202020204" pitchFamily="34" charset="0"/>
              </a:rPr>
              <a:t>Cloudy</a:t>
            </a:r>
            <a:endParaRPr kumimoji="0" lang="en-US" sz="2400" dirty="0" smtClean="0">
              <a:solidFill>
                <a:srgbClr val="002060"/>
              </a:solidFill>
              <a:latin typeface="Arial" panose="020B0604020202020204" pitchFamily="34" charset="0"/>
            </a:endParaRPr>
          </a:p>
        </p:txBody>
      </p:sp>
      <p:sp>
        <p:nvSpPr>
          <p:cNvPr id="14" name="Content Placeholder 2"/>
          <p:cNvSpPr txBox="1">
            <a:spLocks/>
          </p:cNvSpPr>
          <p:nvPr/>
        </p:nvSpPr>
        <p:spPr bwMode="auto">
          <a:xfrm>
            <a:off x="1332571" y="1112102"/>
            <a:ext cx="177524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spcBef>
                <a:spcPts val="264"/>
              </a:spcBef>
              <a:buNone/>
            </a:pPr>
            <a:r>
              <a:rPr lang="en-US" smtClean="0">
                <a:solidFill>
                  <a:srgbClr val="000090"/>
                </a:solidFill>
              </a:rPr>
              <a:t>Strong convections</a:t>
            </a:r>
            <a:endParaRPr lang="en-US" dirty="0">
              <a:solidFill>
                <a:srgbClr val="000090"/>
              </a:solidFill>
            </a:endParaRPr>
          </a:p>
        </p:txBody>
      </p:sp>
    </p:spTree>
    <p:extLst>
      <p:ext uri="{BB962C8B-B14F-4D97-AF65-F5344CB8AC3E}">
        <p14:creationId xmlns:p14="http://schemas.microsoft.com/office/powerpoint/2010/main" val="123055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5" grpId="1" animBg="1"/>
      <p:bldP spid="14" grpId="0"/>
    </p:bldLst>
  </p:timing>
</p:sld>
</file>

<file path=ppt/theme/theme1.xml><?xml version="1.0" encoding="utf-8"?>
<a:theme xmlns:a="http://schemas.openxmlformats.org/drawingml/2006/main" name="2_Standarddesign">
  <a:themeElements>
    <a:clrScheme name="Standarddesign 1">
      <a:dk1>
        <a:srgbClr val="000000"/>
      </a:dk1>
      <a:lt1>
        <a:srgbClr val="FFFFFF"/>
      </a:lt1>
      <a:dk2>
        <a:srgbClr val="0D3D65"/>
      </a:dk2>
      <a:lt2>
        <a:srgbClr val="BE0009"/>
      </a:lt2>
      <a:accent1>
        <a:srgbClr val="1C4C74"/>
      </a:accent1>
      <a:accent2>
        <a:srgbClr val="2C6D92"/>
      </a:accent2>
      <a:accent3>
        <a:srgbClr val="FFFFFF"/>
      </a:accent3>
      <a:accent4>
        <a:srgbClr val="000000"/>
      </a:accent4>
      <a:accent5>
        <a:srgbClr val="ABB2BC"/>
      </a:accent5>
      <a:accent6>
        <a:srgbClr val="276284"/>
      </a:accent6>
      <a:hlink>
        <a:srgbClr val="4797B9"/>
      </a:hlink>
      <a:folHlink>
        <a:srgbClr val="65C3E3"/>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ln w="19050">
          <a:solidFill>
            <a:srgbClr val="800000"/>
          </a:solidFill>
          <a:headEnd type="none" w="med" len="med"/>
          <a:tailEnd type="none" w="med" len="med"/>
        </a:ln>
        <a:ex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dirty="0" smtClean="0">
            <a:solidFill>
              <a:schemeClr val="tx1"/>
            </a:solidFill>
            <a:latin typeface="Arial" panose="020B0604020202020204" pitchFamily="34" charset="0"/>
          </a:defRPr>
        </a:defPPr>
      </a:lstStyle>
      <a:style>
        <a:lnRef idx="0">
          <a:schemeClr val="accent3"/>
        </a:lnRef>
        <a:fillRef idx="3">
          <a:schemeClr val="accent3"/>
        </a:fillRef>
        <a:effectRef idx="3">
          <a:schemeClr val="accent3"/>
        </a:effectRef>
        <a:fontRef idx="minor">
          <a:schemeClr val="lt1"/>
        </a:fontRef>
      </a:style>
    </a:spDef>
    <a:lnDef>
      <a:spPr bwMode="auto">
        <a:solidFill>
          <a:schemeClr val="accent1"/>
        </a:solidFill>
        <a:ln w="12700"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tandarddesign 1">
        <a:dk1>
          <a:srgbClr val="000000"/>
        </a:dk1>
        <a:lt1>
          <a:srgbClr val="FFFFFF"/>
        </a:lt1>
        <a:dk2>
          <a:srgbClr val="0D3D65"/>
        </a:dk2>
        <a:lt2>
          <a:srgbClr val="BE0009"/>
        </a:lt2>
        <a:accent1>
          <a:srgbClr val="1C4C74"/>
        </a:accent1>
        <a:accent2>
          <a:srgbClr val="2C6D92"/>
        </a:accent2>
        <a:accent3>
          <a:srgbClr val="FFFFFF"/>
        </a:accent3>
        <a:accent4>
          <a:srgbClr val="000000"/>
        </a:accent4>
        <a:accent5>
          <a:srgbClr val="ABB2BC"/>
        </a:accent5>
        <a:accent6>
          <a:srgbClr val="276284"/>
        </a:accent6>
        <a:hlink>
          <a:srgbClr val="4797B9"/>
        </a:hlink>
        <a:folHlink>
          <a:srgbClr val="65C3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ppt-theme.pptx</Template>
  <TotalTime>24383</TotalTime>
  <Words>1295</Words>
  <Application>Microsoft Macintosh PowerPoint</Application>
  <PresentationFormat>On-screen Show (4:3)</PresentationFormat>
  <Paragraphs>144</Paragraphs>
  <Slides>16</Slides>
  <Notes>15</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ＭＳ Ｐゴシック</vt:lpstr>
      <vt:lpstr>Wingdings</vt:lpstr>
      <vt:lpstr>ヒラギノ角ゴ Pro W3</vt:lpstr>
      <vt:lpstr>2_Standarddesign</vt:lpstr>
      <vt:lpstr>Assimilation of all-sky brightness temperatures from Himawari-8 for the genesis and developing stage of tropical cyclones</vt:lpstr>
      <vt:lpstr>New Geostationary Satellite, Himawari-8 AHI!</vt:lpstr>
      <vt:lpstr>Super-typhoon Soudelor (2015)</vt:lpstr>
      <vt:lpstr>Experimental settings</vt:lpstr>
      <vt:lpstr>Experimental settings</vt:lpstr>
      <vt:lpstr>EnKF Performances on Brightness Temperature</vt:lpstr>
      <vt:lpstr>EnKF Performances on Brightness Temperature</vt:lpstr>
      <vt:lpstr>EnKF Performances on Brightness Temperature</vt:lpstr>
      <vt:lpstr>Bias as a function of cloud-top temperature</vt:lpstr>
      <vt:lpstr>EnKF Analysis on Tropical Cyclone Intensity</vt:lpstr>
      <vt:lpstr>Forecasts on Tropical Cyclone Intensity</vt:lpstr>
      <vt:lpstr>DA impacts on TC intensities</vt:lpstr>
      <vt:lpstr>Concluding Remarks</vt:lpstr>
      <vt:lpstr>Biases of different channels</vt:lpstr>
      <vt:lpstr>RMSEs and Biases in OSSE</vt:lpstr>
      <vt:lpstr>EnKF Performances on Brightness Temperature</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Minamide Masashi</dc:creator>
  <cp:lastModifiedBy>Masashi Minamide</cp:lastModifiedBy>
  <cp:revision>686</cp:revision>
  <dcterms:created xsi:type="dcterms:W3CDTF">2014-10-30T21:00:41Z</dcterms:created>
  <dcterms:modified xsi:type="dcterms:W3CDTF">2016-08-19T12:09:20Z</dcterms:modified>
</cp:coreProperties>
</file>