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385" r:id="rId3"/>
    <p:sldId id="381" r:id="rId4"/>
    <p:sldId id="382" r:id="rId5"/>
    <p:sldId id="383" r:id="rId6"/>
    <p:sldId id="268" r:id="rId7"/>
    <p:sldId id="384" r:id="rId8"/>
    <p:sldId id="386" r:id="rId9"/>
    <p:sldId id="287" r:id="rId10"/>
    <p:sldId id="376" r:id="rId11"/>
    <p:sldId id="296" r:id="rId12"/>
    <p:sldId id="289" r:id="rId13"/>
    <p:sldId id="309" r:id="rId14"/>
    <p:sldId id="375" r:id="rId15"/>
    <p:sldId id="3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3" autoAdjust="0"/>
    <p:restoredTop sz="79202" autoAdjust="0"/>
  </p:normalViewPr>
  <p:slideViewPr>
    <p:cSldViewPr snapToGrid="0">
      <p:cViewPr varScale="1">
        <p:scale>
          <a:sx n="67" d="100"/>
          <a:sy n="67"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BD095-E406-4309-82B5-48C730816260}"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846D1-86E7-4B90-A841-4D2C5E4E233F}" type="slidenum">
              <a:rPr lang="en-US" smtClean="0"/>
              <a:t>‹#›</a:t>
            </a:fld>
            <a:endParaRPr lang="en-US"/>
          </a:p>
        </p:txBody>
      </p:sp>
    </p:spTree>
    <p:extLst>
      <p:ext uri="{BB962C8B-B14F-4D97-AF65-F5344CB8AC3E}">
        <p14:creationId xmlns:p14="http://schemas.microsoft.com/office/powerpoint/2010/main" val="29152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All of</a:t>
            </a:r>
            <a:r>
              <a:rPr lang="en-US" baseline="0" dirty="0" smtClean="0"/>
              <a:t> the inputs impact the absorption, emission or scattering of radiation</a:t>
            </a:r>
          </a:p>
          <a:p>
            <a:pPr marL="171450" indent="-171450">
              <a:buFontTx/>
              <a:buChar char="-"/>
            </a:pPr>
            <a:r>
              <a:rPr lang="en-US" baseline="0" dirty="0" smtClean="0"/>
              <a:t>Everything atmospheric and surface is readily obtainable from the output file of the Weather Research and Forecast (WRF) or similar mesoscale model… everything but the effective radius of every instance of cloud and precipitation.</a:t>
            </a:r>
            <a:endParaRPr lang="en-US" dirty="0"/>
          </a:p>
        </p:txBody>
      </p:sp>
      <p:sp>
        <p:nvSpPr>
          <p:cNvPr id="4" name="Slide Number Placeholder 3"/>
          <p:cNvSpPr>
            <a:spLocks noGrp="1"/>
          </p:cNvSpPr>
          <p:nvPr>
            <p:ph type="sldNum" sz="quarter" idx="10"/>
          </p:nvPr>
        </p:nvSpPr>
        <p:spPr/>
        <p:txBody>
          <a:bodyPr/>
          <a:lstStyle/>
          <a:p>
            <a:fld id="{5113A6EC-2AE2-4263-A04B-AAFFA5351386}" type="slidenum">
              <a:rPr lang="en-US" smtClean="0"/>
              <a:pPr/>
              <a:t>2</a:t>
            </a:fld>
            <a:endParaRPr lang="en-US"/>
          </a:p>
        </p:txBody>
      </p:sp>
    </p:spTree>
    <p:extLst>
      <p:ext uri="{BB962C8B-B14F-4D97-AF65-F5344CB8AC3E}">
        <p14:creationId xmlns:p14="http://schemas.microsoft.com/office/powerpoint/2010/main" val="292597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New thinking about how CRTM defines effective radius (but no different values used), and motivation for work</a:t>
            </a:r>
          </a:p>
          <a:p>
            <a:pPr marL="171450" marR="0" lvl="2"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These </a:t>
            </a:r>
            <a:r>
              <a:rPr lang="en-US" baseline="0" dirty="0" smtClean="0"/>
              <a:t>results also match pretty well. 37 GHz is seemingly appropriately colder, while 91.66 GHz is warmer.</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Effective radius of monodisperse clouds is the particle size</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Note the small black boxes overlaid on the brightness temperature fields. At the location in the center of this box…</a:t>
            </a:r>
            <a:endParaRPr lang="en-US" dirty="0"/>
          </a:p>
        </p:txBody>
      </p:sp>
      <p:sp>
        <p:nvSpPr>
          <p:cNvPr id="4" name="Slide Number Placeholder 3"/>
          <p:cNvSpPr>
            <a:spLocks noGrp="1"/>
          </p:cNvSpPr>
          <p:nvPr>
            <p:ph type="sldNum" sz="quarter" idx="10"/>
          </p:nvPr>
        </p:nvSpPr>
        <p:spPr/>
        <p:txBody>
          <a:bodyPr/>
          <a:lstStyle/>
          <a:p>
            <a:fld id="{5113A6EC-2AE2-4263-A04B-AAFFA5351386}" type="slidenum">
              <a:rPr lang="en-US" smtClean="0"/>
              <a:pPr/>
              <a:t>3</a:t>
            </a:fld>
            <a:endParaRPr lang="en-US"/>
          </a:p>
        </p:txBody>
      </p:sp>
    </p:spTree>
    <p:extLst>
      <p:ext uri="{BB962C8B-B14F-4D97-AF65-F5344CB8AC3E}">
        <p14:creationId xmlns:p14="http://schemas.microsoft.com/office/powerpoint/2010/main" val="344545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Most</a:t>
            </a:r>
            <a:r>
              <a:rPr lang="en-US" baseline="0" dirty="0" smtClean="0"/>
              <a:t> effective radii values exceed the assumed constant values. There is greater scattering per mass at these higher effective radius values. It is interesting that at 91.66 GHz the brightness temperatures for this experiment is higher than in the fixed effective radius experiment.</a:t>
            </a:r>
            <a:endParaRPr lang="en-US" dirty="0" smtClean="0"/>
          </a:p>
          <a:p>
            <a:endParaRPr lang="en-US" dirty="0"/>
          </a:p>
        </p:txBody>
      </p:sp>
      <p:sp>
        <p:nvSpPr>
          <p:cNvPr id="4" name="Slide Number Placeholder 3"/>
          <p:cNvSpPr>
            <a:spLocks noGrp="1"/>
          </p:cNvSpPr>
          <p:nvPr>
            <p:ph type="sldNum" sz="quarter" idx="10"/>
          </p:nvPr>
        </p:nvSpPr>
        <p:spPr/>
        <p:txBody>
          <a:bodyPr/>
          <a:lstStyle/>
          <a:p>
            <a:fld id="{5113A6EC-2AE2-4263-A04B-AAFFA5351386}" type="slidenum">
              <a:rPr lang="en-US" smtClean="0"/>
              <a:pPr/>
              <a:t>4</a:t>
            </a:fld>
            <a:endParaRPr lang="en-US"/>
          </a:p>
        </p:txBody>
      </p:sp>
    </p:spTree>
    <p:extLst>
      <p:ext uri="{BB962C8B-B14F-4D97-AF65-F5344CB8AC3E}">
        <p14:creationId xmlns:p14="http://schemas.microsoft.com/office/powerpoint/2010/main" val="139550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Scattering </a:t>
            </a:r>
            <a:r>
              <a:rPr lang="en-US" baseline="0" dirty="0" smtClean="0"/>
              <a:t>proportionality to particle cross-section is valid for particles much larger than the wavelength.</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The community with</a:t>
            </a:r>
            <a:r>
              <a:rPr lang="en-US" baseline="0" dirty="0" smtClean="0"/>
              <a:t> </a:t>
            </a:r>
            <a:r>
              <a:rPr lang="en-US" dirty="0" smtClean="0"/>
              <a:t>S- and C-band radar (those are wavelengths of about</a:t>
            </a:r>
            <a:r>
              <a:rPr lang="en-US" baseline="0" dirty="0" smtClean="0"/>
              <a:t> 10 and 5 cm), they </a:t>
            </a:r>
            <a:r>
              <a:rPr lang="en-US" dirty="0" smtClean="0"/>
              <a:t>appropriate use sixth-moment of distribution to relate particle size distributions to reflectivity</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Lots</a:t>
            </a:r>
            <a:r>
              <a:rPr lang="en-US" baseline="0" dirty="0" smtClean="0"/>
              <a:t> of variety of particle size distributions between the four scheme shown earlier</a:t>
            </a:r>
            <a:endParaRPr lang="en-US" dirty="0" smtClean="0"/>
          </a:p>
        </p:txBody>
      </p:sp>
      <p:sp>
        <p:nvSpPr>
          <p:cNvPr id="4" name="Slide Number Placeholder 3"/>
          <p:cNvSpPr>
            <a:spLocks noGrp="1"/>
          </p:cNvSpPr>
          <p:nvPr>
            <p:ph type="sldNum" sz="quarter" idx="10"/>
          </p:nvPr>
        </p:nvSpPr>
        <p:spPr/>
        <p:txBody>
          <a:bodyPr/>
          <a:lstStyle/>
          <a:p>
            <a:fld id="{5113A6EC-2AE2-4263-A04B-AAFFA5351386}" type="slidenum">
              <a:rPr lang="en-US" smtClean="0"/>
              <a:pPr/>
              <a:t>5</a:t>
            </a:fld>
            <a:endParaRPr lang="en-US"/>
          </a:p>
        </p:txBody>
      </p:sp>
    </p:spTree>
    <p:extLst>
      <p:ext uri="{BB962C8B-B14F-4D97-AF65-F5344CB8AC3E}">
        <p14:creationId xmlns:p14="http://schemas.microsoft.com/office/powerpoint/2010/main" val="203301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Though both the MP schemes and CRTM remain sources for error/bias to observation</a:t>
            </a:r>
          </a:p>
        </p:txBody>
      </p:sp>
      <p:sp>
        <p:nvSpPr>
          <p:cNvPr id="4" name="Slide Number Placeholder 3"/>
          <p:cNvSpPr>
            <a:spLocks noGrp="1"/>
          </p:cNvSpPr>
          <p:nvPr>
            <p:ph type="sldNum" sz="quarter" idx="10"/>
          </p:nvPr>
        </p:nvSpPr>
        <p:spPr/>
        <p:txBody>
          <a:bodyPr/>
          <a:lstStyle/>
          <a:p>
            <a:fld id="{395846D1-86E7-4B90-A841-4D2C5E4E233F}" type="slidenum">
              <a:rPr lang="en-US" smtClean="0"/>
              <a:t>6</a:t>
            </a:fld>
            <a:endParaRPr lang="en-US"/>
          </a:p>
        </p:txBody>
      </p:sp>
    </p:spTree>
    <p:extLst>
      <p:ext uri="{BB962C8B-B14F-4D97-AF65-F5344CB8AC3E}">
        <p14:creationId xmlns:p14="http://schemas.microsoft.com/office/powerpoint/2010/main" val="351990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All of the 91.66</a:t>
            </a:r>
            <a:r>
              <a:rPr lang="en-US" baseline="0" dirty="0" smtClean="0"/>
              <a:t> GHz brightness temperatures look cooler than before. A change was made to the scattering properties of ice particles. Lily will go into detail with that.</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Morrison 91.66 GHz brightness temperatures look much cooler than before, when it was substantially warmer than anything else. An error in the snow was solved.</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Great </a:t>
            </a:r>
            <a:r>
              <a:rPr lang="en-US" baseline="0" dirty="0" smtClean="0"/>
              <a:t>variety in the simulated brightness temperatures between the different microphysics schemes</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Substantially lower brightness temperatures than </a:t>
            </a:r>
            <a:r>
              <a:rPr lang="en-US" baseline="0" dirty="0" smtClean="0"/>
              <a:t>observations</a:t>
            </a:r>
          </a:p>
          <a:p>
            <a:pPr marL="1714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13A6EC-2AE2-4263-A04B-AAFFA5351386}" type="slidenum">
              <a:rPr lang="en-US" smtClean="0"/>
              <a:pPr/>
              <a:t>7</a:t>
            </a:fld>
            <a:endParaRPr lang="en-US"/>
          </a:p>
        </p:txBody>
      </p:sp>
    </p:spTree>
    <p:extLst>
      <p:ext uri="{BB962C8B-B14F-4D97-AF65-F5344CB8AC3E}">
        <p14:creationId xmlns:p14="http://schemas.microsoft.com/office/powerpoint/2010/main" val="387869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Testing the Bin-Generalized modified</a:t>
            </a:r>
            <a:r>
              <a:rPr lang="en-US" baseline="0" dirty="0" smtClean="0"/>
              <a:t> CRTM</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32 Bins matches well to CRTM-DS</a:t>
            </a:r>
            <a:r>
              <a:rPr lang="en-US" baseline="0" dirty="0" smtClean="0"/>
              <a:t> in this case</a:t>
            </a:r>
            <a:endParaRPr lang="en-US" dirty="0" smtClean="0"/>
          </a:p>
          <a:p>
            <a:endParaRPr lang="en-US" dirty="0"/>
          </a:p>
        </p:txBody>
      </p:sp>
      <p:sp>
        <p:nvSpPr>
          <p:cNvPr id="4" name="Slide Number Placeholder 3"/>
          <p:cNvSpPr>
            <a:spLocks noGrp="1"/>
          </p:cNvSpPr>
          <p:nvPr>
            <p:ph type="sldNum" sz="quarter" idx="10"/>
          </p:nvPr>
        </p:nvSpPr>
        <p:spPr/>
        <p:txBody>
          <a:bodyPr/>
          <a:lstStyle/>
          <a:p>
            <a:fld id="{5113A6EC-2AE2-4263-A04B-AAFFA5351386}" type="slidenum">
              <a:rPr lang="en-US" smtClean="0"/>
              <a:pPr/>
              <a:t>8</a:t>
            </a:fld>
            <a:endParaRPr lang="en-US"/>
          </a:p>
        </p:txBody>
      </p:sp>
    </p:spTree>
    <p:extLst>
      <p:ext uri="{BB962C8B-B14F-4D97-AF65-F5344CB8AC3E}">
        <p14:creationId xmlns:p14="http://schemas.microsoft.com/office/powerpoint/2010/main" val="29458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31870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96999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29812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5D9B18-B00E-42FF-9A43-ACB3F888A83E}"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5708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D9B18-B00E-42FF-9A43-ACB3F888A83E}"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619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D9B18-B00E-42FF-9A43-ACB3F888A83E}"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2209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D9B18-B00E-42FF-9A43-ACB3F888A83E}"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0674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D9B18-B00E-42FF-9A43-ACB3F888A83E}"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224197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9B18-B00E-42FF-9A43-ACB3F888A83E}"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48694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50258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14342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9B18-B00E-42FF-9A43-ACB3F888A83E}"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CD16-C630-4594-9FB5-35F6029C8B4A}" type="slidenum">
              <a:rPr lang="en-US" smtClean="0"/>
              <a:t>‹#›</a:t>
            </a:fld>
            <a:endParaRPr lang="en-US"/>
          </a:p>
        </p:txBody>
      </p:sp>
    </p:spTree>
    <p:extLst>
      <p:ext uri="{BB962C8B-B14F-4D97-AF65-F5344CB8AC3E}">
        <p14:creationId xmlns:p14="http://schemas.microsoft.com/office/powerpoint/2010/main" val="139848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30.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160152"/>
            <a:ext cx="10260170" cy="2387600"/>
          </a:xfrm>
        </p:spPr>
        <p:txBody>
          <a:bodyPr>
            <a:noAutofit/>
          </a:bodyPr>
          <a:lstStyle/>
          <a:p>
            <a:r>
              <a:rPr lang="en-US" sz="4000" dirty="0"/>
              <a:t>Impact of Microphysics Schemes in WRF on Passive Microwave Brightness Temperatures</a:t>
            </a:r>
            <a:endParaRPr lang="en-US" sz="4000" dirty="0"/>
          </a:p>
        </p:txBody>
      </p:sp>
      <p:pic>
        <p:nvPicPr>
          <p:cNvPr id="1028" name="Picture 4" descr="penn-stat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6" y="5166804"/>
            <a:ext cx="2882686" cy="150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yclotron.tamu.edu/reu/poster_pics/NSF_logo_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790" y="4860081"/>
            <a:ext cx="1828800" cy="185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3499" t="31876" r="17112" b="28024"/>
          <a:stretch/>
        </p:blipFill>
        <p:spPr>
          <a:xfrm>
            <a:off x="219686" y="5314665"/>
            <a:ext cx="3719436" cy="1209040"/>
          </a:xfrm>
          <a:prstGeom prst="rect">
            <a:avLst/>
          </a:prstGeom>
        </p:spPr>
      </p:pic>
      <p:sp>
        <p:nvSpPr>
          <p:cNvPr id="3" name="Subtitle 2"/>
          <p:cNvSpPr>
            <a:spLocks noGrp="1"/>
          </p:cNvSpPr>
          <p:nvPr>
            <p:ph type="subTitle" idx="1"/>
          </p:nvPr>
        </p:nvSpPr>
        <p:spPr>
          <a:xfrm>
            <a:off x="1524000" y="2761130"/>
            <a:ext cx="9144000" cy="2845912"/>
          </a:xfrm>
        </p:spPr>
        <p:txBody>
          <a:bodyPr>
            <a:normAutofit/>
          </a:bodyPr>
          <a:lstStyle/>
          <a:p>
            <a:r>
              <a:rPr lang="en-US" dirty="0" smtClean="0"/>
              <a:t>Research Group Meeting</a:t>
            </a:r>
            <a:endParaRPr lang="en-US" dirty="0"/>
          </a:p>
          <a:p>
            <a:r>
              <a:rPr lang="en-US" dirty="0" smtClean="0"/>
              <a:t>19 August </a:t>
            </a:r>
            <a:r>
              <a:rPr lang="en-US" dirty="0" smtClean="0"/>
              <a:t>2016</a:t>
            </a:r>
          </a:p>
          <a:p>
            <a:endParaRPr lang="en-US" sz="1050" dirty="0" smtClean="0"/>
          </a:p>
          <a:p>
            <a:r>
              <a:rPr lang="en-US" dirty="0" smtClean="0"/>
              <a:t>Scott Sieron</a:t>
            </a:r>
          </a:p>
          <a:p>
            <a:r>
              <a:rPr lang="en-US" dirty="0" smtClean="0"/>
              <a:t>Advisors: </a:t>
            </a:r>
            <a:r>
              <a:rPr lang="en-US" dirty="0" err="1" smtClean="0"/>
              <a:t>Fuqing</a:t>
            </a:r>
            <a:r>
              <a:rPr lang="en-US" dirty="0" smtClean="0"/>
              <a:t> Zhang, Eugene </a:t>
            </a:r>
            <a:r>
              <a:rPr lang="en-US" dirty="0" err="1" smtClean="0"/>
              <a:t>Clothiaux</a:t>
            </a:r>
            <a:endParaRPr lang="en-US" dirty="0" smtClean="0"/>
          </a:p>
          <a:p>
            <a:r>
              <a:rPr lang="en-US" dirty="0" smtClean="0"/>
              <a:t>Major Collaborator: Lu </a:t>
            </a:r>
            <a:r>
              <a:rPr lang="en-US" dirty="0" err="1" smtClean="0"/>
              <a:t>Yinghui</a:t>
            </a:r>
            <a:endParaRPr lang="en-US" dirty="0"/>
          </a:p>
        </p:txBody>
      </p:sp>
    </p:spTree>
    <p:extLst>
      <p:ext uri="{BB962C8B-B14F-4D97-AF65-F5344CB8AC3E}">
        <p14:creationId xmlns:p14="http://schemas.microsoft.com/office/powerpoint/2010/main" val="305771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 (continued)</a:t>
            </a:r>
            <a:endParaRPr lang="en-US" dirty="0"/>
          </a:p>
        </p:txBody>
      </p:sp>
      <p:sp>
        <p:nvSpPr>
          <p:cNvPr id="3" name="Content Placeholder 2"/>
          <p:cNvSpPr>
            <a:spLocks noGrp="1"/>
          </p:cNvSpPr>
          <p:nvPr>
            <p:ph idx="1"/>
          </p:nvPr>
        </p:nvSpPr>
        <p:spPr>
          <a:xfrm>
            <a:off x="838200" y="1825624"/>
            <a:ext cx="10515600" cy="4734973"/>
          </a:xfrm>
        </p:spPr>
        <p:txBody>
          <a:bodyPr>
            <a:normAutofit/>
          </a:bodyPr>
          <a:lstStyle/>
          <a:p>
            <a:r>
              <a:rPr lang="en-US" dirty="0" smtClean="0"/>
              <a:t>Differences in simulated brightness temperatures between microphysics schemes:</a:t>
            </a:r>
          </a:p>
          <a:p>
            <a:pPr lvl="1"/>
            <a:r>
              <a:rPr lang="en-US" dirty="0" smtClean="0"/>
              <a:t>Different integrated </a:t>
            </a:r>
            <a:r>
              <a:rPr lang="en-US" dirty="0" smtClean="0"/>
              <a:t>cloud masses</a:t>
            </a:r>
          </a:p>
          <a:p>
            <a:pPr lvl="1"/>
            <a:r>
              <a:rPr lang="en-US" dirty="0" smtClean="0"/>
              <a:t>Significantly different particle size </a:t>
            </a:r>
            <a:r>
              <a:rPr lang="en-US" dirty="0" smtClean="0"/>
              <a:t>distributions</a:t>
            </a:r>
            <a:endParaRPr lang="en-US" dirty="0" smtClean="0"/>
          </a:p>
        </p:txBody>
      </p:sp>
    </p:spTree>
    <p:extLst>
      <p:ext uri="{BB962C8B-B14F-4D97-AF65-F5344CB8AC3E}">
        <p14:creationId xmlns:p14="http://schemas.microsoft.com/office/powerpoint/2010/main" val="942403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838200" y="1524000"/>
            <a:ext cx="10515600" cy="4652963"/>
          </a:xfrm>
        </p:spPr>
        <p:txBody>
          <a:bodyPr>
            <a:normAutofit fontScale="92500" lnSpcReduction="10000"/>
          </a:bodyPr>
          <a:lstStyle/>
          <a:p>
            <a:r>
              <a:rPr lang="en-US" dirty="0" smtClean="0"/>
              <a:t>Refining and adding modifications, working within the CRTM repository</a:t>
            </a:r>
          </a:p>
          <a:p>
            <a:pPr lvl="1"/>
            <a:r>
              <a:rPr lang="en-US" dirty="0" smtClean="0"/>
              <a:t>Optimize Bin Discretized computations, reduce redundant LUT queries</a:t>
            </a:r>
          </a:p>
          <a:p>
            <a:pPr lvl="1"/>
            <a:r>
              <a:rPr lang="en-US" dirty="0" smtClean="0"/>
              <a:t>Non-spherical particle optical properties</a:t>
            </a:r>
          </a:p>
          <a:p>
            <a:pPr lvl="1"/>
            <a:r>
              <a:rPr lang="en-US" dirty="0" smtClean="0"/>
              <a:t>Tangent linear, </a:t>
            </a:r>
            <a:r>
              <a:rPr lang="en-US" dirty="0" err="1" smtClean="0"/>
              <a:t>adjoint</a:t>
            </a:r>
            <a:r>
              <a:rPr lang="en-US" dirty="0" smtClean="0"/>
              <a:t>, K-matrix</a:t>
            </a:r>
          </a:p>
          <a:p>
            <a:pPr lvl="1"/>
            <a:r>
              <a:rPr lang="en-US" dirty="0" smtClean="0"/>
              <a:t>Antenna pattern convolution and slant path constructions (features in satellite simulators</a:t>
            </a:r>
            <a:r>
              <a:rPr lang="en-US" dirty="0"/>
              <a:t>)</a:t>
            </a:r>
          </a:p>
          <a:p>
            <a:pPr lvl="1"/>
            <a:r>
              <a:rPr lang="en-US" dirty="0"/>
              <a:t>Automatic stream number </a:t>
            </a:r>
            <a:r>
              <a:rPr lang="en-US" dirty="0" smtClean="0"/>
              <a:t>estimation</a:t>
            </a:r>
          </a:p>
          <a:p>
            <a:r>
              <a:rPr lang="en-US" dirty="0" smtClean="0"/>
              <a:t>Uses for this tool:</a:t>
            </a:r>
          </a:p>
          <a:p>
            <a:pPr lvl="1"/>
            <a:r>
              <a:rPr lang="en-US" dirty="0" smtClean="0"/>
              <a:t>Ensemble parameter estimation</a:t>
            </a:r>
          </a:p>
          <a:p>
            <a:pPr lvl="1"/>
            <a:r>
              <a:rPr lang="en-US" dirty="0" smtClean="0"/>
              <a:t>Observing System Experiments (testing data assimilation)</a:t>
            </a:r>
          </a:p>
          <a:p>
            <a:pPr lvl="2"/>
            <a:r>
              <a:rPr lang="en-US" dirty="0" smtClean="0"/>
              <a:t>Simulated or real observations</a:t>
            </a:r>
            <a:endParaRPr lang="en-US" dirty="0"/>
          </a:p>
        </p:txBody>
      </p:sp>
    </p:spTree>
    <p:extLst>
      <p:ext uri="{BB962C8B-B14F-4D97-AF65-F5344CB8AC3E}">
        <p14:creationId xmlns:p14="http://schemas.microsoft.com/office/powerpoint/2010/main" val="2215258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8258"/>
            <a:ext cx="10515600" cy="1325563"/>
          </a:xfrm>
        </p:spPr>
        <p:txBody>
          <a:bodyPr/>
          <a:lstStyle/>
          <a:p>
            <a:r>
              <a:rPr lang="en-US" dirty="0" smtClean="0"/>
              <a:t>References</a:t>
            </a:r>
            <a:endParaRPr lang="en-US" dirty="0"/>
          </a:p>
        </p:txBody>
      </p:sp>
      <p:sp>
        <p:nvSpPr>
          <p:cNvPr id="8" name="Content Placeholder 7"/>
          <p:cNvSpPr>
            <a:spLocks noGrp="1"/>
          </p:cNvSpPr>
          <p:nvPr>
            <p:ph sz="half" idx="1"/>
          </p:nvPr>
        </p:nvSpPr>
        <p:spPr>
          <a:xfrm>
            <a:off x="838200" y="1039906"/>
            <a:ext cx="5181600" cy="5137057"/>
          </a:xfrm>
        </p:spPr>
        <p:txBody>
          <a:bodyPr>
            <a:normAutofit lnSpcReduction="10000"/>
          </a:bodyPr>
          <a:lstStyle/>
          <a:p>
            <a:pPr marL="230188" indent="-230188">
              <a:buNone/>
            </a:pPr>
            <a:endParaRPr lang="en-US" sz="1600" dirty="0" smtClean="0"/>
          </a:p>
          <a:p>
            <a:pPr marL="230188" indent="-230188">
              <a:buNone/>
            </a:pPr>
            <a:r>
              <a:rPr lang="en-US" sz="1600" dirty="0" err="1"/>
              <a:t>Chambon</a:t>
            </a:r>
            <a:r>
              <a:rPr lang="en-US" sz="1600" dirty="0"/>
              <a:t>, P., S. Q. Zhang, A. Y. </a:t>
            </a:r>
            <a:r>
              <a:rPr lang="en-US" sz="1600" dirty="0" err="1"/>
              <a:t>Hou</a:t>
            </a:r>
            <a:r>
              <a:rPr lang="en-US" sz="1600" dirty="0"/>
              <a:t>, M. </a:t>
            </a:r>
            <a:r>
              <a:rPr lang="en-US" sz="1600" dirty="0" err="1"/>
              <a:t>Zupanski</a:t>
            </a:r>
            <a:r>
              <a:rPr lang="en-US" sz="1600" dirty="0"/>
              <a:t>, and S. Cheung, 2014: Assessing the impact of pre-GPM microwave precipitation observations in the Goddard WRF ensemble data assimilation system. </a:t>
            </a:r>
            <a:r>
              <a:rPr lang="en-US" sz="1600" i="1" dirty="0"/>
              <a:t>Quart. Jour. Roy. Meteor. Soc.</a:t>
            </a:r>
            <a:r>
              <a:rPr lang="en-US" sz="1600" dirty="0"/>
              <a:t>, </a:t>
            </a:r>
            <a:r>
              <a:rPr lang="en-US" sz="1600" b="1" dirty="0"/>
              <a:t>140</a:t>
            </a:r>
            <a:r>
              <a:rPr lang="en-US" sz="1600" dirty="0"/>
              <a:t>, 1219–1235.</a:t>
            </a:r>
          </a:p>
          <a:p>
            <a:pPr marL="230188" indent="-230188">
              <a:buNone/>
            </a:pPr>
            <a:r>
              <a:rPr lang="en-US" sz="1600" dirty="0" smtClean="0"/>
              <a:t>Han</a:t>
            </a:r>
            <a:r>
              <a:rPr lang="en-US" sz="1600" dirty="0"/>
              <a:t>, M., S. A. Braun, T. Matsui, and C. R. Williams, 2013: Evaluation of cloud microphysics schemes in simulations of a winter storm using radar and radiometer measurements. </a:t>
            </a:r>
            <a:r>
              <a:rPr lang="en-US" sz="1600" i="1" dirty="0"/>
              <a:t>J. </a:t>
            </a:r>
            <a:r>
              <a:rPr lang="en-US" sz="1600" i="1" dirty="0" err="1"/>
              <a:t>Geophys</a:t>
            </a:r>
            <a:r>
              <a:rPr lang="en-US" sz="1600" i="1" dirty="0"/>
              <a:t>. Res. Atmos.</a:t>
            </a:r>
            <a:r>
              <a:rPr lang="en-US" sz="1600" dirty="0"/>
              <a:t>, </a:t>
            </a:r>
            <a:r>
              <a:rPr lang="en-US" sz="1600" b="1" dirty="0"/>
              <a:t>118</a:t>
            </a:r>
            <a:r>
              <a:rPr lang="en-US" sz="1600" dirty="0"/>
              <a:t>, 1401–1419. </a:t>
            </a:r>
          </a:p>
          <a:p>
            <a:pPr marL="230188" indent="-230188">
              <a:buNone/>
            </a:pPr>
            <a:r>
              <a:rPr lang="en-US" sz="1600" dirty="0"/>
              <a:t>Liu, Q., and F. </a:t>
            </a:r>
            <a:r>
              <a:rPr lang="en-US" sz="1600" dirty="0" err="1"/>
              <a:t>Weng</a:t>
            </a:r>
            <a:r>
              <a:rPr lang="en-US" sz="1600" dirty="0"/>
              <a:t>, 2006: Advanced doubling-adding method for radiative transfer in planetary </a:t>
            </a:r>
            <a:r>
              <a:rPr lang="en-US" sz="1600" dirty="0" smtClean="0"/>
              <a:t>atmospheres. </a:t>
            </a:r>
            <a:r>
              <a:rPr lang="en-US" sz="1600" i="1" dirty="0"/>
              <a:t>J. Atmos. Sci.</a:t>
            </a:r>
            <a:r>
              <a:rPr lang="en-US" sz="1600" dirty="0"/>
              <a:t>, </a:t>
            </a:r>
            <a:r>
              <a:rPr lang="en-US" sz="1600" b="1" dirty="0"/>
              <a:t>63</a:t>
            </a:r>
            <a:r>
              <a:rPr lang="en-US" sz="1600" dirty="0"/>
              <a:t>, 3459‒3465</a:t>
            </a:r>
            <a:r>
              <a:rPr lang="en-US" sz="1600" dirty="0" smtClean="0"/>
              <a:t>.</a:t>
            </a:r>
          </a:p>
          <a:p>
            <a:pPr marL="230188" indent="-230188">
              <a:buNone/>
            </a:pPr>
            <a:r>
              <a:rPr lang="en-US" sz="1600" dirty="0" err="1"/>
              <a:t>Skamarock</a:t>
            </a:r>
            <a:r>
              <a:rPr lang="en-US" sz="1600" dirty="0"/>
              <a:t>, W. C., J. B. </a:t>
            </a:r>
            <a:r>
              <a:rPr lang="en-US" sz="1600" dirty="0" err="1"/>
              <a:t>Klemp</a:t>
            </a:r>
            <a:r>
              <a:rPr lang="en-US" sz="1600" dirty="0"/>
              <a:t>, J. </a:t>
            </a:r>
            <a:r>
              <a:rPr lang="en-US" sz="1600" dirty="0" err="1"/>
              <a:t>Dudhia</a:t>
            </a:r>
            <a:r>
              <a:rPr lang="en-US" sz="1600" dirty="0"/>
              <a:t>, D. O. Gill, D. M. Barker, M. G. </a:t>
            </a:r>
            <a:r>
              <a:rPr lang="en-US" sz="1600" dirty="0" err="1"/>
              <a:t>Duda</a:t>
            </a:r>
            <a:r>
              <a:rPr lang="en-US" sz="1600" dirty="0"/>
              <a:t>, X.-Y. Huang, W. Wang, and J. G. Powers, 2008: A description of the Advanced Research WRF version 3. NCAR Technical Note 475, http://www.mmm.ucar.edu/wrf/users/docs/arw_v3.pdf.</a:t>
            </a:r>
          </a:p>
          <a:p>
            <a:pPr marL="0" indent="0">
              <a:buNone/>
            </a:pPr>
            <a:endParaRPr lang="en-US" dirty="0"/>
          </a:p>
        </p:txBody>
      </p:sp>
      <p:sp>
        <p:nvSpPr>
          <p:cNvPr id="9" name="Content Placeholder 8"/>
          <p:cNvSpPr>
            <a:spLocks noGrp="1"/>
          </p:cNvSpPr>
          <p:nvPr>
            <p:ph sz="half" idx="2"/>
          </p:nvPr>
        </p:nvSpPr>
        <p:spPr>
          <a:xfrm>
            <a:off x="6172200" y="1039906"/>
            <a:ext cx="5181600" cy="5137057"/>
          </a:xfrm>
        </p:spPr>
        <p:txBody>
          <a:bodyPr>
            <a:normAutofit lnSpcReduction="10000"/>
          </a:bodyPr>
          <a:lstStyle/>
          <a:p>
            <a:pPr marL="230188" indent="-230188">
              <a:buNone/>
            </a:pPr>
            <a:r>
              <a:rPr lang="en-US" sz="1600" dirty="0" err="1"/>
              <a:t>Weng</a:t>
            </a:r>
            <a:r>
              <a:rPr lang="en-US" sz="1600" dirty="0"/>
              <a:t>, Y</a:t>
            </a:r>
            <a:r>
              <a:rPr lang="en-US" sz="1600" dirty="0" smtClean="0"/>
              <a:t>., </a:t>
            </a:r>
            <a:r>
              <a:rPr lang="en-US" sz="1600" dirty="0"/>
              <a:t>and F. Zhang, 2012: Assimilating Airborne Doppler Radar Observations with an Ensemble </a:t>
            </a:r>
            <a:r>
              <a:rPr lang="en-US" sz="1600" dirty="0" err="1"/>
              <a:t>Kalman</a:t>
            </a:r>
            <a:r>
              <a:rPr lang="en-US" sz="1600" dirty="0"/>
              <a:t> Filter for Convection-permitting Hurricane Initialization and Prediction: Katrina (2005</a:t>
            </a:r>
            <a:r>
              <a:rPr lang="en-US" sz="1600" dirty="0" smtClean="0"/>
              <a:t>). </a:t>
            </a:r>
            <a:r>
              <a:rPr lang="en-US" sz="1600" i="1" dirty="0" smtClean="0"/>
              <a:t>Mon</a:t>
            </a:r>
            <a:r>
              <a:rPr lang="en-US" sz="1600" i="1" dirty="0"/>
              <a:t>. </a:t>
            </a:r>
            <a:r>
              <a:rPr lang="en-US" sz="1600" i="1" dirty="0" err="1"/>
              <a:t>Wea</a:t>
            </a:r>
            <a:r>
              <a:rPr lang="en-US" sz="1600" i="1" dirty="0"/>
              <a:t>. Rev.</a:t>
            </a:r>
            <a:r>
              <a:rPr lang="en-US" sz="1600" dirty="0" smtClean="0"/>
              <a:t>, </a:t>
            </a:r>
            <a:r>
              <a:rPr lang="en-US" sz="1600" b="1" dirty="0"/>
              <a:t>140</a:t>
            </a:r>
            <a:r>
              <a:rPr lang="en-US" sz="1600" dirty="0"/>
              <a:t>, 841-859</a:t>
            </a:r>
            <a:r>
              <a:rPr lang="en-US" sz="1600" dirty="0" smtClean="0"/>
              <a:t>.</a:t>
            </a:r>
          </a:p>
          <a:p>
            <a:pPr marL="230188" indent="-230188">
              <a:buNone/>
            </a:pPr>
            <a:r>
              <a:rPr lang="en-US" sz="1600" dirty="0" smtClean="0"/>
              <a:t>Wong</a:t>
            </a:r>
            <a:r>
              <a:rPr lang="en-US" sz="1600" dirty="0"/>
              <a:t>, V., and K. A. </a:t>
            </a:r>
            <a:r>
              <a:rPr lang="en-US" sz="1600" dirty="0" smtClean="0"/>
              <a:t>Emanuel, 2007: </a:t>
            </a:r>
            <a:r>
              <a:rPr lang="en-US" sz="1600" dirty="0"/>
              <a:t>Use of cloud radars and radiometers for tropical cyclone intensity estimation, </a:t>
            </a:r>
            <a:r>
              <a:rPr lang="en-US" sz="1600" i="1" dirty="0" err="1"/>
              <a:t>Geophys</a:t>
            </a:r>
            <a:r>
              <a:rPr lang="en-US" sz="1600" i="1" dirty="0"/>
              <a:t>. Res. Lett.</a:t>
            </a:r>
            <a:r>
              <a:rPr lang="en-US" sz="1600" dirty="0"/>
              <a:t>, </a:t>
            </a:r>
            <a:r>
              <a:rPr lang="en-US" sz="1600" b="1" dirty="0"/>
              <a:t>34</a:t>
            </a:r>
            <a:r>
              <a:rPr lang="en-US" sz="1600" dirty="0"/>
              <a:t>, L12811, doi:10.1029/2007GL029960.</a:t>
            </a:r>
            <a:endParaRPr lang="en-US" sz="1600" dirty="0" smtClean="0"/>
          </a:p>
          <a:p>
            <a:pPr marL="230188" indent="-230188">
              <a:buNone/>
            </a:pPr>
            <a:r>
              <a:rPr lang="en-US" sz="1600" dirty="0" smtClean="0"/>
              <a:t>Zhang</a:t>
            </a:r>
            <a:r>
              <a:rPr lang="en-US" sz="1600" dirty="0"/>
              <a:t>, S. Q., M. </a:t>
            </a:r>
            <a:r>
              <a:rPr lang="en-US" sz="1600" dirty="0" err="1"/>
              <a:t>Zupanski</a:t>
            </a:r>
            <a:r>
              <a:rPr lang="en-US" sz="1600" dirty="0"/>
              <a:t>, A. Y. </a:t>
            </a:r>
            <a:r>
              <a:rPr lang="en-US" sz="1600" dirty="0" err="1"/>
              <a:t>Hou</a:t>
            </a:r>
            <a:r>
              <a:rPr lang="en-US" sz="1600" dirty="0"/>
              <a:t>, X. Lin, and S. H. Cheung, 2013: Assimilation of Precipitation-Affected Radiances in a Cloud-Resolving WRF Ensemble Data Assimilation System. </a:t>
            </a:r>
            <a:r>
              <a:rPr lang="en-US" sz="1600" i="1" dirty="0"/>
              <a:t>Mon. </a:t>
            </a:r>
            <a:r>
              <a:rPr lang="en-US" sz="1600" i="1" dirty="0" err="1"/>
              <a:t>Wea</a:t>
            </a:r>
            <a:r>
              <a:rPr lang="en-US" sz="1600" i="1" dirty="0"/>
              <a:t>. Rev.,</a:t>
            </a:r>
            <a:r>
              <a:rPr lang="en-US" sz="1600" b="1" dirty="0"/>
              <a:t>141</a:t>
            </a:r>
            <a:r>
              <a:rPr lang="en-US" sz="1600" dirty="0"/>
              <a:t>, 754–772</a:t>
            </a:r>
            <a:r>
              <a:rPr lang="en-US" sz="1600" dirty="0" smtClean="0"/>
              <a:t>.</a:t>
            </a:r>
          </a:p>
          <a:p>
            <a:pPr marL="230188" indent="-230188">
              <a:buNone/>
            </a:pPr>
            <a:r>
              <a:rPr lang="en-US" sz="1600" dirty="0"/>
              <a:t>Zhang, F., Y. </a:t>
            </a:r>
            <a:r>
              <a:rPr lang="en-US" sz="1600" dirty="0" err="1" smtClean="0"/>
              <a:t>Weng</a:t>
            </a:r>
            <a:r>
              <a:rPr lang="en-US" sz="1600" dirty="0" smtClean="0"/>
              <a:t>, </a:t>
            </a:r>
            <a:r>
              <a:rPr lang="en-US" sz="1600" dirty="0"/>
              <a:t>J. A. </a:t>
            </a:r>
            <a:r>
              <a:rPr lang="en-US" sz="1600" dirty="0" err="1"/>
              <a:t>Sippel</a:t>
            </a:r>
            <a:r>
              <a:rPr lang="en-US" sz="1600" dirty="0"/>
              <a:t>, Z. </a:t>
            </a:r>
            <a:r>
              <a:rPr lang="en-US" sz="1600" dirty="0" err="1"/>
              <a:t>Meng</a:t>
            </a:r>
            <a:r>
              <a:rPr lang="en-US" sz="1600" dirty="0"/>
              <a:t>, and C. H. Bishop, 2009: Cloud-resolving Hurricane Initialization and Prediction through Assimilation of Doppler Radar Observations with an Ensemble </a:t>
            </a:r>
            <a:r>
              <a:rPr lang="en-US" sz="1600" dirty="0" err="1"/>
              <a:t>Kalman</a:t>
            </a:r>
            <a:r>
              <a:rPr lang="en-US" sz="1600" dirty="0"/>
              <a:t> Filter. </a:t>
            </a:r>
            <a:r>
              <a:rPr lang="en-US" sz="1600" i="1" dirty="0"/>
              <a:t>Mon. </a:t>
            </a:r>
            <a:r>
              <a:rPr lang="en-US" sz="1600" i="1" dirty="0" err="1"/>
              <a:t>Wea</a:t>
            </a:r>
            <a:r>
              <a:rPr lang="en-US" sz="1600" i="1" dirty="0"/>
              <a:t>. Rev.</a:t>
            </a:r>
            <a:r>
              <a:rPr lang="en-US" sz="1600" dirty="0" smtClean="0"/>
              <a:t>, </a:t>
            </a:r>
            <a:r>
              <a:rPr lang="en-US" sz="1600" b="1" dirty="0"/>
              <a:t>137</a:t>
            </a:r>
            <a:r>
              <a:rPr lang="en-US" sz="1600" dirty="0"/>
              <a:t>, 2105-2125.</a:t>
            </a:r>
          </a:p>
          <a:p>
            <a:pPr marL="230188" indent="-230188">
              <a:buNone/>
            </a:pPr>
            <a:r>
              <a:rPr lang="en-US" sz="1600" dirty="0" err="1" smtClean="0"/>
              <a:t>Zupanski</a:t>
            </a:r>
            <a:r>
              <a:rPr lang="en-US" sz="1600" dirty="0"/>
              <a:t>, D., S. Q. Zhang, M. </a:t>
            </a:r>
            <a:r>
              <a:rPr lang="en-US" sz="1600" dirty="0" err="1"/>
              <a:t>Zupanski</a:t>
            </a:r>
            <a:r>
              <a:rPr lang="en-US" sz="1600" dirty="0"/>
              <a:t>, A. Y. </a:t>
            </a:r>
            <a:r>
              <a:rPr lang="en-US" sz="1600" dirty="0" err="1"/>
              <a:t>Hou</a:t>
            </a:r>
            <a:r>
              <a:rPr lang="en-US" sz="1600" dirty="0"/>
              <a:t>, and S. H. Cheung, 2011: A Prototype WRF-Based Ensemble Data Assimilation System for Dynamically Downscaling Satellite Precipitation Observations. </a:t>
            </a:r>
            <a:r>
              <a:rPr lang="en-US" sz="1600" i="1" dirty="0"/>
              <a:t>J. Hydrometeor.</a:t>
            </a:r>
            <a:r>
              <a:rPr lang="en-US" sz="1600" dirty="0"/>
              <a:t>, </a:t>
            </a:r>
            <a:r>
              <a:rPr lang="en-US" sz="1600" b="1" dirty="0"/>
              <a:t>12</a:t>
            </a:r>
            <a:r>
              <a:rPr lang="en-US" sz="1600" dirty="0"/>
              <a:t>, 118–134.</a:t>
            </a:r>
          </a:p>
          <a:p>
            <a:pPr marL="0" indent="0">
              <a:buNone/>
            </a:pPr>
            <a:endParaRPr lang="en-US" dirty="0"/>
          </a:p>
        </p:txBody>
      </p:sp>
    </p:spTree>
    <p:extLst>
      <p:ext uri="{BB962C8B-B14F-4D97-AF65-F5344CB8AC3E}">
        <p14:creationId xmlns:p14="http://schemas.microsoft.com/office/powerpoint/2010/main" val="264706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87283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9369" y="4556249"/>
            <a:ext cx="1097367" cy="596138"/>
          </a:xfrm>
          <a:prstGeom prst="rect">
            <a:avLst/>
          </a:prstGeom>
          <a:noFill/>
        </p:spPr>
        <p:txBody>
          <a:bodyPr wrap="square" lIns="18288" tIns="36576" rIns="36576" bIns="9144" rtlCol="0">
            <a:spAutoFit/>
          </a:bodyPr>
          <a:lstStyle/>
          <a:p>
            <a:pPr algn="r"/>
            <a:r>
              <a:rPr lang="en-US" sz="800" dirty="0" smtClean="0">
                <a:solidFill>
                  <a:schemeClr val="bg1"/>
                </a:solidFill>
                <a:latin typeface="Helvetica" panose="020B0604020202020204" pitchFamily="34" charset="0"/>
                <a:cs typeface="Helvetica" panose="020B0604020202020204" pitchFamily="34" charset="0"/>
              </a:rPr>
              <a:t>c) WSM6 89.0H</a:t>
            </a:r>
            <a:endParaRPr lang="en-US" sz="800" dirty="0">
              <a:solidFill>
                <a:schemeClr val="bg1"/>
              </a:solidFill>
              <a:latin typeface="Helvetica" panose="020B0604020202020204" pitchFamily="34" charset="0"/>
              <a:cs typeface="Helvetica" panose="020B0604020202020204" pitchFamily="34" charset="0"/>
            </a:endParaRPr>
          </a:p>
        </p:txBody>
      </p:sp>
      <p:grpSp>
        <p:nvGrpSpPr>
          <p:cNvPr id="6" name="Group 5"/>
          <p:cNvGrpSpPr/>
          <p:nvPr/>
        </p:nvGrpSpPr>
        <p:grpSpPr>
          <a:xfrm>
            <a:off x="5779031" y="405384"/>
            <a:ext cx="6394491" cy="5123762"/>
            <a:chOff x="2822972" y="-6096"/>
            <a:chExt cx="3136308" cy="2513053"/>
          </a:xfrm>
        </p:grpSpPr>
        <p:grpSp>
          <p:nvGrpSpPr>
            <p:cNvPr id="7" name="Group 6"/>
            <p:cNvGrpSpPr/>
            <p:nvPr/>
          </p:nvGrpSpPr>
          <p:grpSpPr>
            <a:xfrm>
              <a:off x="4283968" y="-6011"/>
              <a:ext cx="1675312" cy="2512968"/>
              <a:chOff x="3795200" y="108"/>
              <a:chExt cx="2133600" cy="3200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200" y="108"/>
                <a:ext cx="2133600" cy="3200400"/>
              </a:xfrm>
              <a:prstGeom prst="rect">
                <a:avLst/>
              </a:prstGeom>
            </p:spPr>
          </p:pic>
          <p:sp>
            <p:nvSpPr>
              <p:cNvPr id="12" name="Rectangle 11"/>
              <p:cNvSpPr/>
              <p:nvPr/>
            </p:nvSpPr>
            <p:spPr>
              <a:xfrm>
                <a:off x="4402484" y="110810"/>
                <a:ext cx="974423" cy="146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822972" y="-6096"/>
              <a:ext cx="1712251" cy="2512968"/>
              <a:chOff x="2822972" y="-6096"/>
              <a:chExt cx="1712251" cy="251296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972" y="-6096"/>
                <a:ext cx="1675311" cy="251296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234" t="89682" r="84956" b="6826"/>
              <a:stretch/>
            </p:blipFill>
            <p:spPr>
              <a:xfrm>
                <a:off x="4471402" y="2248406"/>
                <a:ext cx="63821" cy="87754"/>
              </a:xfrm>
              <a:prstGeom prst="rect">
                <a:avLst/>
              </a:prstGeom>
            </p:spPr>
          </p:pic>
        </p:gr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8" y="417813"/>
            <a:ext cx="3000538" cy="27032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928" y="417813"/>
            <a:ext cx="2703283" cy="270328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2" y="3121096"/>
            <a:ext cx="3001576" cy="287913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3928" y="3121098"/>
            <a:ext cx="2703281" cy="2878136"/>
          </a:xfrm>
          <a:prstGeom prst="rect">
            <a:avLst/>
          </a:prstGeom>
        </p:spPr>
      </p:pic>
      <p:sp>
        <p:nvSpPr>
          <p:cNvPr id="17" name="TextBox 16"/>
          <p:cNvSpPr txBox="1"/>
          <p:nvPr/>
        </p:nvSpPr>
        <p:spPr>
          <a:xfrm>
            <a:off x="1144057" y="492394"/>
            <a:ext cx="1809959"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a1) Mean as ER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8" name="TextBox 17"/>
          <p:cNvSpPr txBox="1"/>
          <p:nvPr/>
        </p:nvSpPr>
        <p:spPr>
          <a:xfrm>
            <a:off x="3437700" y="491399"/>
            <a:ext cx="2219798"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b1) 6</a:t>
            </a:r>
            <a:r>
              <a:rPr lang="en-US" sz="1600" baseline="30000" dirty="0" smtClean="0">
                <a:solidFill>
                  <a:schemeClr val="bg1"/>
                </a:solidFill>
                <a:latin typeface="Helvetica" panose="020B0604020202020204" pitchFamily="34" charset="0"/>
                <a:cs typeface="Helvetica" panose="020B0604020202020204" pitchFamily="34" charset="0"/>
              </a:rPr>
              <a:t>th</a:t>
            </a:r>
            <a:r>
              <a:rPr lang="en-US" sz="1600" dirty="0" smtClean="0">
                <a:solidFill>
                  <a:schemeClr val="bg1"/>
                </a:solidFill>
                <a:latin typeface="Helvetica" panose="020B0604020202020204" pitchFamily="34" charset="0"/>
                <a:cs typeface="Helvetica" panose="020B0604020202020204" pitchFamily="34" charset="0"/>
              </a:rPr>
              <a:t> moment as ER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9" name="TextBox 18"/>
          <p:cNvSpPr txBox="1"/>
          <p:nvPr/>
        </p:nvSpPr>
        <p:spPr>
          <a:xfrm>
            <a:off x="1096185" y="3195677"/>
            <a:ext cx="1860404"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a2) Mean as ER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20" name="TextBox 19"/>
          <p:cNvSpPr txBox="1"/>
          <p:nvPr/>
        </p:nvSpPr>
        <p:spPr>
          <a:xfrm>
            <a:off x="3289369" y="3194682"/>
            <a:ext cx="2370500"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b2) 6</a:t>
            </a:r>
            <a:r>
              <a:rPr lang="en-US" sz="1600" baseline="30000" dirty="0" smtClean="0">
                <a:solidFill>
                  <a:schemeClr val="bg1"/>
                </a:solidFill>
                <a:latin typeface="Helvetica" panose="020B0604020202020204" pitchFamily="34" charset="0"/>
                <a:cs typeface="Helvetica" panose="020B0604020202020204" pitchFamily="34" charset="0"/>
              </a:rPr>
              <a:t>th</a:t>
            </a:r>
            <a:r>
              <a:rPr lang="en-US" sz="1600" dirty="0" smtClean="0">
                <a:solidFill>
                  <a:schemeClr val="bg1"/>
                </a:solidFill>
                <a:latin typeface="Helvetica" panose="020B0604020202020204" pitchFamily="34" charset="0"/>
                <a:cs typeface="Helvetica" panose="020B0604020202020204" pitchFamily="34" charset="0"/>
              </a:rPr>
              <a:t> moment as ER 89.0H</a:t>
            </a:r>
            <a:endParaRPr lang="en-US" sz="1600" dirty="0">
              <a:solidFill>
                <a:schemeClr val="bg1"/>
              </a:solidFill>
              <a:latin typeface="Helvetica" panose="020B0604020202020204" pitchFamily="34" charset="0"/>
              <a:cs typeface="Helvetica" panose="020B0604020202020204" pitchFamily="34" charset="0"/>
            </a:endParaRPr>
          </a:p>
        </p:txBody>
      </p:sp>
      <p:grpSp>
        <p:nvGrpSpPr>
          <p:cNvPr id="21" name="Group 20"/>
          <p:cNvGrpSpPr/>
          <p:nvPr/>
        </p:nvGrpSpPr>
        <p:grpSpPr>
          <a:xfrm>
            <a:off x="5688571" y="5523874"/>
            <a:ext cx="3930945" cy="487792"/>
            <a:chOff x="2877956" y="2523686"/>
            <a:chExt cx="1928012" cy="239248"/>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771852" y="1629790"/>
              <a:ext cx="140220" cy="1928012"/>
            </a:xfrm>
            <a:prstGeom prst="rect">
              <a:avLst/>
            </a:prstGeom>
          </p:spPr>
        </p:pic>
        <p:sp>
          <p:nvSpPr>
            <p:cNvPr id="23" name="TextBox 22"/>
            <p:cNvSpPr txBox="1"/>
            <p:nvPr/>
          </p:nvSpPr>
          <p:spPr>
            <a:xfrm>
              <a:off x="2949848" y="2643547"/>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90</a:t>
              </a:r>
              <a:endParaRPr lang="en-US" sz="1400" dirty="0">
                <a:latin typeface="Helvetica" panose="020B0604020202020204" pitchFamily="34" charset="0"/>
                <a:cs typeface="Helvetica" panose="020B0604020202020204" pitchFamily="34" charset="0"/>
              </a:endParaRPr>
            </a:p>
          </p:txBody>
        </p:sp>
        <p:sp>
          <p:nvSpPr>
            <p:cNvPr id="24" name="TextBox 23"/>
            <p:cNvSpPr txBox="1"/>
            <p:nvPr/>
          </p:nvSpPr>
          <p:spPr>
            <a:xfrm>
              <a:off x="3184677" y="264709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120</a:t>
              </a:r>
              <a:endParaRPr lang="en-US" sz="1400" dirty="0">
                <a:latin typeface="Helvetica" panose="020B0604020202020204" pitchFamily="34" charset="0"/>
                <a:cs typeface="Helvetica" panose="020B0604020202020204" pitchFamily="34" charset="0"/>
              </a:endParaRPr>
            </a:p>
          </p:txBody>
        </p:sp>
        <p:sp>
          <p:nvSpPr>
            <p:cNvPr id="25" name="TextBox 24"/>
            <p:cNvSpPr txBox="1"/>
            <p:nvPr/>
          </p:nvSpPr>
          <p:spPr>
            <a:xfrm>
              <a:off x="3421276" y="264669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150</a:t>
              </a:r>
              <a:endParaRPr lang="en-US" sz="1400" dirty="0">
                <a:latin typeface="Helvetica" panose="020B0604020202020204" pitchFamily="34" charset="0"/>
                <a:cs typeface="Helvetica" panose="020B0604020202020204" pitchFamily="34" charset="0"/>
              </a:endParaRPr>
            </a:p>
          </p:txBody>
        </p:sp>
        <p:sp>
          <p:nvSpPr>
            <p:cNvPr id="26" name="TextBox 25"/>
            <p:cNvSpPr txBox="1"/>
            <p:nvPr/>
          </p:nvSpPr>
          <p:spPr>
            <a:xfrm>
              <a:off x="3652160" y="264820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180</a:t>
              </a:r>
              <a:endParaRPr lang="en-US" sz="1400" dirty="0">
                <a:latin typeface="Helvetica" panose="020B0604020202020204" pitchFamily="34" charset="0"/>
                <a:cs typeface="Helvetica" panose="020B0604020202020204" pitchFamily="34" charset="0"/>
              </a:endParaRPr>
            </a:p>
          </p:txBody>
        </p:sp>
        <p:sp>
          <p:nvSpPr>
            <p:cNvPr id="27" name="TextBox 26"/>
            <p:cNvSpPr txBox="1"/>
            <p:nvPr/>
          </p:nvSpPr>
          <p:spPr>
            <a:xfrm>
              <a:off x="3886854" y="264781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210</a:t>
              </a:r>
              <a:endParaRPr lang="en-US" sz="1400" dirty="0">
                <a:latin typeface="Helvetica" panose="020B0604020202020204" pitchFamily="34" charset="0"/>
                <a:cs typeface="Helvetica" panose="020B0604020202020204" pitchFamily="34" charset="0"/>
              </a:endParaRPr>
            </a:p>
          </p:txBody>
        </p:sp>
        <p:sp>
          <p:nvSpPr>
            <p:cNvPr id="28" name="TextBox 27"/>
            <p:cNvSpPr txBox="1"/>
            <p:nvPr/>
          </p:nvSpPr>
          <p:spPr>
            <a:xfrm>
              <a:off x="4121548" y="264741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240</a:t>
              </a:r>
              <a:endParaRPr lang="en-US" sz="1400" dirty="0">
                <a:latin typeface="Helvetica" panose="020B0604020202020204" pitchFamily="34" charset="0"/>
                <a:cs typeface="Helvetica" panose="020B0604020202020204" pitchFamily="34" charset="0"/>
              </a:endParaRPr>
            </a:p>
          </p:txBody>
        </p:sp>
        <p:sp>
          <p:nvSpPr>
            <p:cNvPr id="29" name="TextBox 28"/>
            <p:cNvSpPr txBox="1"/>
            <p:nvPr/>
          </p:nvSpPr>
          <p:spPr>
            <a:xfrm>
              <a:off x="4356242" y="264702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270</a:t>
              </a:r>
              <a:endParaRPr lang="en-US" sz="1400" dirty="0">
                <a:latin typeface="Helvetica" panose="020B0604020202020204" pitchFamily="34" charset="0"/>
                <a:cs typeface="Helvetica" panose="020B0604020202020204" pitchFamily="34" charset="0"/>
              </a:endParaRPr>
            </a:p>
          </p:txBody>
        </p:sp>
        <p:sp>
          <p:nvSpPr>
            <p:cNvPr id="30" name="TextBox 29"/>
            <p:cNvSpPr txBox="1"/>
            <p:nvPr/>
          </p:nvSpPr>
          <p:spPr>
            <a:xfrm>
              <a:off x="4590936" y="264662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300</a:t>
              </a:r>
              <a:endParaRPr lang="en-US" sz="1400" dirty="0">
                <a:latin typeface="Helvetica" panose="020B0604020202020204" pitchFamily="34" charset="0"/>
                <a:cs typeface="Helvetica" panose="020B0604020202020204" pitchFamily="34" charset="0"/>
              </a:endParaRPr>
            </a:p>
          </p:txBody>
        </p:sp>
      </p:grpSp>
      <p:sp>
        <p:nvSpPr>
          <p:cNvPr id="31" name="TextBox 30"/>
          <p:cNvSpPr txBox="1"/>
          <p:nvPr/>
        </p:nvSpPr>
        <p:spPr>
          <a:xfrm>
            <a:off x="9374194" y="5387256"/>
            <a:ext cx="1990202"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Brightness Temperature </a:t>
            </a:r>
            <a:r>
              <a:rPr lang="en-US" sz="1400">
                <a:latin typeface="Helvetica" panose="020B0604020202020204" pitchFamily="34" charset="0"/>
                <a:cs typeface="Helvetica" panose="020B0604020202020204" pitchFamily="34" charset="0"/>
              </a:rPr>
              <a:t>(</a:t>
            </a:r>
            <a:r>
              <a:rPr lang="en-US" sz="1400" smtClean="0">
                <a:latin typeface="Helvetica" panose="020B0604020202020204" pitchFamily="34" charset="0"/>
                <a:cs typeface="Helvetica" panose="020B0604020202020204" pitchFamily="34" charset="0"/>
              </a:rPr>
              <a:t>K)</a:t>
            </a:r>
            <a:endParaRPr lang="en-US" sz="1400" dirty="0">
              <a:latin typeface="Helvetica" panose="020B0604020202020204" pitchFamily="34" charset="0"/>
              <a:cs typeface="Helvetica" panose="020B0604020202020204" pitchFamily="34" charset="0"/>
            </a:endParaRPr>
          </a:p>
        </p:txBody>
      </p:sp>
      <p:sp>
        <p:nvSpPr>
          <p:cNvPr id="32" name="TextBox 31"/>
          <p:cNvSpPr txBox="1"/>
          <p:nvPr/>
        </p:nvSpPr>
        <p:spPr>
          <a:xfrm>
            <a:off x="6225180" y="716108"/>
            <a:ext cx="434187" cy="345132"/>
          </a:xfrm>
          <a:prstGeom prst="rect">
            <a:avLst/>
          </a:prstGeom>
          <a:noFill/>
        </p:spPr>
        <p:txBody>
          <a:bodyPr wrap="square" lIns="18288" tIns="36576" rIns="36576" bIns="9144" rtlCol="0">
            <a:spAutoFit/>
          </a:bodyPr>
          <a:lstStyle/>
          <a:p>
            <a:pPr algn="r"/>
            <a:r>
              <a:rPr lang="en-US" sz="800" dirty="0" smtClean="0">
                <a:latin typeface="Helvetica" panose="020B0604020202020204" pitchFamily="34" charset="0"/>
                <a:cs typeface="Helvetica" panose="020B0604020202020204" pitchFamily="34" charset="0"/>
              </a:rPr>
              <a:t>c)</a:t>
            </a:r>
            <a:endParaRPr lang="en-US" sz="800" dirty="0">
              <a:latin typeface="Helvetica" panose="020B0604020202020204" pitchFamily="34" charset="0"/>
              <a:cs typeface="Helvetica" panose="020B0604020202020204" pitchFamily="34" charset="0"/>
            </a:endParaRPr>
          </a:p>
        </p:txBody>
      </p:sp>
      <p:sp>
        <p:nvSpPr>
          <p:cNvPr id="33" name="TextBox 32"/>
          <p:cNvSpPr txBox="1"/>
          <p:nvPr/>
        </p:nvSpPr>
        <p:spPr>
          <a:xfrm>
            <a:off x="9206849" y="716106"/>
            <a:ext cx="434187" cy="345132"/>
          </a:xfrm>
          <a:prstGeom prst="rect">
            <a:avLst/>
          </a:prstGeom>
          <a:noFill/>
        </p:spPr>
        <p:txBody>
          <a:bodyPr wrap="square" lIns="18288" tIns="36576" rIns="36576" bIns="9144" rtlCol="0">
            <a:spAutoFit/>
          </a:bodyPr>
          <a:lstStyle/>
          <a:p>
            <a:pPr algn="r"/>
            <a:r>
              <a:rPr lang="en-US" sz="800" dirty="0" smtClean="0">
                <a:latin typeface="Helvetica" panose="020B0604020202020204" pitchFamily="34" charset="0"/>
                <a:cs typeface="Helvetica" panose="020B0604020202020204" pitchFamily="34" charset="0"/>
              </a:rPr>
              <a:t>d)</a:t>
            </a:r>
            <a:endParaRPr lang="en-US" sz="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198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370627"/>
            <a:ext cx="1871281" cy="1794946"/>
            <a:chOff x="0" y="2651758"/>
            <a:chExt cx="1472184" cy="141213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1758"/>
              <a:ext cx="1472184" cy="1412130"/>
            </a:xfrm>
            <a:prstGeom prst="rect">
              <a:avLst/>
            </a:prstGeom>
          </p:spPr>
        </p:pic>
        <p:sp>
          <p:nvSpPr>
            <p:cNvPr id="7" name="Rectangle 6"/>
            <p:cNvSpPr/>
            <p:nvPr/>
          </p:nvSpPr>
          <p:spPr>
            <a:xfrm>
              <a:off x="1327587" y="3975732"/>
              <a:ext cx="50588" cy="6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635" y="3370627"/>
            <a:ext cx="1685315" cy="16853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950" y="3370627"/>
            <a:ext cx="1685315" cy="16853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265" y="3370627"/>
            <a:ext cx="1685315" cy="168531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870634" cy="168531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635" y="0"/>
            <a:ext cx="1685315" cy="168531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5950" y="0"/>
            <a:ext cx="1685315" cy="168531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1265" y="0"/>
            <a:ext cx="1685315" cy="168531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950" y="5055941"/>
            <a:ext cx="1685312" cy="179432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1265" y="5055941"/>
            <a:ext cx="1685314" cy="1794324"/>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685314"/>
            <a:ext cx="1870633" cy="168531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0635" y="1685314"/>
            <a:ext cx="1685315" cy="1685315"/>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55950" y="1685314"/>
            <a:ext cx="1685315" cy="1685315"/>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1265" y="1685314"/>
            <a:ext cx="1685315" cy="1685315"/>
          </a:xfrm>
          <a:prstGeom prst="rect">
            <a:avLst/>
          </a:prstGeom>
        </p:spPr>
      </p:pic>
      <p:sp>
        <p:nvSpPr>
          <p:cNvPr id="21" name="TextBox 20"/>
          <p:cNvSpPr txBox="1"/>
          <p:nvPr/>
        </p:nvSpPr>
        <p:spPr>
          <a:xfrm>
            <a:off x="7367108" y="2863789"/>
            <a:ext cx="1561753"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Brightness Temperature (K)</a:t>
            </a:r>
          </a:p>
        </p:txBody>
      </p:sp>
      <p:sp>
        <p:nvSpPr>
          <p:cNvPr id="22" name="TextBox 21"/>
          <p:cNvSpPr txBox="1"/>
          <p:nvPr/>
        </p:nvSpPr>
        <p:spPr>
          <a:xfrm>
            <a:off x="319020" y="46497"/>
            <a:ext cx="150802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a1) Consistent Clouds 10.65H</a:t>
            </a:r>
            <a:endParaRPr lang="en-US" sz="1100" dirty="0">
              <a:solidFill>
                <a:schemeClr val="bg1"/>
              </a:solidFill>
              <a:latin typeface="Helvetica" panose="020B0604020202020204" pitchFamily="34" charset="0"/>
              <a:cs typeface="Helvetica" panose="020B0604020202020204" pitchFamily="34" charset="0"/>
            </a:endParaRPr>
          </a:p>
        </p:txBody>
      </p:sp>
      <p:sp>
        <p:nvSpPr>
          <p:cNvPr id="23" name="TextBox 22"/>
          <p:cNvSpPr txBox="1"/>
          <p:nvPr/>
        </p:nvSpPr>
        <p:spPr>
          <a:xfrm>
            <a:off x="2050531" y="45876"/>
            <a:ext cx="146195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b1) </a:t>
            </a:r>
            <a:r>
              <a:rPr lang="en-US" sz="1100" dirty="0">
                <a:solidFill>
                  <a:schemeClr val="bg1"/>
                </a:solidFill>
                <a:latin typeface="Helvetica" panose="020B0604020202020204" pitchFamily="34" charset="0"/>
                <a:cs typeface="Helvetica" panose="020B0604020202020204" pitchFamily="34" charset="0"/>
              </a:rPr>
              <a:t>Consistent Clouds 18.7H</a:t>
            </a:r>
          </a:p>
        </p:txBody>
      </p:sp>
      <p:sp>
        <p:nvSpPr>
          <p:cNvPr id="24" name="TextBox 23"/>
          <p:cNvSpPr txBox="1"/>
          <p:nvPr/>
        </p:nvSpPr>
        <p:spPr>
          <a:xfrm>
            <a:off x="3779431" y="44262"/>
            <a:ext cx="1415021"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c1) </a:t>
            </a:r>
            <a:r>
              <a:rPr lang="en-US" sz="1100" dirty="0">
                <a:solidFill>
                  <a:schemeClr val="bg1"/>
                </a:solidFill>
                <a:latin typeface="Helvetica" panose="020B0604020202020204" pitchFamily="34" charset="0"/>
                <a:cs typeface="Helvetica" panose="020B0604020202020204" pitchFamily="34" charset="0"/>
              </a:rPr>
              <a:t>Consistent Clouds 23.8V</a:t>
            </a:r>
          </a:p>
        </p:txBody>
      </p:sp>
      <p:sp>
        <p:nvSpPr>
          <p:cNvPr id="25" name="TextBox 24"/>
          <p:cNvSpPr txBox="1"/>
          <p:nvPr/>
        </p:nvSpPr>
        <p:spPr>
          <a:xfrm>
            <a:off x="5340059" y="45876"/>
            <a:ext cx="1542936"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d1) </a:t>
            </a:r>
            <a:r>
              <a:rPr lang="en-US" sz="1100" dirty="0">
                <a:solidFill>
                  <a:schemeClr val="bg1"/>
                </a:solidFill>
                <a:latin typeface="Helvetica" panose="020B0604020202020204" pitchFamily="34" charset="0"/>
                <a:cs typeface="Helvetica" panose="020B0604020202020204" pitchFamily="34" charset="0"/>
              </a:rPr>
              <a:t>Consistent Clouds 165.5H</a:t>
            </a:r>
          </a:p>
        </p:txBody>
      </p:sp>
      <p:sp>
        <p:nvSpPr>
          <p:cNvPr id="26" name="TextBox 25"/>
          <p:cNvSpPr txBox="1"/>
          <p:nvPr/>
        </p:nvSpPr>
        <p:spPr>
          <a:xfrm>
            <a:off x="687686" y="1731811"/>
            <a:ext cx="1140967"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a2) Fixed </a:t>
            </a:r>
            <a:r>
              <a:rPr lang="en-US" sz="1100" dirty="0">
                <a:solidFill>
                  <a:schemeClr val="bg1"/>
                </a:solidFill>
                <a:latin typeface="Helvetica" panose="020B0604020202020204" pitchFamily="34" charset="0"/>
                <a:cs typeface="Helvetica" panose="020B0604020202020204" pitchFamily="34" charset="0"/>
              </a:rPr>
              <a:t>Radius 10.65H</a:t>
            </a:r>
          </a:p>
        </p:txBody>
      </p:sp>
      <p:sp>
        <p:nvSpPr>
          <p:cNvPr id="27" name="TextBox 26"/>
          <p:cNvSpPr txBox="1"/>
          <p:nvPr/>
        </p:nvSpPr>
        <p:spPr>
          <a:xfrm>
            <a:off x="2311648" y="1731191"/>
            <a:ext cx="120231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18.7H</a:t>
            </a:r>
            <a:endParaRPr lang="en-US" sz="1100" dirty="0">
              <a:solidFill>
                <a:schemeClr val="bg1"/>
              </a:solidFill>
              <a:latin typeface="Helvetica" panose="020B0604020202020204" pitchFamily="34" charset="0"/>
              <a:cs typeface="Helvetica" panose="020B0604020202020204" pitchFamily="34" charset="0"/>
            </a:endParaRPr>
          </a:p>
        </p:txBody>
      </p:sp>
      <p:sp>
        <p:nvSpPr>
          <p:cNvPr id="28" name="TextBox 27"/>
          <p:cNvSpPr txBox="1"/>
          <p:nvPr/>
        </p:nvSpPr>
        <p:spPr>
          <a:xfrm>
            <a:off x="4038945" y="1730571"/>
            <a:ext cx="1158733"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23.8V</a:t>
            </a:r>
            <a:endParaRPr lang="en-US" sz="1100" dirty="0">
              <a:solidFill>
                <a:schemeClr val="bg1"/>
              </a:solidFill>
              <a:latin typeface="Helvetica" panose="020B0604020202020204" pitchFamily="34" charset="0"/>
              <a:cs typeface="Helvetica" panose="020B0604020202020204" pitchFamily="34" charset="0"/>
            </a:endParaRPr>
          </a:p>
        </p:txBody>
      </p:sp>
      <p:sp>
        <p:nvSpPr>
          <p:cNvPr id="29" name="TextBox 28"/>
          <p:cNvSpPr txBox="1"/>
          <p:nvPr/>
        </p:nvSpPr>
        <p:spPr>
          <a:xfrm>
            <a:off x="5688745" y="1729950"/>
            <a:ext cx="1192644"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165.5H</a:t>
            </a:r>
            <a:endParaRPr lang="en-US" sz="1100" dirty="0">
              <a:solidFill>
                <a:schemeClr val="bg1"/>
              </a:solidFill>
              <a:latin typeface="Helvetica" panose="020B0604020202020204" pitchFamily="34" charset="0"/>
              <a:cs typeface="Helvetica" panose="020B0604020202020204" pitchFamily="34" charset="0"/>
            </a:endParaRPr>
          </a:p>
        </p:txBody>
      </p:sp>
      <p:sp>
        <p:nvSpPr>
          <p:cNvPr id="30" name="TextBox 29"/>
          <p:cNvSpPr txBox="1"/>
          <p:nvPr/>
        </p:nvSpPr>
        <p:spPr>
          <a:xfrm>
            <a:off x="319020" y="3417124"/>
            <a:ext cx="150625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a3) 6</a:t>
            </a:r>
            <a:r>
              <a:rPr lang="en-US" sz="1100" baseline="30000" dirty="0" smtClean="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a:t>
            </a:r>
            <a:r>
              <a:rPr lang="en-US" sz="1100" dirty="0" smtClean="0">
                <a:solidFill>
                  <a:schemeClr val="bg1"/>
                </a:solidFill>
                <a:latin typeface="Helvetica" panose="020B0604020202020204" pitchFamily="34" charset="0"/>
                <a:cs typeface="Helvetica" panose="020B0604020202020204" pitchFamily="34" charset="0"/>
              </a:rPr>
              <a:t>Moment Radius </a:t>
            </a:r>
            <a:r>
              <a:rPr lang="en-US" sz="1100" dirty="0">
                <a:solidFill>
                  <a:schemeClr val="bg1"/>
                </a:solidFill>
                <a:latin typeface="Helvetica" panose="020B0604020202020204" pitchFamily="34" charset="0"/>
                <a:cs typeface="Helvetica" panose="020B0604020202020204" pitchFamily="34" charset="0"/>
              </a:rPr>
              <a:t>10.65H</a:t>
            </a:r>
          </a:p>
        </p:txBody>
      </p:sp>
      <p:sp>
        <p:nvSpPr>
          <p:cNvPr id="31" name="TextBox 30"/>
          <p:cNvSpPr txBox="1"/>
          <p:nvPr/>
        </p:nvSpPr>
        <p:spPr>
          <a:xfrm>
            <a:off x="1983635" y="3414716"/>
            <a:ext cx="153006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18.7H</a:t>
            </a:r>
            <a:endParaRPr lang="en-US" sz="1100" dirty="0">
              <a:solidFill>
                <a:schemeClr val="bg1"/>
              </a:solidFill>
              <a:latin typeface="Helvetica" panose="020B0604020202020204" pitchFamily="34" charset="0"/>
              <a:cs typeface="Helvetica" panose="020B0604020202020204" pitchFamily="34" charset="0"/>
            </a:endParaRPr>
          </a:p>
        </p:txBody>
      </p:sp>
      <p:sp>
        <p:nvSpPr>
          <p:cNvPr id="32" name="TextBox 31"/>
          <p:cNvSpPr txBox="1"/>
          <p:nvPr/>
        </p:nvSpPr>
        <p:spPr>
          <a:xfrm>
            <a:off x="3668948" y="3417133"/>
            <a:ext cx="153006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23.8V</a:t>
            </a:r>
            <a:endParaRPr lang="en-US" sz="1100" dirty="0">
              <a:solidFill>
                <a:schemeClr val="bg1"/>
              </a:solidFill>
              <a:latin typeface="Helvetica" panose="020B0604020202020204" pitchFamily="34" charset="0"/>
              <a:cs typeface="Helvetica" panose="020B0604020202020204" pitchFamily="34" charset="0"/>
            </a:endParaRPr>
          </a:p>
        </p:txBody>
      </p:sp>
      <p:sp>
        <p:nvSpPr>
          <p:cNvPr id="33" name="TextBox 32"/>
          <p:cNvSpPr txBox="1"/>
          <p:nvPr/>
        </p:nvSpPr>
        <p:spPr>
          <a:xfrm>
            <a:off x="5354260" y="3416716"/>
            <a:ext cx="153103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165.5H</a:t>
            </a:r>
            <a:endParaRPr lang="en-US" sz="1100" dirty="0">
              <a:solidFill>
                <a:schemeClr val="bg1"/>
              </a:solidFill>
              <a:latin typeface="Helvetica" panose="020B0604020202020204" pitchFamily="34" charset="0"/>
              <a:cs typeface="Helvetica" panose="020B0604020202020204" pitchFamily="34" charset="0"/>
            </a:endParaRPr>
          </a:p>
        </p:txBody>
      </p:sp>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89906" y="5060344"/>
            <a:ext cx="1866041" cy="1789921"/>
          </a:xfrm>
          <a:prstGeom prst="rect">
            <a:avLst/>
          </a:prstGeom>
        </p:spPr>
      </p:pic>
      <p:sp>
        <p:nvSpPr>
          <p:cNvPr id="35" name="TextBox 34"/>
          <p:cNvSpPr txBox="1"/>
          <p:nvPr/>
        </p:nvSpPr>
        <p:spPr>
          <a:xfrm>
            <a:off x="2696082" y="5106373"/>
            <a:ext cx="813600"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b4) SSMIS 19.35H</a:t>
            </a:r>
            <a:endParaRPr lang="en-US" sz="1100" dirty="0">
              <a:latin typeface="Helvetica" panose="020B0604020202020204" pitchFamily="34" charset="0"/>
              <a:cs typeface="Helvetica" panose="020B0604020202020204" pitchFamily="34" charset="0"/>
            </a:endParaRPr>
          </a:p>
        </p:txBody>
      </p:sp>
      <p:sp>
        <p:nvSpPr>
          <p:cNvPr id="36" name="TextBox 35"/>
          <p:cNvSpPr txBox="1"/>
          <p:nvPr/>
        </p:nvSpPr>
        <p:spPr>
          <a:xfrm>
            <a:off x="4384402" y="5105752"/>
            <a:ext cx="813600"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c4) SSMIS 22.23V</a:t>
            </a:r>
            <a:endParaRPr lang="en-US" sz="1100" dirty="0">
              <a:latin typeface="Helvetica" panose="020B0604020202020204" pitchFamily="34" charset="0"/>
              <a:cs typeface="Helvetica" panose="020B0604020202020204" pitchFamily="34" charset="0"/>
            </a:endParaRPr>
          </a:p>
        </p:txBody>
      </p:sp>
      <p:sp>
        <p:nvSpPr>
          <p:cNvPr id="37" name="TextBox 36"/>
          <p:cNvSpPr txBox="1"/>
          <p:nvPr/>
        </p:nvSpPr>
        <p:spPr>
          <a:xfrm>
            <a:off x="6069714" y="5105132"/>
            <a:ext cx="808269"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d4) SSMIS 150H</a:t>
            </a:r>
            <a:endParaRPr lang="en-US" sz="1100" dirty="0">
              <a:latin typeface="Helvetica" panose="020B0604020202020204" pitchFamily="34" charset="0"/>
              <a:cs typeface="Helvetica" panose="020B0604020202020204" pitchFamily="34" charset="0"/>
            </a:endParaRPr>
          </a:p>
        </p:txBody>
      </p:sp>
      <p:grpSp>
        <p:nvGrpSpPr>
          <p:cNvPr id="38" name="Group 37"/>
          <p:cNvGrpSpPr/>
          <p:nvPr/>
        </p:nvGrpSpPr>
        <p:grpSpPr>
          <a:xfrm>
            <a:off x="6908117" y="3547847"/>
            <a:ext cx="4980555" cy="555583"/>
            <a:chOff x="2877956" y="2523686"/>
            <a:chExt cx="1928012" cy="215070"/>
          </a:xfrm>
        </p:grpSpPr>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3771852" y="1629790"/>
              <a:ext cx="140220" cy="1928012"/>
            </a:xfrm>
            <a:prstGeom prst="rect">
              <a:avLst/>
            </a:prstGeom>
          </p:spPr>
        </p:pic>
        <p:sp>
          <p:nvSpPr>
            <p:cNvPr id="40" name="TextBox 39"/>
            <p:cNvSpPr txBox="1"/>
            <p:nvPr/>
          </p:nvSpPr>
          <p:spPr>
            <a:xfrm>
              <a:off x="2949848" y="2643547"/>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90</a:t>
              </a:r>
              <a:endParaRPr lang="en-US" sz="1400" dirty="0">
                <a:latin typeface="Helvetica" panose="020B0604020202020204" pitchFamily="34" charset="0"/>
                <a:cs typeface="Helvetica" panose="020B0604020202020204" pitchFamily="34" charset="0"/>
              </a:endParaRPr>
            </a:p>
          </p:txBody>
        </p:sp>
        <p:sp>
          <p:nvSpPr>
            <p:cNvPr id="41" name="TextBox 40"/>
            <p:cNvSpPr txBox="1"/>
            <p:nvPr/>
          </p:nvSpPr>
          <p:spPr>
            <a:xfrm>
              <a:off x="3184677" y="264709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120</a:t>
              </a:r>
              <a:endParaRPr lang="en-US" sz="1400" dirty="0">
                <a:latin typeface="Helvetica" panose="020B0604020202020204" pitchFamily="34" charset="0"/>
                <a:cs typeface="Helvetica" panose="020B0604020202020204" pitchFamily="34" charset="0"/>
              </a:endParaRPr>
            </a:p>
          </p:txBody>
        </p:sp>
        <p:sp>
          <p:nvSpPr>
            <p:cNvPr id="42" name="TextBox 41"/>
            <p:cNvSpPr txBox="1"/>
            <p:nvPr/>
          </p:nvSpPr>
          <p:spPr>
            <a:xfrm>
              <a:off x="3421276" y="264669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150</a:t>
              </a:r>
              <a:endParaRPr lang="en-US" sz="1400" dirty="0">
                <a:latin typeface="Helvetica" panose="020B0604020202020204" pitchFamily="34" charset="0"/>
                <a:cs typeface="Helvetica" panose="020B0604020202020204" pitchFamily="34" charset="0"/>
              </a:endParaRPr>
            </a:p>
          </p:txBody>
        </p:sp>
        <p:sp>
          <p:nvSpPr>
            <p:cNvPr id="43" name="TextBox 42"/>
            <p:cNvSpPr txBox="1"/>
            <p:nvPr/>
          </p:nvSpPr>
          <p:spPr>
            <a:xfrm>
              <a:off x="3652160" y="264820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180</a:t>
              </a:r>
              <a:endParaRPr lang="en-US" sz="1400" dirty="0">
                <a:latin typeface="Helvetica" panose="020B0604020202020204" pitchFamily="34" charset="0"/>
                <a:cs typeface="Helvetica" panose="020B0604020202020204" pitchFamily="34" charset="0"/>
              </a:endParaRPr>
            </a:p>
          </p:txBody>
        </p:sp>
        <p:sp>
          <p:nvSpPr>
            <p:cNvPr id="44" name="TextBox 43"/>
            <p:cNvSpPr txBox="1"/>
            <p:nvPr/>
          </p:nvSpPr>
          <p:spPr>
            <a:xfrm>
              <a:off x="3886854" y="264781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210</a:t>
              </a:r>
              <a:endParaRPr lang="en-US" sz="1400" dirty="0">
                <a:latin typeface="Helvetica" panose="020B0604020202020204" pitchFamily="34" charset="0"/>
                <a:cs typeface="Helvetica" panose="020B0604020202020204" pitchFamily="34" charset="0"/>
              </a:endParaRPr>
            </a:p>
          </p:txBody>
        </p:sp>
        <p:sp>
          <p:nvSpPr>
            <p:cNvPr id="45" name="TextBox 44"/>
            <p:cNvSpPr txBox="1"/>
            <p:nvPr/>
          </p:nvSpPr>
          <p:spPr>
            <a:xfrm>
              <a:off x="4121548" y="264741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240</a:t>
              </a:r>
              <a:endParaRPr lang="en-US" sz="1400" dirty="0">
                <a:latin typeface="Helvetica" panose="020B0604020202020204" pitchFamily="34" charset="0"/>
                <a:cs typeface="Helvetica" panose="020B0604020202020204" pitchFamily="34" charset="0"/>
              </a:endParaRPr>
            </a:p>
          </p:txBody>
        </p:sp>
        <p:sp>
          <p:nvSpPr>
            <p:cNvPr id="46" name="TextBox 45"/>
            <p:cNvSpPr txBox="1"/>
            <p:nvPr/>
          </p:nvSpPr>
          <p:spPr>
            <a:xfrm>
              <a:off x="4356242" y="264702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270</a:t>
              </a:r>
              <a:endParaRPr lang="en-US" sz="1400" dirty="0">
                <a:latin typeface="Helvetica" panose="020B0604020202020204" pitchFamily="34" charset="0"/>
                <a:cs typeface="Helvetica" panose="020B0604020202020204" pitchFamily="34" charset="0"/>
              </a:endParaRPr>
            </a:p>
          </p:txBody>
        </p:sp>
        <p:sp>
          <p:nvSpPr>
            <p:cNvPr id="47" name="TextBox 46"/>
            <p:cNvSpPr txBox="1"/>
            <p:nvPr/>
          </p:nvSpPr>
          <p:spPr>
            <a:xfrm>
              <a:off x="4590936" y="264662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300</a:t>
              </a:r>
              <a:endParaRPr lang="en-US" sz="14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71786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Radiative Transfer Basics</a:t>
            </a:r>
            <a:endParaRPr lang="en-US" dirty="0"/>
          </a:p>
        </p:txBody>
      </p:sp>
      <p:sp>
        <p:nvSpPr>
          <p:cNvPr id="5" name="Content Placeholder 4"/>
          <p:cNvSpPr>
            <a:spLocks noGrp="1"/>
          </p:cNvSpPr>
          <p:nvPr>
            <p:ph idx="1"/>
          </p:nvPr>
        </p:nvSpPr>
        <p:spPr>
          <a:xfrm>
            <a:off x="838200" y="1825624"/>
            <a:ext cx="10515600" cy="4575175"/>
          </a:xfrm>
        </p:spPr>
        <p:txBody>
          <a:bodyPr>
            <a:normAutofit lnSpcReduction="10000"/>
          </a:bodyPr>
          <a:lstStyle/>
          <a:p>
            <a:r>
              <a:rPr lang="en-US" dirty="0" smtClean="0"/>
              <a:t>Input:</a:t>
            </a:r>
          </a:p>
          <a:p>
            <a:pPr lvl="1"/>
            <a:r>
              <a:rPr lang="en-US" dirty="0" smtClean="0"/>
              <a:t>Vertical profile of</a:t>
            </a:r>
          </a:p>
          <a:p>
            <a:pPr lvl="2"/>
            <a:r>
              <a:rPr lang="en-US" sz="2400" dirty="0" smtClean="0"/>
              <a:t>Temperature</a:t>
            </a:r>
          </a:p>
          <a:p>
            <a:pPr lvl="2"/>
            <a:r>
              <a:rPr lang="en-US" sz="2400" dirty="0" smtClean="0"/>
              <a:t>Pressure (also vertical discretization variable)</a:t>
            </a:r>
          </a:p>
          <a:p>
            <a:pPr lvl="2"/>
            <a:r>
              <a:rPr lang="en-US" sz="2400" dirty="0" smtClean="0"/>
              <a:t>Water vapor</a:t>
            </a:r>
          </a:p>
          <a:p>
            <a:pPr lvl="2"/>
            <a:r>
              <a:rPr lang="en-US" sz="2400" dirty="0" smtClean="0"/>
              <a:t>Cloud water, pristine cloud ice, rain, snow, graupel, hail</a:t>
            </a:r>
          </a:p>
          <a:p>
            <a:pPr lvl="3"/>
            <a:r>
              <a:rPr lang="en-US" sz="2400" dirty="0" smtClean="0"/>
              <a:t>Water content (kg m</a:t>
            </a:r>
            <a:r>
              <a:rPr lang="en-US" sz="2400" baseline="30000" dirty="0" smtClean="0"/>
              <a:t>-3</a:t>
            </a:r>
            <a:r>
              <a:rPr lang="en-US" sz="2400" dirty="0" smtClean="0"/>
              <a:t>), </a:t>
            </a:r>
            <a:r>
              <a:rPr lang="en-US" sz="2400" u="sng" dirty="0" smtClean="0"/>
              <a:t>effective radius (</a:t>
            </a:r>
            <a:r>
              <a:rPr lang="el-GR" sz="2400" u="sng" dirty="0" smtClean="0"/>
              <a:t>μ</a:t>
            </a:r>
            <a:r>
              <a:rPr lang="en-US" sz="2400" u="sng" dirty="0" smtClean="0"/>
              <a:t>m)</a:t>
            </a:r>
            <a:endParaRPr lang="en-US" sz="2400" dirty="0" smtClean="0"/>
          </a:p>
          <a:p>
            <a:pPr lvl="1"/>
            <a:r>
              <a:rPr lang="en-US" dirty="0" smtClean="0"/>
              <a:t>Surface temperature and wind</a:t>
            </a:r>
          </a:p>
          <a:p>
            <a:pPr lvl="2"/>
            <a:r>
              <a:rPr lang="en-US" sz="2400" dirty="0" smtClean="0"/>
              <a:t>Surface wind </a:t>
            </a:r>
            <a:r>
              <a:rPr lang="en-US" sz="2400" dirty="0" smtClean="0">
                <a:sym typeface="Wingdings" panose="05000000000000000000" pitchFamily="2" charset="2"/>
              </a:rPr>
              <a:t> geometry of water surface  water surface emissivity</a:t>
            </a:r>
            <a:endParaRPr lang="en-US" sz="2400" dirty="0" smtClean="0"/>
          </a:p>
          <a:p>
            <a:pPr lvl="1"/>
            <a:r>
              <a:rPr lang="en-US" dirty="0" smtClean="0"/>
              <a:t>Sensor and viewing angle</a:t>
            </a:r>
          </a:p>
          <a:p>
            <a:r>
              <a:rPr lang="en-US" dirty="0" smtClean="0"/>
              <a:t>Output: Brightness Temperature</a:t>
            </a:r>
          </a:p>
        </p:txBody>
      </p:sp>
      <p:sp>
        <p:nvSpPr>
          <p:cNvPr id="15" name="Right Brace 14"/>
          <p:cNvSpPr/>
          <p:nvPr/>
        </p:nvSpPr>
        <p:spPr>
          <a:xfrm>
            <a:off x="9363919" y="2523281"/>
            <a:ext cx="219919" cy="24769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583838" y="3300107"/>
            <a:ext cx="1654215" cy="923330"/>
          </a:xfrm>
          <a:prstGeom prst="rect">
            <a:avLst/>
          </a:prstGeom>
          <a:noFill/>
        </p:spPr>
        <p:txBody>
          <a:bodyPr wrap="square" rtlCol="0">
            <a:spAutoFit/>
          </a:bodyPr>
          <a:lstStyle/>
          <a:p>
            <a:r>
              <a:rPr lang="en-US" dirty="0" smtClean="0"/>
              <a:t>obtain from weather model output</a:t>
            </a:r>
            <a:endParaRPr lang="en-US" dirty="0"/>
          </a:p>
        </p:txBody>
      </p:sp>
    </p:spTree>
    <p:extLst>
      <p:ext uri="{BB962C8B-B14F-4D97-AF65-F5344CB8AC3E}">
        <p14:creationId xmlns:p14="http://schemas.microsoft.com/office/powerpoint/2010/main" val="401767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18053" cy="1325563"/>
          </a:xfrm>
        </p:spPr>
        <p:txBody>
          <a:bodyPr/>
          <a:lstStyle/>
          <a:p>
            <a:r>
              <a:rPr lang="en-US" dirty="0" smtClean="0"/>
              <a:t>CRTM Effective </a:t>
            </a:r>
            <a:r>
              <a:rPr lang="en-US" dirty="0" smtClean="0"/>
              <a:t>Radius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932972"/>
                <a:ext cx="4490699" cy="4491423"/>
              </a:xfrm>
            </p:spPr>
            <p:txBody>
              <a:bodyPr>
                <a:normAutofit fontScale="92500"/>
              </a:bodyPr>
              <a:lstStyle/>
              <a:p>
                <a:r>
                  <a:rPr lang="en-US" dirty="0" smtClean="0"/>
                  <a:t>The community defines effective radius as</a:t>
                </a:r>
              </a:p>
              <a:p>
                <a:pPr marL="0" indent="0">
                  <a:buNone/>
                </a:pPr>
                <a14:m>
                  <m:oMathPara xmlns:m="http://schemas.openxmlformats.org/officeDocument/2006/math">
                    <m:oMathParaPr>
                      <m:jc m:val="center"/>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𝑒𝑓𝑓</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nary>
                            <m:naryPr>
                              <m:limLoc m:val="undOvr"/>
                              <m:ctrlPr>
                                <a:rPr lang="en-US" sz="2400" b="0" i="1" smtClean="0">
                                  <a:latin typeface="Cambria Math" panose="02040503050406030204" pitchFamily="18" charset="0"/>
                                </a:rPr>
                              </m:ctrlPr>
                            </m:naryPr>
                            <m:sub>
                              <m:r>
                                <m:rPr>
                                  <m:brk m:alnAt="24"/>
                                </m:rPr>
                                <a:rPr lang="en-US" sz="2400" b="0" i="1" smtClean="0">
                                  <a:latin typeface="Cambria Math" panose="02040503050406030204" pitchFamily="18" charset="0"/>
                                </a:rPr>
                                <m:t>𝑟</m:t>
                              </m:r>
                              <m:r>
                                <a:rPr lang="en-US" sz="2400" b="0" i="1" smtClean="0">
                                  <a:latin typeface="Cambria Math" panose="02040503050406030204" pitchFamily="18" charset="0"/>
                                </a:rPr>
                                <m:t>2</m:t>
                              </m:r>
                            </m:sub>
                            <m:sup>
                              <m:r>
                                <a:rPr lang="en-US" sz="2400" b="0" i="1" smtClean="0">
                                  <a:latin typeface="Cambria Math" panose="02040503050406030204" pitchFamily="18" charset="0"/>
                                </a:rPr>
                                <m:t>𝑟</m:t>
                              </m:r>
                              <m:r>
                                <a:rPr lang="en-US" sz="2400" b="0" i="1" smtClean="0">
                                  <a:latin typeface="Cambria Math" panose="02040503050406030204" pitchFamily="18" charset="0"/>
                                </a:rPr>
                                <m:t>1</m:t>
                              </m:r>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𝑑𝑟</m:t>
                              </m:r>
                            </m:e>
                          </m:nary>
                        </m:num>
                        <m:den>
                          <m:nary>
                            <m:naryPr>
                              <m:limLoc m:val="undOvr"/>
                              <m:ctrlPr>
                                <a:rPr lang="en-US" sz="2400" b="0" i="1" smtClean="0">
                                  <a:latin typeface="Cambria Math" panose="02040503050406030204" pitchFamily="18" charset="0"/>
                                </a:rPr>
                              </m:ctrlPr>
                            </m:naryPr>
                            <m:sub>
                              <m:r>
                                <m:rPr>
                                  <m:brk m:alnAt="24"/>
                                </m:rPr>
                                <a:rPr lang="en-US" sz="2400" b="0" i="1" smtClean="0">
                                  <a:latin typeface="Cambria Math" panose="02040503050406030204" pitchFamily="18" charset="0"/>
                                </a:rPr>
                                <m:t>𝑟</m:t>
                              </m:r>
                              <m:r>
                                <a:rPr lang="en-US" sz="2400" b="0" i="1" smtClean="0">
                                  <a:latin typeface="Cambria Math" panose="02040503050406030204" pitchFamily="18" charset="0"/>
                                </a:rPr>
                                <m:t>2</m:t>
                              </m:r>
                            </m:sub>
                            <m:sup>
                              <m:r>
                                <a:rPr lang="en-US" sz="2400" b="0" i="1" smtClean="0">
                                  <a:latin typeface="Cambria Math" panose="02040503050406030204" pitchFamily="18" charset="0"/>
                                </a:rPr>
                                <m:t>𝑟</m:t>
                              </m:r>
                              <m:r>
                                <a:rPr lang="en-US" sz="2400" b="0" i="1" smtClean="0">
                                  <a:latin typeface="Cambria Math" panose="02040503050406030204" pitchFamily="18" charset="0"/>
                                </a:rPr>
                                <m:t>1</m:t>
                              </m:r>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𝑑𝑟</m:t>
                              </m:r>
                            </m:e>
                          </m:nary>
                        </m:den>
                      </m:f>
                    </m:oMath>
                  </m:oMathPara>
                </a14:m>
                <a:endParaRPr lang="en-US" dirty="0" smtClean="0"/>
              </a:p>
              <a:p>
                <a:pPr lvl="1"/>
                <a:r>
                  <a:rPr lang="en-US" dirty="0" smtClean="0"/>
                  <a:t>This is “mean radius for scattering” for scattering by a particle </a:t>
                </a:r>
                <a14:m>
                  <m:oMath xmlns:m="http://schemas.openxmlformats.org/officeDocument/2006/math">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r>
                  <a:rPr lang="en-US" dirty="0" smtClean="0"/>
                  <a:t> </a:t>
                </a:r>
                <a:br>
                  <a:rPr lang="en-US" dirty="0" smtClean="0"/>
                </a:br>
                <a:r>
                  <a:rPr lang="en-US" dirty="0" smtClean="0"/>
                  <a:t>(Hansen and Travis 1974)</a:t>
                </a:r>
              </a:p>
              <a:p>
                <a:pPr lvl="1"/>
                <a:r>
                  <a:rPr lang="en-US" dirty="0" smtClean="0"/>
                  <a:t>For generalized gamma PSD,</a:t>
                </a:r>
                <a:br>
                  <a:rPr lang="en-US" dirty="0" smtClean="0"/>
                </a:b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𝑒𝑓𝑓</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−1</m:t>
                        </m:r>
                      </m:sup>
                    </m:sSup>
                  </m:oMath>
                </a14:m>
                <a:r>
                  <a:rPr lang="en-US"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932972"/>
                <a:ext cx="4490699" cy="4491423"/>
              </a:xfrm>
              <a:blipFill rotWithShape="0">
                <a:blip r:embed="rId3"/>
                <a:stretch>
                  <a:fillRect l="-2853" t="-2714"/>
                </a:stretch>
              </a:blipFill>
            </p:spPr>
            <p:txBody>
              <a:bodyPr/>
              <a:lstStyle/>
              <a:p>
                <a:r>
                  <a:rPr lang="en-US">
                    <a:noFill/>
                  </a:rPr>
                  <a:t> </a:t>
                </a:r>
              </a:p>
            </p:txBody>
          </p:sp>
        </mc:Fallback>
      </mc:AlternateContent>
      <p:pic>
        <p:nvPicPr>
          <p:cNvPr id="21" name="Content Placeholder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6387" y="3223554"/>
            <a:ext cx="2974443" cy="2853109"/>
          </a:xfrm>
          <a:prstGeom prst="rect">
            <a:avLst/>
          </a:prstGeom>
        </p:spPr>
      </p:pic>
      <p:pic>
        <p:nvPicPr>
          <p:cNvPr id="23" name="Picture 2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4998" y="545479"/>
            <a:ext cx="2975832" cy="2681024"/>
          </a:xfrm>
          <a:prstGeom prst="rect">
            <a:avLst/>
          </a:prstGeom>
        </p:spPr>
      </p:pic>
      <p:sp>
        <p:nvSpPr>
          <p:cNvPr id="27" name="Rectangle 26"/>
          <p:cNvSpPr/>
          <p:nvPr/>
        </p:nvSpPr>
        <p:spPr>
          <a:xfrm>
            <a:off x="5328899" y="1468930"/>
            <a:ext cx="866099"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37.0 GHz</a:t>
            </a:r>
            <a:endParaRPr lang="en-US" sz="2400" dirty="0">
              <a:latin typeface="Helvetica" panose="020B0604020202020204" pitchFamily="34" charset="0"/>
              <a:cs typeface="Helvetica" panose="020B0604020202020204" pitchFamily="34" charset="0"/>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5820" y="545305"/>
            <a:ext cx="2678249" cy="2678249"/>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0811" y="3225323"/>
            <a:ext cx="2683237" cy="2856798"/>
          </a:xfrm>
          <a:prstGeom prst="rect">
            <a:avLst/>
          </a:prstGeom>
        </p:spPr>
      </p:pic>
      <p:sp>
        <p:nvSpPr>
          <p:cNvPr id="32" name="Rectangle 31"/>
          <p:cNvSpPr/>
          <p:nvPr/>
        </p:nvSpPr>
        <p:spPr>
          <a:xfrm>
            <a:off x="5081287" y="4351833"/>
            <a:ext cx="1113712"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91.66 GHz</a:t>
            </a:r>
            <a:endParaRPr lang="en-US" sz="2400" dirty="0">
              <a:latin typeface="Helvetica" panose="020B0604020202020204" pitchFamily="34" charset="0"/>
              <a:cs typeface="Helvetica" panose="020B0604020202020204" pitchFamily="34" charset="0"/>
            </a:endParaRPr>
          </a:p>
        </p:txBody>
      </p:sp>
      <p:sp>
        <p:nvSpPr>
          <p:cNvPr id="33" name="Rectangle 32"/>
          <p:cNvSpPr/>
          <p:nvPr/>
        </p:nvSpPr>
        <p:spPr>
          <a:xfrm>
            <a:off x="6584987" y="83640"/>
            <a:ext cx="2195854" cy="461665"/>
          </a:xfrm>
          <a:prstGeom prst="rect">
            <a:avLst/>
          </a:prstGeom>
          <a:solidFill>
            <a:srgbClr val="FFFFFF">
              <a:alpha val="69804"/>
            </a:srgbClr>
          </a:solidFill>
        </p:spPr>
        <p:txBody>
          <a:bodyPr wrap="square">
            <a:spAutoFit/>
          </a:bodyPr>
          <a:lstStyle/>
          <a:p>
            <a:pPr algn="ctr"/>
            <a:r>
              <a:rPr lang="en-US" sz="2400" dirty="0" smtClean="0">
                <a:latin typeface="Helvetica" panose="020B0604020202020204" pitchFamily="34" charset="0"/>
                <a:cs typeface="Helvetica" panose="020B0604020202020204" pitchFamily="34" charset="0"/>
              </a:rPr>
              <a:t>SSMIS </a:t>
            </a:r>
            <a:r>
              <a:rPr lang="en-US" sz="2400" dirty="0" err="1" smtClean="0">
                <a:latin typeface="Helvetica" panose="020B0604020202020204" pitchFamily="34" charset="0"/>
                <a:cs typeface="Helvetica" panose="020B0604020202020204" pitchFamily="34" charset="0"/>
              </a:rPr>
              <a:t>Obs</a:t>
            </a:r>
            <a:endParaRPr lang="en-US" sz="2400" dirty="0">
              <a:latin typeface="Helvetica" panose="020B0604020202020204" pitchFamily="34" charset="0"/>
              <a:cs typeface="Helvetica" panose="020B0604020202020204" pitchFamily="34" charset="0"/>
            </a:endParaRPr>
          </a:p>
        </p:txBody>
      </p:sp>
      <p:sp>
        <p:nvSpPr>
          <p:cNvPr id="34" name="Rectangle 33"/>
          <p:cNvSpPr/>
          <p:nvPr/>
        </p:nvSpPr>
        <p:spPr>
          <a:xfrm>
            <a:off x="9210423" y="83640"/>
            <a:ext cx="2624014" cy="461665"/>
          </a:xfrm>
          <a:prstGeom prst="rect">
            <a:avLst/>
          </a:prstGeom>
          <a:solidFill>
            <a:srgbClr val="FFFFFF">
              <a:alpha val="69804"/>
            </a:srgbClr>
          </a:solidFill>
        </p:spPr>
        <p:txBody>
          <a:bodyPr wrap="square">
            <a:spAutoFit/>
          </a:bodyPr>
          <a:lstStyle/>
          <a:p>
            <a:pPr algn="ctr"/>
            <a:r>
              <a:rPr lang="en-US" sz="2400" dirty="0" smtClean="0">
                <a:latin typeface="Helvetica" panose="020B0604020202020204" pitchFamily="34" charset="0"/>
                <a:cs typeface="Helvetica" panose="020B0604020202020204" pitchFamily="34" charset="0"/>
              </a:rPr>
              <a:t>CRTM HT74</a:t>
            </a:r>
            <a:r>
              <a:rPr lang="en-US" sz="2400" baseline="-25000" dirty="0" smtClean="0">
                <a:latin typeface="Helvetica" panose="020B0604020202020204" pitchFamily="34" charset="0"/>
                <a:cs typeface="Helvetica" panose="020B0604020202020204" pitchFamily="34" charset="0"/>
              </a:rPr>
              <a:t> </a:t>
            </a:r>
            <a:r>
              <a:rPr lang="en-US" sz="2400" dirty="0" err="1" smtClean="0">
                <a:latin typeface="Helvetica" panose="020B0604020202020204" pitchFamily="34" charset="0"/>
                <a:cs typeface="Helvetica" panose="020B0604020202020204" pitchFamily="34" charset="0"/>
              </a:rPr>
              <a:t>R</a:t>
            </a:r>
            <a:r>
              <a:rPr lang="en-US" sz="2400" baseline="-25000" dirty="0" err="1" smtClean="0">
                <a:latin typeface="Helvetica" panose="020B0604020202020204" pitchFamily="34" charset="0"/>
                <a:cs typeface="Helvetica" panose="020B0604020202020204" pitchFamily="34" charset="0"/>
              </a:rPr>
              <a:t>eff</a:t>
            </a:r>
            <a:endParaRPr lang="en-US" sz="2400" baseline="-25000" dirty="0" smtClean="0">
              <a:latin typeface="Helvetica" panose="020B0604020202020204" pitchFamily="34" charset="0"/>
              <a:cs typeface="Helvetica" panose="020B0604020202020204" pitchFamily="34" charset="0"/>
            </a:endParaRPr>
          </a:p>
        </p:txBody>
      </p:sp>
      <p:grpSp>
        <p:nvGrpSpPr>
          <p:cNvPr id="35" name="Group 34"/>
          <p:cNvGrpSpPr/>
          <p:nvPr/>
        </p:nvGrpSpPr>
        <p:grpSpPr>
          <a:xfrm>
            <a:off x="7339822" y="6106495"/>
            <a:ext cx="4859205" cy="711658"/>
            <a:chOff x="3617363" y="5425083"/>
            <a:chExt cx="4859205" cy="711658"/>
          </a:xfrm>
        </p:grpSpPr>
        <p:grpSp>
          <p:nvGrpSpPr>
            <p:cNvPr id="36" name="Group 35"/>
            <p:cNvGrpSpPr/>
            <p:nvPr/>
          </p:nvGrpSpPr>
          <p:grpSpPr>
            <a:xfrm>
              <a:off x="3617363" y="5425083"/>
              <a:ext cx="4786070" cy="612084"/>
              <a:chOff x="1" y="7163500"/>
              <a:chExt cx="4211205" cy="538565"/>
            </a:xfrm>
          </p:grpSpPr>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51" name="Rectangle 50"/>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627625" y="5779907"/>
              <a:ext cx="4848943" cy="356834"/>
              <a:chOff x="3627625" y="5779907"/>
              <a:chExt cx="4848943" cy="356834"/>
            </a:xfrm>
          </p:grpSpPr>
          <p:sp>
            <p:nvSpPr>
              <p:cNvPr id="38" name="TextBox 37"/>
              <p:cNvSpPr txBox="1"/>
              <p:nvPr/>
            </p:nvSpPr>
            <p:spPr>
              <a:xfrm>
                <a:off x="3627625" y="5779910"/>
                <a:ext cx="444552"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p:txBody>
          </p:sp>
          <p:sp>
            <p:nvSpPr>
              <p:cNvPr id="39" name="TextBox 38"/>
              <p:cNvSpPr txBox="1"/>
              <p:nvPr/>
            </p:nvSpPr>
            <p:spPr>
              <a:xfrm>
                <a:off x="3965173"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40" name="TextBox 39"/>
              <p:cNvSpPr txBox="1"/>
              <p:nvPr/>
            </p:nvSpPr>
            <p:spPr>
              <a:xfrm>
                <a:off x="436033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120</a:t>
                </a:r>
                <a:endParaRPr lang="en-US" sz="1400" dirty="0">
                  <a:latin typeface="Arial" panose="020B0604020202020204" pitchFamily="34" charset="0"/>
                  <a:cs typeface="Arial" panose="020B0604020202020204" pitchFamily="34" charset="0"/>
                </a:endParaRPr>
              </a:p>
            </p:txBody>
          </p:sp>
          <p:sp>
            <p:nvSpPr>
              <p:cNvPr id="41" name="TextBox 40"/>
              <p:cNvSpPr txBox="1"/>
              <p:nvPr/>
            </p:nvSpPr>
            <p:spPr>
              <a:xfrm>
                <a:off x="475549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140</a:t>
                </a:r>
                <a:endParaRPr lang="en-US" sz="1400" dirty="0">
                  <a:latin typeface="Arial" panose="020B0604020202020204" pitchFamily="34" charset="0"/>
                  <a:cs typeface="Arial" panose="020B0604020202020204" pitchFamily="34" charset="0"/>
                </a:endParaRPr>
              </a:p>
            </p:txBody>
          </p:sp>
          <p:sp>
            <p:nvSpPr>
              <p:cNvPr id="42" name="TextBox 41"/>
              <p:cNvSpPr txBox="1"/>
              <p:nvPr/>
            </p:nvSpPr>
            <p:spPr>
              <a:xfrm>
                <a:off x="515065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160</a:t>
                </a:r>
                <a:endParaRPr lang="en-US" sz="1400" dirty="0">
                  <a:latin typeface="Arial" panose="020B0604020202020204" pitchFamily="34" charset="0"/>
                  <a:cs typeface="Arial" panose="020B0604020202020204" pitchFamily="34" charset="0"/>
                </a:endParaRPr>
              </a:p>
            </p:txBody>
          </p:sp>
          <p:sp>
            <p:nvSpPr>
              <p:cNvPr id="43" name="TextBox 42"/>
              <p:cNvSpPr txBox="1"/>
              <p:nvPr/>
            </p:nvSpPr>
            <p:spPr>
              <a:xfrm>
                <a:off x="554582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180</a:t>
                </a:r>
                <a:endParaRPr lang="en-US" sz="1400" dirty="0">
                  <a:latin typeface="Arial" panose="020B0604020202020204" pitchFamily="34" charset="0"/>
                  <a:cs typeface="Arial" panose="020B0604020202020204" pitchFamily="34" charset="0"/>
                </a:endParaRPr>
              </a:p>
            </p:txBody>
          </p:sp>
          <p:sp>
            <p:nvSpPr>
              <p:cNvPr id="44" name="TextBox 43"/>
              <p:cNvSpPr txBox="1"/>
              <p:nvPr/>
            </p:nvSpPr>
            <p:spPr>
              <a:xfrm>
                <a:off x="594098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200</a:t>
                </a:r>
                <a:endParaRPr lang="en-US" sz="1400" dirty="0">
                  <a:latin typeface="Arial" panose="020B0604020202020204" pitchFamily="34" charset="0"/>
                  <a:cs typeface="Arial" panose="020B0604020202020204" pitchFamily="34" charset="0"/>
                </a:endParaRPr>
              </a:p>
            </p:txBody>
          </p:sp>
          <p:sp>
            <p:nvSpPr>
              <p:cNvPr id="45" name="TextBox 44"/>
              <p:cNvSpPr txBox="1"/>
              <p:nvPr/>
            </p:nvSpPr>
            <p:spPr>
              <a:xfrm>
                <a:off x="633614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220</a:t>
                </a: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673130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240</a:t>
                </a:r>
                <a:endParaRPr lang="en-US" sz="1400" dirty="0">
                  <a:latin typeface="Arial" panose="020B0604020202020204" pitchFamily="34" charset="0"/>
                  <a:cs typeface="Arial" panose="020B0604020202020204" pitchFamily="34" charset="0"/>
                </a:endParaRPr>
              </a:p>
            </p:txBody>
          </p:sp>
          <p:sp>
            <p:nvSpPr>
              <p:cNvPr id="47" name="TextBox 46"/>
              <p:cNvSpPr txBox="1"/>
              <p:nvPr/>
            </p:nvSpPr>
            <p:spPr>
              <a:xfrm>
                <a:off x="712646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260</a:t>
                </a:r>
                <a:endParaRPr lang="en-US" sz="1400" dirty="0">
                  <a:latin typeface="Arial" panose="020B0604020202020204" pitchFamily="34" charset="0"/>
                  <a:cs typeface="Arial" panose="020B0604020202020204" pitchFamily="34" charset="0"/>
                </a:endParaRPr>
              </a:p>
            </p:txBody>
          </p:sp>
          <p:sp>
            <p:nvSpPr>
              <p:cNvPr id="48" name="TextBox 47"/>
              <p:cNvSpPr txBox="1"/>
              <p:nvPr/>
            </p:nvSpPr>
            <p:spPr>
              <a:xfrm>
                <a:off x="752162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280</a:t>
                </a:r>
                <a:endParaRPr lang="en-US" sz="1400" dirty="0">
                  <a:latin typeface="Arial" panose="020B0604020202020204" pitchFamily="34" charset="0"/>
                  <a:cs typeface="Arial" panose="020B0604020202020204" pitchFamily="34" charset="0"/>
                </a:endParaRPr>
              </a:p>
            </p:txBody>
          </p:sp>
          <p:sp>
            <p:nvSpPr>
              <p:cNvPr id="49" name="TextBox 48"/>
              <p:cNvSpPr txBox="1"/>
              <p:nvPr/>
            </p:nvSpPr>
            <p:spPr>
              <a:xfrm>
                <a:off x="791679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300</a:t>
                </a:r>
                <a:endParaRPr lang="en-US" sz="1400" dirty="0">
                  <a:latin typeface="Arial" panose="020B0604020202020204" pitchFamily="34" charset="0"/>
                  <a:cs typeface="Arial" panose="020B0604020202020204" pitchFamily="34" charset="0"/>
                </a:endParaRPr>
              </a:p>
            </p:txBody>
          </p:sp>
        </p:grpSp>
      </p:grpSp>
      <p:sp>
        <p:nvSpPr>
          <p:cNvPr id="63" name="TextBox 62"/>
          <p:cNvSpPr txBox="1"/>
          <p:nvPr/>
        </p:nvSpPr>
        <p:spPr>
          <a:xfrm>
            <a:off x="5994452" y="6150927"/>
            <a:ext cx="1524969"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Brightness Temperature (K)</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366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18053" cy="1325563"/>
          </a:xfrm>
        </p:spPr>
        <p:txBody>
          <a:bodyPr/>
          <a:lstStyle/>
          <a:p>
            <a:r>
              <a:rPr lang="en-US" dirty="0" smtClean="0"/>
              <a:t>CRTM Effective Radius (cont.)</a:t>
            </a:r>
            <a:endParaRPr lang="en-US" dirty="0"/>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284" y="592888"/>
            <a:ext cx="3722715" cy="5584073"/>
          </a:xfrm>
          <a:prstGeom prst="rect">
            <a:avLst/>
          </a:prstGeom>
        </p:spPr>
      </p:pic>
      <p:sp>
        <p:nvSpPr>
          <p:cNvPr id="70" name="Rectangle 69"/>
          <p:cNvSpPr/>
          <p:nvPr/>
        </p:nvSpPr>
        <p:spPr>
          <a:xfrm>
            <a:off x="9528876" y="786041"/>
            <a:ext cx="1700178" cy="255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222801" y="592699"/>
            <a:ext cx="3804798" cy="5584073"/>
            <a:chOff x="2822972" y="-6096"/>
            <a:chExt cx="1712251" cy="2512968"/>
          </a:xfrm>
        </p:grpSpPr>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972" y="-6096"/>
              <a:ext cx="1675311" cy="25129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l="11234" t="89682" r="84956" b="6826"/>
            <a:stretch/>
          </p:blipFill>
          <p:spPr>
            <a:xfrm>
              <a:off x="4471402" y="2248406"/>
              <a:ext cx="63821" cy="87754"/>
            </a:xfrm>
            <a:prstGeom prst="rect">
              <a:avLst/>
            </a:prstGeom>
          </p:spPr>
        </p:pic>
      </p:grpSp>
      <mc:AlternateContent xmlns:mc="http://schemas.openxmlformats.org/markup-compatibility/2006">
        <mc:Choice xmlns:a14="http://schemas.microsoft.com/office/drawing/2010/main" Requires="a14">
          <p:sp>
            <p:nvSpPr>
              <p:cNvPr id="10" name="Content Placeholder 2"/>
              <p:cNvSpPr txBox="1">
                <a:spLocks/>
              </p:cNvSpPr>
              <p:nvPr/>
            </p:nvSpPr>
            <p:spPr>
              <a:xfrm>
                <a:off x="838200" y="1932972"/>
                <a:ext cx="4490699" cy="44914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community defines effective radius as</a:t>
                </a:r>
              </a:p>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𝑟</m:t>
                          </m:r>
                        </m:e>
                        <m:sub>
                          <m:r>
                            <a:rPr lang="en-US" sz="2400" i="1" smtClean="0">
                              <a:latin typeface="Cambria Math" panose="02040503050406030204" pitchFamily="18" charset="0"/>
                            </a:rPr>
                            <m:t>𝑒𝑓𝑓</m:t>
                          </m:r>
                        </m:sub>
                      </m:sSub>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nary>
                            <m:naryPr>
                              <m:limLoc m:val="undOvr"/>
                              <m:ctrlPr>
                                <a:rPr lang="en-US" sz="2400" i="1" smtClean="0">
                                  <a:latin typeface="Cambria Math" panose="02040503050406030204" pitchFamily="18" charset="0"/>
                                </a:rPr>
                              </m:ctrlPr>
                            </m:naryPr>
                            <m:sub>
                              <m:r>
                                <m:rPr>
                                  <m:brk m:alnAt="24"/>
                                </m:rPr>
                                <a:rPr lang="en-US" sz="2400" i="1" smtClean="0">
                                  <a:latin typeface="Cambria Math" panose="02040503050406030204" pitchFamily="18" charset="0"/>
                                </a:rPr>
                                <m:t>𝑟</m:t>
                              </m:r>
                              <m:r>
                                <a:rPr lang="en-US" sz="2400" i="1" smtClean="0">
                                  <a:latin typeface="Cambria Math" panose="02040503050406030204" pitchFamily="18" charset="0"/>
                                </a:rPr>
                                <m:t>2</m:t>
                              </m:r>
                            </m:sub>
                            <m:sup>
                              <m:r>
                                <a:rPr lang="en-US" sz="2400" i="1" smtClean="0">
                                  <a:latin typeface="Cambria Math" panose="02040503050406030204" pitchFamily="18" charset="0"/>
                                </a:rPr>
                                <m:t>𝑟</m:t>
                              </m:r>
                              <m:r>
                                <a:rPr lang="en-US" sz="2400" i="1" smtClean="0">
                                  <a:latin typeface="Cambria Math" panose="02040503050406030204" pitchFamily="18" charset="0"/>
                                </a:rPr>
                                <m:t>1</m:t>
                              </m:r>
                            </m:sup>
                            <m:e>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𝑟</m:t>
                                  </m:r>
                                </m:e>
                                <m:sup>
                                  <m:r>
                                    <a:rPr lang="en-US" sz="2400" i="1" smtClean="0">
                                      <a:latin typeface="Cambria Math" panose="02040503050406030204" pitchFamily="18" charset="0"/>
                                    </a:rPr>
                                    <m:t>3</m:t>
                                  </m:r>
                                </m:sup>
                              </m:sSup>
                              <m:r>
                                <a:rPr lang="en-US" sz="2400" i="1" smtClean="0">
                                  <a:latin typeface="Cambria Math" panose="02040503050406030204" pitchFamily="18" charset="0"/>
                                </a:rPr>
                                <m:t>𝑁</m:t>
                              </m:r>
                              <m:d>
                                <m:dPr>
                                  <m:ctrlPr>
                                    <a:rPr lang="en-US" sz="2400" i="1" smtClean="0">
                                      <a:latin typeface="Cambria Math" panose="02040503050406030204" pitchFamily="18" charset="0"/>
                                    </a:rPr>
                                  </m:ctrlPr>
                                </m:dPr>
                                <m:e>
                                  <m:r>
                                    <a:rPr lang="en-US" sz="2400" i="1" smtClean="0">
                                      <a:latin typeface="Cambria Math" panose="02040503050406030204" pitchFamily="18" charset="0"/>
                                    </a:rPr>
                                    <m:t>𝑟</m:t>
                                  </m:r>
                                </m:e>
                              </m:d>
                              <m:r>
                                <a:rPr lang="en-US" sz="2400" i="1" smtClean="0">
                                  <a:latin typeface="Cambria Math" panose="02040503050406030204" pitchFamily="18" charset="0"/>
                                </a:rPr>
                                <m:t>𝑑𝑟</m:t>
                              </m:r>
                            </m:e>
                          </m:nary>
                        </m:num>
                        <m:den>
                          <m:nary>
                            <m:naryPr>
                              <m:limLoc m:val="undOvr"/>
                              <m:ctrlPr>
                                <a:rPr lang="en-US" sz="2400" i="1" smtClean="0">
                                  <a:latin typeface="Cambria Math" panose="02040503050406030204" pitchFamily="18" charset="0"/>
                                </a:rPr>
                              </m:ctrlPr>
                            </m:naryPr>
                            <m:sub>
                              <m:r>
                                <m:rPr>
                                  <m:brk m:alnAt="24"/>
                                </m:rPr>
                                <a:rPr lang="en-US" sz="2400" i="1" smtClean="0">
                                  <a:latin typeface="Cambria Math" panose="02040503050406030204" pitchFamily="18" charset="0"/>
                                </a:rPr>
                                <m:t>𝑟</m:t>
                              </m:r>
                              <m:r>
                                <a:rPr lang="en-US" sz="2400" i="1" smtClean="0">
                                  <a:latin typeface="Cambria Math" panose="02040503050406030204" pitchFamily="18" charset="0"/>
                                </a:rPr>
                                <m:t>2</m:t>
                              </m:r>
                            </m:sub>
                            <m:sup>
                              <m:r>
                                <a:rPr lang="en-US" sz="2400" i="1" smtClean="0">
                                  <a:latin typeface="Cambria Math" panose="02040503050406030204" pitchFamily="18" charset="0"/>
                                </a:rPr>
                                <m:t>𝑟</m:t>
                              </m:r>
                              <m:r>
                                <a:rPr lang="en-US" sz="2400" i="1" smtClean="0">
                                  <a:latin typeface="Cambria Math" panose="02040503050406030204" pitchFamily="18" charset="0"/>
                                </a:rPr>
                                <m:t>1</m:t>
                              </m:r>
                            </m:sup>
                            <m:e>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𝑟</m:t>
                                  </m:r>
                                </m:e>
                                <m:sup>
                                  <m:r>
                                    <a:rPr lang="en-US" sz="2400" i="1" smtClean="0">
                                      <a:latin typeface="Cambria Math" panose="02040503050406030204" pitchFamily="18" charset="0"/>
                                    </a:rPr>
                                    <m:t>2</m:t>
                                  </m:r>
                                </m:sup>
                              </m:sSup>
                              <m:r>
                                <a:rPr lang="en-US" sz="2400" i="1" smtClean="0">
                                  <a:latin typeface="Cambria Math" panose="02040503050406030204" pitchFamily="18" charset="0"/>
                                </a:rPr>
                                <m:t>𝑁</m:t>
                              </m:r>
                              <m:d>
                                <m:dPr>
                                  <m:ctrlPr>
                                    <a:rPr lang="en-US" sz="2400" i="1" smtClean="0">
                                      <a:latin typeface="Cambria Math" panose="02040503050406030204" pitchFamily="18" charset="0"/>
                                    </a:rPr>
                                  </m:ctrlPr>
                                </m:dPr>
                                <m:e>
                                  <m:r>
                                    <a:rPr lang="en-US" sz="2400" i="1" smtClean="0">
                                      <a:latin typeface="Cambria Math" panose="02040503050406030204" pitchFamily="18" charset="0"/>
                                    </a:rPr>
                                    <m:t>𝑟</m:t>
                                  </m:r>
                                </m:e>
                              </m:d>
                              <m:r>
                                <a:rPr lang="en-US" sz="2400" i="1" smtClean="0">
                                  <a:latin typeface="Cambria Math" panose="02040503050406030204" pitchFamily="18" charset="0"/>
                                </a:rPr>
                                <m:t>𝑑𝑟</m:t>
                              </m:r>
                            </m:e>
                          </m:nary>
                        </m:den>
                      </m:f>
                    </m:oMath>
                  </m:oMathPara>
                </a14:m>
                <a:endParaRPr lang="en-US" dirty="0" smtClean="0"/>
              </a:p>
              <a:p>
                <a:pPr lvl="1"/>
                <a:r>
                  <a:rPr lang="en-US" dirty="0" smtClean="0"/>
                  <a:t>This is “mean radius for scattering” for scattering by a particle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r>
                  <a:rPr lang="en-US" dirty="0" smtClean="0"/>
                  <a:t> </a:t>
                </a:r>
                <a:br>
                  <a:rPr lang="en-US" dirty="0" smtClean="0"/>
                </a:br>
                <a:r>
                  <a:rPr lang="en-US" dirty="0" smtClean="0"/>
                  <a:t>(Hansen and Travis 1974)</a:t>
                </a:r>
              </a:p>
              <a:p>
                <a:pPr lvl="1"/>
                <a:r>
                  <a:rPr lang="en-US" dirty="0" smtClean="0"/>
                  <a:t>For generalized gamma PSD,</a:t>
                </a:r>
                <a:br>
                  <a:rPr lang="en-US" dirty="0" smtClean="0"/>
                </a:b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𝑒𝑓𝑓</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−1</m:t>
                        </m:r>
                      </m:sup>
                    </m:sSup>
                  </m:oMath>
                </a14:m>
                <a:r>
                  <a:rPr lang="en-US" dirty="0" smtClean="0"/>
                  <a:t> </a:t>
                </a:r>
              </a:p>
            </p:txBody>
          </p:sp>
        </mc:Choice>
        <mc:Fallback>
          <p:sp>
            <p:nvSpPr>
              <p:cNvPr id="10" name="Content Placeholder 2"/>
              <p:cNvSpPr txBox="1">
                <a:spLocks noRot="1" noChangeAspect="1" noMove="1" noResize="1" noEditPoints="1" noAdjustHandles="1" noChangeArrowheads="1" noChangeShapeType="1" noTextEdit="1"/>
              </p:cNvSpPr>
              <p:nvPr/>
            </p:nvSpPr>
            <p:spPr>
              <a:xfrm>
                <a:off x="838200" y="1932972"/>
                <a:ext cx="4490699" cy="4491423"/>
              </a:xfrm>
              <a:prstGeom prst="rect">
                <a:avLst/>
              </a:prstGeom>
              <a:blipFill rotWithShape="0">
                <a:blip r:embed="rId5"/>
                <a:stretch>
                  <a:fillRect l="-2853" t="-2714"/>
                </a:stretch>
              </a:blipFill>
            </p:spPr>
            <p:txBody>
              <a:bodyPr/>
              <a:lstStyle/>
              <a:p>
                <a:r>
                  <a:rPr lang="en-US">
                    <a:noFill/>
                  </a:rPr>
                  <a:t> </a:t>
                </a:r>
              </a:p>
            </p:txBody>
          </p:sp>
        </mc:Fallback>
      </mc:AlternateContent>
    </p:spTree>
    <p:extLst>
      <p:ext uri="{BB962C8B-B14F-4D97-AF65-F5344CB8AC3E}">
        <p14:creationId xmlns:p14="http://schemas.microsoft.com/office/powerpoint/2010/main" val="161631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614" r="6218"/>
          <a:stretch/>
        </p:blipFill>
        <p:spPr>
          <a:xfrm>
            <a:off x="6368395" y="0"/>
            <a:ext cx="5735376" cy="4824070"/>
          </a:xfrm>
          <a:prstGeom prst="rect">
            <a:avLst/>
          </a:prstGeom>
        </p:spPr>
      </p:pic>
      <p:sp>
        <p:nvSpPr>
          <p:cNvPr id="2" name="Title 1"/>
          <p:cNvSpPr>
            <a:spLocks noGrp="1"/>
          </p:cNvSpPr>
          <p:nvPr>
            <p:ph type="title"/>
          </p:nvPr>
        </p:nvSpPr>
        <p:spPr>
          <a:xfrm>
            <a:off x="838200" y="365125"/>
            <a:ext cx="3618053" cy="1325563"/>
          </a:xfrm>
        </p:spPr>
        <p:txBody>
          <a:bodyPr/>
          <a:lstStyle/>
          <a:p>
            <a:r>
              <a:rPr lang="en-US" dirty="0" smtClean="0"/>
              <a:t>CRTM Effective Radius (cont.)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932972"/>
                <a:ext cx="5551025" cy="4243989"/>
              </a:xfrm>
            </p:spPr>
            <p:txBody>
              <a:bodyPr>
                <a:normAutofit/>
              </a:bodyPr>
              <a:lstStyle/>
              <a:p>
                <a:r>
                  <a:rPr lang="en-US" dirty="0" smtClean="0"/>
                  <a:t>For precipitation in microwave, scattering by a particle is NOT </a:t>
                </a:r>
                <a14:m>
                  <m:oMath xmlns:m="http://schemas.openxmlformats.org/officeDocument/2006/math">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endParaRPr lang="en-US" dirty="0" smtClean="0"/>
              </a:p>
              <a:p>
                <a:pPr lvl="1"/>
                <a:r>
                  <a:rPr lang="en-US" b="0" dirty="0" smtClean="0">
                    <a:ea typeface="Cambria Math" panose="02040503050406030204" pitchFamily="18" charset="0"/>
                  </a:rPr>
                  <a:t>Scattering </a:t>
                </a:r>
                <a14:m>
                  <m:oMath xmlns:m="http://schemas.openxmlformats.org/officeDocument/2006/math">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6</m:t>
                        </m:r>
                      </m:sup>
                    </m:sSup>
                  </m:oMath>
                </a14:m>
                <a:r>
                  <a:rPr lang="en-US" dirty="0" smtClean="0"/>
                  <a:t> for </a:t>
                </a:r>
                <a:r>
                  <a:rPr lang="en-US" dirty="0" smtClean="0"/>
                  <a:t>particles much smaller than wavelength</a:t>
                </a:r>
                <a:endParaRPr lang="en-US" dirty="0" smtClean="0"/>
              </a:p>
              <a:p>
                <a:pPr lvl="1"/>
                <a:r>
                  <a:rPr lang="en-US" dirty="0" smtClean="0"/>
                  <a:t>No simple relationship between particle size and scattering cross-section</a:t>
                </a:r>
              </a:p>
              <a:p>
                <a:r>
                  <a:rPr lang="en-US" dirty="0" smtClean="0"/>
                  <a:t>Effective radius fails</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932972"/>
                <a:ext cx="5551025" cy="4243989"/>
              </a:xfrm>
              <a:blipFill rotWithShape="0">
                <a:blip r:embed="rId4"/>
                <a:stretch>
                  <a:fillRect l="-2527" t="-3017" r="-4286"/>
                </a:stretch>
              </a:blipFill>
            </p:spPr>
            <p:txBody>
              <a:bodyPr/>
              <a:lstStyle/>
              <a:p>
                <a:r>
                  <a:rPr lang="en-US">
                    <a:noFill/>
                  </a:rPr>
                  <a:t> </a:t>
                </a:r>
              </a:p>
            </p:txBody>
          </p:sp>
        </mc:Fallback>
      </mc:AlternateContent>
      <p:sp>
        <p:nvSpPr>
          <p:cNvPr id="10" name="Rectangle 9"/>
          <p:cNvSpPr/>
          <p:nvPr/>
        </p:nvSpPr>
        <p:spPr>
          <a:xfrm>
            <a:off x="6933234" y="4824070"/>
            <a:ext cx="4573191" cy="1815882"/>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Black: scattering </a:t>
            </a:r>
            <a:r>
              <a:rPr lang="en-US" sz="1600" dirty="0" err="1" smtClean="0">
                <a:latin typeface="Arial" panose="020B0604020202020204" pitchFamily="34" charset="0"/>
                <a:cs typeface="Arial" panose="020B0604020202020204" pitchFamily="34" charset="0"/>
              </a:rPr>
              <a:t>coeff</a:t>
            </a:r>
            <a:r>
              <a:rPr lang="en-US" sz="1600" dirty="0" smtClean="0">
                <a:latin typeface="Arial" panose="020B0604020202020204" pitchFamily="34" charset="0"/>
                <a:cs typeface="Arial" panose="020B0604020202020204" pitchFamily="34" charset="0"/>
              </a:rPr>
              <a:t>. (m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kg</a:t>
            </a:r>
            <a:r>
              <a:rPr lang="en-US" sz="1600" baseline="300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Dashed: absorption </a:t>
            </a:r>
            <a:r>
              <a:rPr lang="en-US" sz="1600" dirty="0" err="1" smtClean="0">
                <a:latin typeface="Arial" panose="020B0604020202020204" pitchFamily="34" charset="0"/>
                <a:cs typeface="Arial" panose="020B0604020202020204" pitchFamily="34" charset="0"/>
              </a:rPr>
              <a:t>coeff</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kg</a:t>
            </a:r>
            <a:r>
              <a:rPr lang="en-US" sz="1600" baseline="300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a:t>
            </a:r>
          </a:p>
          <a:p>
            <a:pPr marL="228600" indent="-228600"/>
            <a:r>
              <a:rPr lang="en-US" sz="1600" dirty="0" smtClean="0">
                <a:latin typeface="Arial" panose="020B0604020202020204" pitchFamily="34" charset="0"/>
                <a:cs typeface="Arial" panose="020B0604020202020204" pitchFamily="34" charset="0"/>
              </a:rPr>
              <a:t>Blue: sample particle </a:t>
            </a:r>
            <a:r>
              <a:rPr lang="en-US" sz="1600" dirty="0">
                <a:latin typeface="Arial" panose="020B0604020202020204" pitchFamily="34" charset="0"/>
                <a:cs typeface="Arial" panose="020B0604020202020204" pitchFamily="34" charset="0"/>
              </a:rPr>
              <a:t>mass </a:t>
            </a:r>
            <a:r>
              <a:rPr lang="en-US" sz="1600" dirty="0" smtClean="0">
                <a:latin typeface="Arial" panose="020B0604020202020204" pitchFamily="34" charset="0"/>
                <a:cs typeface="Arial" panose="020B0604020202020204" pitchFamily="34" charset="0"/>
              </a:rPr>
              <a:t>distribution</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(kg </a:t>
            </a:r>
            <a:r>
              <a:rPr lang="en-US" sz="1600" dirty="0">
                <a:latin typeface="Arial" panose="020B0604020202020204" pitchFamily="34" charset="0"/>
                <a:cs typeface="Arial" panose="020B0604020202020204" pitchFamily="34" charset="0"/>
              </a:rPr>
              <a:t>m</a:t>
            </a:r>
            <a:r>
              <a:rPr lang="en-US" sz="1600" baseline="30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µm</a:t>
            </a:r>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of </a:t>
            </a:r>
            <a:r>
              <a:rPr lang="en-US" sz="1600" dirty="0" smtClean="0">
                <a:latin typeface="Arial" panose="020B0604020202020204" pitchFamily="34" charset="0"/>
                <a:cs typeface="Arial" panose="020B0604020202020204" pitchFamily="34" charset="0"/>
              </a:rPr>
              <a:t>graupel-like </a:t>
            </a:r>
            <a:r>
              <a:rPr lang="en-US" sz="1600" dirty="0">
                <a:latin typeface="Arial" panose="020B0604020202020204" pitchFamily="34" charset="0"/>
                <a:cs typeface="Arial" panose="020B0604020202020204" pitchFamily="34" charset="0"/>
              </a:rPr>
              <a:t>ice </a:t>
            </a:r>
            <a:r>
              <a:rPr lang="en-US" sz="1600" dirty="0" smtClean="0">
                <a:latin typeface="Arial" panose="020B0604020202020204" pitchFamily="34" charset="0"/>
                <a:cs typeface="Arial" panose="020B0604020202020204" pitchFamily="34" charset="0"/>
              </a:rPr>
              <a:t>spheres</a:t>
            </a: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Light blue: wavelength</a:t>
            </a:r>
          </a:p>
          <a:p>
            <a:r>
              <a:rPr lang="en-US" sz="1600" dirty="0" smtClean="0">
                <a:latin typeface="Arial" panose="020B0604020202020204" pitchFamily="34" charset="0"/>
                <a:cs typeface="Arial" panose="020B0604020202020204" pitchFamily="34" charset="0"/>
              </a:rPr>
              <a:t>Red: one-sixth wavelength</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8506588" y="3835047"/>
            <a:ext cx="1648585"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WSM6 graupel at 1.24 g m</a:t>
            </a:r>
            <a:r>
              <a:rPr lang="en-US" sz="1200" baseline="30000" dirty="0">
                <a:latin typeface="Arial" panose="020B0604020202020204" pitchFamily="34" charset="0"/>
                <a:cs typeface="Arial" panose="020B0604020202020204" pitchFamily="34" charset="0"/>
              </a:rPr>
              <a:t>-3</a:t>
            </a:r>
            <a:endParaRPr lang="en-US" sz="1200" dirty="0"/>
          </a:p>
        </p:txBody>
      </p:sp>
    </p:spTree>
    <p:extLst>
      <p:ext uri="{BB962C8B-B14F-4D97-AF65-F5344CB8AC3E}">
        <p14:creationId xmlns:p14="http://schemas.microsoft.com/office/powerpoint/2010/main" val="198420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CRTM for All-sky Microwave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Method 1, “Distribution-Specific:” cloud scattering property lookup tables </a:t>
            </a:r>
            <a:r>
              <a:rPr lang="en-US" dirty="0"/>
              <a:t>constructed at very high </a:t>
            </a:r>
            <a:r>
              <a:rPr lang="en-US" dirty="0" smtClean="0"/>
              <a:t>resolution </a:t>
            </a:r>
            <a:r>
              <a:rPr lang="en-US" sz="3200" dirty="0" smtClean="0"/>
              <a:t>consistent with MP schemes</a:t>
            </a:r>
          </a:p>
          <a:p>
            <a:r>
              <a:rPr lang="en-US" dirty="0" smtClean="0"/>
              <a:t>New method 2, “Generalized Bin:” particle scattering property lookup tables, MP scheme information managed within CRTM</a:t>
            </a:r>
          </a:p>
          <a:p>
            <a:r>
              <a:rPr lang="en-US" dirty="0" smtClean="0"/>
              <a:t>Model the properties of single particles (soft spheres, as specified by MP scheme)</a:t>
            </a:r>
          </a:p>
          <a:p>
            <a:pPr lvl="1"/>
            <a:r>
              <a:rPr lang="en-US" dirty="0"/>
              <a:t>Maxwell-Garnett mixing formula </a:t>
            </a:r>
            <a:r>
              <a:rPr lang="en-US" dirty="0" smtClean="0"/>
              <a:t>for ice dielectric constants</a:t>
            </a:r>
          </a:p>
          <a:p>
            <a:pPr lvl="1"/>
            <a:r>
              <a:rPr lang="en-US" dirty="0" smtClean="0"/>
              <a:t>Liquid dielectric constants from Tuner et al. (</a:t>
            </a:r>
            <a:r>
              <a:rPr lang="en-US" dirty="0" smtClean="0"/>
              <a:t>2016)</a:t>
            </a:r>
            <a:endParaRPr lang="en-US" dirty="0" smtClean="0"/>
          </a:p>
        </p:txBody>
      </p:sp>
    </p:spTree>
    <p:extLst>
      <p:ext uri="{BB962C8B-B14F-4D97-AF65-F5344CB8AC3E}">
        <p14:creationId xmlns:p14="http://schemas.microsoft.com/office/powerpoint/2010/main" val="15730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565" y="3837165"/>
            <a:ext cx="2974443" cy="2853109"/>
          </a:xfrm>
          <a:prstGeom prst="rect">
            <a:avLst/>
          </a:prstGeom>
        </p:spPr>
      </p:pic>
      <p:pic>
        <p:nvPicPr>
          <p:cNvPr id="23" name="Picture 2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0176" y="1159090"/>
            <a:ext cx="2975832" cy="2681024"/>
          </a:xfrm>
          <a:prstGeom prst="rect">
            <a:avLst/>
          </a:prstGeom>
        </p:spPr>
      </p:pic>
      <p:sp>
        <p:nvSpPr>
          <p:cNvPr id="27" name="Rectangle 26"/>
          <p:cNvSpPr/>
          <p:nvPr/>
        </p:nvSpPr>
        <p:spPr>
          <a:xfrm>
            <a:off x="154077" y="2082541"/>
            <a:ext cx="866099"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37.0 GHz</a:t>
            </a:r>
            <a:endParaRPr lang="en-US" sz="2400" dirty="0">
              <a:latin typeface="Helvetica" panose="020B0604020202020204" pitchFamily="34" charset="0"/>
              <a:cs typeface="Helvetica" panose="020B060402020202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998" y="1158916"/>
            <a:ext cx="2678249" cy="267824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5989" y="3838934"/>
            <a:ext cx="2683237" cy="2856798"/>
          </a:xfrm>
          <a:prstGeom prst="rect">
            <a:avLst/>
          </a:prstGeom>
        </p:spPr>
      </p:pic>
      <p:sp>
        <p:nvSpPr>
          <p:cNvPr id="32" name="Rectangle 31"/>
          <p:cNvSpPr/>
          <p:nvPr/>
        </p:nvSpPr>
        <p:spPr>
          <a:xfrm>
            <a:off x="-93535" y="4965444"/>
            <a:ext cx="1113712"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91.66 GHz</a:t>
            </a:r>
            <a:endParaRPr lang="en-US" sz="2400" dirty="0">
              <a:latin typeface="Helvetica" panose="020B0604020202020204" pitchFamily="34" charset="0"/>
              <a:cs typeface="Helvetica" panose="020B0604020202020204" pitchFamily="34" charset="0"/>
            </a:endParaRPr>
          </a:p>
        </p:txBody>
      </p:sp>
      <p:sp>
        <p:nvSpPr>
          <p:cNvPr id="33" name="Rectangle 32"/>
          <p:cNvSpPr/>
          <p:nvPr/>
        </p:nvSpPr>
        <p:spPr>
          <a:xfrm>
            <a:off x="1410165" y="769443"/>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SSMIS </a:t>
            </a:r>
            <a:r>
              <a:rPr lang="en-US" sz="2400" dirty="0" err="1" smtClean="0">
                <a:latin typeface="Helvetica" panose="020B0604020202020204" pitchFamily="34" charset="0"/>
                <a:cs typeface="Helvetica" panose="020B0604020202020204" pitchFamily="34" charset="0"/>
              </a:rPr>
              <a:t>Obs</a:t>
            </a:r>
            <a:endParaRPr lang="en-US" sz="2400" dirty="0">
              <a:latin typeface="Helvetica" panose="020B0604020202020204" pitchFamily="34" charset="0"/>
              <a:cs typeface="Helvetica" panose="020B0604020202020204" pitchFamily="34" charset="0"/>
            </a:endParaRPr>
          </a:p>
        </p:txBody>
      </p:sp>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615" y="1153458"/>
            <a:ext cx="2678249" cy="2678249"/>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4606" y="3833476"/>
            <a:ext cx="2683237" cy="2856797"/>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8232" y="1148000"/>
            <a:ext cx="2678249" cy="2678249"/>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3223" y="3828018"/>
            <a:ext cx="2683237" cy="2856797"/>
          </a:xfrm>
          <a:prstGeom prst="rect">
            <a:avLst/>
          </a:prstGeom>
        </p:spPr>
      </p:pic>
      <p:sp>
        <p:nvSpPr>
          <p:cNvPr id="68" name="Rectangle 67"/>
          <p:cNvSpPr/>
          <p:nvPr/>
        </p:nvSpPr>
        <p:spPr>
          <a:xfrm>
            <a:off x="4229930" y="772952"/>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WSM6</a:t>
            </a:r>
            <a:endParaRPr lang="en-US" sz="2400" dirty="0">
              <a:latin typeface="Helvetica" panose="020B0604020202020204" pitchFamily="34" charset="0"/>
              <a:cs typeface="Helvetica" panose="020B0604020202020204" pitchFamily="34" charset="0"/>
            </a:endParaRPr>
          </a:p>
        </p:txBody>
      </p:sp>
      <p:sp>
        <p:nvSpPr>
          <p:cNvPr id="69" name="Rectangle 68"/>
          <p:cNvSpPr/>
          <p:nvPr/>
        </p:nvSpPr>
        <p:spPr>
          <a:xfrm>
            <a:off x="6849716" y="776461"/>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Goddard</a:t>
            </a:r>
            <a:endParaRPr lang="en-US" sz="2400" dirty="0">
              <a:latin typeface="Helvetica" panose="020B0604020202020204" pitchFamily="34" charset="0"/>
              <a:cs typeface="Helvetica" panose="020B0604020202020204" pitchFamily="34" charset="0"/>
            </a:endParaRPr>
          </a:p>
        </p:txBody>
      </p:sp>
      <p:sp>
        <p:nvSpPr>
          <p:cNvPr id="70" name="Rectangle 69"/>
          <p:cNvSpPr/>
          <p:nvPr/>
        </p:nvSpPr>
        <p:spPr>
          <a:xfrm>
            <a:off x="9498517" y="779970"/>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Morrison</a:t>
            </a:r>
            <a:endParaRPr lang="en-US" sz="2400" dirty="0">
              <a:latin typeface="Helvetica" panose="020B0604020202020204" pitchFamily="34" charset="0"/>
              <a:cs typeface="Helvetica" panose="020B0604020202020204" pitchFamily="34" charset="0"/>
            </a:endParaRPr>
          </a:p>
        </p:txBody>
      </p:sp>
      <p:sp>
        <p:nvSpPr>
          <p:cNvPr id="71" name="Rectangle 70"/>
          <p:cNvSpPr/>
          <p:nvPr/>
        </p:nvSpPr>
        <p:spPr>
          <a:xfrm>
            <a:off x="6648375" y="119437"/>
            <a:ext cx="4180046" cy="584775"/>
          </a:xfrm>
          <a:prstGeom prst="rect">
            <a:avLst/>
          </a:prstGeom>
          <a:solidFill>
            <a:srgbClr val="FFFFFF">
              <a:alpha val="69804"/>
            </a:srgbClr>
          </a:solidFill>
        </p:spPr>
        <p:txBody>
          <a:bodyPr wrap="square">
            <a:spAutoFit/>
          </a:bodyPr>
          <a:lstStyle/>
          <a:p>
            <a:pPr algn="ctr"/>
            <a:r>
              <a:rPr lang="en-US" sz="3200" dirty="0" smtClean="0">
                <a:latin typeface="Helvetica" panose="020B0604020202020204" pitchFamily="34" charset="0"/>
                <a:cs typeface="Helvetica" panose="020B0604020202020204" pitchFamily="34" charset="0"/>
              </a:rPr>
              <a:t>CRTM-DS</a:t>
            </a:r>
            <a:endParaRPr lang="en-US" sz="3200" baseline="-25000" dirty="0">
              <a:latin typeface="Helvetica" panose="020B0604020202020204" pitchFamily="34" charset="0"/>
              <a:cs typeface="Helvetica" panose="020B0604020202020204" pitchFamily="34" charset="0"/>
            </a:endParaRPr>
          </a:p>
        </p:txBody>
      </p:sp>
      <p:grpSp>
        <p:nvGrpSpPr>
          <p:cNvPr id="72" name="Group 71"/>
          <p:cNvGrpSpPr/>
          <p:nvPr/>
        </p:nvGrpSpPr>
        <p:grpSpPr>
          <a:xfrm>
            <a:off x="1449587" y="171840"/>
            <a:ext cx="4859205" cy="711658"/>
            <a:chOff x="3617363" y="5425083"/>
            <a:chExt cx="4859205" cy="711658"/>
          </a:xfrm>
        </p:grpSpPr>
        <p:grpSp>
          <p:nvGrpSpPr>
            <p:cNvPr id="73" name="Group 72"/>
            <p:cNvGrpSpPr/>
            <p:nvPr/>
          </p:nvGrpSpPr>
          <p:grpSpPr>
            <a:xfrm>
              <a:off x="3617363" y="5425083"/>
              <a:ext cx="4786070" cy="612084"/>
              <a:chOff x="1" y="7163500"/>
              <a:chExt cx="4211205" cy="538565"/>
            </a:xfrm>
          </p:grpSpPr>
          <p:pic>
            <p:nvPicPr>
              <p:cNvPr id="87" name="Picture 86"/>
              <p:cNvPicPr>
                <a:picLocks noChangeAspect="1"/>
              </p:cNvPicPr>
              <p:nvPr/>
            </p:nvPicPr>
            <p:blipFill rotWithShape="1">
              <a:blip r:embed="rId11" cstate="print">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8" name="Rectangle 87"/>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627625" y="5779907"/>
              <a:ext cx="4848943" cy="356834"/>
              <a:chOff x="3627625" y="5779907"/>
              <a:chExt cx="4848943" cy="356834"/>
            </a:xfrm>
          </p:grpSpPr>
          <p:sp>
            <p:nvSpPr>
              <p:cNvPr id="75" name="TextBox 74"/>
              <p:cNvSpPr txBox="1"/>
              <p:nvPr/>
            </p:nvSpPr>
            <p:spPr>
              <a:xfrm>
                <a:off x="3627625" y="5779910"/>
                <a:ext cx="444552"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p:txBody>
          </p:sp>
          <p:sp>
            <p:nvSpPr>
              <p:cNvPr id="76" name="TextBox 75"/>
              <p:cNvSpPr txBox="1"/>
              <p:nvPr/>
            </p:nvSpPr>
            <p:spPr>
              <a:xfrm>
                <a:off x="3965173"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7" name="TextBox 76"/>
              <p:cNvSpPr txBox="1"/>
              <p:nvPr/>
            </p:nvSpPr>
            <p:spPr>
              <a:xfrm>
                <a:off x="436033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120</a:t>
                </a:r>
                <a:endParaRPr lang="en-US" sz="1400" dirty="0">
                  <a:latin typeface="Arial" panose="020B0604020202020204" pitchFamily="34" charset="0"/>
                  <a:cs typeface="Arial" panose="020B0604020202020204" pitchFamily="34" charset="0"/>
                </a:endParaRPr>
              </a:p>
            </p:txBody>
          </p:sp>
          <p:sp>
            <p:nvSpPr>
              <p:cNvPr id="78" name="TextBox 77"/>
              <p:cNvSpPr txBox="1"/>
              <p:nvPr/>
            </p:nvSpPr>
            <p:spPr>
              <a:xfrm>
                <a:off x="475549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140</a:t>
                </a:r>
                <a:endParaRPr lang="en-US" sz="1400" dirty="0">
                  <a:latin typeface="Arial" panose="020B0604020202020204" pitchFamily="34" charset="0"/>
                  <a:cs typeface="Arial" panose="020B0604020202020204" pitchFamily="34" charset="0"/>
                </a:endParaRPr>
              </a:p>
            </p:txBody>
          </p:sp>
          <p:sp>
            <p:nvSpPr>
              <p:cNvPr id="79" name="TextBox 78"/>
              <p:cNvSpPr txBox="1"/>
              <p:nvPr/>
            </p:nvSpPr>
            <p:spPr>
              <a:xfrm>
                <a:off x="515065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160</a:t>
                </a:r>
                <a:endParaRPr lang="en-US" sz="1400" dirty="0">
                  <a:latin typeface="Arial" panose="020B0604020202020204" pitchFamily="34" charset="0"/>
                  <a:cs typeface="Arial" panose="020B0604020202020204" pitchFamily="34" charset="0"/>
                </a:endParaRPr>
              </a:p>
            </p:txBody>
          </p:sp>
          <p:sp>
            <p:nvSpPr>
              <p:cNvPr id="80" name="TextBox 79"/>
              <p:cNvSpPr txBox="1"/>
              <p:nvPr/>
            </p:nvSpPr>
            <p:spPr>
              <a:xfrm>
                <a:off x="554582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180</a:t>
                </a:r>
                <a:endParaRPr lang="en-US" sz="1400" dirty="0">
                  <a:latin typeface="Arial" panose="020B0604020202020204" pitchFamily="34" charset="0"/>
                  <a:cs typeface="Arial" panose="020B0604020202020204" pitchFamily="34" charset="0"/>
                </a:endParaRPr>
              </a:p>
            </p:txBody>
          </p:sp>
          <p:sp>
            <p:nvSpPr>
              <p:cNvPr id="81" name="TextBox 80"/>
              <p:cNvSpPr txBox="1"/>
              <p:nvPr/>
            </p:nvSpPr>
            <p:spPr>
              <a:xfrm>
                <a:off x="594098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200</a:t>
                </a:r>
                <a:endParaRPr lang="en-US" sz="1400" dirty="0">
                  <a:latin typeface="Arial" panose="020B0604020202020204" pitchFamily="34" charset="0"/>
                  <a:cs typeface="Arial" panose="020B0604020202020204" pitchFamily="34" charset="0"/>
                </a:endParaRPr>
              </a:p>
            </p:txBody>
          </p:sp>
          <p:sp>
            <p:nvSpPr>
              <p:cNvPr id="82" name="TextBox 81"/>
              <p:cNvSpPr txBox="1"/>
              <p:nvPr/>
            </p:nvSpPr>
            <p:spPr>
              <a:xfrm>
                <a:off x="633614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220</a:t>
                </a:r>
                <a:endParaRPr lang="en-US" sz="1400" dirty="0">
                  <a:latin typeface="Arial" panose="020B0604020202020204" pitchFamily="34" charset="0"/>
                  <a:cs typeface="Arial" panose="020B0604020202020204" pitchFamily="34" charset="0"/>
                </a:endParaRPr>
              </a:p>
            </p:txBody>
          </p:sp>
          <p:sp>
            <p:nvSpPr>
              <p:cNvPr id="83" name="TextBox 82"/>
              <p:cNvSpPr txBox="1"/>
              <p:nvPr/>
            </p:nvSpPr>
            <p:spPr>
              <a:xfrm>
                <a:off x="673130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240</a:t>
                </a:r>
                <a:endParaRPr lang="en-US" sz="1400" dirty="0">
                  <a:latin typeface="Arial" panose="020B0604020202020204" pitchFamily="34" charset="0"/>
                  <a:cs typeface="Arial" panose="020B0604020202020204" pitchFamily="34" charset="0"/>
                </a:endParaRPr>
              </a:p>
            </p:txBody>
          </p:sp>
          <p:sp>
            <p:nvSpPr>
              <p:cNvPr id="84" name="TextBox 83"/>
              <p:cNvSpPr txBox="1"/>
              <p:nvPr/>
            </p:nvSpPr>
            <p:spPr>
              <a:xfrm>
                <a:off x="712646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260</a:t>
                </a:r>
                <a:endParaRPr lang="en-US" sz="1400" dirty="0">
                  <a:latin typeface="Arial" panose="020B0604020202020204" pitchFamily="34" charset="0"/>
                  <a:cs typeface="Arial" panose="020B0604020202020204" pitchFamily="34" charset="0"/>
                </a:endParaRPr>
              </a:p>
            </p:txBody>
          </p:sp>
          <p:sp>
            <p:nvSpPr>
              <p:cNvPr id="85" name="TextBox 84"/>
              <p:cNvSpPr txBox="1"/>
              <p:nvPr/>
            </p:nvSpPr>
            <p:spPr>
              <a:xfrm>
                <a:off x="752162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280</a:t>
                </a:r>
                <a:endParaRPr lang="en-US" sz="1400" dirty="0">
                  <a:latin typeface="Arial" panose="020B0604020202020204" pitchFamily="34" charset="0"/>
                  <a:cs typeface="Arial" panose="020B0604020202020204" pitchFamily="34" charset="0"/>
                </a:endParaRPr>
              </a:p>
            </p:txBody>
          </p:sp>
          <p:sp>
            <p:nvSpPr>
              <p:cNvPr id="86" name="TextBox 85"/>
              <p:cNvSpPr txBox="1"/>
              <p:nvPr/>
            </p:nvSpPr>
            <p:spPr>
              <a:xfrm>
                <a:off x="791679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300</a:t>
                </a:r>
                <a:endParaRPr lang="en-US" sz="1400" dirty="0">
                  <a:latin typeface="Arial" panose="020B0604020202020204" pitchFamily="34" charset="0"/>
                  <a:cs typeface="Arial" panose="020B0604020202020204" pitchFamily="34" charset="0"/>
                </a:endParaRPr>
              </a:p>
            </p:txBody>
          </p:sp>
        </p:grpSp>
      </p:grpSp>
      <p:sp>
        <p:nvSpPr>
          <p:cNvPr id="100" name="TextBox 99"/>
          <p:cNvSpPr txBox="1"/>
          <p:nvPr/>
        </p:nvSpPr>
        <p:spPr>
          <a:xfrm>
            <a:off x="104217" y="216272"/>
            <a:ext cx="1524969"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Brightness Temperature (K)</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22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565" y="3837165"/>
            <a:ext cx="2974443" cy="2853109"/>
          </a:xfrm>
          <a:prstGeom prst="rect">
            <a:avLst/>
          </a:prstGeom>
        </p:spPr>
      </p:pic>
      <p:pic>
        <p:nvPicPr>
          <p:cNvPr id="23" name="Picture 2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0176" y="1159090"/>
            <a:ext cx="2975832" cy="2681024"/>
          </a:xfrm>
          <a:prstGeom prst="rect">
            <a:avLst/>
          </a:prstGeom>
        </p:spPr>
      </p:pic>
      <p:sp>
        <p:nvSpPr>
          <p:cNvPr id="27" name="Rectangle 26"/>
          <p:cNvSpPr/>
          <p:nvPr/>
        </p:nvSpPr>
        <p:spPr>
          <a:xfrm>
            <a:off x="154077" y="2082541"/>
            <a:ext cx="866099"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37.0 GHz</a:t>
            </a:r>
            <a:endParaRPr lang="en-US" sz="2400" dirty="0">
              <a:latin typeface="Helvetica" panose="020B0604020202020204" pitchFamily="34" charset="0"/>
              <a:cs typeface="Helvetica" panose="020B060402020202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998" y="1158916"/>
            <a:ext cx="2678249" cy="267824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5989" y="3838934"/>
            <a:ext cx="2683237" cy="2856798"/>
          </a:xfrm>
          <a:prstGeom prst="rect">
            <a:avLst/>
          </a:prstGeom>
        </p:spPr>
      </p:pic>
      <p:sp>
        <p:nvSpPr>
          <p:cNvPr id="32" name="Rectangle 31"/>
          <p:cNvSpPr/>
          <p:nvPr/>
        </p:nvSpPr>
        <p:spPr>
          <a:xfrm>
            <a:off x="-93535" y="4965444"/>
            <a:ext cx="1113712" cy="830997"/>
          </a:xfrm>
          <a:prstGeom prst="rect">
            <a:avLst/>
          </a:prstGeom>
          <a:noFill/>
        </p:spPr>
        <p:txBody>
          <a:bodyPr wrap="square">
            <a:spAutoFit/>
          </a:bodyPr>
          <a:lstStyle/>
          <a:p>
            <a:pPr algn="r"/>
            <a:r>
              <a:rPr lang="en-US" sz="2400" dirty="0" smtClean="0">
                <a:latin typeface="Helvetica" panose="020B0604020202020204" pitchFamily="34" charset="0"/>
                <a:cs typeface="Helvetica" panose="020B0604020202020204" pitchFamily="34" charset="0"/>
              </a:rPr>
              <a:t>91.66 GHz</a:t>
            </a:r>
            <a:endParaRPr lang="en-US" sz="2400" dirty="0">
              <a:latin typeface="Helvetica" panose="020B0604020202020204" pitchFamily="34" charset="0"/>
              <a:cs typeface="Helvetica" panose="020B0604020202020204" pitchFamily="34" charset="0"/>
            </a:endParaRPr>
          </a:p>
        </p:txBody>
      </p:sp>
      <p:sp>
        <p:nvSpPr>
          <p:cNvPr id="33" name="Rectangle 32"/>
          <p:cNvSpPr/>
          <p:nvPr/>
        </p:nvSpPr>
        <p:spPr>
          <a:xfrm>
            <a:off x="1410165" y="769443"/>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SSMIS </a:t>
            </a:r>
            <a:r>
              <a:rPr lang="en-US" sz="2400" dirty="0" err="1" smtClean="0">
                <a:latin typeface="Helvetica" panose="020B0604020202020204" pitchFamily="34" charset="0"/>
                <a:cs typeface="Helvetica" panose="020B0604020202020204" pitchFamily="34" charset="0"/>
              </a:rPr>
              <a:t>Obs</a:t>
            </a:r>
            <a:endParaRPr lang="en-US" sz="2400" dirty="0">
              <a:latin typeface="Helvetica" panose="020B0604020202020204" pitchFamily="34" charset="0"/>
              <a:cs typeface="Helvetica" panose="020B0604020202020204" pitchFamily="34" charset="0"/>
            </a:endParaRPr>
          </a:p>
        </p:txBody>
      </p:sp>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615" y="1153458"/>
            <a:ext cx="2678249" cy="2678249"/>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4606" y="3833476"/>
            <a:ext cx="2683236" cy="2856797"/>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8232" y="1148000"/>
            <a:ext cx="2678249" cy="2678249"/>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3223" y="3828018"/>
            <a:ext cx="2683236" cy="2856797"/>
          </a:xfrm>
          <a:prstGeom prst="rect">
            <a:avLst/>
          </a:prstGeom>
        </p:spPr>
      </p:pic>
      <p:sp>
        <p:nvSpPr>
          <p:cNvPr id="68" name="Rectangle 67"/>
          <p:cNvSpPr/>
          <p:nvPr/>
        </p:nvSpPr>
        <p:spPr>
          <a:xfrm>
            <a:off x="4229930" y="772952"/>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CRTM-DS</a:t>
            </a:r>
            <a:endParaRPr lang="en-US" sz="2400" dirty="0">
              <a:latin typeface="Helvetica" panose="020B0604020202020204" pitchFamily="34" charset="0"/>
              <a:cs typeface="Helvetica" panose="020B0604020202020204" pitchFamily="34" charset="0"/>
            </a:endParaRPr>
          </a:p>
        </p:txBody>
      </p:sp>
      <p:sp>
        <p:nvSpPr>
          <p:cNvPr id="69" name="Rectangle 68"/>
          <p:cNvSpPr/>
          <p:nvPr/>
        </p:nvSpPr>
        <p:spPr>
          <a:xfrm>
            <a:off x="6849716" y="776461"/>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CRTM-BG 32</a:t>
            </a:r>
            <a:endParaRPr lang="en-US" sz="2400" dirty="0">
              <a:latin typeface="Helvetica" panose="020B0604020202020204" pitchFamily="34" charset="0"/>
              <a:cs typeface="Helvetica" panose="020B0604020202020204" pitchFamily="34" charset="0"/>
            </a:endParaRPr>
          </a:p>
        </p:txBody>
      </p:sp>
      <p:sp>
        <p:nvSpPr>
          <p:cNvPr id="70" name="Rectangle 69"/>
          <p:cNvSpPr/>
          <p:nvPr/>
        </p:nvSpPr>
        <p:spPr>
          <a:xfrm>
            <a:off x="9498517" y="779970"/>
            <a:ext cx="2195854" cy="461665"/>
          </a:xfrm>
          <a:prstGeom prst="rect">
            <a:avLst/>
          </a:prstGeom>
          <a:noFill/>
        </p:spPr>
        <p:txBody>
          <a:bodyPr wrap="square">
            <a:spAutoFit/>
          </a:bodyPr>
          <a:lstStyle/>
          <a:p>
            <a:pPr algn="ctr"/>
            <a:r>
              <a:rPr lang="en-US" sz="2400" dirty="0" smtClean="0">
                <a:latin typeface="Helvetica" panose="020B0604020202020204" pitchFamily="34" charset="0"/>
                <a:cs typeface="Helvetica" panose="020B0604020202020204" pitchFamily="34" charset="0"/>
              </a:rPr>
              <a:t>Difference</a:t>
            </a:r>
            <a:endParaRPr lang="en-US" sz="2400" dirty="0">
              <a:latin typeface="Helvetica" panose="020B0604020202020204" pitchFamily="34" charset="0"/>
              <a:cs typeface="Helvetica" panose="020B0604020202020204" pitchFamily="34" charset="0"/>
            </a:endParaRPr>
          </a:p>
        </p:txBody>
      </p:sp>
      <p:sp>
        <p:nvSpPr>
          <p:cNvPr id="71" name="Rectangle 70"/>
          <p:cNvSpPr/>
          <p:nvPr/>
        </p:nvSpPr>
        <p:spPr>
          <a:xfrm>
            <a:off x="6648375" y="119437"/>
            <a:ext cx="4180046" cy="584775"/>
          </a:xfrm>
          <a:prstGeom prst="rect">
            <a:avLst/>
          </a:prstGeom>
          <a:solidFill>
            <a:srgbClr val="FFFFFF">
              <a:alpha val="69804"/>
            </a:srgbClr>
          </a:solidFill>
        </p:spPr>
        <p:txBody>
          <a:bodyPr wrap="square">
            <a:spAutoFit/>
          </a:bodyPr>
          <a:lstStyle/>
          <a:p>
            <a:pPr algn="ctr"/>
            <a:r>
              <a:rPr lang="en-US" sz="3200" dirty="0" smtClean="0">
                <a:latin typeface="Helvetica" panose="020B0604020202020204" pitchFamily="34" charset="0"/>
                <a:cs typeface="Helvetica" panose="020B0604020202020204" pitchFamily="34" charset="0"/>
              </a:rPr>
              <a:t>WSM6</a:t>
            </a:r>
            <a:endParaRPr lang="en-US" sz="3200" baseline="-25000" dirty="0">
              <a:latin typeface="Helvetica" panose="020B0604020202020204" pitchFamily="34" charset="0"/>
              <a:cs typeface="Helvetica" panose="020B0604020202020204" pitchFamily="34" charset="0"/>
            </a:endParaRPr>
          </a:p>
        </p:txBody>
      </p:sp>
      <p:grpSp>
        <p:nvGrpSpPr>
          <p:cNvPr id="72" name="Group 71"/>
          <p:cNvGrpSpPr/>
          <p:nvPr/>
        </p:nvGrpSpPr>
        <p:grpSpPr>
          <a:xfrm>
            <a:off x="1449587" y="171840"/>
            <a:ext cx="4859205" cy="711658"/>
            <a:chOff x="3617363" y="5425083"/>
            <a:chExt cx="4859205" cy="711658"/>
          </a:xfrm>
        </p:grpSpPr>
        <p:grpSp>
          <p:nvGrpSpPr>
            <p:cNvPr id="73" name="Group 72"/>
            <p:cNvGrpSpPr/>
            <p:nvPr/>
          </p:nvGrpSpPr>
          <p:grpSpPr>
            <a:xfrm>
              <a:off x="3617363" y="5425083"/>
              <a:ext cx="4786070" cy="612084"/>
              <a:chOff x="1" y="7163500"/>
              <a:chExt cx="4211205" cy="538565"/>
            </a:xfrm>
          </p:grpSpPr>
          <p:pic>
            <p:nvPicPr>
              <p:cNvPr id="87" name="Picture 86"/>
              <p:cNvPicPr>
                <a:picLocks noChangeAspect="1"/>
              </p:cNvPicPr>
              <p:nvPr/>
            </p:nvPicPr>
            <p:blipFill rotWithShape="1">
              <a:blip r:embed="rId11" cstate="print">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8" name="Rectangle 87"/>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627625" y="5779907"/>
              <a:ext cx="4848943" cy="356834"/>
              <a:chOff x="3627625" y="5779907"/>
              <a:chExt cx="4848943" cy="356834"/>
            </a:xfrm>
          </p:grpSpPr>
          <p:sp>
            <p:nvSpPr>
              <p:cNvPr id="75" name="TextBox 74"/>
              <p:cNvSpPr txBox="1"/>
              <p:nvPr/>
            </p:nvSpPr>
            <p:spPr>
              <a:xfrm>
                <a:off x="3627625" y="5779910"/>
                <a:ext cx="444552"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p:txBody>
          </p:sp>
          <p:sp>
            <p:nvSpPr>
              <p:cNvPr id="76" name="TextBox 75"/>
              <p:cNvSpPr txBox="1"/>
              <p:nvPr/>
            </p:nvSpPr>
            <p:spPr>
              <a:xfrm>
                <a:off x="3965173"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7" name="TextBox 76"/>
              <p:cNvSpPr txBox="1"/>
              <p:nvPr/>
            </p:nvSpPr>
            <p:spPr>
              <a:xfrm>
                <a:off x="436033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120</a:t>
                </a:r>
                <a:endParaRPr lang="en-US" sz="1400" dirty="0">
                  <a:latin typeface="Arial" panose="020B0604020202020204" pitchFamily="34" charset="0"/>
                  <a:cs typeface="Arial" panose="020B0604020202020204" pitchFamily="34" charset="0"/>
                </a:endParaRPr>
              </a:p>
            </p:txBody>
          </p:sp>
          <p:sp>
            <p:nvSpPr>
              <p:cNvPr id="78" name="TextBox 77"/>
              <p:cNvSpPr txBox="1"/>
              <p:nvPr/>
            </p:nvSpPr>
            <p:spPr>
              <a:xfrm>
                <a:off x="475549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140</a:t>
                </a:r>
                <a:endParaRPr lang="en-US" sz="1400" dirty="0">
                  <a:latin typeface="Arial" panose="020B0604020202020204" pitchFamily="34" charset="0"/>
                  <a:cs typeface="Arial" panose="020B0604020202020204" pitchFamily="34" charset="0"/>
                </a:endParaRPr>
              </a:p>
            </p:txBody>
          </p:sp>
          <p:sp>
            <p:nvSpPr>
              <p:cNvPr id="79" name="TextBox 78"/>
              <p:cNvSpPr txBox="1"/>
              <p:nvPr/>
            </p:nvSpPr>
            <p:spPr>
              <a:xfrm>
                <a:off x="515065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160</a:t>
                </a:r>
                <a:endParaRPr lang="en-US" sz="1400" dirty="0">
                  <a:latin typeface="Arial" panose="020B0604020202020204" pitchFamily="34" charset="0"/>
                  <a:cs typeface="Arial" panose="020B0604020202020204" pitchFamily="34" charset="0"/>
                </a:endParaRPr>
              </a:p>
            </p:txBody>
          </p:sp>
          <p:sp>
            <p:nvSpPr>
              <p:cNvPr id="80" name="TextBox 79"/>
              <p:cNvSpPr txBox="1"/>
              <p:nvPr/>
            </p:nvSpPr>
            <p:spPr>
              <a:xfrm>
                <a:off x="554582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180</a:t>
                </a:r>
                <a:endParaRPr lang="en-US" sz="1400" dirty="0">
                  <a:latin typeface="Arial" panose="020B0604020202020204" pitchFamily="34" charset="0"/>
                  <a:cs typeface="Arial" panose="020B0604020202020204" pitchFamily="34" charset="0"/>
                </a:endParaRPr>
              </a:p>
            </p:txBody>
          </p:sp>
          <p:sp>
            <p:nvSpPr>
              <p:cNvPr id="81" name="TextBox 80"/>
              <p:cNvSpPr txBox="1"/>
              <p:nvPr/>
            </p:nvSpPr>
            <p:spPr>
              <a:xfrm>
                <a:off x="594098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200</a:t>
                </a:r>
                <a:endParaRPr lang="en-US" sz="1400" dirty="0">
                  <a:latin typeface="Arial" panose="020B0604020202020204" pitchFamily="34" charset="0"/>
                  <a:cs typeface="Arial" panose="020B0604020202020204" pitchFamily="34" charset="0"/>
                </a:endParaRPr>
              </a:p>
            </p:txBody>
          </p:sp>
          <p:sp>
            <p:nvSpPr>
              <p:cNvPr id="82" name="TextBox 81"/>
              <p:cNvSpPr txBox="1"/>
              <p:nvPr/>
            </p:nvSpPr>
            <p:spPr>
              <a:xfrm>
                <a:off x="6336142"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220</a:t>
                </a:r>
                <a:endParaRPr lang="en-US" sz="1400" dirty="0">
                  <a:latin typeface="Arial" panose="020B0604020202020204" pitchFamily="34" charset="0"/>
                  <a:cs typeface="Arial" panose="020B0604020202020204" pitchFamily="34" charset="0"/>
                </a:endParaRPr>
              </a:p>
            </p:txBody>
          </p:sp>
          <p:sp>
            <p:nvSpPr>
              <p:cNvPr id="83" name="TextBox 82"/>
              <p:cNvSpPr txBox="1"/>
              <p:nvPr/>
            </p:nvSpPr>
            <p:spPr>
              <a:xfrm>
                <a:off x="6731305"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240</a:t>
                </a:r>
                <a:endParaRPr lang="en-US" sz="1400" dirty="0">
                  <a:latin typeface="Arial" panose="020B0604020202020204" pitchFamily="34" charset="0"/>
                  <a:cs typeface="Arial" panose="020B0604020202020204" pitchFamily="34" charset="0"/>
                </a:endParaRPr>
              </a:p>
            </p:txBody>
          </p:sp>
          <p:sp>
            <p:nvSpPr>
              <p:cNvPr id="84" name="TextBox 83"/>
              <p:cNvSpPr txBox="1"/>
              <p:nvPr/>
            </p:nvSpPr>
            <p:spPr>
              <a:xfrm>
                <a:off x="7126466"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260</a:t>
                </a:r>
                <a:endParaRPr lang="en-US" sz="1400" dirty="0">
                  <a:latin typeface="Arial" panose="020B0604020202020204" pitchFamily="34" charset="0"/>
                  <a:cs typeface="Arial" panose="020B0604020202020204" pitchFamily="34" charset="0"/>
                </a:endParaRPr>
              </a:p>
            </p:txBody>
          </p:sp>
          <p:sp>
            <p:nvSpPr>
              <p:cNvPr id="85" name="TextBox 84"/>
              <p:cNvSpPr txBox="1"/>
              <p:nvPr/>
            </p:nvSpPr>
            <p:spPr>
              <a:xfrm>
                <a:off x="7521628"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280</a:t>
                </a:r>
                <a:endParaRPr lang="en-US" sz="1400" dirty="0">
                  <a:latin typeface="Arial" panose="020B0604020202020204" pitchFamily="34" charset="0"/>
                  <a:cs typeface="Arial" panose="020B0604020202020204" pitchFamily="34" charset="0"/>
                </a:endParaRPr>
              </a:p>
            </p:txBody>
          </p:sp>
          <p:sp>
            <p:nvSpPr>
              <p:cNvPr id="86" name="TextBox 85"/>
              <p:cNvSpPr txBox="1"/>
              <p:nvPr/>
            </p:nvSpPr>
            <p:spPr>
              <a:xfrm>
                <a:off x="7916790" y="5779907"/>
                <a:ext cx="559778" cy="356831"/>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300</a:t>
                </a:r>
                <a:endParaRPr lang="en-US" sz="1400" dirty="0">
                  <a:latin typeface="Arial" panose="020B0604020202020204" pitchFamily="34" charset="0"/>
                  <a:cs typeface="Arial" panose="020B0604020202020204" pitchFamily="34" charset="0"/>
                </a:endParaRPr>
              </a:p>
            </p:txBody>
          </p:sp>
        </p:grpSp>
      </p:grpSp>
      <p:sp>
        <p:nvSpPr>
          <p:cNvPr id="100" name="TextBox 99"/>
          <p:cNvSpPr txBox="1"/>
          <p:nvPr/>
        </p:nvSpPr>
        <p:spPr>
          <a:xfrm>
            <a:off x="104217" y="216272"/>
            <a:ext cx="1524969"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Brightness Temperature (K)</a:t>
            </a: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11482039" y="4978522"/>
            <a:ext cx="685867" cy="400110"/>
          </a:xfrm>
          <a:prstGeom prst="rect">
            <a:avLst/>
          </a:prstGeom>
          <a:noFill/>
        </p:spPr>
        <p:txBody>
          <a:bodyPr wrap="square" rtlCol="0" anchor="ctr">
            <a:spAutoFit/>
          </a:bodyPr>
          <a:lstStyle/>
          <a:p>
            <a:r>
              <a:rPr lang="en-US" sz="2000" dirty="0" smtClean="0">
                <a:latin typeface="Helvetica" panose="020B0604020202020204" pitchFamily="34" charset="0"/>
                <a:cs typeface="Helvetica" panose="020B0604020202020204" pitchFamily="34" charset="0"/>
              </a:rPr>
              <a:t>0</a:t>
            </a:r>
            <a:endParaRPr lang="en-US" sz="2000" dirty="0">
              <a:latin typeface="Helvetica" panose="020B0604020202020204" pitchFamily="34" charset="0"/>
              <a:cs typeface="Helvetica" panose="020B0604020202020204" pitchFamily="34" charset="0"/>
            </a:endParaRPr>
          </a:p>
        </p:txBody>
      </p:sp>
      <p:sp>
        <p:nvSpPr>
          <p:cNvPr id="47" name="TextBox 46"/>
          <p:cNvSpPr txBox="1"/>
          <p:nvPr/>
        </p:nvSpPr>
        <p:spPr>
          <a:xfrm>
            <a:off x="11482039" y="5491200"/>
            <a:ext cx="685867" cy="400110"/>
          </a:xfrm>
          <a:prstGeom prst="rect">
            <a:avLst/>
          </a:prstGeom>
          <a:noFill/>
        </p:spPr>
        <p:txBody>
          <a:bodyPr wrap="square" rtlCol="0" anchor="ctr">
            <a:spAutoFit/>
          </a:bodyPr>
          <a:lstStyle/>
          <a:p>
            <a:r>
              <a:rPr lang="en-US" sz="2000" dirty="0" smtClean="0">
                <a:latin typeface="Helvetica" panose="020B0604020202020204" pitchFamily="34" charset="0"/>
                <a:cs typeface="Helvetica" panose="020B0604020202020204" pitchFamily="34" charset="0"/>
              </a:rPr>
              <a:t>-1</a:t>
            </a:r>
            <a:endParaRPr lang="en-US" sz="2000" dirty="0">
              <a:latin typeface="Helvetica" panose="020B0604020202020204" pitchFamily="34" charset="0"/>
              <a:cs typeface="Helvetica" panose="020B0604020202020204" pitchFamily="34" charset="0"/>
            </a:endParaRPr>
          </a:p>
        </p:txBody>
      </p:sp>
      <p:sp>
        <p:nvSpPr>
          <p:cNvPr id="48" name="TextBox 47"/>
          <p:cNvSpPr txBox="1"/>
          <p:nvPr/>
        </p:nvSpPr>
        <p:spPr>
          <a:xfrm>
            <a:off x="11482039" y="6008467"/>
            <a:ext cx="685867" cy="400110"/>
          </a:xfrm>
          <a:prstGeom prst="rect">
            <a:avLst/>
          </a:prstGeom>
          <a:noFill/>
        </p:spPr>
        <p:txBody>
          <a:bodyPr wrap="square" rtlCol="0" anchor="ctr">
            <a:spAutoFit/>
          </a:bodyPr>
          <a:lstStyle/>
          <a:p>
            <a:r>
              <a:rPr lang="en-US" sz="2000" dirty="0" smtClean="0">
                <a:latin typeface="Helvetica" panose="020B0604020202020204" pitchFamily="34" charset="0"/>
                <a:cs typeface="Helvetica" panose="020B0604020202020204" pitchFamily="34" charset="0"/>
              </a:rPr>
              <a:t>-2</a:t>
            </a:r>
            <a:endParaRPr lang="en-US" sz="2000" dirty="0">
              <a:latin typeface="Helvetica" panose="020B0604020202020204" pitchFamily="34" charset="0"/>
              <a:cs typeface="Helvetica" panose="020B0604020202020204" pitchFamily="34" charset="0"/>
            </a:endParaRPr>
          </a:p>
        </p:txBody>
      </p:sp>
      <p:sp>
        <p:nvSpPr>
          <p:cNvPr id="49" name="TextBox 48"/>
          <p:cNvSpPr txBox="1"/>
          <p:nvPr/>
        </p:nvSpPr>
        <p:spPr>
          <a:xfrm>
            <a:off x="11482039" y="4457784"/>
            <a:ext cx="685867" cy="400110"/>
          </a:xfrm>
          <a:prstGeom prst="rect">
            <a:avLst/>
          </a:prstGeom>
          <a:noFill/>
        </p:spPr>
        <p:txBody>
          <a:bodyPr wrap="square" rtlCol="0" anchor="ctr">
            <a:spAutoFit/>
          </a:bodyPr>
          <a:lstStyle/>
          <a:p>
            <a:r>
              <a:rPr lang="en-US" sz="2000" dirty="0" smtClean="0">
                <a:latin typeface="Helvetica" panose="020B0604020202020204" pitchFamily="34" charset="0"/>
                <a:cs typeface="Helvetica" panose="020B0604020202020204" pitchFamily="34" charset="0"/>
              </a:rPr>
              <a:t>1</a:t>
            </a:r>
            <a:endParaRPr lang="en-US" sz="2000" dirty="0">
              <a:latin typeface="Helvetica" panose="020B0604020202020204" pitchFamily="34" charset="0"/>
              <a:cs typeface="Helvetica" panose="020B0604020202020204" pitchFamily="34" charset="0"/>
            </a:endParaRPr>
          </a:p>
        </p:txBody>
      </p:sp>
      <p:sp>
        <p:nvSpPr>
          <p:cNvPr id="50" name="TextBox 49"/>
          <p:cNvSpPr txBox="1"/>
          <p:nvPr/>
        </p:nvSpPr>
        <p:spPr>
          <a:xfrm>
            <a:off x="11482039" y="3937047"/>
            <a:ext cx="685867" cy="400110"/>
          </a:xfrm>
          <a:prstGeom prst="rect">
            <a:avLst/>
          </a:prstGeom>
          <a:noFill/>
        </p:spPr>
        <p:txBody>
          <a:bodyPr wrap="square" rtlCol="0" anchor="ctr">
            <a:spAutoFit/>
          </a:bodyPr>
          <a:lstStyle/>
          <a:p>
            <a:r>
              <a:rPr lang="en-US" sz="2000" dirty="0" smtClean="0">
                <a:latin typeface="Helvetica" panose="020B0604020202020204" pitchFamily="34" charset="0"/>
                <a:cs typeface="Helvetica" panose="020B0604020202020204" pitchFamily="34" charset="0"/>
              </a:rPr>
              <a:t>2</a:t>
            </a:r>
            <a:endParaRPr lang="en-US" sz="2000" dirty="0">
              <a:latin typeface="Helvetica" panose="020B0604020202020204" pitchFamily="34" charset="0"/>
              <a:cs typeface="Helvetica" panose="020B0604020202020204" pitchFamily="34" charset="0"/>
            </a:endParaRPr>
          </a:p>
        </p:txBody>
      </p:sp>
      <p:pic>
        <p:nvPicPr>
          <p:cNvPr id="51" name="Picture 50"/>
          <p:cNvPicPr>
            <a:picLocks noChangeAspect="1"/>
          </p:cNvPicPr>
          <p:nvPr/>
        </p:nvPicPr>
        <p:blipFill rotWithShape="1">
          <a:blip r:embed="rId12" cstate="print">
            <a:extLst>
              <a:ext uri="{28A0092B-C50C-407E-A947-70E740481C1C}">
                <a14:useLocalDpi xmlns:a14="http://schemas.microsoft.com/office/drawing/2010/main" val="0"/>
              </a:ext>
            </a:extLst>
          </a:blip>
          <a:srcRect t="3808" b="3368"/>
          <a:stretch/>
        </p:blipFill>
        <p:spPr>
          <a:xfrm>
            <a:off x="11389283" y="3962401"/>
            <a:ext cx="189852" cy="2423160"/>
          </a:xfrm>
          <a:prstGeom prst="rect">
            <a:avLst/>
          </a:prstGeom>
        </p:spPr>
      </p:pic>
    </p:spTree>
    <p:extLst>
      <p:ext uri="{BB962C8B-B14F-4D97-AF65-F5344CB8AC3E}">
        <p14:creationId xmlns:p14="http://schemas.microsoft.com/office/powerpoint/2010/main" val="60675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a:xfrm>
            <a:off x="838200" y="1825624"/>
            <a:ext cx="10515600" cy="4734973"/>
          </a:xfrm>
        </p:spPr>
        <p:txBody>
          <a:bodyPr>
            <a:normAutofit/>
          </a:bodyPr>
          <a:lstStyle/>
          <a:p>
            <a:r>
              <a:rPr lang="en-US" dirty="0" smtClean="0"/>
              <a:t>Modified CRTM: too </a:t>
            </a:r>
            <a:r>
              <a:rPr lang="en-US" dirty="0" smtClean="0"/>
              <a:t>low of brightness temperatures, too much scattering</a:t>
            </a:r>
          </a:p>
          <a:p>
            <a:pPr lvl="1"/>
            <a:r>
              <a:rPr lang="en-US" sz="2800" dirty="0" smtClean="0"/>
              <a:t>Similar results </a:t>
            </a:r>
            <a:r>
              <a:rPr lang="en-US" dirty="0" smtClean="0"/>
              <a:t>to </a:t>
            </a:r>
            <a:r>
              <a:rPr lang="en-US" dirty="0"/>
              <a:t>radar and passive microwave observations vs. simulated </a:t>
            </a:r>
            <a:r>
              <a:rPr lang="en-US" dirty="0" smtClean="0"/>
              <a:t>studies using t</a:t>
            </a:r>
            <a:r>
              <a:rPr lang="en-US" sz="2800" dirty="0" smtClean="0"/>
              <a:t>he </a:t>
            </a:r>
            <a:r>
              <a:rPr lang="en-US" dirty="0"/>
              <a:t>Goddard-SDSU </a:t>
            </a:r>
            <a:r>
              <a:rPr lang="en-US" sz="2800" dirty="0" smtClean="0"/>
              <a:t>[</a:t>
            </a:r>
            <a:r>
              <a:rPr lang="en-US" dirty="0" err="1" smtClean="0"/>
              <a:t>Zupanski</a:t>
            </a:r>
            <a:r>
              <a:rPr lang="en-US" dirty="0" smtClean="0"/>
              <a:t> et al. 2011; Zhang et al. 2013; Han et al. 2013; </a:t>
            </a:r>
            <a:r>
              <a:rPr lang="en-US" dirty="0" err="1" smtClean="0"/>
              <a:t>Chambon</a:t>
            </a:r>
            <a:r>
              <a:rPr lang="en-US" dirty="0" smtClean="0"/>
              <a:t> et al. 2014]</a:t>
            </a:r>
          </a:p>
          <a:p>
            <a:pPr lvl="1"/>
            <a:r>
              <a:rPr lang="en-US" dirty="0" smtClean="0"/>
              <a:t>Conclusion</a:t>
            </a:r>
            <a:r>
              <a:rPr lang="en-US" dirty="0"/>
              <a:t>: too much or too big of snow and/or graupel in upper </a:t>
            </a:r>
            <a:r>
              <a:rPr lang="en-US" dirty="0" smtClean="0"/>
              <a:t>troposphere by microphysics schemes</a:t>
            </a:r>
          </a:p>
          <a:p>
            <a:r>
              <a:rPr lang="en-US" sz="3200" dirty="0" smtClean="0"/>
              <a:t>Results of </a:t>
            </a:r>
            <a:r>
              <a:rPr lang="en-US" sz="3200" dirty="0" smtClean="0"/>
              <a:t>CRTM-BG limit </a:t>
            </a:r>
            <a:r>
              <a:rPr lang="en-US" sz="3200" dirty="0" smtClean="0"/>
              <a:t>to results of </a:t>
            </a:r>
            <a:r>
              <a:rPr lang="en-US" sz="3200" dirty="0" smtClean="0"/>
              <a:t>CRTM-DS </a:t>
            </a:r>
            <a:r>
              <a:rPr lang="en-US" sz="3200" dirty="0" smtClean="0"/>
              <a:t>for increasing bin count</a:t>
            </a:r>
          </a:p>
          <a:p>
            <a:pPr lvl="1"/>
            <a:r>
              <a:rPr lang="en-US" sz="2800" dirty="0" smtClean="0"/>
              <a:t>32 bins </a:t>
            </a:r>
            <a:r>
              <a:rPr lang="en-US" sz="2800" dirty="0" smtClean="0"/>
              <a:t>offers good balance between speed and accuracy</a:t>
            </a:r>
          </a:p>
        </p:txBody>
      </p:sp>
    </p:spTree>
    <p:extLst>
      <p:ext uri="{BB962C8B-B14F-4D97-AF65-F5344CB8AC3E}">
        <p14:creationId xmlns:p14="http://schemas.microsoft.com/office/powerpoint/2010/main" val="244968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48951</TotalTime>
  <Words>1434</Words>
  <Application>Microsoft Office PowerPoint</Application>
  <PresentationFormat>Widescreen</PresentationFormat>
  <Paragraphs>207</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Helvetica</vt:lpstr>
      <vt:lpstr>Wingdings</vt:lpstr>
      <vt:lpstr>Office Theme</vt:lpstr>
      <vt:lpstr>Impact of Microphysics Schemes in WRF on Passive Microwave Brightness Temperatures</vt:lpstr>
      <vt:lpstr>Radiative Transfer Basics</vt:lpstr>
      <vt:lpstr>CRTM Effective Radius</vt:lpstr>
      <vt:lpstr>CRTM Effective Radius (cont.)</vt:lpstr>
      <vt:lpstr>CRTM Effective Radius (cont.)</vt:lpstr>
      <vt:lpstr>Modifying the CRTM for All-sky Microwave</vt:lpstr>
      <vt:lpstr>PowerPoint Presentation</vt:lpstr>
      <vt:lpstr>PowerPoint Presentation</vt:lpstr>
      <vt:lpstr>Results and Discussion</vt:lpstr>
      <vt:lpstr>Results and Discussion (continued)</vt:lpstr>
      <vt:lpstr>Future Directions</vt:lpstr>
      <vt:lpstr>References</vt:lpstr>
      <vt:lpstr>Extra Slides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WSM6, Specified and Uniform CRTM Radii</dc:title>
  <dc:creator>Scott Sieron</dc:creator>
  <cp:lastModifiedBy>Scott Sieron</cp:lastModifiedBy>
  <cp:revision>247</cp:revision>
  <dcterms:created xsi:type="dcterms:W3CDTF">2015-03-31T15:52:31Z</dcterms:created>
  <dcterms:modified xsi:type="dcterms:W3CDTF">2016-08-19T12:32:52Z</dcterms:modified>
</cp:coreProperties>
</file>