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69" r:id="rId17"/>
    <p:sldId id="271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17E3-CBC7-3C47-9522-FB27A521676A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2363-BEA6-3F4F-9AC1-1F001A60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0.jpg"/><Relationship Id="rId6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Towards</a:t>
            </a:r>
            <a:br>
              <a:rPr lang="en-US" dirty="0" smtClean="0"/>
            </a:br>
            <a:r>
              <a:rPr lang="en-US" dirty="0" smtClean="0"/>
              <a:t>an Alternative to the HWRF Vortex initialization Method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56535" y="4297219"/>
            <a:ext cx="9144000" cy="1849305"/>
          </a:xfrm>
        </p:spPr>
        <p:txBody>
          <a:bodyPr>
            <a:normAutofit/>
          </a:bodyPr>
          <a:lstStyle/>
          <a:p>
            <a:r>
              <a:rPr lang="en-US" dirty="0" smtClean="0"/>
              <a:t>Robert Nystrom</a:t>
            </a:r>
            <a:r>
              <a:rPr lang="en-US" baseline="30000" dirty="0" smtClean="0"/>
              <a:t>1</a:t>
            </a:r>
            <a:r>
              <a:rPr lang="en-US" dirty="0" smtClean="0"/>
              <a:t>, Fuqing Zhang</a:t>
            </a:r>
            <a:r>
              <a:rPr lang="en-US" baseline="30000" dirty="0" smtClean="0"/>
              <a:t>1</a:t>
            </a:r>
            <a:r>
              <a:rPr lang="en-US" dirty="0" smtClean="0"/>
              <a:t>, and Jason Sippel</a:t>
            </a:r>
            <a:r>
              <a:rPr lang="en-US" baseline="30000" dirty="0" smtClean="0"/>
              <a:t>2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Penn State University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NCEP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15"/>
            <a:ext cx="4291720" cy="3637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36" y="1345915"/>
            <a:ext cx="4291721" cy="3637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79" y="1345915"/>
            <a:ext cx="4291720" cy="363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0329" y="5476126"/>
            <a:ext cx="33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Orange </a:t>
            </a:r>
            <a:r>
              <a:rPr lang="en-US"/>
              <a:t>d</a:t>
            </a:r>
            <a:r>
              <a:rPr lang="en-US" smtClean="0"/>
              <a:t>ot represents TCV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15"/>
            <a:ext cx="4291720" cy="363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36" y="1345915"/>
            <a:ext cx="4291720" cy="3637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79" y="1345915"/>
            <a:ext cx="4291720" cy="363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0329" y="5476126"/>
            <a:ext cx="33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Orange </a:t>
            </a:r>
            <a:r>
              <a:rPr lang="en-US"/>
              <a:t>d</a:t>
            </a:r>
            <a:r>
              <a:rPr lang="en-US" smtClean="0"/>
              <a:t>ot represents TCV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15"/>
            <a:ext cx="4291719" cy="363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36" y="1345915"/>
            <a:ext cx="4291720" cy="363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79" y="1345915"/>
            <a:ext cx="4291719" cy="363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0329" y="5476126"/>
            <a:ext cx="33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Orange </a:t>
            </a:r>
            <a:r>
              <a:rPr lang="en-US"/>
              <a:t>d</a:t>
            </a:r>
            <a:r>
              <a:rPr lang="en-US" smtClean="0"/>
              <a:t>ot represents TCV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1715" cy="344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16" y="5138"/>
            <a:ext cx="4061715" cy="3442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83" y="0"/>
            <a:ext cx="4061716" cy="344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33"/>
            <a:ext cx="4061715" cy="344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3431859"/>
            <a:ext cx="4061715" cy="3442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4" y="3431859"/>
            <a:ext cx="4061715" cy="34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1716" cy="344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0"/>
            <a:ext cx="4061716" cy="3442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5" y="10274"/>
            <a:ext cx="4061716" cy="3442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33"/>
            <a:ext cx="4061716" cy="344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3431859"/>
            <a:ext cx="4061716" cy="3442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4" y="3431859"/>
            <a:ext cx="4061716" cy="34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1715" cy="344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16" y="5138"/>
            <a:ext cx="4061715" cy="3442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83" y="0"/>
            <a:ext cx="4061715" cy="344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33"/>
            <a:ext cx="4061715" cy="3442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3431859"/>
            <a:ext cx="4061715" cy="3442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4" y="3431859"/>
            <a:ext cx="4061715" cy="34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1715" cy="344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0"/>
            <a:ext cx="4061715" cy="3442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5" y="10274"/>
            <a:ext cx="4061716" cy="344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133"/>
            <a:ext cx="4061715" cy="344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99" y="3431859"/>
            <a:ext cx="4061715" cy="3442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14" y="3431859"/>
            <a:ext cx="4061715" cy="34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98" y="934947"/>
            <a:ext cx="543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launched from Analysis mean at 0z on the 14th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" y="1597818"/>
            <a:ext cx="3924984" cy="332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72" y="1417917"/>
            <a:ext cx="4003174" cy="3392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3" y="1470390"/>
            <a:ext cx="4075349" cy="34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Vmax Bias Correction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ba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bar>
                        <m:barPr>
                          <m:pos m:val="top"/>
                          <m:ctrlP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ba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bar>
                        <m:barPr>
                          <m:pos m:val="top"/>
                          <m:ctrlP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</m:bar>
                    </m:oMath>
                  </m:oMathPara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bar>
                            <m:barPr>
                              <m:pos m:val="top"/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𝑜𝑏𝑠</m:t>
                                  </m:r>
                                </m:sub>
                              </m:sSub>
                            </m:e>
                          </m:bar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Update u, v, and T within PBL and within 300 km of Observation center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=1 above PBL and outside of 300 km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09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07" y="3293083"/>
            <a:ext cx="4562993" cy="3422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06" y="0"/>
            <a:ext cx="4562992" cy="3422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12" y="0"/>
            <a:ext cx="4562992" cy="342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11" y="3293082"/>
            <a:ext cx="4562992" cy="34222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" y="1648255"/>
            <a:ext cx="3151762" cy="3289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481" y="5503451"/>
            <a:ext cx="217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intensity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0451"/>
            <a:ext cx="10515600" cy="4351338"/>
          </a:xfrm>
        </p:spPr>
        <p:txBody>
          <a:bodyPr/>
          <a:lstStyle/>
          <a:p>
            <a:r>
              <a:rPr lang="en-US" dirty="0" smtClean="0"/>
              <a:t>Created from 2D </a:t>
            </a:r>
            <a:r>
              <a:rPr lang="en-US" dirty="0" err="1" smtClean="0"/>
              <a:t>axi</a:t>
            </a:r>
            <a:r>
              <a:rPr lang="en-US" dirty="0" smtClean="0"/>
              <a:t>-symmetric vortex</a:t>
            </a:r>
          </a:p>
          <a:p>
            <a:r>
              <a:rPr lang="en-US" dirty="0" smtClean="0"/>
              <a:t>Wind field is simply smoothed until RMW or max wind speed is matched</a:t>
            </a:r>
          </a:p>
          <a:p>
            <a:r>
              <a:rPr lang="en-US" dirty="0" smtClean="0"/>
              <a:t>Storm size and intensity corrected</a:t>
            </a:r>
          </a:p>
          <a:p>
            <a:r>
              <a:rPr lang="en-US" dirty="0" smtClean="0"/>
              <a:t>Known vortex “spin-down” issue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 to replace HWRF Vortex Initialization?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15918" y="6312220"/>
            <a:ext cx="348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HWRF Model Documentation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69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65" y="4784"/>
            <a:ext cx="743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launched from </a:t>
            </a:r>
            <a:r>
              <a:rPr lang="en-US" dirty="0" err="1" smtClean="0"/>
              <a:t>Vmax</a:t>
            </a:r>
            <a:r>
              <a:rPr lang="en-US" dirty="0" smtClean="0"/>
              <a:t> Bias Corrected Analysis mean at 0z on the 15th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" y="387057"/>
            <a:ext cx="3924983" cy="3326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72" y="320794"/>
            <a:ext cx="4003173" cy="339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3" y="345045"/>
            <a:ext cx="4075348" cy="3453684"/>
          </a:xfrm>
          <a:prstGeom prst="rect">
            <a:avLst/>
          </a:prstGeom>
        </p:spPr>
      </p:pic>
      <p:pic>
        <p:nvPicPr>
          <p:cNvPr id="6" name="Picture 5" descr="2014101500.al08.vma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3810000"/>
            <a:ext cx="292024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3864534"/>
            <a:ext cx="2920240" cy="3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e 51"/>
          <p:cNvSpPr/>
          <p:nvPr/>
        </p:nvSpPr>
        <p:spPr>
          <a:xfrm rot="5400000">
            <a:off x="8595842" y="2951031"/>
            <a:ext cx="2532935" cy="2885903"/>
          </a:xfrm>
          <a:prstGeom prst="pie">
            <a:avLst>
              <a:gd name="adj1" fmla="val 0"/>
              <a:gd name="adj2" fmla="val 54126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" name="Picture 60" descr="Screen Shot 2016-05-24 at 9.0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2" y="3359675"/>
            <a:ext cx="7553404" cy="3272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Quadrant Wind Radii Estimates?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130" y="1612489"/>
            <a:ext cx="8509946" cy="4351338"/>
          </a:xfrm>
        </p:spPr>
        <p:txBody>
          <a:bodyPr/>
          <a:lstStyle/>
          <a:p>
            <a:r>
              <a:rPr lang="en-US" dirty="0" smtClean="0"/>
              <a:t>Represent the largest distance from the center of the storm anywhere in a specific quadrant that a wind speed (34, 50, or 64 knots) can be found or if it can be found.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68082" y="5176359"/>
            <a:ext cx="4287015" cy="726059"/>
          </a:xfrm>
          <a:prstGeom prst="round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e 16"/>
          <p:cNvSpPr/>
          <p:nvPr/>
        </p:nvSpPr>
        <p:spPr>
          <a:xfrm rot="10800000">
            <a:off x="8111167" y="2771541"/>
            <a:ext cx="3206767" cy="3305866"/>
          </a:xfrm>
          <a:prstGeom prst="pie">
            <a:avLst>
              <a:gd name="adj1" fmla="val 0"/>
              <a:gd name="adj2" fmla="val 54126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8522910" y="2787078"/>
            <a:ext cx="2532935" cy="2885903"/>
          </a:xfrm>
          <a:prstGeom prst="pie">
            <a:avLst>
              <a:gd name="adj1" fmla="val 0"/>
              <a:gd name="adj2" fmla="val 54126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 rot="16200000">
            <a:off x="8157623" y="2735650"/>
            <a:ext cx="3206767" cy="3305866"/>
          </a:xfrm>
          <a:prstGeom prst="pie">
            <a:avLst>
              <a:gd name="adj1" fmla="val 0"/>
              <a:gd name="adj2" fmla="val 54126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35259" y="3801543"/>
            <a:ext cx="6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935259" y="4629093"/>
            <a:ext cx="6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914076" y="3801543"/>
            <a:ext cx="6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NW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914076" y="4629093"/>
            <a:ext cx="6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SW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742341" y="2314801"/>
            <a:ext cx="0" cy="4179502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88093" y="4428350"/>
            <a:ext cx="4147737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428841" y="2197924"/>
            <a:ext cx="3853665" cy="379116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75"/>
            <a:ext cx="10515600" cy="1325563"/>
          </a:xfrm>
        </p:spPr>
        <p:txBody>
          <a:bodyPr/>
          <a:lstStyle/>
          <a:p>
            <a:r>
              <a:rPr lang="en-US" dirty="0" smtClean="0"/>
              <a:t>TC Vitals Quadrant Wind Radii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6" y="1400499"/>
            <a:ext cx="5793056" cy="4812856"/>
          </a:xfrm>
        </p:spPr>
        <p:txBody>
          <a:bodyPr/>
          <a:lstStyle/>
          <a:p>
            <a:r>
              <a:rPr lang="en-US" dirty="0" smtClean="0"/>
              <a:t>Estimated radii of the 34/50/64 knot winds are contained in </a:t>
            </a:r>
            <a:r>
              <a:rPr lang="en-US" dirty="0" err="1" smtClean="0"/>
              <a:t>TCVitals</a:t>
            </a:r>
            <a:r>
              <a:rPr lang="en-US" dirty="0" smtClean="0"/>
              <a:t> for each quadrant of the storm when available. </a:t>
            </a:r>
          </a:p>
          <a:p>
            <a:r>
              <a:rPr lang="en-US" dirty="0" smtClean="0"/>
              <a:t>Contains information on the possible asymmetric wind structure of the storm</a:t>
            </a:r>
          </a:p>
          <a:p>
            <a:r>
              <a:rPr lang="en-US" dirty="0" smtClean="0"/>
              <a:t>Large errors!</a:t>
            </a:r>
          </a:p>
          <a:p>
            <a:r>
              <a:rPr lang="en-US" dirty="0" smtClean="0"/>
              <a:t>Estimated radii of the RMW is also given but no information on where it is located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231078" y="2896567"/>
            <a:ext cx="2270590" cy="2171397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e 21"/>
          <p:cNvSpPr/>
          <p:nvPr/>
        </p:nvSpPr>
        <p:spPr>
          <a:xfrm>
            <a:off x="9263631" y="3330041"/>
            <a:ext cx="703779" cy="700234"/>
          </a:xfrm>
          <a:prstGeom prst="pie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51736" y="3614171"/>
            <a:ext cx="148547" cy="1387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21" idx="0"/>
            <a:endCxn id="32" idx="5"/>
          </p:cNvCxnSpPr>
          <p:nvPr/>
        </p:nvCxnSpPr>
        <p:spPr>
          <a:xfrm flipH="1" flipV="1">
            <a:off x="9966178" y="4020099"/>
            <a:ext cx="1316328" cy="2060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87267" y="1451462"/>
            <a:ext cx="71920" cy="48802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76779" y="3675815"/>
            <a:ext cx="5004367" cy="17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31176" y="6080901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40" idx="2"/>
          </p:cNvCxnSpPr>
          <p:nvPr/>
        </p:nvCxnSpPr>
        <p:spPr>
          <a:xfrm flipV="1">
            <a:off x="6816192" y="4603199"/>
            <a:ext cx="1493443" cy="323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29779" y="4851349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29" idx="7"/>
          </p:cNvCxnSpPr>
          <p:nvPr/>
        </p:nvCxnSpPr>
        <p:spPr>
          <a:xfrm flipH="1">
            <a:off x="10782203" y="2035779"/>
            <a:ext cx="255097" cy="674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85969" y="1747520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0872100" y="5043672"/>
            <a:ext cx="233104" cy="23824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268564" y="4392707"/>
            <a:ext cx="233104" cy="23824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583236" y="2675468"/>
            <a:ext cx="233104" cy="23824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67211" y="3816746"/>
            <a:ext cx="233104" cy="23824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34421" y="4908870"/>
            <a:ext cx="233104" cy="23824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19201" y="2508381"/>
            <a:ext cx="233104" cy="23824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239121" y="3806136"/>
            <a:ext cx="233104" cy="23824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256132" y="3301059"/>
            <a:ext cx="233104" cy="23824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09635" y="4484077"/>
            <a:ext cx="233104" cy="23824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35460" y="3077770"/>
            <a:ext cx="233104" cy="23824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645600" y="2915615"/>
            <a:ext cx="233104" cy="23824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45"/>
            <a:ext cx="10515600" cy="1325563"/>
          </a:xfrm>
        </p:spPr>
        <p:txBody>
          <a:bodyPr/>
          <a:lstStyle/>
          <a:p>
            <a:r>
              <a:rPr lang="en-US" dirty="0" smtClean="0"/>
              <a:t>Creation of Synthetic Wind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5" y="1568771"/>
            <a:ext cx="11151582" cy="4351338"/>
          </a:xfrm>
        </p:spPr>
        <p:txBody>
          <a:bodyPr/>
          <a:lstStyle/>
          <a:p>
            <a:r>
              <a:rPr lang="en-US" dirty="0" smtClean="0"/>
              <a:t>3 hourly synthetic wind observations created by linearly interpolating between 6 hourly </a:t>
            </a:r>
            <a:r>
              <a:rPr lang="en-US" dirty="0" err="1" smtClean="0"/>
              <a:t>TCvitals</a:t>
            </a:r>
            <a:r>
              <a:rPr lang="en-US" dirty="0" smtClean="0"/>
              <a:t> data </a:t>
            </a:r>
          </a:p>
          <a:p>
            <a:r>
              <a:rPr lang="en-US" dirty="0" smtClean="0"/>
              <a:t>Also interpolated to cardinal direction (maximum of 8 observations per wind speed)</a:t>
            </a:r>
          </a:p>
          <a:p>
            <a:r>
              <a:rPr lang="en-US" dirty="0"/>
              <a:t>W</a:t>
            </a:r>
            <a:r>
              <a:rPr lang="en-US" dirty="0" smtClean="0"/>
              <a:t>inds speeds estimated above the PBL so that they can be assumed approximately tangential </a:t>
            </a:r>
          </a:p>
          <a:p>
            <a:pPr lvl="1"/>
            <a:r>
              <a:rPr lang="en-US" dirty="0" smtClean="0"/>
              <a:t>1500 and 3000 m</a:t>
            </a:r>
          </a:p>
          <a:p>
            <a:r>
              <a:rPr lang="en-US" dirty="0" smtClean="0"/>
              <a:t> ROI calculated as a function of radius</a:t>
            </a:r>
          </a:p>
          <a:p>
            <a:pPr lvl="1"/>
            <a:r>
              <a:rPr lang="en-US" dirty="0" smtClean="0"/>
              <a:t>Increases with increasing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27" y="3928941"/>
            <a:ext cx="5412488" cy="254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2924" y="6452170"/>
            <a:ext cx="30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Franklin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96" y="151116"/>
            <a:ext cx="10515600" cy="1325563"/>
          </a:xfrm>
        </p:spPr>
        <p:txBody>
          <a:bodyPr/>
          <a:lstStyle/>
          <a:p>
            <a:r>
              <a:rPr lang="en-US" smtClean="0"/>
              <a:t>Observations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9" y="1609930"/>
            <a:ext cx="5757153" cy="4317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20" y="1609930"/>
            <a:ext cx="5757153" cy="43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Gonzalo (2014)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12z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Alpha=0.4</a:t>
            </a:r>
          </a:p>
          <a:p>
            <a:r>
              <a:rPr lang="en-US" dirty="0" smtClean="0"/>
              <a:t>Initial intensity of 50 kts according to TCV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6" y="629291"/>
            <a:ext cx="6604279" cy="5596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3" y="1141714"/>
            <a:ext cx="53949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" y="830922"/>
            <a:ext cx="6131462" cy="5196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37" y="830922"/>
            <a:ext cx="6131462" cy="51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305</Words>
  <Application>Microsoft Macintosh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Cambria Math</vt:lpstr>
      <vt:lpstr>Arial</vt:lpstr>
      <vt:lpstr>Office Theme</vt:lpstr>
      <vt:lpstr>Progress Towards an Alternative to the HWRF Vortex initialization Method</vt:lpstr>
      <vt:lpstr>Why The need to replace HWRF Vortex Initialization?</vt:lpstr>
      <vt:lpstr>What are Quadrant Wind Radii Estimates?</vt:lpstr>
      <vt:lpstr>TC Vitals Quadrant Wind Radii Estimates</vt:lpstr>
      <vt:lpstr>Creation of Synthetic Wind Observations</vt:lpstr>
      <vt:lpstr>Observations</vt:lpstr>
      <vt:lpstr>Gonzalo (2014)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Vmax Bias Correction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Towards an Alternative to the HWRF Vortex initialization/Bogusing Methods</dc:title>
  <dc:creator>Microsoft Office User</dc:creator>
  <cp:lastModifiedBy>Microsoft Office User</cp:lastModifiedBy>
  <cp:revision>33</cp:revision>
  <dcterms:created xsi:type="dcterms:W3CDTF">2016-08-15T18:35:52Z</dcterms:created>
  <dcterms:modified xsi:type="dcterms:W3CDTF">2016-08-19T11:12:06Z</dcterms:modified>
</cp:coreProperties>
</file>