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2"/>
  </p:normalViewPr>
  <p:slideViewPr>
    <p:cSldViewPr snapToGrid="0" snapToObjects="1">
      <p:cViewPr varScale="1">
        <p:scale>
          <a:sx n="124" d="100"/>
          <a:sy n="124" d="100"/>
        </p:scale>
        <p:origin x="192"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877189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r>
              <a:t>First, we’ll start off with this image, which shows the results of running the CRTM using a parameterized phase function. However, you will notice that the predicted brightness temperatures, on the right, were lower than the observed. This of course, begs the question, why? </a:t>
            </a:r>
          </a:p>
        </p:txBody>
      </p:sp>
    </p:spTree>
    <p:extLst>
      <p:ext uri="{BB962C8B-B14F-4D97-AF65-F5344CB8AC3E}">
        <p14:creationId xmlns:p14="http://schemas.microsoft.com/office/powerpoint/2010/main" val="93976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Well, first, we need to talk about what exactly the parametrized phase function is. The parameterized phase function is actually a combination of the Rayleigh and Henley Greenstein models. Much like the Henyey Greenstein, the combined phase function has more forward scattering at higher asymmetry parameters while it resembles the Rayleigh at smaller asymmetry parameters</a:t>
            </a:r>
          </a:p>
        </p:txBody>
      </p:sp>
    </p:spTree>
    <p:extLst>
      <p:ext uri="{BB962C8B-B14F-4D97-AF65-F5344CB8AC3E}">
        <p14:creationId xmlns:p14="http://schemas.microsoft.com/office/powerpoint/2010/main" val="211312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t>The graph here shows the difference between the parameterized asymmetry parameter and the given asymmetry parameter. </a:t>
            </a:r>
          </a:p>
          <a:p>
            <a:r>
              <a:t>However, because the parameterized phase function was giving colder brightness temperatures, we had to try something else. </a:t>
            </a:r>
          </a:p>
        </p:txBody>
      </p:sp>
    </p:spTree>
    <p:extLst>
      <p:ext uri="{BB962C8B-B14F-4D97-AF65-F5344CB8AC3E}">
        <p14:creationId xmlns:p14="http://schemas.microsoft.com/office/powerpoint/2010/main" val="27196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CRTM treats the ice particles as homogenous spheres</a:t>
            </a:r>
          </a:p>
          <a:p>
            <a:r>
              <a:t>Mie theory describes scattering of a homogenous sphere</a:t>
            </a:r>
          </a:p>
          <a:p>
            <a:r>
              <a:t>So then, we thought, why not input the exact mis theory phase function into the CRTM. </a:t>
            </a:r>
          </a:p>
        </p:txBody>
      </p:sp>
    </p:spTree>
    <p:extLst>
      <p:ext uri="{BB962C8B-B14F-4D97-AF65-F5344CB8AC3E}">
        <p14:creationId xmlns:p14="http://schemas.microsoft.com/office/powerpoint/2010/main" val="99720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Well that didn’t work so well</a:t>
            </a:r>
          </a:p>
          <a:p>
            <a:r>
              <a:t>Mie turned out to be even colder</a:t>
            </a:r>
          </a:p>
        </p:txBody>
      </p:sp>
    </p:spTree>
    <p:extLst>
      <p:ext uri="{BB962C8B-B14F-4D97-AF65-F5344CB8AC3E}">
        <p14:creationId xmlns:p14="http://schemas.microsoft.com/office/powerpoint/2010/main" val="111980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In an attempt to understand the difference in predicted brightness temperatures, we plotted the two phase functions, integrated over the wsm6 psd for a graupel cloud, and compared the two. </a:t>
            </a:r>
          </a:p>
          <a:p>
            <a:r>
              <a:t>-Observation #1: By definition, the parameterized phase (red) function asymmetry parameter value is lower than the Mie theory phase function (blue). A lower asymmetry parameter means a lower percentage of scattering is forward.</a:t>
            </a:r>
          </a:p>
          <a:p>
            <a:r>
              <a:t>-#2: However, as you can see here, for scattering at angles 0 to 15 degrees, the parameterized phase function is greater than the Mie phase function</a:t>
            </a:r>
          </a:p>
        </p:txBody>
      </p:sp>
    </p:spTree>
    <p:extLst>
      <p:ext uri="{BB962C8B-B14F-4D97-AF65-F5344CB8AC3E}">
        <p14:creationId xmlns:p14="http://schemas.microsoft.com/office/powerpoint/2010/main" val="212417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Here is the graph again, plotted on a semi log scale. As you can see here</a:t>
            </a:r>
          </a:p>
          <a:p>
            <a:r>
              <a:t>-the higher asymmetry parameter value for Mie theory is because of the higher phase function values between 15 and 75 degrees</a:t>
            </a:r>
          </a:p>
          <a:p>
            <a:r>
              <a:t>-means more radiation is scattered to the side, scattered back down, or is eventually absorbed. This leads to lower brightness temperatures when observing from above the graupel.</a:t>
            </a:r>
          </a:p>
          <a:p>
            <a:endParaRPr/>
          </a:p>
          <a:p>
            <a:r>
              <a:t>however, this got us thinking, maybe asymmetry parameters are not enough. </a:t>
            </a:r>
          </a:p>
        </p:txBody>
      </p:sp>
    </p:spTree>
    <p:extLst>
      <p:ext uri="{BB962C8B-B14F-4D97-AF65-F5344CB8AC3E}">
        <p14:creationId xmlns:p14="http://schemas.microsoft.com/office/powerpoint/2010/main" val="124422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What if, however, the problem lies elsewhere.</a:t>
            </a:r>
          </a:p>
          <a:p>
            <a:r>
              <a:t>As we all know, snowflakes and ice are not perfect spheres. Guosheng liu and his colleagues, recognizing this fact, ran a series of simulations and compiled a database of single-scattering properties for 13 different particle types (using DDA).</a:t>
            </a:r>
          </a:p>
        </p:txBody>
      </p:sp>
    </p:spTree>
    <p:extLst>
      <p:ext uri="{BB962C8B-B14F-4D97-AF65-F5344CB8AC3E}">
        <p14:creationId xmlns:p14="http://schemas.microsoft.com/office/powerpoint/2010/main" val="137654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The colorful lines you see represent guosheng’s, while the black lines plotted on top are the mis theory results. To properly ___, more detailed cross section data will be needed and that’s the direction we hope to go. </a:t>
            </a:r>
          </a:p>
        </p:txBody>
      </p:sp>
    </p:spTree>
    <p:extLst>
      <p:ext uri="{BB962C8B-B14F-4D97-AF65-F5344CB8AC3E}">
        <p14:creationId xmlns:p14="http://schemas.microsoft.com/office/powerpoint/2010/main" val="81709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70000" y="2543601"/>
            <a:ext cx="10464800" cy="3302001"/>
          </a:xfrm>
          <a:prstGeom prst="rect">
            <a:avLst/>
          </a:prstGeom>
        </p:spPr>
        <p:txBody>
          <a:bodyPr/>
          <a:lstStyle>
            <a:lvl1pPr defTabSz="473201">
              <a:defRPr sz="6480"/>
            </a:lvl1pPr>
          </a:lstStyle>
          <a:p>
            <a:r>
              <a:t>Impact of Non-Spheric Particle Shapes on Cloud Radiative/Optical Properties</a:t>
            </a:r>
          </a:p>
        </p:txBody>
      </p:sp>
      <p:sp>
        <p:nvSpPr>
          <p:cNvPr id="120" name="Shape 120"/>
          <p:cNvSpPr>
            <a:spLocks noGrp="1"/>
          </p:cNvSpPr>
          <p:nvPr>
            <p:ph type="subTitle" sz="quarter" idx="1"/>
          </p:nvPr>
        </p:nvSpPr>
        <p:spPr>
          <a:xfrm>
            <a:off x="1270000" y="6068067"/>
            <a:ext cx="10464800" cy="1130301"/>
          </a:xfrm>
          <a:prstGeom prst="rect">
            <a:avLst/>
          </a:prstGeom>
        </p:spPr>
        <p:txBody>
          <a:bodyPr/>
          <a:lstStyle/>
          <a:p>
            <a:r>
              <a:t>Lily Zhang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snowtypes4.jpg"/>
          <p:cNvPicPr>
            <a:picLocks noGrp="1" noChangeAspect="1"/>
          </p:cNvPicPr>
          <p:nvPr>
            <p:ph type="pic" idx="13"/>
          </p:nvPr>
        </p:nvPicPr>
        <p:blipFill>
          <a:blip r:embed="rId3">
            <a:extLst/>
          </a:blip>
          <a:srcRect t="10641" b="10641"/>
          <a:stretch>
            <a:fillRect/>
          </a:stretch>
        </p:blipFill>
        <p:spPr>
          <a:prstGeom prst="rect">
            <a:avLst/>
          </a:prstGeom>
        </p:spPr>
      </p:pic>
      <p:sp>
        <p:nvSpPr>
          <p:cNvPr id="168" name="Shape 168"/>
          <p:cNvSpPr>
            <a:spLocks noGrp="1"/>
          </p:cNvSpPr>
          <p:nvPr>
            <p:ph type="title"/>
          </p:nvPr>
        </p:nvSpPr>
        <p:spPr>
          <a:prstGeom prst="rect">
            <a:avLst/>
          </a:prstGeom>
        </p:spPr>
        <p:txBody>
          <a:bodyPr/>
          <a:lstStyle/>
          <a:p>
            <a:r>
              <a:t>Non-Spheric Particles</a:t>
            </a:r>
          </a:p>
        </p:txBody>
      </p:sp>
      <p:sp>
        <p:nvSpPr>
          <p:cNvPr id="169" name="Shape 169"/>
          <p:cNvSpPr>
            <a:spLocks noGrp="1"/>
          </p:cNvSpPr>
          <p:nvPr>
            <p:ph type="body" sz="half" idx="1"/>
          </p:nvPr>
        </p:nvSpPr>
        <p:spPr>
          <a:prstGeom prst="rect">
            <a:avLst/>
          </a:prstGeom>
        </p:spPr>
        <p:txBody>
          <a:bodyPr/>
          <a:lstStyle/>
          <a:p>
            <a:pPr marL="0" indent="0">
              <a:buSzTx/>
              <a:buNone/>
            </a:pPr>
            <a:r>
              <a:t>Ice does not form in spheroid shapes</a:t>
            </a:r>
          </a:p>
          <a:p>
            <a:pPr marL="0" indent="0">
              <a:buSzTx/>
              <a:buNone/>
            </a:pPr>
            <a:r>
              <a:t>Guosheng Liu database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idx="1"/>
          </p:nvPr>
        </p:nvSpPr>
        <p:spPr>
          <a:xfrm>
            <a:off x="6428528" y="464714"/>
            <a:ext cx="6247249" cy="8824172"/>
          </a:xfrm>
          <a:prstGeom prst="rect">
            <a:avLst/>
          </a:prstGeom>
        </p:spPr>
        <p:txBody>
          <a:bodyPr/>
          <a:lstStyle/>
          <a:p>
            <a:pPr marL="0" indent="0">
              <a:buSzTx/>
              <a:buNone/>
            </a:pPr>
            <a:r>
              <a:t>Differences are not immediately obvious</a:t>
            </a:r>
          </a:p>
          <a:p>
            <a:pPr marL="0" indent="0">
              <a:buSzTx/>
              <a:buNone/>
            </a:pPr>
            <a:r>
              <a:t>More detailed cross section data for different particles needed</a:t>
            </a:r>
          </a:p>
        </p:txBody>
      </p:sp>
      <p:pic>
        <p:nvPicPr>
          <p:cNvPr id="174" name="Screen Shot 2016-08-17 at 11.33.17 AM.png"/>
          <p:cNvPicPr>
            <a:picLocks noChangeAspect="1"/>
          </p:cNvPicPr>
          <p:nvPr/>
        </p:nvPicPr>
        <p:blipFill>
          <a:blip r:embed="rId3">
            <a:extLst/>
          </a:blip>
          <a:srcRect l="54" t="983" r="54" b="983"/>
          <a:stretch>
            <a:fillRect/>
          </a:stretch>
        </p:blipFill>
        <p:spPr>
          <a:xfrm>
            <a:off x="254845" y="5151137"/>
            <a:ext cx="5822946" cy="4556726"/>
          </a:xfrm>
          <a:prstGeom prst="rect">
            <a:avLst/>
          </a:prstGeom>
          <a:ln w="12700">
            <a:miter lim="400000"/>
          </a:ln>
        </p:spPr>
      </p:pic>
      <p:pic>
        <p:nvPicPr>
          <p:cNvPr id="175" name="Screen Shot 2016-08-17 at 11.33.37 AM.png"/>
          <p:cNvPicPr>
            <a:picLocks noChangeAspect="1"/>
          </p:cNvPicPr>
          <p:nvPr/>
        </p:nvPicPr>
        <p:blipFill>
          <a:blip r:embed="rId4">
            <a:extLst/>
          </a:blip>
          <a:srcRect l="1274" t="13" r="1274" b="13"/>
          <a:stretch>
            <a:fillRect/>
          </a:stretch>
        </p:blipFill>
        <p:spPr>
          <a:xfrm>
            <a:off x="134130" y="63445"/>
            <a:ext cx="6064377" cy="4875440"/>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Screen Shot 2016-08-17 at 11.19.23 AM.png"/>
          <p:cNvPicPr>
            <a:picLocks noGrp="1" noChangeAspect="1"/>
          </p:cNvPicPr>
          <p:nvPr>
            <p:ph type="pic" idx="13"/>
          </p:nvPr>
        </p:nvPicPr>
        <p:blipFill>
          <a:blip r:embed="rId3">
            <a:extLst/>
          </a:blip>
          <a:srcRect/>
          <a:stretch>
            <a:fillRect/>
          </a:stretch>
        </p:blipFill>
        <p:spPr>
          <a:xfrm>
            <a:off x="0" y="1252820"/>
            <a:ext cx="13004800" cy="7247960"/>
          </a:xfrm>
          <a:prstGeom prst="rect">
            <a:avLst/>
          </a:prstGeom>
        </p:spPr>
      </p:pic>
      <p:sp>
        <p:nvSpPr>
          <p:cNvPr id="123" name="Shape 123"/>
          <p:cNvSpPr/>
          <p:nvPr/>
        </p:nvSpPr>
        <p:spPr>
          <a:xfrm>
            <a:off x="7834790" y="2558149"/>
            <a:ext cx="5092975" cy="355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700" b="1">
                <a:latin typeface="Helvetica"/>
                <a:ea typeface="Helvetica"/>
                <a:cs typeface="Helvetica"/>
                <a:sym typeface="Helvetica"/>
              </a:defRPr>
            </a:lvl1pPr>
          </a:lstStyle>
          <a:p>
            <a:r>
              <a:t>CRTM-DS WSM6, Parameterized Phase Function</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apj400374f4_lr.jpg"/>
          <p:cNvPicPr>
            <a:picLocks noGrp="1" noChangeAspect="1"/>
          </p:cNvPicPr>
          <p:nvPr>
            <p:ph type="pic" idx="13"/>
          </p:nvPr>
        </p:nvPicPr>
        <p:blipFill>
          <a:blip r:embed="rId3">
            <a:extLst/>
          </a:blip>
          <a:srcRect/>
          <a:stretch>
            <a:fillRect/>
          </a:stretch>
        </p:blipFill>
        <p:spPr>
          <a:xfrm>
            <a:off x="1042596" y="6702186"/>
            <a:ext cx="4316174" cy="1733664"/>
          </a:xfrm>
          <a:prstGeom prst="rect">
            <a:avLst/>
          </a:prstGeom>
        </p:spPr>
      </p:pic>
      <p:pic>
        <p:nvPicPr>
          <p:cNvPr id="128" name="raylscat.png"/>
          <p:cNvPicPr>
            <a:picLocks noGrp="1" noChangeAspect="1"/>
          </p:cNvPicPr>
          <p:nvPr>
            <p:ph type="pic" idx="14"/>
          </p:nvPr>
        </p:nvPicPr>
        <p:blipFill>
          <a:blip r:embed="rId4">
            <a:extLst/>
          </a:blip>
          <a:srcRect t="2857" b="2857"/>
          <a:stretch>
            <a:fillRect/>
          </a:stretch>
        </p:blipFill>
        <p:spPr>
          <a:xfrm>
            <a:off x="855763" y="2312498"/>
            <a:ext cx="4689911" cy="3316437"/>
          </a:xfrm>
          <a:prstGeom prst="rect">
            <a:avLst/>
          </a:prstGeom>
        </p:spPr>
      </p:pic>
      <p:sp>
        <p:nvSpPr>
          <p:cNvPr id="129" name="Shape 129"/>
          <p:cNvSpPr/>
          <p:nvPr/>
        </p:nvSpPr>
        <p:spPr>
          <a:xfrm>
            <a:off x="2254295" y="5648228"/>
            <a:ext cx="18928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Rayleigh</a:t>
            </a:r>
          </a:p>
        </p:txBody>
      </p:sp>
      <p:sp>
        <p:nvSpPr>
          <p:cNvPr id="130" name="Shape 130"/>
          <p:cNvSpPr/>
          <p:nvPr/>
        </p:nvSpPr>
        <p:spPr>
          <a:xfrm>
            <a:off x="1191076" y="8636949"/>
            <a:ext cx="40192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Henyey Greenstein</a:t>
            </a:r>
          </a:p>
        </p:txBody>
      </p:sp>
      <p:sp>
        <p:nvSpPr>
          <p:cNvPr id="131" name="Shape 131"/>
          <p:cNvSpPr>
            <a:spLocks noGrp="1"/>
          </p:cNvSpPr>
          <p:nvPr>
            <p:ph type="title" idx="4294967295"/>
          </p:nvPr>
        </p:nvSpPr>
        <p:spPr>
          <a:prstGeom prst="rect">
            <a:avLst/>
          </a:prstGeom>
        </p:spPr>
        <p:txBody>
          <a:bodyPr/>
          <a:lstStyle>
            <a:lvl1pPr defTabSz="514095">
              <a:defRPr sz="7040"/>
            </a:lvl1pPr>
          </a:lstStyle>
          <a:p>
            <a:r>
              <a:t>Scattering Phase Functions</a:t>
            </a:r>
          </a:p>
        </p:txBody>
      </p:sp>
      <p:pic>
        <p:nvPicPr>
          <p:cNvPr id="132" name="Screen Shot 2016-08-15 at 10.29.10 PM.png"/>
          <p:cNvPicPr>
            <a:picLocks noChangeAspect="1"/>
          </p:cNvPicPr>
          <p:nvPr/>
        </p:nvPicPr>
        <p:blipFill>
          <a:blip r:embed="rId5">
            <a:extLst/>
          </a:blip>
          <a:srcRect l="8561" r="8561"/>
          <a:stretch>
            <a:fillRect/>
          </a:stretch>
        </p:blipFill>
        <p:spPr>
          <a:xfrm>
            <a:off x="6509742" y="1929245"/>
            <a:ext cx="5751246" cy="6669362"/>
          </a:xfrm>
          <a:prstGeom prst="rect">
            <a:avLst/>
          </a:prstGeom>
          <a:ln w="12700">
            <a:miter lim="400000"/>
          </a:ln>
        </p:spPr>
      </p:pic>
      <p:sp>
        <p:nvSpPr>
          <p:cNvPr id="133" name="Shape 133"/>
          <p:cNvSpPr/>
          <p:nvPr/>
        </p:nvSpPr>
        <p:spPr>
          <a:xfrm>
            <a:off x="6621983" y="8453220"/>
            <a:ext cx="55266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Combined Phase Function</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defTabSz="455675">
              <a:defRPr sz="6240"/>
            </a:lvl1pPr>
          </a:lstStyle>
          <a:p>
            <a:r>
              <a:t>Combined Henyey–Greenstein and Rayleigh Phase Function</a:t>
            </a:r>
          </a:p>
        </p:txBody>
      </p:sp>
      <p:sp>
        <p:nvSpPr>
          <p:cNvPr id="138" name="Shape 138"/>
          <p:cNvSpPr>
            <a:spLocks noGrp="1"/>
          </p:cNvSpPr>
          <p:nvPr>
            <p:ph type="body" sz="quarter" idx="1"/>
          </p:nvPr>
        </p:nvSpPr>
        <p:spPr>
          <a:xfrm>
            <a:off x="7111411" y="5923727"/>
            <a:ext cx="4871039" cy="982751"/>
          </a:xfrm>
          <a:prstGeom prst="rect">
            <a:avLst/>
          </a:prstGeom>
        </p:spPr>
        <p:txBody>
          <a:bodyPr anchor="t"/>
          <a:lstStyle>
            <a:lvl1pPr marL="0" indent="0">
              <a:buSzTx/>
              <a:buNone/>
            </a:lvl1pPr>
          </a:lstStyle>
          <a:p>
            <a:r>
              <a:t>Modified asymmetry parameter - G</a:t>
            </a:r>
          </a:p>
        </p:txBody>
      </p:sp>
      <p:pic>
        <p:nvPicPr>
          <p:cNvPr id="139" name="Screen Shot 2016-08-16 at 10.18.01 PM.png"/>
          <p:cNvPicPr>
            <a:picLocks/>
          </p:cNvPicPr>
          <p:nvPr/>
        </p:nvPicPr>
        <p:blipFill>
          <a:blip r:embed="rId3">
            <a:extLst/>
          </a:blip>
          <a:stretch>
            <a:fillRect/>
          </a:stretch>
        </p:blipFill>
        <p:spPr>
          <a:xfrm>
            <a:off x="952500" y="3332886"/>
            <a:ext cx="5753375" cy="4815028"/>
          </a:xfrm>
          <a:prstGeom prst="rect">
            <a:avLst/>
          </a:prstGeom>
          <a:ln w="12700">
            <a:miter lim="400000"/>
          </a:ln>
        </p:spPr>
      </p:pic>
      <p:sp>
        <p:nvSpPr>
          <p:cNvPr id="140" name="Shape 140"/>
          <p:cNvSpPr/>
          <p:nvPr/>
        </p:nvSpPr>
        <p:spPr>
          <a:xfrm rot="16200000">
            <a:off x="477248" y="5434087"/>
            <a:ext cx="389521" cy="286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
                <a:latin typeface="Arial"/>
                <a:ea typeface="Arial"/>
                <a:cs typeface="Arial"/>
                <a:sym typeface="Arial"/>
              </a:defRPr>
            </a:lvl1pPr>
          </a:lstStyle>
          <a:p>
            <a:r>
              <a:t>g-G</a:t>
            </a:r>
          </a:p>
        </p:txBody>
      </p:sp>
      <p:pic>
        <p:nvPicPr>
          <p:cNvPr id="141" name="Screen Shot 2016-08-17 at 11.42.43 PM.png"/>
          <p:cNvPicPr>
            <a:picLocks noChangeAspect="1"/>
          </p:cNvPicPr>
          <p:nvPr/>
        </p:nvPicPr>
        <p:blipFill>
          <a:blip r:embed="rId4">
            <a:extLst/>
          </a:blip>
          <a:stretch>
            <a:fillRect/>
          </a:stretch>
        </p:blipFill>
        <p:spPr>
          <a:xfrm>
            <a:off x="6843138" y="4641465"/>
            <a:ext cx="4336677" cy="951168"/>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t>Mie Theory</a:t>
            </a:r>
          </a:p>
        </p:txBody>
      </p:sp>
      <p:sp>
        <p:nvSpPr>
          <p:cNvPr id="146" name="Shape 146"/>
          <p:cNvSpPr>
            <a:spLocks noGrp="1"/>
          </p:cNvSpPr>
          <p:nvPr>
            <p:ph type="body" sz="half" idx="1"/>
          </p:nvPr>
        </p:nvSpPr>
        <p:spPr>
          <a:prstGeom prst="rect">
            <a:avLst/>
          </a:prstGeom>
        </p:spPr>
        <p:txBody>
          <a:bodyPr/>
          <a:lstStyle/>
          <a:p>
            <a:pPr marL="0" indent="0">
              <a:buSzTx/>
              <a:buNone/>
            </a:pPr>
            <a:r>
              <a:t>CRTM treats the ice particles as spheres</a:t>
            </a:r>
          </a:p>
          <a:p>
            <a:pPr marL="0" indent="0">
              <a:buSzTx/>
              <a:buNone/>
            </a:pPr>
            <a:r>
              <a:t>Mie theory describes scattering of a homogenous sphere</a:t>
            </a:r>
          </a:p>
        </p:txBody>
      </p:sp>
      <p:pic>
        <p:nvPicPr>
          <p:cNvPr id="147" name="640px-Radar_cross_section_of_metal_sphere_from_Mie_theory.svg.png"/>
          <p:cNvPicPr>
            <a:picLocks/>
          </p:cNvPicPr>
          <p:nvPr/>
        </p:nvPicPr>
        <p:blipFill>
          <a:blip r:embed="rId3">
            <a:extLst/>
          </a:blip>
          <a:stretch>
            <a:fillRect/>
          </a:stretch>
        </p:blipFill>
        <p:spPr>
          <a:xfrm>
            <a:off x="6502400" y="3595584"/>
            <a:ext cx="5753375" cy="4315032"/>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creen Shot 2016-08-17 at 11.19.13 AM.png"/>
          <p:cNvPicPr>
            <a:picLocks noGrp="1" noChangeAspect="1"/>
          </p:cNvPicPr>
          <p:nvPr>
            <p:ph type="pic" idx="13"/>
          </p:nvPr>
        </p:nvPicPr>
        <p:blipFill>
          <a:blip r:embed="rId3">
            <a:extLst/>
          </a:blip>
          <a:srcRect l="224" r="224"/>
          <a:stretch>
            <a:fillRect/>
          </a:stretch>
        </p:blipFill>
        <p:spPr>
          <a:xfrm>
            <a:off x="0" y="1207169"/>
            <a:ext cx="13004800" cy="7339262"/>
          </a:xfrm>
          <a:prstGeom prst="rect">
            <a:avLst/>
          </a:prstGeom>
        </p:spPr>
      </p:pic>
      <p:sp>
        <p:nvSpPr>
          <p:cNvPr id="152" name="Shape 152"/>
          <p:cNvSpPr/>
          <p:nvPr/>
        </p:nvSpPr>
        <p:spPr>
          <a:xfrm>
            <a:off x="680921" y="2539711"/>
            <a:ext cx="5092975" cy="355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700" b="1">
                <a:latin typeface="Helvetica"/>
                <a:ea typeface="Helvetica"/>
                <a:cs typeface="Helvetica"/>
                <a:sym typeface="Helvetica"/>
              </a:defRPr>
            </a:lvl1pPr>
          </a:lstStyle>
          <a:p>
            <a:r>
              <a:t>CRTM-DS WSM6, Parameterized Phase Function</a:t>
            </a:r>
          </a:p>
        </p:txBody>
      </p:sp>
      <p:sp>
        <p:nvSpPr>
          <p:cNvPr id="153" name="Shape 153"/>
          <p:cNvSpPr/>
          <p:nvPr/>
        </p:nvSpPr>
        <p:spPr>
          <a:xfrm>
            <a:off x="7814288" y="2539711"/>
            <a:ext cx="5092975" cy="355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700" b="1">
                <a:latin typeface="Helvetica"/>
                <a:ea typeface="Helvetica"/>
                <a:cs typeface="Helvetica"/>
                <a:sym typeface="Helvetica"/>
              </a:defRPr>
            </a:lvl1pPr>
          </a:lstStyle>
          <a:p>
            <a:r>
              <a:t>CRTM-DS WSM6, Mie Theory Phase Function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Screen Shot 2016-08-17 at 7.17.21 PM.png"/>
          <p:cNvPicPr>
            <a:picLocks noGrp="1" noChangeAspect="1"/>
          </p:cNvPicPr>
          <p:nvPr>
            <p:ph type="pic" idx="13"/>
          </p:nvPr>
        </p:nvPicPr>
        <p:blipFill>
          <a:blip r:embed="rId3">
            <a:extLst/>
          </a:blip>
          <a:srcRect/>
          <a:stretch>
            <a:fillRect/>
          </a:stretch>
        </p:blipFill>
        <p:spPr>
          <a:xfrm>
            <a:off x="492961" y="0"/>
            <a:ext cx="12018878" cy="9753600"/>
          </a:xfrm>
          <a:prstGeom prst="rect">
            <a:avLst/>
          </a:prstGeom>
        </p:spPr>
      </p:pic>
      <p:sp>
        <p:nvSpPr>
          <p:cNvPr id="3" name="Shape 140"/>
          <p:cNvSpPr/>
          <p:nvPr/>
        </p:nvSpPr>
        <p:spPr>
          <a:xfrm rot="16200000">
            <a:off x="-138623" y="4725476"/>
            <a:ext cx="1263167" cy="3026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
                <a:latin typeface="Arial"/>
                <a:ea typeface="Arial"/>
                <a:cs typeface="Arial"/>
                <a:sym typeface="Arial"/>
              </a:defRPr>
            </a:lvl1pPr>
          </a:lstStyle>
          <a:p>
            <a:r>
              <a:rPr lang="en-US" smtClean="0"/>
              <a:t>Phase Function</a:t>
            </a:r>
            <a:endParaRPr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Screen Shot 2016-08-17 at 7.16.52 PM.png"/>
          <p:cNvPicPr>
            <a:picLocks noGrp="1" noChangeAspect="1"/>
          </p:cNvPicPr>
          <p:nvPr>
            <p:ph type="pic" idx="13"/>
          </p:nvPr>
        </p:nvPicPr>
        <p:blipFill>
          <a:blip r:embed="rId3">
            <a:extLst/>
          </a:blip>
          <a:srcRect/>
          <a:stretch>
            <a:fillRect/>
          </a:stretch>
        </p:blipFill>
        <p:spPr>
          <a:xfrm>
            <a:off x="427164" y="0"/>
            <a:ext cx="12150471" cy="9753600"/>
          </a:xfrm>
          <a:prstGeom prst="rect">
            <a:avLst/>
          </a:prstGeom>
        </p:spPr>
      </p:pic>
      <p:sp>
        <p:nvSpPr>
          <p:cNvPr id="3" name="Shape 140"/>
          <p:cNvSpPr/>
          <p:nvPr/>
        </p:nvSpPr>
        <p:spPr>
          <a:xfrm rot="16200000">
            <a:off x="-138623" y="4725476"/>
            <a:ext cx="1263167" cy="3026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
                <a:latin typeface="Arial"/>
                <a:ea typeface="Arial"/>
                <a:cs typeface="Arial"/>
                <a:sym typeface="Arial"/>
              </a:defRPr>
            </a:lvl1pPr>
          </a:lstStyle>
          <a:p>
            <a:r>
              <a:rPr lang="en-US" smtClean="0"/>
              <a:t>Phase Function</a:t>
            </a:r>
            <a:endParaRPr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t>Moving Forward</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Macintosh PowerPoint</Application>
  <PresentationFormat>Custom</PresentationFormat>
  <Paragraphs>43</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Helvetica</vt:lpstr>
      <vt:lpstr>Helvetica Light</vt:lpstr>
      <vt:lpstr>Helvetica Neue</vt:lpstr>
      <vt:lpstr>White</vt:lpstr>
      <vt:lpstr>Impact of Non-Spheric Particle Shapes on Cloud Radiative/Optical Properties</vt:lpstr>
      <vt:lpstr>PowerPoint Presentation</vt:lpstr>
      <vt:lpstr>Scattering Phase Functions</vt:lpstr>
      <vt:lpstr>Combined Henyey–Greenstein and Rayleigh Phase Function</vt:lpstr>
      <vt:lpstr>Mie Theory</vt:lpstr>
      <vt:lpstr>PowerPoint Presentation</vt:lpstr>
      <vt:lpstr>PowerPoint Presentation</vt:lpstr>
      <vt:lpstr>PowerPoint Presentation</vt:lpstr>
      <vt:lpstr>Moving Forward</vt:lpstr>
      <vt:lpstr>Non-Spheric Particles</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Non-Spheric Particle Shapes on Cloud Radiative/Optical Properties</dc:title>
  <cp:lastModifiedBy>Microsoft Office User</cp:lastModifiedBy>
  <cp:revision>1</cp:revision>
  <dcterms:modified xsi:type="dcterms:W3CDTF">2016-08-19T12:26:00Z</dcterms:modified>
</cp:coreProperties>
</file>