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68" r:id="rId3"/>
    <p:sldId id="269" r:id="rId4"/>
    <p:sldId id="257" r:id="rId5"/>
    <p:sldId id="258" r:id="rId6"/>
    <p:sldId id="279" r:id="rId7"/>
    <p:sldId id="272" r:id="rId8"/>
    <p:sldId id="265" r:id="rId9"/>
    <p:sldId id="274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690"/>
  </p:normalViewPr>
  <p:slideViewPr>
    <p:cSldViewPr snapToGrid="0" snapToObjects="1">
      <p:cViewPr varScale="1">
        <p:scale>
          <a:sx n="91" d="100"/>
          <a:sy n="91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3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9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9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1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4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89AF3-20F5-CE47-B7D4-B9F2AC549146}" type="datetimeFigureOut">
              <a:rPr lang="en-US" smtClean="0"/>
              <a:t>8/18/16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9EB9E-C1CE-CB4B-ACBB-7CAC56FA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6.emf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14.emf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246" y="878189"/>
            <a:ext cx="113258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Role of Atmospheric waves on propagation of October MJO during DYNAMO CINDY 2011 using a Cloud resolving model</a:t>
            </a:r>
          </a:p>
          <a:p>
            <a:pPr algn="ctr"/>
            <a:endParaRPr lang="en-US" sz="2400" b="1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Sourav Taraphdar</a:t>
            </a:r>
            <a:r>
              <a:rPr lang="en-US" sz="2400" b="1" baseline="300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Fuqing</a:t>
            </a:r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Zhang</a:t>
            </a:r>
            <a:r>
              <a:rPr lang="en-US" sz="2400" b="1" baseline="300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400" b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Shuguang</a:t>
            </a:r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Wang</a:t>
            </a:r>
            <a:r>
              <a:rPr lang="en-US" sz="2400" b="1" baseline="300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algn="ctr"/>
            <a:endParaRPr lang="en-US" sz="2000" b="1" baseline="300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000" b="1" baseline="30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000" b="1" baseline="30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baseline="300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Pennsylvania State University, PA, USA</a:t>
            </a:r>
          </a:p>
          <a:p>
            <a:r>
              <a:rPr lang="en-US" sz="2000" b="1" baseline="300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Columbia University, NY, USA</a:t>
            </a:r>
            <a:endParaRPr lang="en-US" sz="2000" b="1" baseline="30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5402" y="37763"/>
            <a:ext cx="5833251" cy="5797248"/>
            <a:chOff x="-17969" y="37763"/>
            <a:chExt cx="6086386" cy="57972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-17969" y="298817"/>
              <a:ext cx="6086386" cy="553619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92480" y="39268"/>
              <a:ext cx="1418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CNTL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18944" y="37763"/>
              <a:ext cx="1418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01657" y="37767"/>
              <a:ext cx="1418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 - CNTL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24294" y="436110"/>
              <a:ext cx="18237" cy="4950757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602480" y="298817"/>
              <a:ext cx="27261" cy="508805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723726" y="371245"/>
              <a:ext cx="10437" cy="502317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619989" y="371245"/>
              <a:ext cx="1414" cy="502317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707819" y="371245"/>
              <a:ext cx="7687" cy="5014116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04112" y="371245"/>
              <a:ext cx="7652" cy="5014116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53642" y="2377729"/>
                  <a:ext cx="2969406" cy="449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bg-BG" sz="1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𝒖</m:t>
                            </m:r>
                          </m:e>
                        </m:acc>
                        <m:f>
                          <m:fPr>
                            <m:ctrlPr>
                              <a:rPr lang="bg-BG" sz="1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𝝏</m:t>
                            </m:r>
                            <m:sSup>
                              <m:sSupPr>
                                <m:ctrlPr>
                                  <a:rPr lang="bg-BG" sz="1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𝒖</m:t>
                                </m:r>
                              </m:e>
                              <m:sup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𝝏</m:t>
                            </m:r>
                            <m: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den>
                        </m:f>
                      </m:oMath>
                    </m:oMathPara>
                  </a14:m>
                  <a:endParaRPr lang="en-US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642" y="2377729"/>
                  <a:ext cx="2969406" cy="44999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52137" y="1036314"/>
                  <a:ext cx="2969406" cy="449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</m:acc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bg-BG" sz="12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den>
                        </m:f>
                        <m:r>
                          <a:rPr lang="bg-BG" sz="12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bg-BG" sz="12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den>
                        </m:f>
                        <m:r>
                          <a:rPr lang="bg-BG" sz="12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bg-BG" sz="12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37" y="1036314"/>
                  <a:ext cx="2969406" cy="44999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80801" y="4939855"/>
                  <a:ext cx="2969406" cy="443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bg-BG" sz="12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801" y="4939855"/>
                  <a:ext cx="2969406" cy="44345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62697" y="3663316"/>
                  <a:ext cx="2969406" cy="449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bg-BG" sz="120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697" y="3663316"/>
                  <a:ext cx="2969406" cy="44999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/>
          <p:cNvGrpSpPr/>
          <p:nvPr/>
        </p:nvGrpSpPr>
        <p:grpSpPr>
          <a:xfrm>
            <a:off x="6209653" y="57324"/>
            <a:ext cx="5982347" cy="5813899"/>
            <a:chOff x="6047536" y="39218"/>
            <a:chExt cx="6167867" cy="581389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42"/>
            <a:stretch/>
          </p:blipFill>
          <p:spPr>
            <a:xfrm>
              <a:off x="6047536" y="307869"/>
              <a:ext cx="6167867" cy="55452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316269" y="3687481"/>
                  <a:ext cx="2969406" cy="481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b="1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𝝏</m:t>
                            </m:r>
                            <m:sSup>
                              <m:sSupPr>
                                <m:ctrlPr>
                                  <a:rPr lang="bg-BG" sz="1200" b="1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1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𝒖</m:t>
                                </m:r>
                              </m:e>
                              <m:sup>
                                <m:r>
                                  <a:rPr lang="en-US" sz="1200" b="1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𝝏</m:t>
                            </m:r>
                            <m:r>
                              <a:rPr lang="en-US" sz="1200" b="1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den>
                        </m:f>
                      </m:oMath>
                    </m:oMathPara>
                  </a14:m>
                  <a:endParaRPr lang="en-US" sz="1200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269" y="3687481"/>
                  <a:ext cx="2969406" cy="48154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316269" y="4945892"/>
                  <a:ext cx="2969406" cy="475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bg-BG" sz="120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269" y="4945892"/>
                  <a:ext cx="2969406" cy="47500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325321" y="1043852"/>
                  <a:ext cx="2969406" cy="481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</m:acc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bg-BG" sz="120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den>
                        </m:f>
                        <m:r>
                          <a:rPr lang="bg-BG" sz="120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bg-BG" sz="120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den>
                        </m:f>
                        <m:r>
                          <a:rPr lang="bg-BG" sz="120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bg-BG" sz="120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5321" y="1043852"/>
                  <a:ext cx="2969406" cy="48154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2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316269" y="2374720"/>
                  <a:ext cx="2969406" cy="481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bg-BG" sz="120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</m:acc>
                        <m:f>
                          <m:fPr>
                            <m:ctrlP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bg-BG" sz="120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bg-BG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269" y="2374720"/>
                  <a:ext cx="2969406" cy="48154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6476094" y="39218"/>
              <a:ext cx="1418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mtClean="0">
                  <a:latin typeface="Times New Roman" charset="0"/>
                  <a:ea typeface="Times New Roman" charset="0"/>
                  <a:cs typeface="Times New Roman" charset="0"/>
                </a:rPr>
                <a:t>CNTL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38769" y="55819"/>
              <a:ext cx="1418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458109" y="55823"/>
              <a:ext cx="1418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r>
                <a:rPr lang="en-US" sz="1200" dirty="0" smtClean="0">
                  <a:latin typeface="Times New Roman" charset="0"/>
                  <a:ea typeface="Times New Roman" charset="0"/>
                  <a:cs typeface="Times New Roman" charset="0"/>
                </a:rPr>
                <a:t> - CNTL</a:t>
              </a: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817259" y="389351"/>
              <a:ext cx="8888" cy="501562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722410" y="389351"/>
              <a:ext cx="196" cy="501562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795192" y="389351"/>
              <a:ext cx="39309" cy="503372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9739817" y="389351"/>
              <a:ext cx="9118" cy="502317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0853440" y="389351"/>
              <a:ext cx="8851" cy="5014116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58751" y="389351"/>
              <a:ext cx="38200" cy="5014116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>
            <a:off x="327827" y="2254313"/>
            <a:ext cx="600141" cy="6381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549814" y="3628920"/>
            <a:ext cx="600141" cy="63816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4930680" y="1629624"/>
            <a:ext cx="520634" cy="2806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0982152" y="3241138"/>
            <a:ext cx="605381" cy="9174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0404" y="90530"/>
            <a:ext cx="6158814" cy="5806312"/>
            <a:chOff x="5486409" y="0"/>
            <a:chExt cx="6158814" cy="5806312"/>
          </a:xfrm>
        </p:grpSpPr>
        <p:grpSp>
          <p:nvGrpSpPr>
            <p:cNvPr id="25" name="Group 24"/>
            <p:cNvGrpSpPr/>
            <p:nvPr/>
          </p:nvGrpSpPr>
          <p:grpSpPr>
            <a:xfrm>
              <a:off x="5486409" y="0"/>
              <a:ext cx="6158814" cy="5806312"/>
              <a:chOff x="2580239" y="1051687"/>
              <a:chExt cx="6158814" cy="580631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06"/>
              <a:stretch/>
            </p:blipFill>
            <p:spPr>
              <a:xfrm>
                <a:off x="2580239" y="1330858"/>
                <a:ext cx="6158814" cy="552714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3437433" y="5950772"/>
                    <a:ext cx="1351842" cy="474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bg-BG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bg-BG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bg-BG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bg-BG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𝝏</m:t>
                              </m:r>
                              <m:acc>
                                <m:accPr>
                                  <m:chr m:val="̅"/>
                                  <m:ctrlPr>
                                    <a:rPr lang="bg-BG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𝒖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bg-BG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𝝏</m:t>
                              </m:r>
                              <m:r>
                                <a:rPr lang="en-US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den>
                          </m:f>
                        </m:oMath>
                      </m:oMathPara>
                    </a14:m>
                    <a:endParaRPr lang="en-US" sz="1200" b="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7433" y="5950772"/>
                    <a:ext cx="1351842" cy="474553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38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2802191" y="1513065"/>
                    <a:ext cx="2969406" cy="4810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bg-BG" sz="12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</m:acc>
                          <m:f>
                            <m:f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bg-BG" sz="12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bg-BG" sz="12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bg-BG" sz="12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bg-BG" sz="12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bg-BG" sz="12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2191" y="1513065"/>
                    <a:ext cx="2969406" cy="48109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2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956098" y="3369034"/>
                    <a:ext cx="1661193" cy="4810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bg-BG" sz="12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</m:acc>
                          <m:f>
                            <m:f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bg-BG" sz="12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6098" y="3369034"/>
                    <a:ext cx="1661193" cy="48109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3408774" y="4328699"/>
                    <a:ext cx="1489134" cy="4810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bg-BG" sz="1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bg-BG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bg-BG" sz="12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bg-BG" sz="12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bg-BG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08774" y="4328699"/>
                    <a:ext cx="1489134" cy="48109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2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/>
              <p:cNvSpPr txBox="1"/>
              <p:nvPr/>
            </p:nvSpPr>
            <p:spPr>
              <a:xfrm>
                <a:off x="3017850" y="1053194"/>
                <a:ext cx="14183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mtClean="0">
                    <a:latin typeface="Times New Roman" charset="0"/>
                    <a:ea typeface="Times New Roman" charset="0"/>
                    <a:cs typeface="Times New Roman" charset="0"/>
                  </a:rPr>
                  <a:t>CNTL</a:t>
                </a:r>
                <a:endParaRPr lang="en-US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35258" y="1051687"/>
                <a:ext cx="14183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NoMJO</a:t>
                </a:r>
                <a:endParaRPr lang="en-US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45130" y="1078857"/>
                <a:ext cx="14183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NoMJO</a:t>
                </a:r>
                <a:r>
                  <a:rPr 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- CNTL</a:t>
                </a:r>
                <a:endParaRPr lang="en-US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4227968" y="1394234"/>
                <a:ext cx="18091" cy="501562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332491" y="1394234"/>
                <a:ext cx="25659" cy="502317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263466" y="1394234"/>
                <a:ext cx="10585" cy="502317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360467" y="1394234"/>
                <a:ext cx="16622" cy="501411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8282400" y="1394234"/>
                <a:ext cx="1521" cy="501411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201318" y="351595"/>
              <a:ext cx="54335" cy="5015622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1133101" y="4849400"/>
            <a:ext cx="600141" cy="6381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04226" y="1007493"/>
            <a:ext cx="48589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Upper level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advection of zonal wind anomaly by the time mean zonal flow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sz="16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Lower to middle </a:t>
            </a:r>
          </a:p>
          <a:p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advection of horizontal vorticity by the meridional wind anomaly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sz="1600" b="1" dirty="0" smtClean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advection of shear by the anomalous vertical velocity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251006" y="4291346"/>
            <a:ext cx="609581" cy="9143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9662" y="644854"/>
            <a:ext cx="69305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Summary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The propagation of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Oct MJO event is primarily dominated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by the eastward propagating MJO signal followed by the Kelvin waves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specifically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after 21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Oct</a:t>
            </a:r>
          </a:p>
          <a:p>
            <a:pPr marL="342900" indent="-342900">
              <a:buFont typeface="Wingdings" charset="2"/>
              <a:buChar char="q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possible reasoning for the failure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experiment are lies within the weak supply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of moisture convergence from the lower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level, weaken the instability of the system and following a weaker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Kelvin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wave activity</a:t>
            </a:r>
          </a:p>
          <a:p>
            <a:pPr marL="342900" indent="-342900">
              <a:buFont typeface="Wingdings" charset="2"/>
              <a:buChar char="q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The generation of zonal wind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anomaly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forced by the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advection of zonal wind anomaly by the time mean zonal flow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 the upper level followed by the 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advection of horizontal vorticity by the meridional wind anomaly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 the lower to middle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level</a:t>
            </a:r>
          </a:p>
          <a:p>
            <a:pPr marL="342900" indent="-342900">
              <a:buFont typeface="Wingdings" charset="2"/>
              <a:buChar char="q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Advection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of zonal wind anomaly by the time mean zonal flow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 the upper level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 primarily contributed by the MJO signal whereas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advection of horizontal vorticity by the meridional wind </a:t>
            </a:r>
            <a:r>
              <a:rPr lang="en-US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anomaly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 dominated by Kelvin wave 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" y="215620"/>
            <a:ext cx="4857586" cy="6642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1642" y="0"/>
            <a:ext cx="152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Times New Roman" charset="0"/>
                <a:ea typeface="Times New Roman" charset="0"/>
                <a:cs typeface="Times New Roman" charset="0"/>
              </a:rPr>
              <a:t>CNTL</a:t>
            </a:r>
            <a:endParaRPr lang="en-US" sz="1400" b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329" y="45265"/>
            <a:ext cx="1050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MJO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5467" y="27159"/>
            <a:ext cx="1086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Kelvin</a:t>
            </a:r>
            <a:endParaRPr lang="en-US" sz="120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0399" y="1399962"/>
                <a:ext cx="970822" cy="449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g-BG" sz="1200" b="1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bg-BG" sz="1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𝒖</m:t>
                          </m:r>
                        </m:e>
                      </m:acc>
                      <m:f>
                        <m:fPr>
                          <m:ctrlPr>
                            <a:rPr lang="bg-BG" sz="1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bg-BG" sz="1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𝝏</m:t>
                          </m:r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99" y="1399962"/>
                <a:ext cx="970822" cy="449995"/>
              </a:xfrm>
              <a:prstGeom prst="rect">
                <a:avLst/>
              </a:prstGeom>
              <a:blipFill rotWithShape="0">
                <a:blip r:embed="rId3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4185" y="3872436"/>
                <a:ext cx="912025" cy="48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g-BG" sz="1200" b="1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𝒗</m:t>
                          </m:r>
                        </m:e>
                        <m:sup>
                          <m:r>
                            <a:rPr lang="en-US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bg-BG" sz="12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2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𝝏</m:t>
                          </m:r>
                          <m:r>
                            <a:rPr lang="en-US" sz="1200" b="1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𝒚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85" y="3872436"/>
                <a:ext cx="912025" cy="481542"/>
              </a:xfrm>
              <a:prstGeom prst="rect">
                <a:avLst/>
              </a:prstGeom>
              <a:blipFill rotWithShape="0">
                <a:blip r:embed="rId4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57473" y="5976436"/>
                <a:ext cx="862683" cy="474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g-BG" sz="1200" b="1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bg-BG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𝝎</m:t>
                          </m:r>
                        </m:e>
                        <m:sup>
                          <m:r>
                            <a:rPr lang="en-US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𝝏</m:t>
                          </m:r>
                          <m:acc>
                            <m:accPr>
                              <m:chr m:val="̅"/>
                              <m:ctrlPr>
                                <a:rPr lang="bg-BG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2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𝒖</m:t>
                              </m:r>
                            </m:e>
                          </m:acc>
                        </m:num>
                        <m:den>
                          <m:r>
                            <a:rPr lang="bg-BG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𝝏</m:t>
                          </m:r>
                          <m:r>
                            <a:rPr lang="en-US" sz="12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𝒑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3" y="5976436"/>
                <a:ext cx="862683" cy="474553"/>
              </a:xfrm>
              <a:prstGeom prst="rect">
                <a:avLst/>
              </a:prstGeom>
              <a:blipFill rotWithShape="0"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>
            <a:off x="915428" y="304158"/>
            <a:ext cx="17079" cy="618261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936960" y="311707"/>
            <a:ext cx="17079" cy="618261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47376" y="301152"/>
            <a:ext cx="17079" cy="618261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59842" y="308692"/>
            <a:ext cx="17079" cy="618261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2455" y="3363639"/>
            <a:ext cx="8873479" cy="2874207"/>
            <a:chOff x="30934" y="4469100"/>
            <a:chExt cx="6205499" cy="20340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" t="27963" r="50411" b="50047"/>
            <a:stretch/>
          </p:blipFill>
          <p:spPr>
            <a:xfrm>
              <a:off x="2320684" y="4682997"/>
              <a:ext cx="1916545" cy="181709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3" t="4857" r="25888" b="73090"/>
            <a:stretch/>
          </p:blipFill>
          <p:spPr>
            <a:xfrm>
              <a:off x="30934" y="4694541"/>
              <a:ext cx="2255070" cy="180864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036" y="4469100"/>
              <a:ext cx="6164397" cy="17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Daily U850 (m/sec; shaded) and 15 mm/day rainfall contour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9" t="51455" r="50971" b="3017"/>
            <a:stretch/>
          </p:blipFill>
          <p:spPr>
            <a:xfrm>
              <a:off x="4283418" y="4681604"/>
              <a:ext cx="1916545" cy="18170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68165" y="4771837"/>
              <a:ext cx="1162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(ii) CNTL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270" y="4746599"/>
              <a:ext cx="15947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(</a:t>
              </a:r>
              <a:r>
                <a:rPr lang="en-US" sz="1400" dirty="0" err="1" smtClean="0">
                  <a:latin typeface="Times New Roman"/>
                  <a:cs typeface="Times New Roman"/>
                </a:rPr>
                <a:t>i</a:t>
              </a:r>
              <a:r>
                <a:rPr lang="en-US" sz="1400" dirty="0" smtClean="0">
                  <a:latin typeface="Times New Roman"/>
                  <a:cs typeface="Times New Roman"/>
                </a:rPr>
                <a:t>) TRMM+ERA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3945" y="4762607"/>
              <a:ext cx="1162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(iii) </a:t>
              </a:r>
              <a:r>
                <a:rPr lang="en-US" sz="1400" dirty="0" err="1" smtClean="0">
                  <a:latin typeface="Times New Roman"/>
                  <a:cs typeface="Times New Roman"/>
                </a:rPr>
                <a:t>NoMJO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753" y="117715"/>
            <a:ext cx="8728650" cy="2525876"/>
            <a:chOff x="33455" y="10169"/>
            <a:chExt cx="6212649" cy="19956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 t="27931" r="50815" b="50167"/>
            <a:stretch/>
          </p:blipFill>
          <p:spPr>
            <a:xfrm>
              <a:off x="2332228" y="193617"/>
              <a:ext cx="1916507" cy="180374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7229" y="10169"/>
              <a:ext cx="3126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3 hourly rainfall (mm/3hr)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3535" y="264657"/>
              <a:ext cx="1162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(ii) CNTL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7" t="4743" r="25393" b="73054"/>
            <a:stretch/>
          </p:blipFill>
          <p:spPr>
            <a:xfrm>
              <a:off x="33455" y="210276"/>
              <a:ext cx="2252545" cy="17955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2641" y="239419"/>
              <a:ext cx="1162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(</a:t>
              </a:r>
              <a:r>
                <a:rPr lang="en-US" sz="1400" dirty="0" err="1" smtClean="0">
                  <a:latin typeface="Times New Roman"/>
                  <a:cs typeface="Times New Roman"/>
                </a:rPr>
                <a:t>i</a:t>
              </a:r>
              <a:r>
                <a:rPr lang="en-US" sz="1400" dirty="0" smtClean="0">
                  <a:latin typeface="Times New Roman"/>
                  <a:cs typeface="Times New Roman"/>
                </a:rPr>
                <a:t>) TRMM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" t="2442" r="50970" b="52823"/>
            <a:stretch/>
          </p:blipFill>
          <p:spPr>
            <a:xfrm>
              <a:off x="4329580" y="191046"/>
              <a:ext cx="1916524" cy="180143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09315" y="255427"/>
              <a:ext cx="1162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/>
                  <a:cs typeface="Times New Roman"/>
                </a:rPr>
                <a:t>(iii) </a:t>
              </a:r>
              <a:r>
                <a:rPr lang="en-US" sz="1400" dirty="0" err="1" smtClean="0">
                  <a:latin typeface="Times New Roman"/>
                  <a:cs typeface="Times New Roman"/>
                </a:rPr>
                <a:t>NoMJO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95584" r="9962"/>
          <a:stretch/>
        </p:blipFill>
        <p:spPr>
          <a:xfrm>
            <a:off x="2270153" y="2630691"/>
            <a:ext cx="5113294" cy="365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95680" r="9317"/>
          <a:stretch/>
        </p:blipFill>
        <p:spPr>
          <a:xfrm>
            <a:off x="2011856" y="6305198"/>
            <a:ext cx="5197559" cy="3657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90916" y="385355"/>
            <a:ext cx="3401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Initiation and propagation of MJO is well captured in CNTL simulation but fails in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experiment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3-hourly rainfall suggests the presence of other eastward and westward propagating waves on top of the MJO propagation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89158" y="33372"/>
            <a:ext cx="27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Motivation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28245" y="3793397"/>
            <a:ext cx="3336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What are the relative roles of different atmospheric waves in propagation of MJO?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Why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experiments fails to produce October MJO event instead of its initial convection?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94281" y="3338561"/>
            <a:ext cx="27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Objectives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522" y="-1193364"/>
            <a:ext cx="6533223" cy="9542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817" y="3204923"/>
            <a:ext cx="105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MJO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7064" y="3216994"/>
            <a:ext cx="105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Kelvin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3214" y="3206152"/>
            <a:ext cx="105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Rossby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5626" y="3216994"/>
            <a:ext cx="105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MRG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4047" y="3216994"/>
            <a:ext cx="105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IG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8516" y="3206152"/>
            <a:ext cx="1059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WIG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30022" y="3223029"/>
            <a:ext cx="1249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Convective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925" y="27159"/>
            <a:ext cx="1855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CNTL 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83" y="3393539"/>
            <a:ext cx="1855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NoMJO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4" y="0"/>
            <a:ext cx="7976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Time – Longitude (5 S – 5 N) evolution of 3-hourly rainfall </a:t>
            </a:r>
            <a:r>
              <a:rPr lang="en-US" sz="1400" b="1" smtClean="0">
                <a:latin typeface="Times New Roman" charset="0"/>
                <a:ea typeface="Times New Roman" charset="0"/>
                <a:cs typeface="Times New Roman" charset="0"/>
              </a:rPr>
              <a:t>distribution for different </a:t>
            </a:r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waves regimes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97102" y="1872560"/>
            <a:ext cx="26079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Dominated by the eastward propagating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MJO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signal followed by the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Kelvin waves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 the later half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 relatively stronger Kelvin wave in the initial stage (10 – 16 Oct) but weaken during propagation phase (after 21</a:t>
            </a:r>
            <a:r>
              <a:rPr lang="en-US" sz="1600" baseline="30000" dirty="0" smtClean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Oct) in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experiment</a:t>
            </a:r>
          </a:p>
        </p:txBody>
      </p:sp>
      <p:sp>
        <p:nvSpPr>
          <p:cNvPr id="14" name="Oval 13"/>
          <p:cNvSpPr/>
          <p:nvPr/>
        </p:nvSpPr>
        <p:spPr>
          <a:xfrm rot="20495347">
            <a:off x="4715355" y="1113577"/>
            <a:ext cx="617143" cy="11226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560191">
            <a:off x="7293964" y="1124899"/>
            <a:ext cx="532255" cy="8900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3133199">
            <a:off x="2260360" y="931000"/>
            <a:ext cx="617143" cy="11226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3133199">
            <a:off x="6079425" y="848019"/>
            <a:ext cx="617143" cy="11226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664" y="-1004063"/>
            <a:ext cx="6819956" cy="8849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59" y="452673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12-14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54" y="1356499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15-17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95" y="2278444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18-20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97" y="3155106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21-23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99" y="4031779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24-26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51" y="4926554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27-29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" y="5857546"/>
            <a:ext cx="1385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30 Oct-1Nov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7315" y="162962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MJO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5919" y="161456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IG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1971" y="152404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MRG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5175" y="161457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Rossby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6371" y="152404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Kelvin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75" y="327"/>
            <a:ext cx="169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CNTL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>
            <a:stCxn id="4" idx="3"/>
          </p:cNvCxnSpPr>
          <p:nvPr/>
        </p:nvCxnSpPr>
        <p:spPr>
          <a:xfrm>
            <a:off x="1240334" y="591173"/>
            <a:ext cx="1201872" cy="562847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38896" y="3293605"/>
            <a:ext cx="828341" cy="284094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549906" y="98085"/>
            <a:ext cx="26511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Longitude-pressure diagram of 3-day mean vertical velocity (shaded) and precipitation (solid line) from different waves from CNTL simulation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490519" y="452673"/>
            <a:ext cx="695603" cy="200081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124261" y="4926554"/>
            <a:ext cx="307818" cy="110305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690511" y="4031779"/>
            <a:ext cx="841972" cy="210276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753885" y="2278444"/>
            <a:ext cx="742384" cy="203033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92158" y="500010"/>
            <a:ext cx="733331" cy="195347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752249" y="591173"/>
            <a:ext cx="389303" cy="114709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565091" y="2581070"/>
            <a:ext cx="2599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Propagation phase is purely dominated by the MJO and Kelvin waves with very strong Kelvin signal particularly at the end of the MJO active phase (27 Oct – 1Nov)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0813" y="-993974"/>
            <a:ext cx="6826934" cy="8858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59" y="452673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12-14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4" y="1356499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15-17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95" y="2278444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18-20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97" y="3155106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21-23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99" y="4031779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24-26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51" y="4926554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27-29 Oct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" y="5857546"/>
            <a:ext cx="1385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30 Oct-1Nov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7315" y="162962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MJO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5919" y="161456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IG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971" y="152404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MRG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5175" y="161457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Rossby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6371" y="152404"/>
            <a:ext cx="100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Kelvin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39" y="-38599"/>
            <a:ext cx="169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NoMJO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566" y="262550"/>
            <a:ext cx="443620" cy="394731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17287" y="4031779"/>
            <a:ext cx="199176" cy="20249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52274" y="452673"/>
            <a:ext cx="914400" cy="287900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26735" y="597529"/>
            <a:ext cx="534155" cy="175637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51014" y="3146053"/>
            <a:ext cx="769544" cy="29016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645247" y="3155106"/>
            <a:ext cx="1013988" cy="18605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82286" y="1448554"/>
            <a:ext cx="1140737" cy="18831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664680" y="1086180"/>
            <a:ext cx="24526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Initial convection during 14</a:t>
            </a:r>
            <a:r>
              <a:rPr lang="en-US" sz="16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– 20</a:t>
            </a:r>
            <a:r>
              <a:rPr lang="en-US" sz="16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Oct around 60 – 70E longitude might be interaction between MJO in association with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strong eastward propagating Kelvin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westward propagating Rossby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Why the Kelvin waves is weaken in the later stage?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163" y="389298"/>
            <a:ext cx="3074437" cy="6410423"/>
            <a:chOff x="63371" y="362134"/>
            <a:chExt cx="3395054" cy="64732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9" t="14146" r="53521" b="72256"/>
            <a:stretch/>
          </p:blipFill>
          <p:spPr>
            <a:xfrm>
              <a:off x="150694" y="362134"/>
              <a:ext cx="3280572" cy="196523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9" t="40946" r="52774" b="45457"/>
            <a:stretch/>
          </p:blipFill>
          <p:spPr>
            <a:xfrm>
              <a:off x="63371" y="2347431"/>
              <a:ext cx="3395054" cy="19510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9" t="81210" r="52774" b="1266"/>
            <a:stretch/>
          </p:blipFill>
          <p:spPr>
            <a:xfrm>
              <a:off x="63371" y="4327552"/>
              <a:ext cx="3395054" cy="250781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886892" y="422208"/>
            <a:ext cx="3155501" cy="6386479"/>
            <a:chOff x="3406732" y="413472"/>
            <a:chExt cx="3410530" cy="6449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66" t="81386" r="1261" b="1036"/>
            <a:stretch/>
          </p:blipFill>
          <p:spPr>
            <a:xfrm>
              <a:off x="3431957" y="4341446"/>
              <a:ext cx="3385305" cy="25210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66" t="40682" r="1313" b="45193"/>
            <a:stretch/>
          </p:blipFill>
          <p:spPr>
            <a:xfrm>
              <a:off x="3406732" y="2396680"/>
              <a:ext cx="3392424" cy="19447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66" t="14257" r="1921" b="72145"/>
            <a:stretch/>
          </p:blipFill>
          <p:spPr>
            <a:xfrm>
              <a:off x="3431957" y="413472"/>
              <a:ext cx="3282696" cy="19591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916998" y="440138"/>
            <a:ext cx="3123637" cy="6417861"/>
            <a:chOff x="6436985" y="383150"/>
            <a:chExt cx="3440979" cy="65044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" t="81452" r="52966" b="540"/>
            <a:stretch/>
          </p:blipFill>
          <p:spPr>
            <a:xfrm>
              <a:off x="6446037" y="4354715"/>
              <a:ext cx="3395654" cy="25328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" t="40967" r="52966" b="45304"/>
            <a:stretch/>
          </p:blipFill>
          <p:spPr>
            <a:xfrm>
              <a:off x="6436985" y="2318178"/>
              <a:ext cx="3440979" cy="19568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" t="13993" r="52966" b="72145"/>
            <a:stretch/>
          </p:blipFill>
          <p:spPr>
            <a:xfrm>
              <a:off x="6449990" y="383150"/>
              <a:ext cx="3408203" cy="195681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701759" y="453582"/>
            <a:ext cx="3167336" cy="6364072"/>
            <a:chOff x="8804187" y="408942"/>
            <a:chExt cx="3227875" cy="642642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6" t="14125" r="2142" b="72277"/>
            <a:stretch/>
          </p:blipFill>
          <p:spPr>
            <a:xfrm>
              <a:off x="8822785" y="408942"/>
              <a:ext cx="3200400" cy="19279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6" t="81320" r="1388" b="1161"/>
            <a:stretch/>
          </p:blipFill>
          <p:spPr>
            <a:xfrm>
              <a:off x="8804187" y="4325293"/>
              <a:ext cx="3227875" cy="251007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6" t="40946" r="2016" b="45325"/>
            <a:stretch/>
          </p:blipFill>
          <p:spPr>
            <a:xfrm>
              <a:off x="8813556" y="2386742"/>
              <a:ext cx="3200400" cy="192754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4" r="43102" b="10891"/>
          <a:stretch/>
        </p:blipFill>
        <p:spPr>
          <a:xfrm>
            <a:off x="11705859" y="72428"/>
            <a:ext cx="489183" cy="61110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2796" y="-18108"/>
            <a:ext cx="207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MJO in CNTL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3399" y="948"/>
            <a:ext cx="207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MJO in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07946" y="-10559"/>
            <a:ext cx="207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Kelvin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in CNTL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12602" y="-12064"/>
            <a:ext cx="207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Kelvin in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4365" y="211623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15-17 Oct</a:t>
            </a:r>
            <a:endParaRPr lang="en-US" sz="1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6637" y="2204497"/>
            <a:ext cx="121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21-23 Oct</a:t>
            </a:r>
            <a:endParaRPr lang="en-US" sz="1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4014" y="4182661"/>
            <a:ext cx="1385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30 Oct-1Nov</a:t>
            </a:r>
            <a:endParaRPr lang="en-US" sz="1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5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" y="588476"/>
            <a:ext cx="4342267" cy="6251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224" y="380240"/>
            <a:ext cx="358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(a) Moisture Convergence (65 – 95 E; 5 S – 5 N)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766" y="3659867"/>
            <a:ext cx="358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(b) Moist Static Energy (65 – 95 E; 5 S – 5 N)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71" y="132560"/>
            <a:ext cx="4874315" cy="6725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1184" y="24640"/>
            <a:ext cx="234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Moisture Convergence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8687" y="306174"/>
            <a:ext cx="151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CNTL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7831" y="28656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3831" y="430314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MJO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9485" y="2022208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Kelvin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9485" y="3561306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Rossby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0432" y="5218093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MRG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19" y="0"/>
            <a:ext cx="451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Time evolution of 850 </a:t>
            </a:r>
            <a:r>
              <a:rPr lang="en-US" sz="1200" dirty="0" err="1" smtClean="0">
                <a:latin typeface="Times New Roman" charset="0"/>
                <a:ea typeface="Times New Roman" charset="0"/>
                <a:cs typeface="Times New Roman" charset="0"/>
              </a:rPr>
              <a:t>hPa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(a) moisture convergence and (b) moist static energy using the actual variables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7885" y="1595925"/>
            <a:ext cx="25618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Supply of moisture convergence from the lower level is less in case of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experiments might be reason for weakening of Kelvin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Moisture convergence is significantly weaker in Kelvin waves after 26</a:t>
            </a:r>
            <a:r>
              <a:rPr lang="en-US" sz="16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Oct throughout the troposphere in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experiment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 rot="1926986">
            <a:off x="8757056" y="2227151"/>
            <a:ext cx="660903" cy="9596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26986">
            <a:off x="11308626" y="2234701"/>
            <a:ext cx="660903" cy="9596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" y="257468"/>
            <a:ext cx="4783788" cy="6600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6650" y="42241"/>
            <a:ext cx="1593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Times New Roman" charset="0"/>
                <a:ea typeface="Times New Roman" charset="0"/>
                <a:cs typeface="Times New Roman" charset="0"/>
              </a:rPr>
              <a:t>Zonal Wind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826" y="612884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MJO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57" y="2041820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Kelvin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957" y="3626183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Rossby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904" y="5237705"/>
            <a:ext cx="977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MRG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890" y="357879"/>
            <a:ext cx="151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CNTL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3715" y="356372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mtClean="0">
                <a:latin typeface="Arial" charset="0"/>
                <a:ea typeface="Arial" charset="0"/>
                <a:cs typeface="Arial" charset="0"/>
              </a:rPr>
              <a:t>NoMJO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 rot="1655320">
            <a:off x="1172242" y="1950371"/>
            <a:ext cx="1008277" cy="12787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655320">
            <a:off x="3687594" y="1948870"/>
            <a:ext cx="1008277" cy="12787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5721799" y="1542052"/>
            <a:ext cx="5042768" cy="2397699"/>
            <a:chOff x="7575459" y="-214316"/>
            <a:chExt cx="4483743" cy="239769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457" b="74283"/>
            <a:stretch/>
          </p:blipFill>
          <p:spPr>
            <a:xfrm>
              <a:off x="7575459" y="-18106"/>
              <a:ext cx="4483743" cy="220148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295995" y="-214275"/>
              <a:ext cx="1418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CNTL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420535" y="-214316"/>
              <a:ext cx="1418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925" y="280661"/>
              <a:ext cx="14032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charset="0"/>
                  <a:ea typeface="Times New Roman" charset="0"/>
                  <a:cs typeface="Times New Roman" charset="0"/>
                </a:rPr>
                <a:t>Zonal Wind</a:t>
              </a:r>
              <a:endParaRPr lang="en-US" sz="12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627952" y="476190"/>
              <a:ext cx="706171" cy="13254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0717799" y="474683"/>
              <a:ext cx="706171" cy="13254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205743" y="175990"/>
            <a:ext cx="635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difference in zonal wind make a significant difference not only in moisture convergence but also in the vorticity structure, which can gives the potential feedback to the convection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17529" y="4623131"/>
            <a:ext cx="6626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mtClean="0">
                <a:latin typeface="Arial" charset="0"/>
                <a:ea typeface="Arial" charset="0"/>
                <a:cs typeface="Arial" charset="0"/>
              </a:rPr>
              <a:t>Zonal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momentum budget analyses are performed to separate out the dynamical reason for generation of zonal wind in both CNTL and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NoMJO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experiment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69966" y="697119"/>
                <a:ext cx="1448555" cy="509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66" y="697119"/>
                <a:ext cx="1448555" cy="509563"/>
              </a:xfrm>
              <a:prstGeom prst="rect">
                <a:avLst/>
              </a:prstGeom>
              <a:blipFill rotWithShape="0">
                <a:blip r:embed="rId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8454" y="1845395"/>
                <a:ext cx="1448555" cy="509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140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14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bg-BG" sz="140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∅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4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sz="1400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𝑓𝑣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4" y="1845395"/>
                <a:ext cx="1448555" cy="509563"/>
              </a:xfrm>
              <a:prstGeom prst="rect">
                <a:avLst/>
              </a:prstGeom>
              <a:blipFill rotWithShape="0">
                <a:blip r:embed="rId3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665" y="3038586"/>
                <a:ext cx="2082164" cy="509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g-BG" sz="14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</m:acc>
                      <m:f>
                        <m:fPr>
                          <m:ctrlP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bg-BG" sz="14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bg-BG" sz="14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bg-BG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bg-BG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5" y="3038586"/>
                <a:ext cx="2082164" cy="509563"/>
              </a:xfrm>
              <a:prstGeom prst="rect">
                <a:avLst/>
              </a:prstGeom>
              <a:blipFill rotWithShape="0">
                <a:blip r:embed="rId4"/>
                <a:stretch>
                  <a:fillRect r="-234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7265" y="4195925"/>
                <a:ext cx="2092724" cy="54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g-BG" sz="14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</m:acc>
                      <m:f>
                        <m:fPr>
                          <m:ctrlP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den>
                      </m:f>
                      <m:r>
                        <a:rPr lang="bg-BG" sz="14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den>
                      </m:f>
                      <m:r>
                        <a:rPr lang="bg-BG" sz="14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bg-BG" sz="14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bg-BG" sz="14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" y="4195925"/>
                <a:ext cx="2092724" cy="546368"/>
              </a:xfrm>
              <a:prstGeom prst="rect">
                <a:avLst/>
              </a:prstGeom>
              <a:blipFill rotWithShape="0">
                <a:blip r:embed="rId5"/>
                <a:stretch>
                  <a:fillRect r="-1749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6709" y="5443789"/>
                <a:ext cx="2085172" cy="54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bg-BG" sz="1400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</m:acc>
                      <m:f>
                        <m:fPr>
                          <m:ctrlP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bg-BG" sz="1400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bg-BG" sz="1400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bg-BG" sz="14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bg-BG" sz="14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9" y="5443789"/>
                <a:ext cx="2085172" cy="545855"/>
              </a:xfrm>
              <a:prstGeom prst="rect">
                <a:avLst/>
              </a:prstGeom>
              <a:blipFill rotWithShape="0">
                <a:blip r:embed="rId6"/>
                <a:stretch>
                  <a:fillRect r="-5848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145703" y="561317"/>
            <a:ext cx="6464175" cy="6228787"/>
            <a:chOff x="2562131" y="-4524"/>
            <a:chExt cx="645635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131" y="-4524"/>
              <a:ext cx="6456354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63119" y="102589"/>
              <a:ext cx="1418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latin typeface="Times New Roman" charset="0"/>
                  <a:ea typeface="Times New Roman" charset="0"/>
                  <a:cs typeface="Times New Roman" charset="0"/>
                </a:rPr>
                <a:t>CNTL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6322" y="101084"/>
              <a:ext cx="1418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44300" y="101088"/>
              <a:ext cx="1418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NoMJO</a:t>
              </a:r>
              <a:r>
                <a:rPr lang="en-US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 - CNTL</a:t>
              </a:r>
              <a:endParaRPr lang="en-US" sz="1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3367900" y="82978"/>
              <a:ext cx="9053" cy="632687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318481" y="82978"/>
              <a:ext cx="9053" cy="632687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475837" y="90528"/>
              <a:ext cx="9053" cy="632687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426418" y="90528"/>
              <a:ext cx="9053" cy="632687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594360" y="81472"/>
              <a:ext cx="9053" cy="632687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544941" y="81472"/>
              <a:ext cx="9053" cy="632687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328" y="-8931"/>
                <a:ext cx="8705951" cy="518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600" i="1" smtClean="0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r>
                        <a:rPr lang="bg-BG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bg-BG" sz="160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16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bg-BG" sz="16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∅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bg-BG" sz="160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</m:acc>
                      <m:f>
                        <m:fPr>
                          <m:ctrlP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bg-BG" sz="16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bg-BG" sz="16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bg-BG" sz="16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</m:acc>
                      <m:f>
                        <m:fPr>
                          <m:ctrlP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bg-BG" sz="16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bg-BG" sz="160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</m:acc>
                      <m:f>
                        <m:fPr>
                          <m:ctrlP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bg-BG" sz="16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bg-BG" sz="1600" i="1" smtClean="0">
                          <a:solidFill>
                            <a:srgbClr val="7030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bg-BG" sz="160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bg-BG" sz="16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bg-BG" sz="1600" i="1" smtClean="0">
                          <a:solidFill>
                            <a:schemeClr val="accent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bg-BG" sz="1600" i="1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8" y="-8931"/>
                <a:ext cx="8705951" cy="518988"/>
              </a:xfrm>
              <a:prstGeom prst="rect">
                <a:avLst/>
              </a:prstGeom>
              <a:blipFill rotWithShape="0">
                <a:blip r:embed="rId8"/>
                <a:stretch>
                  <a:fillRect l="-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716682" y="1219911"/>
            <a:ext cx="12786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Tendency term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  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5701" y="2399118"/>
            <a:ext cx="1999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Geopotential + Coriolis      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7946" y="3583608"/>
            <a:ext cx="1618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Zonal Advection      </a:t>
            </a:r>
            <a:endParaRPr lang="en-US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2653" y="4804310"/>
            <a:ext cx="1618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Meridional </a:t>
            </a:r>
            <a:r>
              <a:rPr lang="en-US" sz="12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Advection      </a:t>
            </a:r>
            <a:endParaRPr lang="en-US" sz="12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0614" y="6025020"/>
            <a:ext cx="1618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Vertical </a:t>
            </a:r>
            <a:r>
              <a:rPr lang="en-US" sz="1200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Advection      </a:t>
            </a:r>
            <a:endParaRPr lang="en-US" sz="12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760279" y="13222"/>
                <a:ext cx="3326094" cy="1617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u</m:t>
                    </m:r>
                    <m:r>
                      <a:rPr lang="en-US" sz="1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1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  <m:r>
                      <a:rPr lang="en-US" sz="1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  <m:sup>
                        <m:r>
                          <a:rPr lang="en-US" sz="1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:endParaRPr lang="en-US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= Climatological Mean (46 days in present study</a:t>
                </a:r>
                <a:r>
                  <a:rPr lang="en-US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algn="ctr"/>
                <a:endParaRPr lang="en-US" sz="1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𝑢</m:t>
                    </m:r>
                    <m:r>
                      <a:rPr lang="en-US" sz="14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 = Deviation from Climatological mean (anomaly)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279" y="13222"/>
                <a:ext cx="3326094" cy="1617238"/>
              </a:xfrm>
              <a:prstGeom prst="rect">
                <a:avLst/>
              </a:prstGeom>
              <a:blipFill rotWithShape="0">
                <a:blip r:embed="rId9"/>
                <a:stretch>
                  <a:fillRect b="-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951569" y="2752251"/>
            <a:ext cx="3134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The main contribution in the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upper level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is mainly by the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zonal advection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but the </a:t>
            </a:r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lower to middle level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is contributed by the </a:t>
            </a:r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meridional advection</a:t>
            </a:r>
          </a:p>
        </p:txBody>
      </p:sp>
    </p:spTree>
    <p:extLst>
      <p:ext uri="{BB962C8B-B14F-4D97-AF65-F5344CB8AC3E}">
        <p14:creationId xmlns:p14="http://schemas.microsoft.com/office/powerpoint/2010/main" val="97490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8097</TotalTime>
  <Words>803</Words>
  <Application>Microsoft Macintosh PowerPoint</Application>
  <PresentationFormat>Widescreen</PresentationFormat>
  <Paragraphs>167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Calibri Light</vt:lpstr>
      <vt:lpstr>Cambria Math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Sourav Taraphdar</cp:lastModifiedBy>
  <cp:revision>106</cp:revision>
  <dcterms:created xsi:type="dcterms:W3CDTF">2016-08-10T16:19:49Z</dcterms:created>
  <dcterms:modified xsi:type="dcterms:W3CDTF">2016-08-19T02:23:04Z</dcterms:modified>
</cp:coreProperties>
</file>