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9" r:id="rId4"/>
    <p:sldId id="260" r:id="rId5"/>
    <p:sldId id="261" r:id="rId6"/>
    <p:sldId id="267" r:id="rId7"/>
    <p:sldId id="258" r:id="rId8"/>
    <p:sldId id="262" r:id="rId9"/>
    <p:sldId id="265" r:id="rId10"/>
    <p:sldId id="264" r:id="rId11"/>
    <p:sldId id="266"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67"/>
    <p:restoredTop sz="94674"/>
  </p:normalViewPr>
  <p:slideViewPr>
    <p:cSldViewPr snapToGrid="0" snapToObjects="1">
      <p:cViewPr varScale="1">
        <p:scale>
          <a:sx n="105" d="100"/>
          <a:sy n="105" d="100"/>
        </p:scale>
        <p:origin x="200"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44612-A33D-7F4F-B00F-4621101D4CA4}" type="datetimeFigureOut">
              <a:rPr lang="en-US" smtClean="0"/>
              <a:t>8/18/16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41C55-394C-584F-BDEB-84A8D247D414}" type="slidenum">
              <a:rPr lang="en-US" smtClean="0"/>
              <a:t>‹#›</a:t>
            </a:fld>
            <a:endParaRPr lang="en-US"/>
          </a:p>
        </p:txBody>
      </p:sp>
    </p:spTree>
    <p:extLst>
      <p:ext uri="{BB962C8B-B14F-4D97-AF65-F5344CB8AC3E}">
        <p14:creationId xmlns:p14="http://schemas.microsoft.com/office/powerpoint/2010/main" val="99725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p:cNvSpPr>
          <p:nvPr>
            <p:ph type="sldImg"/>
          </p:nvPr>
        </p:nvSpPr>
        <p:spPr>
          <a:ln/>
        </p:spPr>
      </p:sp>
      <p:sp>
        <p:nvSpPr>
          <p:cNvPr id="3809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dirty="0">
                <a:ea typeface="ＭＳ Ｐゴシック" charset="0"/>
                <a:cs typeface="ＭＳ Ｐゴシック" charset="0"/>
              </a:rPr>
              <a:t> </a:t>
            </a:r>
            <a:r>
              <a:rPr lang="en-US" dirty="0">
                <a:latin typeface="Calibri" charset="0"/>
                <a:ea typeface="ＭＳ Ｐゴシック" charset="0"/>
                <a:cs typeface="ＭＳ Ｐゴシック" charset="0"/>
              </a:rPr>
              <a:t>Environmental differences are derived from the current ability of data assimilation systems to provide a reasonable representation of the atmosphere.</a:t>
            </a:r>
          </a:p>
          <a:p>
            <a:pPr>
              <a:buFontTx/>
              <a:buChar char="•"/>
            </a:pPr>
            <a:r>
              <a:rPr lang="en-US" dirty="0">
                <a:latin typeface="Calibri" charset="0"/>
                <a:ea typeface="ＭＳ Ｐゴシック" charset="0"/>
                <a:cs typeface="ＭＳ Ｐゴシック" charset="0"/>
              </a:rPr>
              <a:t> Top diagram displays a schematic of reducing the initial conditions similar to the experiment between EFIG and EFIP.</a:t>
            </a:r>
          </a:p>
          <a:p>
            <a:pPr>
              <a:buFontTx/>
              <a:buChar char="•"/>
            </a:pPr>
            <a:r>
              <a:rPr lang="en-US" dirty="0">
                <a:latin typeface="Calibri" charset="0"/>
                <a:ea typeface="ＭＳ Ｐゴシック" charset="0"/>
                <a:cs typeface="ＭＳ Ｐゴシック" charset="0"/>
              </a:rPr>
              <a:t> Smaller circles represent decreasing the initial spread of the ensemble by decreasing analysis error or observation error (similar to reducing EFIG to EFIA, </a:t>
            </a:r>
            <a:r>
              <a:rPr lang="en-US" dirty="0" err="1">
                <a:latin typeface="Calibri" charset="0"/>
                <a:ea typeface="ＭＳ Ｐゴシック" charset="0"/>
                <a:cs typeface="ＭＳ Ｐゴシック" charset="0"/>
              </a:rPr>
              <a:t>etc</a:t>
            </a:r>
            <a:r>
              <a:rPr lang="en-US" dirty="0">
                <a:latin typeface="Calibri" charset="0"/>
                <a:ea typeface="ＭＳ Ｐゴシック" charset="0"/>
                <a:cs typeface="ＭＳ Ｐゴシック" charset="0"/>
              </a:rPr>
              <a:t>…)</a:t>
            </a:r>
          </a:p>
          <a:p>
            <a:pPr>
              <a:buFontTx/>
              <a:buChar char="•"/>
            </a:pPr>
            <a:r>
              <a:rPr lang="en-US" dirty="0">
                <a:latin typeface="Calibri" charset="0"/>
                <a:ea typeface="ＭＳ Ｐゴシック" charset="0"/>
                <a:cs typeface="ＭＳ Ｐゴシック" charset="0"/>
              </a:rPr>
              <a:t> Highlights importance of knowing the correct flow regime in relation to the truth.</a:t>
            </a:r>
          </a:p>
          <a:p>
            <a:pPr>
              <a:buFontTx/>
              <a:buChar char="•"/>
            </a:pPr>
            <a:r>
              <a:rPr lang="en-US" dirty="0">
                <a:latin typeface="Calibri" charset="0"/>
                <a:ea typeface="ＭＳ Ｐゴシック" charset="0"/>
                <a:cs typeface="ＭＳ Ｐゴシック" charset="0"/>
              </a:rPr>
              <a:t> Better initial conditions will not always lead to better forecasts and event predictability.</a:t>
            </a:r>
          </a:p>
          <a:p>
            <a:r>
              <a:rPr lang="en-US" b="1" dirty="0">
                <a:ea typeface="ＭＳ Ｐゴシック" charset="0"/>
                <a:cs typeface="ＭＳ Ｐゴシック" charset="0"/>
              </a:rPr>
              <a:t>MAIN POINT:</a:t>
            </a:r>
          </a:p>
          <a:p>
            <a:pPr>
              <a:buFontTx/>
              <a:buChar char="•"/>
            </a:pPr>
            <a:r>
              <a:rPr lang="en-US" b="1" dirty="0">
                <a:ea typeface="ＭＳ Ｐゴシック" charset="0"/>
                <a:cs typeface="ＭＳ Ｐゴシック" charset="0"/>
              </a:rPr>
              <a:t> </a:t>
            </a:r>
            <a:r>
              <a:rPr lang="en-US" dirty="0">
                <a:ea typeface="ＭＳ Ｐゴシック" charset="0"/>
                <a:cs typeface="ＭＳ Ｐゴシック" charset="0"/>
              </a:rPr>
              <a:t>Decreasing ensemble initial condition won</a:t>
            </a:r>
            <a:r>
              <a:rPr lang="ja-JP" altLang="en-US" dirty="0">
                <a:ea typeface="ＭＳ Ｐゴシック" charset="0"/>
                <a:cs typeface="ＭＳ Ｐゴシック" charset="0"/>
              </a:rPr>
              <a:t>’</a:t>
            </a:r>
            <a:r>
              <a:rPr lang="en-US" altLang="ja-JP" dirty="0">
                <a:ea typeface="ＭＳ Ｐゴシック" charset="0"/>
                <a:cs typeface="ＭＳ Ｐゴシック" charset="0"/>
              </a:rPr>
              <a:t>t necessarily increase predictability. Depends on the flow regime and where the truth lies. If it lies in the good regime, decreasing the initial conditions will increase the predictability. If it is close to the middle, it will not help as much since it will still embody both regimes.</a:t>
            </a:r>
            <a:endParaRPr lang="en-US" dirty="0">
              <a:latin typeface="Calibri" charset="0"/>
              <a:ea typeface="ＭＳ Ｐゴシック" charset="0"/>
              <a:cs typeface="ＭＳ Ｐゴシック" charset="0"/>
            </a:endParaRPr>
          </a:p>
        </p:txBody>
      </p:sp>
      <p:sp>
        <p:nvSpPr>
          <p:cNvPr id="3809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fld id="{A0001452-F966-B14F-A097-A58963D9BB89}" type="slidenum">
              <a:rPr lang="en-US" sz="1200" b="0">
                <a:solidFill>
                  <a:srgbClr val="000000"/>
                </a:solidFill>
              </a:rPr>
              <a:pPr eaLnBrk="1" hangingPunct="1"/>
              <a:t>3</a:t>
            </a:fld>
            <a:endParaRPr lang="en-US" sz="1200" b="0">
              <a:solidFill>
                <a:srgbClr val="000000"/>
              </a:solidFill>
            </a:endParaRPr>
          </a:p>
        </p:txBody>
      </p:sp>
    </p:spTree>
    <p:extLst>
      <p:ext uri="{BB962C8B-B14F-4D97-AF65-F5344CB8AC3E}">
        <p14:creationId xmlns:p14="http://schemas.microsoft.com/office/powerpoint/2010/main" val="111354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400">
                <a:solidFill>
                  <a:schemeClr val="tx1"/>
                </a:solidFill>
                <a:latin typeface="Times New Roman" charset="0"/>
                <a:ea typeface="ＭＳ Ｐゴシック" charset="-128"/>
              </a:defRPr>
            </a:lvl1pPr>
            <a:lvl2pPr marL="742950" indent="-285750" defTabSz="915988">
              <a:defRPr sz="2400">
                <a:solidFill>
                  <a:schemeClr val="tx1"/>
                </a:solidFill>
                <a:latin typeface="Times New Roman" charset="0"/>
                <a:ea typeface="ＭＳ Ｐゴシック" charset="-128"/>
              </a:defRPr>
            </a:lvl2pPr>
            <a:lvl3pPr marL="1143000" indent="-228600" defTabSz="915988">
              <a:defRPr sz="2400">
                <a:solidFill>
                  <a:schemeClr val="tx1"/>
                </a:solidFill>
                <a:latin typeface="Times New Roman" charset="0"/>
                <a:ea typeface="ＭＳ Ｐゴシック" charset="-128"/>
              </a:defRPr>
            </a:lvl3pPr>
            <a:lvl4pPr marL="1600200" indent="-228600" defTabSz="915988">
              <a:defRPr sz="2400">
                <a:solidFill>
                  <a:schemeClr val="tx1"/>
                </a:solidFill>
                <a:latin typeface="Times New Roman" charset="0"/>
                <a:ea typeface="ＭＳ Ｐゴシック" charset="-128"/>
              </a:defRPr>
            </a:lvl4pPr>
            <a:lvl5pPr marL="2057400" indent="-228600" defTabSz="915988">
              <a:defRPr sz="2400">
                <a:solidFill>
                  <a:schemeClr val="tx1"/>
                </a:solidFill>
                <a:latin typeface="Times New Roman" charset="0"/>
                <a:ea typeface="ＭＳ Ｐゴシック" charset="-128"/>
              </a:defRPr>
            </a:lvl5pPr>
            <a:lvl6pPr marL="2514600" indent="-228600" algn="ctr" defTabSz="9159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defTabSz="9159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defTabSz="9159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defTabSz="915988" eaLnBrk="0" fontAlgn="base" hangingPunct="0">
              <a:spcBef>
                <a:spcPct val="0"/>
              </a:spcBef>
              <a:spcAft>
                <a:spcPct val="0"/>
              </a:spcAft>
              <a:defRPr sz="2400">
                <a:solidFill>
                  <a:schemeClr val="tx1"/>
                </a:solidFill>
                <a:latin typeface="Times New Roman" charset="0"/>
                <a:ea typeface="ＭＳ Ｐゴシック" charset="-128"/>
              </a:defRPr>
            </a:lvl9pPr>
          </a:lstStyle>
          <a:p>
            <a:fld id="{4813D933-BA96-AB48-9B3A-76F1A635B89E}" type="slidenum">
              <a:rPr lang="en-US" altLang="en-US" sz="1200">
                <a:solidFill>
                  <a:srgbClr val="000000"/>
                </a:solidFill>
                <a:latin typeface="Times" charset="0"/>
              </a:rPr>
              <a:pPr/>
              <a:t>4</a:t>
            </a:fld>
            <a:endParaRPr lang="en-US" altLang="en-US" sz="1200">
              <a:solidFill>
                <a:srgbClr val="000000"/>
              </a:solidFill>
              <a:latin typeface="Times" charset="0"/>
            </a:endParaRPr>
          </a:p>
        </p:txBody>
      </p:sp>
      <p:sp>
        <p:nvSpPr>
          <p:cNvPr id="194562" name="Rectangle 2"/>
          <p:cNvSpPr>
            <a:spLocks noGrp="1" noRot="1" noChangeAspect="1" noChangeArrowheads="1"/>
          </p:cNvSpPr>
          <p:nvPr>
            <p:ph type="sldImg"/>
          </p:nvPr>
        </p:nvSpPr>
        <p:spPr>
          <a:xfrm>
            <a:off x="382588" y="685800"/>
            <a:ext cx="6096000" cy="3430588"/>
          </a:xfrm>
          <a:solidFill>
            <a:srgbClr val="FFFFFF"/>
          </a:solidFill>
          <a:ln/>
        </p:spPr>
      </p:sp>
      <p:sp>
        <p:nvSpPr>
          <p:cNvPr id="194563" name="Rectangle 3"/>
          <p:cNvSpPr>
            <a:spLocks noGrp="1" noChangeArrowheads="1"/>
          </p:cNvSpPr>
          <p:nvPr>
            <p:ph type="body" idx="1"/>
          </p:nvPr>
        </p:nvSpPr>
        <p:spPr>
          <a:xfrm>
            <a:off x="685800" y="4344988"/>
            <a:ext cx="5489575" cy="4116387"/>
          </a:xfrm>
          <a:solidFill>
            <a:srgbClr val="FFFFFF"/>
          </a:solidFill>
          <a:ln>
            <a:solidFill>
              <a:srgbClr val="000000"/>
            </a:solidFill>
          </a:ln>
        </p:spPr>
        <p:txBody>
          <a:bodyPr lIns="91467" tIns="45734" rIns="91467" bIns="45734"/>
          <a:lstStyle/>
          <a:p>
            <a:endParaRPr lang="en-US" altLang="en-US"/>
          </a:p>
        </p:txBody>
      </p:sp>
    </p:spTree>
    <p:extLst>
      <p:ext uri="{BB962C8B-B14F-4D97-AF65-F5344CB8AC3E}">
        <p14:creationId xmlns:p14="http://schemas.microsoft.com/office/powerpoint/2010/main" val="96693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FA409-6308-EC4B-A55F-5428D8BF56E3}"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615126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FA409-6308-EC4B-A55F-5428D8BF56E3}"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83126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FA409-6308-EC4B-A55F-5428D8BF56E3}"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76379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FA409-6308-EC4B-A55F-5428D8BF56E3}"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83967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5FA409-6308-EC4B-A55F-5428D8BF56E3}" type="datetimeFigureOut">
              <a:rPr lang="en-US" smtClean="0"/>
              <a:t>8/18/16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34160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5FA409-6308-EC4B-A55F-5428D8BF56E3}"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93408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5FA409-6308-EC4B-A55F-5428D8BF56E3}" type="datetimeFigureOut">
              <a:rPr lang="en-US" smtClean="0"/>
              <a:t>8/18/16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92423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5FA409-6308-EC4B-A55F-5428D8BF56E3}" type="datetimeFigureOut">
              <a:rPr lang="en-US" smtClean="0"/>
              <a:t>8/18/16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62463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FA409-6308-EC4B-A55F-5428D8BF56E3}" type="datetimeFigureOut">
              <a:rPr lang="en-US" smtClean="0"/>
              <a:t>8/18/16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206799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FA409-6308-EC4B-A55F-5428D8BF56E3}"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91021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FA409-6308-EC4B-A55F-5428D8BF56E3}" type="datetimeFigureOut">
              <a:rPr lang="en-US" smtClean="0"/>
              <a:t>8/18/16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64756-598C-7E46-A1B6-EC35C5B8D37E}" type="slidenum">
              <a:rPr lang="en-US" smtClean="0"/>
              <a:t>‹#›</a:t>
            </a:fld>
            <a:endParaRPr lang="en-US"/>
          </a:p>
        </p:txBody>
      </p:sp>
    </p:spTree>
    <p:extLst>
      <p:ext uri="{BB962C8B-B14F-4D97-AF65-F5344CB8AC3E}">
        <p14:creationId xmlns:p14="http://schemas.microsoft.com/office/powerpoint/2010/main" val="161554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FA409-6308-EC4B-A55F-5428D8BF56E3}" type="datetimeFigureOut">
              <a:rPr lang="en-US" smtClean="0"/>
              <a:t>8/18/16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64756-598C-7E46-A1B6-EC35C5B8D37E}" type="slidenum">
              <a:rPr lang="en-US" smtClean="0"/>
              <a:t>‹#›</a:t>
            </a:fld>
            <a:endParaRPr lang="en-US"/>
          </a:p>
        </p:txBody>
      </p:sp>
    </p:spTree>
    <p:extLst>
      <p:ext uri="{BB962C8B-B14F-4D97-AF65-F5344CB8AC3E}">
        <p14:creationId xmlns:p14="http://schemas.microsoft.com/office/powerpoint/2010/main" val="1093195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30.png"/></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 Id="rId3"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1944" y="2017264"/>
            <a:ext cx="7590970" cy="954107"/>
          </a:xfrm>
          <a:prstGeom prst="rect">
            <a:avLst/>
          </a:prstGeom>
        </p:spPr>
        <p:txBody>
          <a:bodyPr wrap="square">
            <a:spAutoFit/>
          </a:bodyPr>
          <a:lstStyle/>
          <a:p>
            <a:r>
              <a:rPr lang="en-US" sz="2800" b="1" i="0" dirty="0" smtClean="0">
                <a:solidFill>
                  <a:srgbClr val="222222"/>
                </a:solidFill>
                <a:effectLst/>
                <a:latin typeface="arial" charset="0"/>
              </a:rPr>
              <a:t>Intrinsic Limit of Atmospheric Predictability for Mid-Latitude Jet/front Systems</a:t>
            </a:r>
            <a:endParaRPr lang="en-US" sz="2800" b="1" dirty="0"/>
          </a:p>
        </p:txBody>
      </p:sp>
      <p:sp>
        <p:nvSpPr>
          <p:cNvPr id="6" name="TextBox 5"/>
          <p:cNvSpPr txBox="1"/>
          <p:nvPr/>
        </p:nvSpPr>
        <p:spPr>
          <a:xfrm>
            <a:off x="3789417" y="4020457"/>
            <a:ext cx="4249882" cy="923330"/>
          </a:xfrm>
          <a:prstGeom prst="rect">
            <a:avLst/>
          </a:prstGeom>
          <a:noFill/>
        </p:spPr>
        <p:txBody>
          <a:bodyPr wrap="none" rtlCol="0">
            <a:spAutoFit/>
          </a:bodyPr>
          <a:lstStyle/>
          <a:p>
            <a:pPr algn="ctr"/>
            <a:r>
              <a:rPr lang="en-US" b="1" dirty="0" smtClean="0">
                <a:solidFill>
                  <a:schemeClr val="bg2">
                    <a:lumMod val="25000"/>
                  </a:schemeClr>
                </a:solidFill>
                <a:latin typeface="Helvetica" charset="0"/>
                <a:ea typeface="Helvetica" charset="0"/>
                <a:cs typeface="Helvetica" charset="0"/>
              </a:rPr>
              <a:t>Y </a:t>
            </a:r>
            <a:r>
              <a:rPr lang="en-US" b="1" dirty="0" err="1" smtClean="0">
                <a:solidFill>
                  <a:schemeClr val="bg2">
                    <a:lumMod val="25000"/>
                  </a:schemeClr>
                </a:solidFill>
                <a:latin typeface="Helvetica" charset="0"/>
                <a:ea typeface="Helvetica" charset="0"/>
                <a:cs typeface="Helvetica" charset="0"/>
              </a:rPr>
              <a:t>Qiang</a:t>
            </a:r>
            <a:r>
              <a:rPr lang="en-US" b="1" dirty="0" smtClean="0">
                <a:solidFill>
                  <a:schemeClr val="bg2">
                    <a:lumMod val="25000"/>
                  </a:schemeClr>
                </a:solidFill>
                <a:latin typeface="Helvetica" charset="0"/>
                <a:ea typeface="Helvetica" charset="0"/>
                <a:cs typeface="Helvetica" charset="0"/>
              </a:rPr>
              <a:t> Sun, </a:t>
            </a:r>
            <a:r>
              <a:rPr lang="en-US" b="1" dirty="0" err="1" smtClean="0">
                <a:solidFill>
                  <a:schemeClr val="bg2">
                    <a:lumMod val="25000"/>
                  </a:schemeClr>
                </a:solidFill>
                <a:latin typeface="Helvetica" charset="0"/>
                <a:ea typeface="Helvetica" charset="0"/>
                <a:cs typeface="Helvetica" charset="0"/>
              </a:rPr>
              <a:t>Fuqing</a:t>
            </a:r>
            <a:r>
              <a:rPr lang="en-US" b="1" dirty="0" smtClean="0">
                <a:solidFill>
                  <a:schemeClr val="bg2">
                    <a:lumMod val="25000"/>
                  </a:schemeClr>
                </a:solidFill>
                <a:latin typeface="Helvetica" charset="0"/>
                <a:ea typeface="Helvetica" charset="0"/>
                <a:cs typeface="Helvetica" charset="0"/>
              </a:rPr>
              <a:t> Zhang</a:t>
            </a:r>
          </a:p>
          <a:p>
            <a:pPr algn="ctr"/>
            <a:r>
              <a:rPr lang="en-US" b="1" dirty="0" smtClean="0">
                <a:solidFill>
                  <a:schemeClr val="bg2">
                    <a:lumMod val="25000"/>
                  </a:schemeClr>
                </a:solidFill>
                <a:latin typeface="Helvetica" charset="0"/>
                <a:ea typeface="Helvetica" charset="0"/>
                <a:cs typeface="Helvetica" charset="0"/>
              </a:rPr>
              <a:t>Collaborator: Linus Magnusson et al.</a:t>
            </a:r>
          </a:p>
          <a:p>
            <a:pPr algn="ctr"/>
            <a:r>
              <a:rPr lang="en-US" b="1" dirty="0" err="1" smtClean="0">
                <a:solidFill>
                  <a:schemeClr val="bg2">
                    <a:lumMod val="25000"/>
                  </a:schemeClr>
                </a:solidFill>
                <a:latin typeface="Helvetica" charset="0"/>
                <a:ea typeface="Helvetica" charset="0"/>
                <a:cs typeface="Helvetica" charset="0"/>
              </a:rPr>
              <a:t>Groupmeeting</a:t>
            </a:r>
            <a:r>
              <a:rPr lang="en-US" b="1" dirty="0" smtClean="0">
                <a:solidFill>
                  <a:schemeClr val="bg2">
                    <a:lumMod val="25000"/>
                  </a:schemeClr>
                </a:solidFill>
                <a:latin typeface="Helvetica" charset="0"/>
                <a:ea typeface="Helvetica" charset="0"/>
                <a:cs typeface="Helvetica" charset="0"/>
              </a:rPr>
              <a:t> 08/18</a:t>
            </a:r>
            <a:endParaRPr lang="en-US" b="1" dirty="0">
              <a:solidFill>
                <a:schemeClr val="bg2">
                  <a:lumMod val="2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236342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18157" b="45505"/>
          <a:stretch/>
        </p:blipFill>
        <p:spPr>
          <a:xfrm>
            <a:off x="878113" y="1640113"/>
            <a:ext cx="10944572" cy="3976915"/>
          </a:xfrm>
          <a:prstGeom prst="rect">
            <a:avLst/>
          </a:prstGeom>
        </p:spPr>
      </p:pic>
      <p:sp>
        <p:nvSpPr>
          <p:cNvPr id="3" name="Title 1"/>
          <p:cNvSpPr txBox="1">
            <a:spLocks/>
          </p:cNvSpPr>
          <p:nvPr/>
        </p:nvSpPr>
        <p:spPr>
          <a:xfrm>
            <a:off x="2017486" y="0"/>
            <a:ext cx="8991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B050"/>
                </a:solidFill>
                <a:latin typeface="Arial" charset="0"/>
                <a:ea typeface="ＭＳ Ｐゴシック" charset="0"/>
              </a:rPr>
              <a:t>PRACTICAL</a:t>
            </a:r>
            <a:r>
              <a:rPr lang="en-US" sz="3200" b="1" dirty="0" smtClean="0">
                <a:solidFill>
                  <a:srgbClr val="000090"/>
                </a:solidFill>
                <a:latin typeface="Arial" charset="0"/>
                <a:ea typeface="ＭＳ Ｐゴシック" charset="0"/>
              </a:rPr>
              <a:t> vs. </a:t>
            </a:r>
            <a:r>
              <a:rPr lang="en-US" sz="3200" b="1" dirty="0" smtClean="0">
                <a:solidFill>
                  <a:srgbClr val="FF0000"/>
                </a:solidFill>
                <a:latin typeface="Arial" charset="0"/>
                <a:ea typeface="ＭＳ Ｐゴシック" charset="0"/>
              </a:rPr>
              <a:t>INTRINSIC</a:t>
            </a:r>
            <a:r>
              <a:rPr lang="en-US" sz="3200" b="1" dirty="0" smtClean="0">
                <a:solidFill>
                  <a:srgbClr val="000090"/>
                </a:solidFill>
                <a:latin typeface="Arial" charset="0"/>
                <a:ea typeface="ＭＳ Ｐゴシック" charset="0"/>
              </a:rPr>
              <a:t> PREDICTABILITY</a:t>
            </a:r>
            <a:endParaRPr lang="en-US" sz="2400" b="1" dirty="0">
              <a:solidFill>
                <a:srgbClr val="000090"/>
              </a:solidFill>
              <a:latin typeface="Arial" charset="0"/>
              <a:ea typeface="ＭＳ Ｐゴシック" charset="0"/>
            </a:endParaRPr>
          </a:p>
        </p:txBody>
      </p:sp>
      <mc:AlternateContent xmlns:mc="http://schemas.openxmlformats.org/markup-compatibility/2006" xmlns:a14="http://schemas.microsoft.com/office/drawing/2010/main">
        <mc:Choice Requires="a14">
          <p:sp>
            <p:nvSpPr>
              <p:cNvPr id="4" name="TextBox 3"/>
              <p:cNvSpPr txBox="1"/>
              <p:nvPr/>
            </p:nvSpPr>
            <p:spPr>
              <a:xfrm>
                <a:off x="1358830" y="1178448"/>
                <a:ext cx="10308912" cy="461665"/>
              </a:xfrm>
              <a:prstGeom prst="rect">
                <a:avLst/>
              </a:prstGeom>
              <a:noFill/>
            </p:spPr>
            <p:txBody>
              <a:bodyPr wrap="none" rtlCol="0">
                <a:spAutoFit/>
              </a:bodyPr>
              <a:lstStyle/>
              <a:p>
                <a:r>
                  <a:rPr lang="en-US" sz="2400" b="1" dirty="0" smtClean="0"/>
                  <a:t>Root Mean Square Error evolution for mid-latitude  (Averaged over 40</a:t>
                </a:r>
                <a14:m>
                  <m:oMath xmlns:m="http://schemas.openxmlformats.org/officeDocument/2006/math">
                    <m:r>
                      <a:rPr lang="it-IT" sz="2400" b="1" i="1" smtClean="0">
                        <a:latin typeface="Cambria Math" charset="0"/>
                        <a:ea typeface="Cambria Math" charset="0"/>
                        <a:cs typeface="Cambria Math" charset="0"/>
                      </a:rPr>
                      <m:t>°</m:t>
                    </m:r>
                  </m:oMath>
                </a14:m>
                <a:r>
                  <a:rPr lang="en-US" sz="2400" b="1" dirty="0" smtClean="0"/>
                  <a:t>N~60</a:t>
                </a:r>
                <a14:m>
                  <m:oMath xmlns:m="http://schemas.openxmlformats.org/officeDocument/2006/math">
                    <m:r>
                      <a:rPr lang="it-IT" sz="2400" b="1" i="1" dirty="0" smtClean="0">
                        <a:latin typeface="Cambria Math" charset="0"/>
                        <a:ea typeface="Cambria Math" charset="0"/>
                        <a:cs typeface="Cambria Math" charset="0"/>
                      </a:rPr>
                      <m:t>°</m:t>
                    </m:r>
                  </m:oMath>
                </a14:m>
                <a:r>
                  <a:rPr lang="en-US" sz="2400" b="1" dirty="0" smtClean="0"/>
                  <a:t>N)</a:t>
                </a:r>
                <a:endParaRPr lang="en-US" sz="24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1358830" y="1178448"/>
                <a:ext cx="10308912" cy="461665"/>
              </a:xfrm>
              <a:prstGeom prst="rect">
                <a:avLst/>
              </a:prstGeom>
              <a:blipFill rotWithShape="0">
                <a:blip r:embed="rId3"/>
                <a:stretch>
                  <a:fillRect l="-946" t="-10526" b="-28947"/>
                </a:stretch>
              </a:blipFill>
            </p:spPr>
            <p:txBody>
              <a:bodyPr/>
              <a:lstStyle/>
              <a:p>
                <a:r>
                  <a:rPr lang="en-US">
                    <a:noFill/>
                  </a:rPr>
                  <a:t> </a:t>
                </a:r>
              </a:p>
            </p:txBody>
          </p:sp>
        </mc:Fallback>
      </mc:AlternateContent>
      <p:sp>
        <p:nvSpPr>
          <p:cNvPr id="5" name="TextBox 4"/>
          <p:cNvSpPr txBox="1"/>
          <p:nvPr/>
        </p:nvSpPr>
        <p:spPr>
          <a:xfrm>
            <a:off x="5500915" y="5738101"/>
            <a:ext cx="1435008" cy="400110"/>
          </a:xfrm>
          <a:prstGeom prst="rect">
            <a:avLst/>
          </a:prstGeom>
          <a:noFill/>
        </p:spPr>
        <p:txBody>
          <a:bodyPr wrap="none" rtlCol="0">
            <a:spAutoFit/>
          </a:bodyPr>
          <a:lstStyle/>
          <a:p>
            <a:r>
              <a:rPr lang="en-US" sz="2000" b="1" dirty="0" smtClean="0"/>
              <a:t>Time (hour)</a:t>
            </a:r>
            <a:endParaRPr lang="en-US" sz="2000" b="1" dirty="0"/>
          </a:p>
        </p:txBody>
      </p:sp>
      <p:sp>
        <p:nvSpPr>
          <p:cNvPr id="6" name="TextBox 5"/>
          <p:cNvSpPr txBox="1"/>
          <p:nvPr/>
        </p:nvSpPr>
        <p:spPr>
          <a:xfrm>
            <a:off x="3098802" y="1845622"/>
            <a:ext cx="923651" cy="461665"/>
          </a:xfrm>
          <a:prstGeom prst="rect">
            <a:avLst/>
          </a:prstGeom>
          <a:noFill/>
        </p:spPr>
        <p:txBody>
          <a:bodyPr wrap="none" rtlCol="0">
            <a:spAutoFit/>
          </a:bodyPr>
          <a:lstStyle/>
          <a:p>
            <a:r>
              <a:rPr lang="en-US" sz="2400" b="1" dirty="0" smtClean="0"/>
              <a:t>RMSE</a:t>
            </a:r>
            <a:endParaRPr lang="en-US" sz="2400" b="1" dirty="0"/>
          </a:p>
        </p:txBody>
      </p:sp>
      <p:cxnSp>
        <p:nvCxnSpPr>
          <p:cNvPr id="8" name="Straight Connector 7"/>
          <p:cNvCxnSpPr/>
          <p:nvPr/>
        </p:nvCxnSpPr>
        <p:spPr>
          <a:xfrm flipV="1">
            <a:off x="5094514" y="4484914"/>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310684" y="3991428"/>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66571" y="4775200"/>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32057" y="2975428"/>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3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78972" y="362857"/>
            <a:ext cx="10537372" cy="6495143"/>
            <a:chOff x="0" y="1359342"/>
            <a:chExt cx="9144000" cy="5498658"/>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40254"/>
            <a:stretch/>
          </p:blipFill>
          <p:spPr>
            <a:xfrm>
              <a:off x="0" y="1654627"/>
              <a:ext cx="3240000" cy="136693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39937"/>
            <a:stretch/>
          </p:blipFill>
          <p:spPr>
            <a:xfrm>
              <a:off x="0" y="2994865"/>
              <a:ext cx="3240000" cy="137418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t="39620"/>
            <a:stretch/>
          </p:blipFill>
          <p:spPr>
            <a:xfrm>
              <a:off x="0" y="4228579"/>
              <a:ext cx="3240000" cy="138144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a:ext>
              </a:extLst>
            </a:blip>
            <a:srcRect t="40368"/>
            <a:stretch/>
          </p:blipFill>
          <p:spPr>
            <a:xfrm>
              <a:off x="0" y="5493657"/>
              <a:ext cx="3240000" cy="136434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a:ext>
              </a:extLst>
            </a:blip>
            <a:srcRect t="40832"/>
            <a:stretch/>
          </p:blipFill>
          <p:spPr>
            <a:xfrm>
              <a:off x="3109372" y="1667849"/>
              <a:ext cx="3240000" cy="1353708"/>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a:ext>
              </a:extLst>
            </a:blip>
            <a:srcRect t="40889"/>
            <a:stretch/>
          </p:blipFill>
          <p:spPr>
            <a:xfrm>
              <a:off x="3109372" y="3016637"/>
              <a:ext cx="3240000" cy="135241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a:ext>
              </a:extLst>
            </a:blip>
            <a:srcRect t="39722"/>
            <a:stretch/>
          </p:blipFill>
          <p:spPr>
            <a:xfrm>
              <a:off x="3121601" y="4230914"/>
              <a:ext cx="3240000" cy="1379109"/>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a:ext>
              </a:extLst>
            </a:blip>
            <a:srcRect t="40874"/>
            <a:stretch/>
          </p:blipFill>
          <p:spPr>
            <a:xfrm>
              <a:off x="3133830" y="5499450"/>
              <a:ext cx="3240000" cy="1352755"/>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a:ext>
              </a:extLst>
            </a:blip>
            <a:srcRect t="39303"/>
            <a:stretch/>
          </p:blipFill>
          <p:spPr>
            <a:xfrm>
              <a:off x="5904000" y="1640113"/>
              <a:ext cx="3240000" cy="1388702"/>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a:ext>
              </a:extLst>
            </a:blip>
            <a:srcRect t="41006"/>
            <a:stretch/>
          </p:blipFill>
          <p:spPr>
            <a:xfrm>
              <a:off x="5904000" y="3002608"/>
              <a:ext cx="3240000" cy="1349732"/>
            </a:xfrm>
            <a:prstGeom prst="rect">
              <a:avLst/>
            </a:prstGeom>
          </p:spPr>
        </p:pic>
        <p:pic>
          <p:nvPicPr>
            <p:cNvPr id="15" name="Picture 14"/>
            <p:cNvPicPr>
              <a:picLocks noChangeAspect="1"/>
            </p:cNvPicPr>
            <p:nvPr/>
          </p:nvPicPr>
          <p:blipFill rotWithShape="1">
            <a:blip r:embed="rId12">
              <a:extLst>
                <a:ext uri="{28A0092B-C50C-407E-A947-70E740481C1C}">
                  <a14:useLocalDpi xmlns:a14="http://schemas.microsoft.com/office/drawing/2010/main"/>
                </a:ext>
              </a:extLst>
            </a:blip>
            <a:srcRect t="40356"/>
            <a:stretch/>
          </p:blipFill>
          <p:spPr>
            <a:xfrm>
              <a:off x="5904000" y="4245429"/>
              <a:ext cx="3240000" cy="1364594"/>
            </a:xfrm>
            <a:prstGeom prst="rect">
              <a:avLst/>
            </a:prstGeom>
          </p:spPr>
        </p:pic>
        <p:pic>
          <p:nvPicPr>
            <p:cNvPr id="16" name="Picture 15"/>
            <p:cNvPicPr>
              <a:picLocks noChangeAspect="1"/>
            </p:cNvPicPr>
            <p:nvPr/>
          </p:nvPicPr>
          <p:blipFill rotWithShape="1">
            <a:blip r:embed="rId13">
              <a:extLst>
                <a:ext uri="{28A0092B-C50C-407E-A947-70E740481C1C}">
                  <a14:useLocalDpi xmlns:a14="http://schemas.microsoft.com/office/drawing/2010/main"/>
                </a:ext>
              </a:extLst>
            </a:blip>
            <a:srcRect t="41548"/>
            <a:stretch/>
          </p:blipFill>
          <p:spPr>
            <a:xfrm>
              <a:off x="5904000" y="5464629"/>
              <a:ext cx="3240000" cy="1337338"/>
            </a:xfrm>
            <a:prstGeom prst="rect">
              <a:avLst/>
            </a:prstGeom>
          </p:spPr>
        </p:pic>
        <p:sp>
          <p:nvSpPr>
            <p:cNvPr id="17" name="TextBox 16"/>
            <p:cNvSpPr txBox="1"/>
            <p:nvPr/>
          </p:nvSpPr>
          <p:spPr>
            <a:xfrm>
              <a:off x="557516" y="1368873"/>
              <a:ext cx="2063642" cy="307777"/>
            </a:xfrm>
            <a:prstGeom prst="rect">
              <a:avLst/>
            </a:prstGeom>
            <a:noFill/>
          </p:spPr>
          <p:txBody>
            <a:bodyPr wrap="none" rtlCol="0">
              <a:spAutoFit/>
            </a:bodyPr>
            <a:lstStyle/>
            <a:p>
              <a:r>
                <a:rPr lang="en-GB" sz="1400" dirty="0" smtClean="0"/>
                <a:t>TCo639 mean(abs(PF-CF))</a:t>
              </a:r>
              <a:endParaRPr lang="en-GB" sz="1400" dirty="0"/>
            </a:p>
          </p:txBody>
        </p:sp>
        <p:sp>
          <p:nvSpPr>
            <p:cNvPr id="18" name="TextBox 17"/>
            <p:cNvSpPr txBox="1"/>
            <p:nvPr/>
          </p:nvSpPr>
          <p:spPr>
            <a:xfrm>
              <a:off x="3438903" y="1359342"/>
              <a:ext cx="2155014" cy="307777"/>
            </a:xfrm>
            <a:prstGeom prst="rect">
              <a:avLst/>
            </a:prstGeom>
            <a:noFill/>
          </p:spPr>
          <p:txBody>
            <a:bodyPr wrap="none" rtlCol="0">
              <a:spAutoFit/>
            </a:bodyPr>
            <a:lstStyle/>
            <a:p>
              <a:r>
                <a:rPr lang="en-GB" sz="1400" dirty="0" smtClean="0"/>
                <a:t>TCo1279 mean(abs(PF-CF))</a:t>
              </a:r>
            </a:p>
          </p:txBody>
        </p:sp>
        <p:sp>
          <p:nvSpPr>
            <p:cNvPr id="19" name="TextBox 18"/>
            <p:cNvSpPr txBox="1"/>
            <p:nvPr/>
          </p:nvSpPr>
          <p:spPr>
            <a:xfrm>
              <a:off x="6283329" y="1366598"/>
              <a:ext cx="2730043" cy="307777"/>
            </a:xfrm>
            <a:prstGeom prst="rect">
              <a:avLst/>
            </a:prstGeom>
            <a:noFill/>
          </p:spPr>
          <p:txBody>
            <a:bodyPr wrap="none" rtlCol="0">
              <a:spAutoFit/>
            </a:bodyPr>
            <a:lstStyle/>
            <a:p>
              <a:r>
                <a:rPr lang="en-GB" sz="1400" dirty="0" smtClean="0"/>
                <a:t>Mean(abs(TCo1279(n)-TCo639(n)))</a:t>
              </a:r>
              <a:endParaRPr lang="en-GB" sz="1400" dirty="0"/>
            </a:p>
          </p:txBody>
        </p:sp>
        <p:sp>
          <p:nvSpPr>
            <p:cNvPr id="20" name="TextBox 19"/>
            <p:cNvSpPr txBox="1"/>
            <p:nvPr/>
          </p:nvSpPr>
          <p:spPr>
            <a:xfrm>
              <a:off x="236915" y="1950611"/>
              <a:ext cx="641201" cy="307777"/>
            </a:xfrm>
            <a:prstGeom prst="rect">
              <a:avLst/>
            </a:prstGeom>
            <a:solidFill>
              <a:schemeClr val="bg1"/>
            </a:solidFill>
          </p:spPr>
          <p:txBody>
            <a:bodyPr wrap="none" rtlCol="0">
              <a:spAutoFit/>
            </a:bodyPr>
            <a:lstStyle/>
            <a:p>
              <a:r>
                <a:rPr lang="en-GB" sz="1400" dirty="0" smtClean="0"/>
                <a:t>Step 0</a:t>
              </a:r>
              <a:endParaRPr lang="en-GB" sz="1400" dirty="0"/>
            </a:p>
          </p:txBody>
        </p:sp>
        <p:sp>
          <p:nvSpPr>
            <p:cNvPr id="22" name="TextBox 21"/>
            <p:cNvSpPr txBox="1"/>
            <p:nvPr/>
          </p:nvSpPr>
          <p:spPr>
            <a:xfrm>
              <a:off x="236915" y="3317427"/>
              <a:ext cx="732573" cy="307777"/>
            </a:xfrm>
            <a:prstGeom prst="rect">
              <a:avLst/>
            </a:prstGeom>
            <a:solidFill>
              <a:schemeClr val="bg1"/>
            </a:solidFill>
          </p:spPr>
          <p:txBody>
            <a:bodyPr wrap="none" rtlCol="0">
              <a:spAutoFit/>
            </a:bodyPr>
            <a:lstStyle/>
            <a:p>
              <a:r>
                <a:rPr lang="en-GB" sz="1400" dirty="0" smtClean="0"/>
                <a:t>Step 12</a:t>
              </a:r>
              <a:endParaRPr lang="en-GB" sz="1400" dirty="0"/>
            </a:p>
          </p:txBody>
        </p:sp>
        <p:sp>
          <p:nvSpPr>
            <p:cNvPr id="23" name="TextBox 22"/>
            <p:cNvSpPr txBox="1"/>
            <p:nvPr/>
          </p:nvSpPr>
          <p:spPr>
            <a:xfrm>
              <a:off x="236914" y="4595920"/>
              <a:ext cx="732573" cy="307777"/>
            </a:xfrm>
            <a:prstGeom prst="rect">
              <a:avLst/>
            </a:prstGeom>
            <a:solidFill>
              <a:schemeClr val="bg1"/>
            </a:solidFill>
          </p:spPr>
          <p:txBody>
            <a:bodyPr wrap="none" rtlCol="0">
              <a:spAutoFit/>
            </a:bodyPr>
            <a:lstStyle/>
            <a:p>
              <a:r>
                <a:rPr lang="en-GB" sz="1400" dirty="0" smtClean="0"/>
                <a:t>Step 24</a:t>
              </a:r>
              <a:endParaRPr lang="en-GB" sz="1400" dirty="0"/>
            </a:p>
          </p:txBody>
        </p:sp>
        <p:sp>
          <p:nvSpPr>
            <p:cNvPr id="24" name="TextBox 23"/>
            <p:cNvSpPr txBox="1"/>
            <p:nvPr/>
          </p:nvSpPr>
          <p:spPr>
            <a:xfrm>
              <a:off x="244173" y="5824233"/>
              <a:ext cx="732573" cy="307777"/>
            </a:xfrm>
            <a:prstGeom prst="rect">
              <a:avLst/>
            </a:prstGeom>
            <a:solidFill>
              <a:schemeClr val="bg1"/>
            </a:solidFill>
          </p:spPr>
          <p:txBody>
            <a:bodyPr wrap="none" rtlCol="0">
              <a:spAutoFit/>
            </a:bodyPr>
            <a:lstStyle/>
            <a:p>
              <a:r>
                <a:rPr lang="en-GB" sz="1400" dirty="0" smtClean="0"/>
                <a:t>Step 48</a:t>
              </a:r>
              <a:endParaRPr lang="en-GB" sz="1400" dirty="0"/>
            </a:p>
          </p:txBody>
        </p:sp>
      </p:grpSp>
      <p:sp>
        <p:nvSpPr>
          <p:cNvPr id="26" name="TextBox 25"/>
          <p:cNvSpPr txBox="1"/>
          <p:nvPr/>
        </p:nvSpPr>
        <p:spPr>
          <a:xfrm>
            <a:off x="3815553" y="4563"/>
            <a:ext cx="3736087" cy="338554"/>
          </a:xfrm>
          <a:prstGeom prst="rect">
            <a:avLst/>
          </a:prstGeom>
          <a:noFill/>
        </p:spPr>
        <p:txBody>
          <a:bodyPr wrap="none" rtlCol="0">
            <a:spAutoFit/>
          </a:bodyPr>
          <a:lstStyle/>
          <a:p>
            <a:r>
              <a:rPr lang="en-GB" sz="1600" dirty="0" smtClean="0"/>
              <a:t>Temperature model level 97 (near 500hPa)</a:t>
            </a:r>
            <a:endParaRPr lang="en-GB" sz="1600" dirty="0"/>
          </a:p>
        </p:txBody>
      </p:sp>
      <p:sp>
        <p:nvSpPr>
          <p:cNvPr id="27" name="TextBox 26"/>
          <p:cNvSpPr txBox="1"/>
          <p:nvPr/>
        </p:nvSpPr>
        <p:spPr>
          <a:xfrm>
            <a:off x="9651304" y="-37693"/>
            <a:ext cx="2540696" cy="338554"/>
          </a:xfrm>
          <a:prstGeom prst="rect">
            <a:avLst/>
          </a:prstGeom>
          <a:noFill/>
        </p:spPr>
        <p:txBody>
          <a:bodyPr wrap="none" rtlCol="0">
            <a:spAutoFit/>
          </a:bodyPr>
          <a:lstStyle/>
          <a:p>
            <a:r>
              <a:rPr lang="en-GB" sz="1600" b="1" dirty="0" smtClean="0">
                <a:solidFill>
                  <a:srgbClr val="00B0F0"/>
                </a:solidFill>
              </a:rPr>
              <a:t>Courtesy of Linus @ECMWF</a:t>
            </a:r>
            <a:endParaRPr lang="en-GB" sz="1600" b="1" dirty="0">
              <a:solidFill>
                <a:srgbClr val="00B0F0"/>
              </a:solidFill>
            </a:endParaRPr>
          </a:p>
        </p:txBody>
      </p:sp>
    </p:spTree>
    <p:extLst>
      <p:ext uri="{BB962C8B-B14F-4D97-AF65-F5344CB8AC3E}">
        <p14:creationId xmlns:p14="http://schemas.microsoft.com/office/powerpoint/2010/main" val="1002552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5110" y="309637"/>
            <a:ext cx="6964471" cy="461665"/>
          </a:xfrm>
          <a:prstGeom prst="rect">
            <a:avLst/>
          </a:prstGeom>
          <a:noFill/>
        </p:spPr>
        <p:txBody>
          <a:bodyPr wrap="none" rtlCol="0">
            <a:spAutoFit/>
          </a:bodyPr>
          <a:lstStyle/>
          <a:p>
            <a:r>
              <a:rPr lang="en-US" sz="2400" b="1" dirty="0" smtClean="0">
                <a:latin typeface="Arial" charset="0"/>
                <a:ea typeface="Arial" charset="0"/>
                <a:cs typeface="Arial" charset="0"/>
              </a:rPr>
              <a:t>Limit of predictability  Mid-latitude vs. Tropics </a:t>
            </a:r>
            <a:endParaRPr lang="en-US" sz="2400" b="1" dirty="0">
              <a:latin typeface="Arial" charset="0"/>
              <a:ea typeface="Arial" charset="0"/>
              <a:cs typeface="Arial"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l="5155" t="45291" r="14268"/>
          <a:stretch/>
        </p:blipFill>
        <p:spPr>
          <a:xfrm>
            <a:off x="9620" y="1535679"/>
            <a:ext cx="6057351" cy="532232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4732" t="45291" r="13791"/>
          <a:stretch/>
        </p:blipFill>
        <p:spPr>
          <a:xfrm>
            <a:off x="6066971" y="1535679"/>
            <a:ext cx="6125029" cy="5322320"/>
          </a:xfrm>
          <a:prstGeom prst="rect">
            <a:avLst/>
          </a:prstGeom>
        </p:spPr>
      </p:pic>
      <p:sp>
        <p:nvSpPr>
          <p:cNvPr id="5" name="TextBox 4"/>
          <p:cNvSpPr txBox="1"/>
          <p:nvPr/>
        </p:nvSpPr>
        <p:spPr>
          <a:xfrm>
            <a:off x="4413955" y="1061156"/>
            <a:ext cx="2962799" cy="369332"/>
          </a:xfrm>
          <a:prstGeom prst="rect">
            <a:avLst/>
          </a:prstGeom>
          <a:noFill/>
        </p:spPr>
        <p:txBody>
          <a:bodyPr wrap="none" rtlCol="0">
            <a:spAutoFit/>
          </a:bodyPr>
          <a:lstStyle/>
          <a:p>
            <a:r>
              <a:rPr lang="en-US" dirty="0"/>
              <a:t>e</a:t>
            </a:r>
            <a:r>
              <a:rPr lang="en-US" dirty="0" smtClean="0"/>
              <a:t>rror kinetic Energy spectrum</a:t>
            </a:r>
            <a:endParaRPr lang="en-US" dirty="0"/>
          </a:p>
        </p:txBody>
      </p:sp>
      <mc:AlternateContent xmlns:mc="http://schemas.openxmlformats.org/markup-compatibility/2006" xmlns:a14="http://schemas.microsoft.com/office/drawing/2010/main">
        <mc:Choice Requires="a14">
          <p:sp>
            <p:nvSpPr>
              <p:cNvPr id="7" name="Rectangle 6"/>
              <p:cNvSpPr/>
              <p:nvPr/>
            </p:nvSpPr>
            <p:spPr>
              <a:xfrm>
                <a:off x="2415368" y="1430488"/>
                <a:ext cx="1338828" cy="369332"/>
              </a:xfrm>
              <a:prstGeom prst="rect">
                <a:avLst/>
              </a:prstGeom>
            </p:spPr>
            <p:txBody>
              <a:bodyPr wrap="none">
                <a:spAutoFit/>
              </a:bodyPr>
              <a:lstStyle/>
              <a:p>
                <a:r>
                  <a:rPr lang="en-US" b="1" dirty="0">
                    <a:latin typeface="Arial" charset="0"/>
                    <a:ea typeface="Arial" charset="0"/>
                    <a:cs typeface="Arial" charset="0"/>
                  </a:rPr>
                  <a:t>40</a:t>
                </a:r>
                <a14:m>
                  <m:oMath xmlns:m="http://schemas.openxmlformats.org/officeDocument/2006/math">
                    <m:r>
                      <a:rPr lang="it-IT" b="1" i="1">
                        <a:latin typeface="Cambria Math" charset="0"/>
                        <a:ea typeface="Arial" charset="0"/>
                        <a:cs typeface="Arial" charset="0"/>
                      </a:rPr>
                      <m:t>°</m:t>
                    </m:r>
                  </m:oMath>
                </a14:m>
                <a:r>
                  <a:rPr lang="en-US" b="1" dirty="0">
                    <a:latin typeface="Arial" charset="0"/>
                    <a:ea typeface="Arial" charset="0"/>
                    <a:cs typeface="Arial" charset="0"/>
                  </a:rPr>
                  <a:t>N~60</a:t>
                </a:r>
                <a14:m>
                  <m:oMath xmlns:m="http://schemas.openxmlformats.org/officeDocument/2006/math">
                    <m:r>
                      <a:rPr lang="it-IT" b="1" i="1" dirty="0">
                        <a:latin typeface="Cambria Math" charset="0"/>
                        <a:ea typeface="Arial" charset="0"/>
                        <a:cs typeface="Arial" charset="0"/>
                      </a:rPr>
                      <m:t>°</m:t>
                    </m:r>
                  </m:oMath>
                </a14:m>
                <a:r>
                  <a:rPr lang="en-US" b="1" dirty="0">
                    <a:latin typeface="Arial" charset="0"/>
                    <a:ea typeface="Arial" charset="0"/>
                    <a:cs typeface="Arial" charset="0"/>
                  </a:rPr>
                  <a:t>N</a:t>
                </a:r>
                <a:endParaRPr lang="en-US" dirty="0">
                  <a:latin typeface="Arial" charset="0"/>
                  <a:ea typeface="Arial" charset="0"/>
                  <a:cs typeface="Arial"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415368" y="1430488"/>
                <a:ext cx="1338828" cy="369332"/>
              </a:xfrm>
              <a:prstGeom prst="rect">
                <a:avLst/>
              </a:prstGeom>
              <a:blipFill rotWithShape="0">
                <a:blip r:embed="rId4"/>
                <a:stretch>
                  <a:fillRect l="-3636" t="-10000" r="-318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690406" y="1430488"/>
                <a:ext cx="1313180" cy="369332"/>
              </a:xfrm>
              <a:prstGeom prst="rect">
                <a:avLst/>
              </a:prstGeom>
            </p:spPr>
            <p:txBody>
              <a:bodyPr wrap="none">
                <a:spAutoFit/>
              </a:bodyPr>
              <a:lstStyle/>
              <a:p>
                <a14:m>
                  <m:oMath xmlns:m="http://schemas.openxmlformats.org/officeDocument/2006/math">
                    <m:r>
                      <a:rPr lang="en-US" b="1" i="0" smtClean="0">
                        <a:latin typeface="Cambria Math" charset="0"/>
                        <a:ea typeface="Arial" charset="0"/>
                        <a:cs typeface="Arial" charset="0"/>
                      </a:rPr>
                      <m:t>𝟏𝟎</m:t>
                    </m:r>
                    <m:r>
                      <a:rPr lang="it-IT" b="1" i="1">
                        <a:latin typeface="Cambria Math" charset="0"/>
                        <a:ea typeface="Arial" charset="0"/>
                        <a:cs typeface="Arial" charset="0"/>
                      </a:rPr>
                      <m:t>°</m:t>
                    </m:r>
                    <m:r>
                      <a:rPr lang="en-US" b="1" i="0" smtClean="0">
                        <a:latin typeface="Cambria Math" charset="0"/>
                        <a:ea typeface="Arial" charset="0"/>
                        <a:cs typeface="Arial" charset="0"/>
                      </a:rPr>
                      <m:t>𝐒</m:t>
                    </m:r>
                  </m:oMath>
                </a14:m>
                <a:r>
                  <a:rPr lang="en-US" b="1" dirty="0">
                    <a:latin typeface="Arial" charset="0"/>
                    <a:ea typeface="Arial" charset="0"/>
                    <a:cs typeface="Arial" charset="0"/>
                  </a:rPr>
                  <a:t>~</a:t>
                </a:r>
                <a:r>
                  <a:rPr lang="en-US" b="1" dirty="0" smtClean="0">
                    <a:latin typeface="Arial" charset="0"/>
                    <a:ea typeface="Arial" charset="0"/>
                    <a:cs typeface="Arial" charset="0"/>
                  </a:rPr>
                  <a:t>10</a:t>
                </a:r>
                <a14:m>
                  <m:oMath xmlns:m="http://schemas.openxmlformats.org/officeDocument/2006/math">
                    <m:r>
                      <a:rPr lang="it-IT" b="1" i="1" dirty="0">
                        <a:latin typeface="Cambria Math" charset="0"/>
                        <a:ea typeface="Arial" charset="0"/>
                        <a:cs typeface="Arial" charset="0"/>
                      </a:rPr>
                      <m:t>°</m:t>
                    </m:r>
                  </m:oMath>
                </a14:m>
                <a:r>
                  <a:rPr lang="en-US" b="1" dirty="0">
                    <a:latin typeface="Arial" charset="0"/>
                    <a:ea typeface="Arial" charset="0"/>
                    <a:cs typeface="Arial" charset="0"/>
                  </a:rPr>
                  <a:t>N</a:t>
                </a:r>
                <a:endParaRPr lang="en-US" dirty="0">
                  <a:latin typeface="Arial" charset="0"/>
                  <a:ea typeface="Arial" charset="0"/>
                  <a:cs typeface="Arial"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690406" y="1430488"/>
                <a:ext cx="1313180" cy="369332"/>
              </a:xfrm>
              <a:prstGeom prst="rect">
                <a:avLst/>
              </a:prstGeom>
              <a:blipFill rotWithShape="0">
                <a:blip r:embed="rId5"/>
                <a:stretch>
                  <a:fillRect t="-10000" r="-3256" b="-26667"/>
                </a:stretch>
              </a:blipFill>
            </p:spPr>
            <p:txBody>
              <a:bodyPr/>
              <a:lstStyle/>
              <a:p>
                <a:r>
                  <a:rPr lang="en-US">
                    <a:noFill/>
                  </a:rPr>
                  <a:t> </a:t>
                </a:r>
              </a:p>
            </p:txBody>
          </p:sp>
        </mc:Fallback>
      </mc:AlternateContent>
    </p:spTree>
    <p:extLst>
      <p:ext uri="{BB962C8B-B14F-4D97-AF65-F5344CB8AC3E}">
        <p14:creationId xmlns:p14="http://schemas.microsoft.com/office/powerpoint/2010/main" val="1186000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416715" y="563180"/>
                <a:ext cx="3838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dirty="0" smtClean="0">
                          <a:latin typeface="Cambria Math" charset="0"/>
                          <a:ea typeface="Cambria Math" charset="0"/>
                          <a:cs typeface="Cambria Math" charset="0"/>
                        </a:rPr>
                        <m:t>𝑷𝒆𝒓</m:t>
                      </m:r>
                      <m:r>
                        <a:rPr lang="en-US" sz="2400" b="1" i="1" smtClean="0">
                          <a:latin typeface="Cambria Math" charset="0"/>
                          <a:ea typeface="Cambria Math" charset="0"/>
                          <a:cs typeface="Cambria Math" charset="0"/>
                        </a:rPr>
                        <m:t>𝒕𝒖𝒓𝒃𝒂𝒕𝒊𝒐𝒏</m:t>
                      </m:r>
                      <m:r>
                        <a:rPr lang="en-US" sz="2400" b="1" i="1" smtClean="0">
                          <a:latin typeface="Cambria Math" charset="0"/>
                          <a:ea typeface="Cambria Math" charset="0"/>
                          <a:cs typeface="Cambria Math" charset="0"/>
                        </a:rPr>
                        <m:t>≠</m:t>
                      </m:r>
                      <m:r>
                        <a:rPr lang="en-US" sz="2400" b="1" i="1" smtClean="0">
                          <a:latin typeface="Cambria Math" charset="0"/>
                          <a:ea typeface="Cambria Math" charset="0"/>
                          <a:cs typeface="Cambria Math" charset="0"/>
                        </a:rPr>
                        <m:t>𝑬𝒓𝒓𝒐𝒓</m:t>
                      </m:r>
                    </m:oMath>
                  </m:oMathPara>
                </a14:m>
                <a:endParaRPr lang="en-US" sz="24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7416715" y="563180"/>
                <a:ext cx="3838223" cy="461665"/>
              </a:xfrm>
              <a:prstGeom prst="rect">
                <a:avLst/>
              </a:prstGeom>
              <a:blipFill rotWithShape="0">
                <a:blip r:embed="rId2"/>
                <a:stretch>
                  <a:fillRect/>
                </a:stretch>
              </a:blipFill>
            </p:spPr>
            <p:txBody>
              <a:bodyPr/>
              <a:lstStyle/>
              <a:p>
                <a:r>
                  <a:rPr lang="en-US">
                    <a:noFill/>
                  </a:rPr>
                  <a:t> </a:t>
                </a:r>
              </a:p>
            </p:txBody>
          </p:sp>
        </mc:Fallback>
      </mc:AlternateContent>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0452" b="24938"/>
          <a:stretch/>
        </p:blipFill>
        <p:spPr>
          <a:xfrm>
            <a:off x="101600" y="100419"/>
            <a:ext cx="6316217" cy="364631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0782" b="24938"/>
          <a:stretch/>
        </p:blipFill>
        <p:spPr>
          <a:xfrm>
            <a:off x="6086348" y="3149599"/>
            <a:ext cx="6318504" cy="3620712"/>
          </a:xfrm>
          <a:prstGeom prst="rect">
            <a:avLst/>
          </a:prstGeom>
        </p:spPr>
      </p:pic>
      <p:sp>
        <p:nvSpPr>
          <p:cNvPr id="5" name="TextBox 4"/>
          <p:cNvSpPr txBox="1"/>
          <p:nvPr/>
        </p:nvSpPr>
        <p:spPr>
          <a:xfrm>
            <a:off x="2565287" y="3849511"/>
            <a:ext cx="748923" cy="369332"/>
          </a:xfrm>
          <a:prstGeom prst="rect">
            <a:avLst/>
          </a:prstGeom>
          <a:noFill/>
        </p:spPr>
        <p:txBody>
          <a:bodyPr wrap="none" rtlCol="0">
            <a:spAutoFit/>
          </a:bodyPr>
          <a:lstStyle/>
          <a:p>
            <a:r>
              <a:rPr lang="en-US" i="1" dirty="0">
                <a:latin typeface="Arial" charset="0"/>
                <a:ea typeface="Arial" charset="0"/>
                <a:cs typeface="Arial" charset="0"/>
              </a:rPr>
              <a:t>d</a:t>
            </a:r>
            <a:r>
              <a:rPr lang="en-US" i="1" dirty="0" smtClean="0">
                <a:latin typeface="Arial" charset="0"/>
                <a:ea typeface="Arial" charset="0"/>
                <a:cs typeface="Arial" charset="0"/>
              </a:rPr>
              <a:t>ay 0</a:t>
            </a:r>
            <a:endParaRPr lang="en-US" i="1" dirty="0">
              <a:latin typeface="Arial" charset="0"/>
              <a:ea typeface="Arial" charset="0"/>
              <a:cs typeface="Arial" charset="0"/>
            </a:endParaRPr>
          </a:p>
        </p:txBody>
      </p:sp>
      <p:sp>
        <p:nvSpPr>
          <p:cNvPr id="6" name="TextBox 5"/>
          <p:cNvSpPr txBox="1"/>
          <p:nvPr/>
        </p:nvSpPr>
        <p:spPr>
          <a:xfrm>
            <a:off x="8897246" y="2780267"/>
            <a:ext cx="877163" cy="369332"/>
          </a:xfrm>
          <a:prstGeom prst="rect">
            <a:avLst/>
          </a:prstGeom>
          <a:noFill/>
        </p:spPr>
        <p:txBody>
          <a:bodyPr wrap="none" rtlCol="0">
            <a:spAutoFit/>
          </a:bodyPr>
          <a:lstStyle/>
          <a:p>
            <a:r>
              <a:rPr lang="en-US" i="1" dirty="0">
                <a:latin typeface="Arial" charset="0"/>
                <a:ea typeface="Arial" charset="0"/>
                <a:cs typeface="Arial" charset="0"/>
              </a:rPr>
              <a:t>d</a:t>
            </a:r>
            <a:r>
              <a:rPr lang="en-US" i="1" dirty="0" smtClean="0">
                <a:latin typeface="Arial" charset="0"/>
                <a:ea typeface="Arial" charset="0"/>
                <a:cs typeface="Arial" charset="0"/>
              </a:rPr>
              <a:t>ay 30</a:t>
            </a:r>
            <a:endParaRPr lang="en-US" i="1" dirty="0">
              <a:latin typeface="Arial" charset="0"/>
              <a:ea typeface="Arial" charset="0"/>
              <a:cs typeface="Arial" charset="0"/>
            </a:endParaRPr>
          </a:p>
        </p:txBody>
      </p:sp>
    </p:spTree>
    <p:extLst>
      <p:ext uri="{BB962C8B-B14F-4D97-AF65-F5344CB8AC3E}">
        <p14:creationId xmlns:p14="http://schemas.microsoft.com/office/powerpoint/2010/main" val="2119124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60887" y="241904"/>
            <a:ext cx="5532284" cy="461665"/>
          </a:xfrm>
          <a:prstGeom prst="rect">
            <a:avLst/>
          </a:prstGeom>
          <a:noFill/>
        </p:spPr>
        <p:txBody>
          <a:bodyPr wrap="none" rtlCol="0">
            <a:spAutoFit/>
          </a:bodyPr>
          <a:lstStyle/>
          <a:p>
            <a:r>
              <a:rPr lang="en-US" sz="2400" b="1" dirty="0" smtClean="0">
                <a:latin typeface="Arial" charset="0"/>
                <a:ea typeface="Arial" charset="0"/>
                <a:cs typeface="Arial" charset="0"/>
              </a:rPr>
              <a:t>Concluding marks and </a:t>
            </a:r>
            <a:r>
              <a:rPr lang="en-US" sz="2400" b="1" dirty="0" smtClean="0">
                <a:solidFill>
                  <a:srgbClr val="00B0F0"/>
                </a:solidFill>
                <a:latin typeface="Arial" charset="0"/>
                <a:ea typeface="Arial" charset="0"/>
                <a:cs typeface="Arial" charset="0"/>
              </a:rPr>
              <a:t>Future Plans </a:t>
            </a:r>
            <a:endParaRPr lang="en-US" sz="2400" b="1" dirty="0">
              <a:solidFill>
                <a:srgbClr val="00B0F0"/>
              </a:solidFill>
              <a:latin typeface="Arial" charset="0"/>
              <a:ea typeface="Arial" charset="0"/>
              <a:cs typeface="Arial" charset="0"/>
            </a:endParaRPr>
          </a:p>
        </p:txBody>
      </p:sp>
      <p:sp>
        <p:nvSpPr>
          <p:cNvPr id="4" name="TextBox 3"/>
          <p:cNvSpPr txBox="1"/>
          <p:nvPr/>
        </p:nvSpPr>
        <p:spPr>
          <a:xfrm>
            <a:off x="1704623" y="1061155"/>
            <a:ext cx="6985246" cy="3046988"/>
          </a:xfrm>
          <a:prstGeom prst="rect">
            <a:avLst/>
          </a:prstGeom>
          <a:noFill/>
        </p:spPr>
        <p:txBody>
          <a:bodyPr wrap="none" rtlCol="0">
            <a:spAutoFit/>
          </a:bodyPr>
          <a:lstStyle/>
          <a:p>
            <a:r>
              <a:rPr lang="en-US" sz="2400" b="1" dirty="0" smtClean="0"/>
              <a:t>Intrinsic predictability:</a:t>
            </a:r>
            <a:endParaRPr lang="en-US" sz="2400" b="1" dirty="0"/>
          </a:p>
          <a:p>
            <a:r>
              <a:rPr lang="en-US" sz="2400" b="1" dirty="0" smtClean="0"/>
              <a:t>2 more days is the best we can do!</a:t>
            </a:r>
          </a:p>
          <a:p>
            <a:endParaRPr lang="en-US" sz="2400" b="1" dirty="0" smtClean="0"/>
          </a:p>
          <a:p>
            <a:endParaRPr lang="en-US" sz="2400" b="1" dirty="0"/>
          </a:p>
          <a:p>
            <a:endParaRPr lang="en-US" sz="2400" b="1" dirty="0"/>
          </a:p>
          <a:p>
            <a:r>
              <a:rPr lang="en-US" sz="2400" b="1" dirty="0" smtClean="0"/>
              <a:t>Practical predictability:</a:t>
            </a:r>
          </a:p>
          <a:p>
            <a:r>
              <a:rPr lang="en-US" sz="2400" b="1" dirty="0" smtClean="0"/>
              <a:t>10-15 days for any signal with wavelength &lt; 10000km</a:t>
            </a:r>
          </a:p>
          <a:p>
            <a:endParaRPr lang="en-US" sz="2400" b="1" dirty="0"/>
          </a:p>
        </p:txBody>
      </p:sp>
      <p:sp>
        <p:nvSpPr>
          <p:cNvPr id="5" name="TextBox 4"/>
          <p:cNvSpPr txBox="1"/>
          <p:nvPr/>
        </p:nvSpPr>
        <p:spPr>
          <a:xfrm>
            <a:off x="1704623" y="3973689"/>
            <a:ext cx="6327501" cy="1754326"/>
          </a:xfrm>
          <a:prstGeom prst="rect">
            <a:avLst/>
          </a:prstGeom>
          <a:noFill/>
        </p:spPr>
        <p:txBody>
          <a:bodyPr wrap="none" rtlCol="0">
            <a:spAutoFit/>
          </a:bodyPr>
          <a:lstStyle/>
          <a:p>
            <a:endParaRPr lang="en-US" b="1" dirty="0" smtClean="0"/>
          </a:p>
          <a:p>
            <a:endParaRPr lang="en-US" b="1" dirty="0" smtClean="0"/>
          </a:p>
          <a:p>
            <a:r>
              <a:rPr lang="en-US" b="1" dirty="0" smtClean="0">
                <a:solidFill>
                  <a:srgbClr val="00B0F0"/>
                </a:solidFill>
                <a:latin typeface="Arial" charset="0"/>
                <a:ea typeface="Arial" charset="0"/>
                <a:cs typeface="Arial" charset="0"/>
              </a:rPr>
              <a:t>Gravity wave ?</a:t>
            </a:r>
          </a:p>
          <a:p>
            <a:r>
              <a:rPr lang="en-US" b="1" dirty="0" smtClean="0">
                <a:solidFill>
                  <a:srgbClr val="00B0F0"/>
                </a:solidFill>
                <a:latin typeface="Arial" charset="0"/>
                <a:ea typeface="Arial" charset="0"/>
                <a:cs typeface="Arial" charset="0"/>
              </a:rPr>
              <a:t>Possible connection between Tropics and </a:t>
            </a:r>
            <a:r>
              <a:rPr lang="en-US" b="1" dirty="0" err="1" smtClean="0">
                <a:solidFill>
                  <a:srgbClr val="00B0F0"/>
                </a:solidFill>
                <a:latin typeface="Arial" charset="0"/>
                <a:ea typeface="Arial" charset="0"/>
                <a:cs typeface="Arial" charset="0"/>
              </a:rPr>
              <a:t>Extratropics</a:t>
            </a:r>
            <a:r>
              <a:rPr lang="en-US" b="1" dirty="0" smtClean="0">
                <a:solidFill>
                  <a:srgbClr val="00B0F0"/>
                </a:solidFill>
                <a:latin typeface="Arial" charset="0"/>
                <a:ea typeface="Arial" charset="0"/>
                <a:cs typeface="Arial" charset="0"/>
              </a:rPr>
              <a:t>?</a:t>
            </a:r>
          </a:p>
          <a:p>
            <a:endParaRPr lang="en-US" b="1" dirty="0" smtClean="0">
              <a:solidFill>
                <a:srgbClr val="00B0F0"/>
              </a:solidFill>
              <a:latin typeface="Arial" charset="0"/>
              <a:ea typeface="Arial" charset="0"/>
              <a:cs typeface="Arial" charset="0"/>
            </a:endParaRPr>
          </a:p>
          <a:p>
            <a:r>
              <a:rPr lang="en-US" b="1" dirty="0" smtClean="0">
                <a:solidFill>
                  <a:srgbClr val="00B0F0"/>
                </a:solidFill>
                <a:latin typeface="Arial" charset="0"/>
                <a:ea typeface="Arial" charset="0"/>
                <a:cs typeface="Arial" charset="0"/>
              </a:rPr>
              <a:t>Multi-models?</a:t>
            </a:r>
            <a:endParaRPr lang="en-US" b="1" dirty="0">
              <a:solidFill>
                <a:srgbClr val="00B0F0"/>
              </a:solidFill>
              <a:latin typeface="Arial" charset="0"/>
              <a:ea typeface="Arial" charset="0"/>
              <a:cs typeface="Arial" charset="0"/>
            </a:endParaRPr>
          </a:p>
        </p:txBody>
      </p:sp>
      <p:grpSp>
        <p:nvGrpSpPr>
          <p:cNvPr id="12" name="Group 11"/>
          <p:cNvGrpSpPr/>
          <p:nvPr/>
        </p:nvGrpSpPr>
        <p:grpSpPr>
          <a:xfrm>
            <a:off x="6888142" y="829693"/>
            <a:ext cx="4403834" cy="2354787"/>
            <a:chOff x="2324211" y="1640113"/>
            <a:chExt cx="7698170" cy="3976915"/>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13213" t="18157" r="16450" b="45505"/>
            <a:stretch/>
          </p:blipFill>
          <p:spPr>
            <a:xfrm>
              <a:off x="2324211" y="1640113"/>
              <a:ext cx="7698170" cy="3976915"/>
            </a:xfrm>
            <a:prstGeom prst="rect">
              <a:avLst/>
            </a:prstGeom>
          </p:spPr>
        </p:pic>
        <p:sp>
          <p:nvSpPr>
            <p:cNvPr id="7" name="TextBox 6"/>
            <p:cNvSpPr txBox="1"/>
            <p:nvPr/>
          </p:nvSpPr>
          <p:spPr>
            <a:xfrm>
              <a:off x="3098802" y="1845622"/>
              <a:ext cx="923651" cy="461665"/>
            </a:xfrm>
            <a:prstGeom prst="rect">
              <a:avLst/>
            </a:prstGeom>
            <a:noFill/>
          </p:spPr>
          <p:txBody>
            <a:bodyPr wrap="none" rtlCol="0">
              <a:spAutoFit/>
            </a:bodyPr>
            <a:lstStyle/>
            <a:p>
              <a:r>
                <a:rPr lang="en-US" sz="2400" b="1" dirty="0" smtClean="0"/>
                <a:t>RMSE</a:t>
              </a:r>
              <a:endParaRPr lang="en-US" sz="2400" b="1" dirty="0"/>
            </a:p>
          </p:txBody>
        </p:sp>
        <p:cxnSp>
          <p:nvCxnSpPr>
            <p:cNvPr id="8" name="Straight Connector 7"/>
            <p:cNvCxnSpPr/>
            <p:nvPr/>
          </p:nvCxnSpPr>
          <p:spPr>
            <a:xfrm flipV="1">
              <a:off x="5094514" y="4484914"/>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310684" y="3991428"/>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66571" y="4775200"/>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32057" y="2975428"/>
              <a:ext cx="1255885" cy="58057"/>
            </a:xfrm>
            <a:prstGeom prst="line">
              <a:avLst/>
            </a:prstGeom>
            <a:ln w="603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8644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21265" y="984580"/>
            <a:ext cx="7102101" cy="4329951"/>
            <a:chOff x="1678193" y="1128608"/>
            <a:chExt cx="8457564" cy="4922567"/>
          </a:xfrm>
        </p:grpSpPr>
        <p:pic>
          <p:nvPicPr>
            <p:cNvPr id="4" name="Picture 3"/>
            <p:cNvPicPr>
              <a:picLocks noChangeAspect="1"/>
            </p:cNvPicPr>
            <p:nvPr/>
          </p:nvPicPr>
          <p:blipFill>
            <a:blip r:embed="rId2"/>
            <a:stretch>
              <a:fillRect/>
            </a:stretch>
          </p:blipFill>
          <p:spPr>
            <a:xfrm>
              <a:off x="1678193" y="1128608"/>
              <a:ext cx="8457564" cy="4922567"/>
            </a:xfrm>
            <a:prstGeom prst="rect">
              <a:avLst/>
            </a:prstGeom>
          </p:spPr>
        </p:pic>
        <p:sp>
          <p:nvSpPr>
            <p:cNvPr id="10" name="Freeform 9"/>
            <p:cNvSpPr/>
            <p:nvPr/>
          </p:nvSpPr>
          <p:spPr>
            <a:xfrm>
              <a:off x="2107985" y="2757714"/>
              <a:ext cx="6498985" cy="936257"/>
            </a:xfrm>
            <a:custGeom>
              <a:avLst/>
              <a:gdLst>
                <a:gd name="connsiteX0" fmla="*/ 0 w 6307804"/>
                <a:gd name="connsiteY0" fmla="*/ 658248 h 658248"/>
                <a:gd name="connsiteX1" fmla="*/ 1323191 w 6307804"/>
                <a:gd name="connsiteY1" fmla="*/ 184912 h 658248"/>
                <a:gd name="connsiteX2" fmla="*/ 1678193 w 6307804"/>
                <a:gd name="connsiteY2" fmla="*/ 195669 h 658248"/>
                <a:gd name="connsiteX3" fmla="*/ 2603351 w 6307804"/>
                <a:gd name="connsiteY3" fmla="*/ 572187 h 658248"/>
                <a:gd name="connsiteX4" fmla="*/ 4313817 w 6307804"/>
                <a:gd name="connsiteY4" fmla="*/ 120366 h 658248"/>
                <a:gd name="connsiteX5" fmla="*/ 6121102 w 6307804"/>
                <a:gd name="connsiteY5" fmla="*/ 12789 h 658248"/>
                <a:gd name="connsiteX6" fmla="*/ 6250193 w 6307804"/>
                <a:gd name="connsiteY6" fmla="*/ 2032 h 658248"/>
                <a:gd name="connsiteX0" fmla="*/ 0 w 6307804"/>
                <a:gd name="connsiteY0" fmla="*/ 658248 h 658248"/>
                <a:gd name="connsiteX1" fmla="*/ 1323191 w 6307804"/>
                <a:gd name="connsiteY1" fmla="*/ 184912 h 658248"/>
                <a:gd name="connsiteX2" fmla="*/ 1968649 w 6307804"/>
                <a:gd name="connsiteY2" fmla="*/ 184912 h 658248"/>
                <a:gd name="connsiteX3" fmla="*/ 2603351 w 6307804"/>
                <a:gd name="connsiteY3" fmla="*/ 572187 h 658248"/>
                <a:gd name="connsiteX4" fmla="*/ 4313817 w 6307804"/>
                <a:gd name="connsiteY4" fmla="*/ 120366 h 658248"/>
                <a:gd name="connsiteX5" fmla="*/ 6121102 w 6307804"/>
                <a:gd name="connsiteY5" fmla="*/ 12789 h 658248"/>
                <a:gd name="connsiteX6" fmla="*/ 6250193 w 6307804"/>
                <a:gd name="connsiteY6" fmla="*/ 2032 h 6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804" h="658248">
                  <a:moveTo>
                    <a:pt x="0" y="658248"/>
                  </a:moveTo>
                  <a:cubicBezTo>
                    <a:pt x="521746" y="460128"/>
                    <a:pt x="995083" y="263801"/>
                    <a:pt x="1323191" y="184912"/>
                  </a:cubicBezTo>
                  <a:cubicBezTo>
                    <a:pt x="1651299" y="106023"/>
                    <a:pt x="1755289" y="120366"/>
                    <a:pt x="1968649" y="184912"/>
                  </a:cubicBezTo>
                  <a:cubicBezTo>
                    <a:pt x="2182009" y="249458"/>
                    <a:pt x="2212490" y="582945"/>
                    <a:pt x="2603351" y="572187"/>
                  </a:cubicBezTo>
                  <a:cubicBezTo>
                    <a:pt x="2994212" y="561429"/>
                    <a:pt x="3727525" y="213599"/>
                    <a:pt x="4313817" y="120366"/>
                  </a:cubicBezTo>
                  <a:cubicBezTo>
                    <a:pt x="4900109" y="27133"/>
                    <a:pt x="5798373" y="32511"/>
                    <a:pt x="6121102" y="12789"/>
                  </a:cubicBezTo>
                  <a:cubicBezTo>
                    <a:pt x="6443831" y="-6933"/>
                    <a:pt x="6250193" y="2032"/>
                    <a:pt x="6250193" y="2032"/>
                  </a:cubicBezTo>
                </a:path>
              </a:pathLst>
            </a:custGeom>
            <a:noFill/>
            <a:ln w="41275">
              <a:solidFill>
                <a:srgbClr val="FF0000"/>
              </a:solidFill>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3875315" y="154019"/>
            <a:ext cx="4219425" cy="461665"/>
          </a:xfrm>
          <a:prstGeom prst="rect">
            <a:avLst/>
          </a:prstGeom>
        </p:spPr>
        <p:txBody>
          <a:bodyPr wrap="none">
            <a:spAutoFit/>
          </a:bodyPr>
          <a:lstStyle/>
          <a:p>
            <a:r>
              <a:rPr lang="en-US" sz="2400" b="1" dirty="0" smtClean="0">
                <a:solidFill>
                  <a:srgbClr val="0070C0"/>
                </a:solidFill>
                <a:latin typeface="Arial" charset="0"/>
                <a:ea typeface="ＭＳ Ｐゴシック" charset="0"/>
              </a:rPr>
              <a:t>ENSEMBLE FORECASTING</a:t>
            </a:r>
            <a:endParaRPr lang="en-US" sz="2400" dirty="0">
              <a:solidFill>
                <a:srgbClr val="0070C0"/>
              </a:solidFill>
            </a:endParaRPr>
          </a:p>
        </p:txBody>
      </p:sp>
      <p:sp>
        <p:nvSpPr>
          <p:cNvPr id="20" name="Frame 19"/>
          <p:cNvSpPr/>
          <p:nvPr/>
        </p:nvSpPr>
        <p:spPr>
          <a:xfrm>
            <a:off x="4049486" y="1799771"/>
            <a:ext cx="1935541" cy="2641600"/>
          </a:xfrm>
          <a:prstGeom prst="frame">
            <a:avLst>
              <a:gd name="adj1" fmla="val 5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grpSp>
        <p:nvGrpSpPr>
          <p:cNvPr id="22" name="Group 21"/>
          <p:cNvGrpSpPr/>
          <p:nvPr/>
        </p:nvGrpSpPr>
        <p:grpSpPr>
          <a:xfrm>
            <a:off x="2170300" y="1804180"/>
            <a:ext cx="3814727" cy="4694438"/>
            <a:chOff x="1926647" y="2094151"/>
            <a:chExt cx="3814727" cy="4694438"/>
          </a:xfrm>
        </p:grpSpPr>
        <p:grpSp>
          <p:nvGrpSpPr>
            <p:cNvPr id="14" name="Group 13"/>
            <p:cNvGrpSpPr/>
            <p:nvPr/>
          </p:nvGrpSpPr>
          <p:grpSpPr>
            <a:xfrm>
              <a:off x="1996688" y="2094152"/>
              <a:ext cx="3744686" cy="4694437"/>
              <a:chOff x="1549783" y="1971818"/>
              <a:chExt cx="2056843" cy="2574121"/>
            </a:xfrm>
          </p:grpSpPr>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l="-6658"/>
              <a:stretch/>
            </p:blipFill>
            <p:spPr>
              <a:xfrm>
                <a:off x="1549783" y="1971818"/>
                <a:ext cx="2056843" cy="2574121"/>
              </a:xfrm>
              <a:prstGeom prst="rect">
                <a:avLst/>
              </a:prstGeom>
            </p:spPr>
          </p:pic>
          <p:sp>
            <p:nvSpPr>
              <p:cNvPr id="16" name="Freeform 15"/>
              <p:cNvSpPr/>
              <p:nvPr/>
            </p:nvSpPr>
            <p:spPr>
              <a:xfrm>
                <a:off x="2107984" y="3004221"/>
                <a:ext cx="1433537" cy="689750"/>
              </a:xfrm>
              <a:custGeom>
                <a:avLst/>
                <a:gdLst>
                  <a:gd name="connsiteX0" fmla="*/ 0 w 6307804"/>
                  <a:gd name="connsiteY0" fmla="*/ 658248 h 658248"/>
                  <a:gd name="connsiteX1" fmla="*/ 1323191 w 6307804"/>
                  <a:gd name="connsiteY1" fmla="*/ 184912 h 658248"/>
                  <a:gd name="connsiteX2" fmla="*/ 1678193 w 6307804"/>
                  <a:gd name="connsiteY2" fmla="*/ 195669 h 658248"/>
                  <a:gd name="connsiteX3" fmla="*/ 2603351 w 6307804"/>
                  <a:gd name="connsiteY3" fmla="*/ 572187 h 658248"/>
                  <a:gd name="connsiteX4" fmla="*/ 4313817 w 6307804"/>
                  <a:gd name="connsiteY4" fmla="*/ 120366 h 658248"/>
                  <a:gd name="connsiteX5" fmla="*/ 6121102 w 6307804"/>
                  <a:gd name="connsiteY5" fmla="*/ 12789 h 658248"/>
                  <a:gd name="connsiteX6" fmla="*/ 6250193 w 6307804"/>
                  <a:gd name="connsiteY6" fmla="*/ 2032 h 658248"/>
                  <a:gd name="connsiteX0" fmla="*/ 0 w 6307804"/>
                  <a:gd name="connsiteY0" fmla="*/ 658248 h 658248"/>
                  <a:gd name="connsiteX1" fmla="*/ 1323191 w 6307804"/>
                  <a:gd name="connsiteY1" fmla="*/ 184912 h 658248"/>
                  <a:gd name="connsiteX2" fmla="*/ 1968649 w 6307804"/>
                  <a:gd name="connsiteY2" fmla="*/ 184912 h 658248"/>
                  <a:gd name="connsiteX3" fmla="*/ 2603351 w 6307804"/>
                  <a:gd name="connsiteY3" fmla="*/ 572187 h 658248"/>
                  <a:gd name="connsiteX4" fmla="*/ 4313817 w 6307804"/>
                  <a:gd name="connsiteY4" fmla="*/ 120366 h 658248"/>
                  <a:gd name="connsiteX5" fmla="*/ 6121102 w 6307804"/>
                  <a:gd name="connsiteY5" fmla="*/ 12789 h 658248"/>
                  <a:gd name="connsiteX6" fmla="*/ 6250193 w 6307804"/>
                  <a:gd name="connsiteY6" fmla="*/ 2032 h 658248"/>
                  <a:gd name="connsiteX0" fmla="*/ 0 w 6703276"/>
                  <a:gd name="connsiteY0" fmla="*/ 667789 h 667789"/>
                  <a:gd name="connsiteX1" fmla="*/ 1323191 w 6703276"/>
                  <a:gd name="connsiteY1" fmla="*/ 194453 h 667789"/>
                  <a:gd name="connsiteX2" fmla="*/ 1968649 w 6703276"/>
                  <a:gd name="connsiteY2" fmla="*/ 194453 h 667789"/>
                  <a:gd name="connsiteX3" fmla="*/ 2603351 w 6703276"/>
                  <a:gd name="connsiteY3" fmla="*/ 581728 h 667789"/>
                  <a:gd name="connsiteX4" fmla="*/ 4313817 w 6703276"/>
                  <a:gd name="connsiteY4" fmla="*/ 129907 h 667789"/>
                  <a:gd name="connsiteX5" fmla="*/ 6121102 w 6703276"/>
                  <a:gd name="connsiteY5" fmla="*/ 22330 h 667789"/>
                  <a:gd name="connsiteX6" fmla="*/ 6250193 w 6703276"/>
                  <a:gd name="connsiteY6" fmla="*/ 11573 h 667789"/>
                  <a:gd name="connsiteX0" fmla="*/ 0 w 6250193"/>
                  <a:gd name="connsiteY0" fmla="*/ 656216 h 656216"/>
                  <a:gd name="connsiteX1" fmla="*/ 1323191 w 6250193"/>
                  <a:gd name="connsiteY1" fmla="*/ 182880 h 656216"/>
                  <a:gd name="connsiteX2" fmla="*/ 1968649 w 6250193"/>
                  <a:gd name="connsiteY2" fmla="*/ 182880 h 656216"/>
                  <a:gd name="connsiteX3" fmla="*/ 2603351 w 6250193"/>
                  <a:gd name="connsiteY3" fmla="*/ 570155 h 656216"/>
                  <a:gd name="connsiteX4" fmla="*/ 3152776 w 6250193"/>
                  <a:gd name="connsiteY4" fmla="*/ 280749 h 656216"/>
                  <a:gd name="connsiteX5" fmla="*/ 6121102 w 6250193"/>
                  <a:gd name="connsiteY5" fmla="*/ 10757 h 656216"/>
                  <a:gd name="connsiteX6" fmla="*/ 6250193 w 6250193"/>
                  <a:gd name="connsiteY6" fmla="*/ 0 h 656216"/>
                  <a:gd name="connsiteX0" fmla="*/ 0 w 6250193"/>
                  <a:gd name="connsiteY0" fmla="*/ 656216 h 656216"/>
                  <a:gd name="connsiteX1" fmla="*/ 1323191 w 6250193"/>
                  <a:gd name="connsiteY1" fmla="*/ 182880 h 656216"/>
                  <a:gd name="connsiteX2" fmla="*/ 1968649 w 6250193"/>
                  <a:gd name="connsiteY2" fmla="*/ 182880 h 656216"/>
                  <a:gd name="connsiteX3" fmla="*/ 2603351 w 6250193"/>
                  <a:gd name="connsiteY3" fmla="*/ 570155 h 656216"/>
                  <a:gd name="connsiteX4" fmla="*/ 3152776 w 6250193"/>
                  <a:gd name="connsiteY4" fmla="*/ 280749 h 656216"/>
                  <a:gd name="connsiteX5" fmla="*/ 6250193 w 6250193"/>
                  <a:gd name="connsiteY5" fmla="*/ 0 h 656216"/>
                  <a:gd name="connsiteX0" fmla="*/ 0 w 3152776"/>
                  <a:gd name="connsiteY0" fmla="*/ 527258 h 527258"/>
                  <a:gd name="connsiteX1" fmla="*/ 1323191 w 3152776"/>
                  <a:gd name="connsiteY1" fmla="*/ 53922 h 527258"/>
                  <a:gd name="connsiteX2" fmla="*/ 1968649 w 3152776"/>
                  <a:gd name="connsiteY2" fmla="*/ 53922 h 527258"/>
                  <a:gd name="connsiteX3" fmla="*/ 2603351 w 3152776"/>
                  <a:gd name="connsiteY3" fmla="*/ 441197 h 527258"/>
                  <a:gd name="connsiteX4" fmla="*/ 3152776 w 3152776"/>
                  <a:gd name="connsiteY4" fmla="*/ 151791 h 527258"/>
                  <a:gd name="connsiteX0" fmla="*/ 0 w 3152776"/>
                  <a:gd name="connsiteY0" fmla="*/ 512312 h 512312"/>
                  <a:gd name="connsiteX1" fmla="*/ 1323191 w 3152776"/>
                  <a:gd name="connsiteY1" fmla="*/ 38976 h 512312"/>
                  <a:gd name="connsiteX2" fmla="*/ 1968649 w 3152776"/>
                  <a:gd name="connsiteY2" fmla="*/ 38976 h 512312"/>
                  <a:gd name="connsiteX3" fmla="*/ 3152776 w 3152776"/>
                  <a:gd name="connsiteY3" fmla="*/ 136845 h 512312"/>
                  <a:gd name="connsiteX0" fmla="*/ 0 w 1968649"/>
                  <a:gd name="connsiteY0" fmla="*/ 512312 h 512312"/>
                  <a:gd name="connsiteX1" fmla="*/ 1323191 w 1968649"/>
                  <a:gd name="connsiteY1" fmla="*/ 38976 h 512312"/>
                  <a:gd name="connsiteX2" fmla="*/ 1968649 w 1968649"/>
                  <a:gd name="connsiteY2" fmla="*/ 38976 h 512312"/>
                  <a:gd name="connsiteX0" fmla="*/ 0 w 1323190"/>
                  <a:gd name="connsiteY0" fmla="*/ 473336 h 473336"/>
                  <a:gd name="connsiteX1" fmla="*/ 1323191 w 1323190"/>
                  <a:gd name="connsiteY1" fmla="*/ 0 h 473336"/>
                  <a:gd name="connsiteX0" fmla="*/ 0 w 1504604"/>
                  <a:gd name="connsiteY0" fmla="*/ 484938 h 484938"/>
                  <a:gd name="connsiteX1" fmla="*/ 1504604 w 1504604"/>
                  <a:gd name="connsiteY1" fmla="*/ 0 h 484938"/>
                </a:gdLst>
                <a:ahLst/>
                <a:cxnLst>
                  <a:cxn ang="0">
                    <a:pos x="connsiteX0" y="connsiteY0"/>
                  </a:cxn>
                  <a:cxn ang="0">
                    <a:pos x="connsiteX1" y="connsiteY1"/>
                  </a:cxn>
                </a:cxnLst>
                <a:rect l="l" t="t" r="r" b="b"/>
                <a:pathLst>
                  <a:path w="1504604" h="484938">
                    <a:moveTo>
                      <a:pt x="0" y="484938"/>
                    </a:moveTo>
                    <a:cubicBezTo>
                      <a:pt x="521746" y="286818"/>
                      <a:pt x="1176496" y="78889"/>
                      <a:pt x="1504604" y="0"/>
                    </a:cubicBezTo>
                  </a:path>
                </a:pathLst>
              </a:custGeom>
              <a:noFill/>
              <a:ln w="41275">
                <a:solidFill>
                  <a:srgbClr val="FF0000"/>
                </a:solidFill>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ame 20"/>
            <p:cNvSpPr/>
            <p:nvPr/>
          </p:nvSpPr>
          <p:spPr>
            <a:xfrm>
              <a:off x="1926647" y="2094151"/>
              <a:ext cx="3814727" cy="4694437"/>
            </a:xfrm>
            <a:prstGeom prst="frame">
              <a:avLst>
                <a:gd name="adj1" fmla="val 5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grpSp>
    </p:spTree>
    <p:extLst>
      <p:ext uri="{BB962C8B-B14F-4D97-AF65-F5344CB8AC3E}">
        <p14:creationId xmlns:p14="http://schemas.microsoft.com/office/powerpoint/2010/main" val="31753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a:spLocks noGrp="1"/>
          </p:cNvSpPr>
          <p:nvPr>
            <p:ph type="title"/>
          </p:nvPr>
        </p:nvSpPr>
        <p:spPr>
          <a:xfrm>
            <a:off x="1625600" y="-254000"/>
            <a:ext cx="8991600" cy="1143000"/>
          </a:xfrm>
        </p:spPr>
        <p:txBody>
          <a:bodyPr>
            <a:normAutofit/>
          </a:bodyPr>
          <a:lstStyle/>
          <a:p>
            <a:pPr eaLnBrk="1" hangingPunct="1"/>
            <a:r>
              <a:rPr lang="en-US" sz="3200" b="1" dirty="0">
                <a:solidFill>
                  <a:srgbClr val="00B050"/>
                </a:solidFill>
                <a:latin typeface="Arial" charset="0"/>
                <a:ea typeface="ＭＳ Ｐゴシック" charset="0"/>
              </a:rPr>
              <a:t>PRACTICAL</a:t>
            </a:r>
            <a:r>
              <a:rPr lang="en-US" sz="3200" b="1" dirty="0">
                <a:solidFill>
                  <a:srgbClr val="000090"/>
                </a:solidFill>
                <a:latin typeface="Arial" charset="0"/>
                <a:ea typeface="ＭＳ Ｐゴシック" charset="0"/>
              </a:rPr>
              <a:t> vs. </a:t>
            </a:r>
            <a:r>
              <a:rPr lang="en-US" sz="3200" b="1" dirty="0">
                <a:solidFill>
                  <a:srgbClr val="FF0000"/>
                </a:solidFill>
                <a:latin typeface="Arial" charset="0"/>
                <a:ea typeface="ＭＳ Ｐゴシック" charset="0"/>
              </a:rPr>
              <a:t>INTRINSIC</a:t>
            </a:r>
            <a:r>
              <a:rPr lang="en-US" sz="3200" b="1" dirty="0">
                <a:solidFill>
                  <a:srgbClr val="000090"/>
                </a:solidFill>
                <a:latin typeface="Arial" charset="0"/>
                <a:ea typeface="ＭＳ Ｐゴシック" charset="0"/>
              </a:rPr>
              <a:t> PREDICTABILITY</a:t>
            </a:r>
            <a:endParaRPr lang="en-US" sz="2400" b="1" dirty="0">
              <a:solidFill>
                <a:srgbClr val="000090"/>
              </a:solidFill>
              <a:latin typeface="Arial" charset="0"/>
              <a:ea typeface="ＭＳ Ｐゴシック" charset="0"/>
            </a:endParaRPr>
          </a:p>
        </p:txBody>
      </p:sp>
      <p:grpSp>
        <p:nvGrpSpPr>
          <p:cNvPr id="379907" name="Group 6"/>
          <p:cNvGrpSpPr>
            <a:grpSpLocks/>
          </p:cNvGrpSpPr>
          <p:nvPr/>
        </p:nvGrpSpPr>
        <p:grpSpPr bwMode="auto">
          <a:xfrm>
            <a:off x="5770592" y="1046163"/>
            <a:ext cx="4706911" cy="5581650"/>
            <a:chOff x="2985192" y="385273"/>
            <a:chExt cx="4706742" cy="5581584"/>
          </a:xfrm>
        </p:grpSpPr>
        <p:grpSp>
          <p:nvGrpSpPr>
            <p:cNvPr id="379909" name="Group 358"/>
            <p:cNvGrpSpPr>
              <a:grpSpLocks noChangeAspect="1"/>
            </p:cNvGrpSpPr>
            <p:nvPr/>
          </p:nvGrpSpPr>
          <p:grpSpPr bwMode="auto">
            <a:xfrm>
              <a:off x="3441700" y="3223657"/>
              <a:ext cx="2743200" cy="2743200"/>
              <a:chOff x="0" y="5268357"/>
              <a:chExt cx="3179285" cy="3179285"/>
            </a:xfrm>
          </p:grpSpPr>
          <p:grpSp>
            <p:nvGrpSpPr>
              <p:cNvPr id="380014" name="Group 6"/>
              <p:cNvGrpSpPr>
                <a:grpSpLocks noChangeAspect="1"/>
              </p:cNvGrpSpPr>
              <p:nvPr/>
            </p:nvGrpSpPr>
            <p:grpSpPr bwMode="auto">
              <a:xfrm>
                <a:off x="0" y="5268357"/>
                <a:ext cx="3179285" cy="3179285"/>
                <a:chOff x="1573656" y="1868063"/>
                <a:chExt cx="2743200" cy="2743200"/>
              </a:xfrm>
            </p:grpSpPr>
            <p:sp>
              <p:nvSpPr>
                <p:cNvPr id="201" name="Block Arc 200"/>
                <p:cNvSpPr/>
                <p:nvPr/>
              </p:nvSpPr>
              <p:spPr>
                <a:xfrm rot="10800000">
                  <a:off x="1574306" y="1868095"/>
                  <a:ext cx="2743101" cy="2743168"/>
                </a:xfrm>
                <a:prstGeom prst="blockArc">
                  <a:avLst>
                    <a:gd name="adj1" fmla="val 10800000"/>
                    <a:gd name="adj2" fmla="val 20"/>
                    <a:gd name="adj3" fmla="val 50000"/>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02" name="Block Arc 2"/>
                <p:cNvSpPr/>
                <p:nvPr/>
              </p:nvSpPr>
              <p:spPr>
                <a:xfrm>
                  <a:off x="1574306" y="1868095"/>
                  <a:ext cx="2743101" cy="2743168"/>
                </a:xfrm>
                <a:prstGeom prst="blockArc">
                  <a:avLst>
                    <a:gd name="adj1" fmla="val 10800000"/>
                    <a:gd name="adj2" fmla="val 20"/>
                    <a:gd name="adj3" fmla="val 50000"/>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03" name="Oval 1"/>
                <p:cNvSpPr/>
                <p:nvPr/>
              </p:nvSpPr>
              <p:spPr>
                <a:xfrm>
                  <a:off x="1574306" y="1868095"/>
                  <a:ext cx="2743101" cy="27431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grpSp>
            <p:nvGrpSpPr>
              <p:cNvPr id="380015" name="Group 31"/>
              <p:cNvGrpSpPr>
                <a:grpSpLocks/>
              </p:cNvGrpSpPr>
              <p:nvPr/>
            </p:nvGrpSpPr>
            <p:grpSpPr bwMode="auto">
              <a:xfrm>
                <a:off x="784428" y="5866750"/>
                <a:ext cx="1988455" cy="1990295"/>
                <a:chOff x="5422900" y="3077633"/>
                <a:chExt cx="2287613" cy="2289730"/>
              </a:xfrm>
            </p:grpSpPr>
            <p:sp>
              <p:nvSpPr>
                <p:cNvPr id="198" name="Oval 197"/>
                <p:cNvSpPr>
                  <a:spLocks noChangeAspect="1"/>
                </p:cNvSpPr>
                <p:nvPr/>
              </p:nvSpPr>
              <p:spPr>
                <a:xfrm>
                  <a:off x="5425107" y="3081397"/>
                  <a:ext cx="2285917" cy="2285974"/>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9" name="Chord 198"/>
                <p:cNvSpPr/>
                <p:nvPr/>
              </p:nvSpPr>
              <p:spPr>
                <a:xfrm rot="9971851">
                  <a:off x="5422991" y="3079281"/>
                  <a:ext cx="2285917" cy="2285974"/>
                </a:xfrm>
                <a:prstGeom prst="chord">
                  <a:avLst>
                    <a:gd name="adj1" fmla="val 833067"/>
                    <a:gd name="adj2" fmla="val 1163500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00" name="Oval 199"/>
                <p:cNvSpPr>
                  <a:spLocks noChangeAspect="1"/>
                </p:cNvSpPr>
                <p:nvPr/>
              </p:nvSpPr>
              <p:spPr>
                <a:xfrm>
                  <a:off x="5422991" y="3077164"/>
                  <a:ext cx="2285917" cy="228597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sp>
            <p:nvSpPr>
              <p:cNvPr id="115" name="Oval 114"/>
              <p:cNvSpPr/>
              <p:nvPr/>
            </p:nvSpPr>
            <p:spPr>
              <a:xfrm>
                <a:off x="1492829" y="6764185"/>
                <a:ext cx="198698" cy="198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6" name="Oval 3"/>
              <p:cNvSpPr>
                <a:spLocks noChangeAspect="1"/>
              </p:cNvSpPr>
              <p:nvPr/>
            </p:nvSpPr>
            <p:spPr>
              <a:xfrm>
                <a:off x="245446" y="6460612"/>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7" name="Oval 116"/>
              <p:cNvSpPr>
                <a:spLocks noChangeAspect="1"/>
              </p:cNvSpPr>
              <p:nvPr/>
            </p:nvSpPr>
            <p:spPr>
              <a:xfrm>
                <a:off x="1027360" y="7632591"/>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8" name="Oval 117"/>
              <p:cNvSpPr>
                <a:spLocks noChangeAspect="1"/>
              </p:cNvSpPr>
              <p:nvPr/>
            </p:nvSpPr>
            <p:spPr>
              <a:xfrm>
                <a:off x="598687" y="6736588"/>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9" name="Oval 118"/>
              <p:cNvSpPr>
                <a:spLocks noChangeAspect="1"/>
              </p:cNvSpPr>
              <p:nvPr/>
            </p:nvSpPr>
            <p:spPr>
              <a:xfrm>
                <a:off x="1614255" y="7490924"/>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0" name="Oval 119"/>
              <p:cNvSpPr>
                <a:spLocks noChangeAspect="1"/>
              </p:cNvSpPr>
              <p:nvPr/>
            </p:nvSpPr>
            <p:spPr>
              <a:xfrm>
                <a:off x="709075" y="7255424"/>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1" name="Oval 120"/>
              <p:cNvSpPr>
                <a:spLocks noChangeAspect="1"/>
              </p:cNvSpPr>
              <p:nvPr/>
            </p:nvSpPr>
            <p:spPr>
              <a:xfrm>
                <a:off x="727473" y="5866342"/>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2" name="Oval 121"/>
              <p:cNvSpPr>
                <a:spLocks noChangeAspect="1"/>
              </p:cNvSpPr>
              <p:nvPr/>
            </p:nvSpPr>
            <p:spPr>
              <a:xfrm>
                <a:off x="2280262" y="6979448"/>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3" name="Oval 122"/>
              <p:cNvSpPr>
                <a:spLocks noChangeAspect="1"/>
              </p:cNvSpPr>
              <p:nvPr/>
            </p:nvSpPr>
            <p:spPr>
              <a:xfrm>
                <a:off x="974006" y="8050236"/>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4" name="Oval 123"/>
              <p:cNvSpPr>
                <a:spLocks noChangeAspect="1"/>
              </p:cNvSpPr>
              <p:nvPr/>
            </p:nvSpPr>
            <p:spPr>
              <a:xfrm>
                <a:off x="2166195" y="8116470"/>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5" name="Oval 124"/>
              <p:cNvSpPr>
                <a:spLocks noChangeAspect="1"/>
              </p:cNvSpPr>
              <p:nvPr/>
            </p:nvSpPr>
            <p:spPr>
              <a:xfrm>
                <a:off x="171854" y="7122955"/>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6" name="Oval 125"/>
              <p:cNvSpPr>
                <a:spLocks noChangeAspect="1"/>
              </p:cNvSpPr>
              <p:nvPr/>
            </p:nvSpPr>
            <p:spPr>
              <a:xfrm>
                <a:off x="2762289" y="7520361"/>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7" name="Oval 126"/>
              <p:cNvSpPr>
                <a:spLocks noChangeAspect="1"/>
              </p:cNvSpPr>
              <p:nvPr/>
            </p:nvSpPr>
            <p:spPr>
              <a:xfrm>
                <a:off x="2629824" y="6659315"/>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8" name="Oval 127"/>
              <p:cNvSpPr>
                <a:spLocks noChangeAspect="1"/>
              </p:cNvSpPr>
              <p:nvPr/>
            </p:nvSpPr>
            <p:spPr>
              <a:xfrm>
                <a:off x="2210350" y="6648276"/>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29" name="Oval 128"/>
              <p:cNvSpPr>
                <a:spLocks noChangeAspect="1"/>
              </p:cNvSpPr>
              <p:nvPr/>
            </p:nvSpPr>
            <p:spPr>
              <a:xfrm>
                <a:off x="1636333" y="8193744"/>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0" name="Oval 129"/>
              <p:cNvSpPr>
                <a:spLocks noChangeAspect="1"/>
              </p:cNvSpPr>
              <p:nvPr/>
            </p:nvSpPr>
            <p:spPr>
              <a:xfrm>
                <a:off x="1047598" y="5502054"/>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1" name="Oval 130"/>
              <p:cNvSpPr>
                <a:spLocks noChangeAspect="1"/>
              </p:cNvSpPr>
              <p:nvPr/>
            </p:nvSpPr>
            <p:spPr>
              <a:xfrm>
                <a:off x="1783517" y="5754113"/>
                <a:ext cx="3863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2" name="Oval 131"/>
              <p:cNvSpPr>
                <a:spLocks noChangeAspect="1"/>
              </p:cNvSpPr>
              <p:nvPr/>
            </p:nvSpPr>
            <p:spPr>
              <a:xfrm>
                <a:off x="1238937" y="6725549"/>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3" name="Oval 132"/>
              <p:cNvSpPr>
                <a:spLocks noChangeAspect="1"/>
              </p:cNvSpPr>
              <p:nvPr/>
            </p:nvSpPr>
            <p:spPr>
              <a:xfrm>
                <a:off x="2239786" y="7765060"/>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4" name="Oval 133"/>
              <p:cNvSpPr>
                <a:spLocks noChangeAspect="1"/>
              </p:cNvSpPr>
              <p:nvPr/>
            </p:nvSpPr>
            <p:spPr>
              <a:xfrm>
                <a:off x="1161665" y="6961049"/>
                <a:ext cx="4047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5" name="Oval 134"/>
              <p:cNvSpPr>
                <a:spLocks noChangeAspect="1"/>
              </p:cNvSpPr>
              <p:nvPr/>
            </p:nvSpPr>
            <p:spPr>
              <a:xfrm>
                <a:off x="561891" y="6241670"/>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6" name="Oval 135"/>
              <p:cNvSpPr>
                <a:spLocks noChangeAspect="1"/>
              </p:cNvSpPr>
              <p:nvPr/>
            </p:nvSpPr>
            <p:spPr>
              <a:xfrm>
                <a:off x="2475281" y="5930737"/>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7" name="Oval 136"/>
              <p:cNvSpPr>
                <a:spLocks noChangeAspect="1"/>
              </p:cNvSpPr>
              <p:nvPr/>
            </p:nvSpPr>
            <p:spPr>
              <a:xfrm>
                <a:off x="1941739" y="6694271"/>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8" name="Oval 137"/>
              <p:cNvSpPr>
                <a:spLocks noChangeAspect="1"/>
              </p:cNvSpPr>
              <p:nvPr/>
            </p:nvSpPr>
            <p:spPr>
              <a:xfrm>
                <a:off x="245446" y="6460612"/>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9" name="Oval 138"/>
              <p:cNvSpPr>
                <a:spLocks noChangeAspect="1"/>
              </p:cNvSpPr>
              <p:nvPr/>
            </p:nvSpPr>
            <p:spPr>
              <a:xfrm>
                <a:off x="727473" y="5866342"/>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0" name="Oval 139"/>
              <p:cNvSpPr>
                <a:spLocks noChangeAspect="1"/>
              </p:cNvSpPr>
              <p:nvPr/>
            </p:nvSpPr>
            <p:spPr>
              <a:xfrm>
                <a:off x="245446" y="6460612"/>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1" name="Oval 140"/>
              <p:cNvSpPr>
                <a:spLocks noChangeAspect="1"/>
              </p:cNvSpPr>
              <p:nvPr/>
            </p:nvSpPr>
            <p:spPr>
              <a:xfrm>
                <a:off x="859938" y="5998811"/>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2" name="Oval 141"/>
              <p:cNvSpPr>
                <a:spLocks noChangeAspect="1"/>
              </p:cNvSpPr>
              <p:nvPr/>
            </p:nvSpPr>
            <p:spPr>
              <a:xfrm>
                <a:off x="2927871" y="6504768"/>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3" name="Oval 142"/>
              <p:cNvSpPr>
                <a:spLocks noChangeAspect="1"/>
              </p:cNvSpPr>
              <p:nvPr/>
            </p:nvSpPr>
            <p:spPr>
              <a:xfrm>
                <a:off x="2940750" y="7087998"/>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4" name="Oval 143"/>
              <p:cNvSpPr>
                <a:spLocks noChangeAspect="1"/>
              </p:cNvSpPr>
              <p:nvPr/>
            </p:nvSpPr>
            <p:spPr>
              <a:xfrm>
                <a:off x="2449523" y="6203034"/>
                <a:ext cx="4047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5" name="Oval 144"/>
              <p:cNvSpPr>
                <a:spLocks noChangeAspect="1"/>
              </p:cNvSpPr>
              <p:nvPr/>
            </p:nvSpPr>
            <p:spPr>
              <a:xfrm>
                <a:off x="2291301" y="5621644"/>
                <a:ext cx="4047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6" name="Oval 145"/>
              <p:cNvSpPr>
                <a:spLocks noChangeAspect="1"/>
              </p:cNvSpPr>
              <p:nvPr/>
            </p:nvSpPr>
            <p:spPr>
              <a:xfrm>
                <a:off x="1132228" y="6296865"/>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7" name="Oval 146"/>
              <p:cNvSpPr>
                <a:spLocks noChangeAspect="1"/>
              </p:cNvSpPr>
              <p:nvPr/>
            </p:nvSpPr>
            <p:spPr>
              <a:xfrm>
                <a:off x="2466082" y="646429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8" name="Oval 147"/>
              <p:cNvSpPr>
                <a:spLocks noChangeAspect="1"/>
              </p:cNvSpPr>
              <p:nvPr/>
            </p:nvSpPr>
            <p:spPr>
              <a:xfrm>
                <a:off x="1496508" y="6559964"/>
                <a:ext cx="4047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49" name="Oval 148"/>
              <p:cNvSpPr>
                <a:spLocks noChangeAspect="1"/>
              </p:cNvSpPr>
              <p:nvPr/>
            </p:nvSpPr>
            <p:spPr>
              <a:xfrm>
                <a:off x="1641853" y="592521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0" name="Oval 149"/>
              <p:cNvSpPr>
                <a:spLocks noChangeAspect="1"/>
              </p:cNvSpPr>
              <p:nvPr/>
            </p:nvSpPr>
            <p:spPr>
              <a:xfrm>
                <a:off x="2048447" y="7225987"/>
                <a:ext cx="4047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1" name="Oval 150"/>
              <p:cNvSpPr>
                <a:spLocks noChangeAspect="1"/>
              </p:cNvSpPr>
              <p:nvPr/>
            </p:nvSpPr>
            <p:spPr>
              <a:xfrm>
                <a:off x="1448673" y="557748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2" name="Oval 151"/>
              <p:cNvSpPr>
                <a:spLocks noChangeAspect="1"/>
              </p:cNvSpPr>
              <p:nvPr/>
            </p:nvSpPr>
            <p:spPr>
              <a:xfrm>
                <a:off x="2491839" y="7168951"/>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3" name="Oval 152"/>
              <p:cNvSpPr>
                <a:spLocks noChangeAspect="1"/>
              </p:cNvSpPr>
              <p:nvPr/>
            </p:nvSpPr>
            <p:spPr>
              <a:xfrm>
                <a:off x="1522265" y="729222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nvGrpSpPr>
              <p:cNvPr id="380055" name="Group 31"/>
              <p:cNvGrpSpPr>
                <a:grpSpLocks noChangeAspect="1"/>
              </p:cNvGrpSpPr>
              <p:nvPr/>
            </p:nvGrpSpPr>
            <p:grpSpPr bwMode="auto">
              <a:xfrm>
                <a:off x="1705180" y="6463648"/>
                <a:ext cx="794793" cy="795528"/>
                <a:chOff x="5422900" y="3077633"/>
                <a:chExt cx="2287613" cy="2289730"/>
              </a:xfrm>
            </p:grpSpPr>
            <p:sp>
              <p:nvSpPr>
                <p:cNvPr id="195" name="Oval 194"/>
                <p:cNvSpPr>
                  <a:spLocks noChangeAspect="1"/>
                </p:cNvSpPr>
                <p:nvPr/>
              </p:nvSpPr>
              <p:spPr>
                <a:xfrm>
                  <a:off x="5553055" y="3084778"/>
                  <a:ext cx="2287613" cy="2282375"/>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6" name="Chord 195"/>
                <p:cNvSpPr/>
                <p:nvPr/>
              </p:nvSpPr>
              <p:spPr>
                <a:xfrm rot="9971851">
                  <a:off x="5553055" y="3079484"/>
                  <a:ext cx="2287613" cy="2287668"/>
                </a:xfrm>
                <a:prstGeom prst="chord">
                  <a:avLst>
                    <a:gd name="adj1" fmla="val 833067"/>
                    <a:gd name="adj2" fmla="val 11635008"/>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7" name="Oval 196"/>
                <p:cNvSpPr>
                  <a:spLocks noChangeAspect="1"/>
                </p:cNvSpPr>
                <p:nvPr/>
              </p:nvSpPr>
              <p:spPr>
                <a:xfrm>
                  <a:off x="5553055" y="3079484"/>
                  <a:ext cx="2287613" cy="2282371"/>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sp>
            <p:nvSpPr>
              <p:cNvPr id="155" name="Oval 154"/>
              <p:cNvSpPr/>
              <p:nvPr/>
            </p:nvSpPr>
            <p:spPr>
              <a:xfrm>
                <a:off x="1720963" y="6800982"/>
                <a:ext cx="119587" cy="1195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6" name="Oval 108"/>
              <p:cNvSpPr/>
              <p:nvPr/>
            </p:nvSpPr>
            <p:spPr>
              <a:xfrm>
                <a:off x="2065006" y="6817542"/>
                <a:ext cx="79111" cy="7911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7" name="Oval 156"/>
              <p:cNvSpPr>
                <a:spLocks noChangeAspect="1"/>
              </p:cNvSpPr>
              <p:nvPr/>
            </p:nvSpPr>
            <p:spPr>
              <a:xfrm>
                <a:off x="1047598" y="6521326"/>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8" name="Oval 157"/>
              <p:cNvSpPr>
                <a:spLocks noChangeAspect="1"/>
              </p:cNvSpPr>
              <p:nvPr/>
            </p:nvSpPr>
            <p:spPr>
              <a:xfrm>
                <a:off x="1036559" y="727382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59" name="Oval 158"/>
              <p:cNvSpPr>
                <a:spLocks noChangeAspect="1"/>
              </p:cNvSpPr>
              <p:nvPr/>
            </p:nvSpPr>
            <p:spPr>
              <a:xfrm>
                <a:off x="1410038" y="7036482"/>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0" name="Oval 159"/>
              <p:cNvSpPr>
                <a:spLocks noChangeAspect="1"/>
              </p:cNvSpPr>
              <p:nvPr/>
            </p:nvSpPr>
            <p:spPr>
              <a:xfrm>
                <a:off x="1281252" y="7345576"/>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1" name="Oval 160"/>
              <p:cNvSpPr>
                <a:spLocks noChangeAspect="1"/>
              </p:cNvSpPr>
              <p:nvPr/>
            </p:nvSpPr>
            <p:spPr>
              <a:xfrm>
                <a:off x="2133078" y="6225112"/>
                <a:ext cx="3863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2" name="Oval 161"/>
              <p:cNvSpPr>
                <a:spLocks noChangeAspect="1"/>
              </p:cNvSpPr>
              <p:nvPr/>
            </p:nvSpPr>
            <p:spPr>
              <a:xfrm>
                <a:off x="2232427" y="6364940"/>
                <a:ext cx="3863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3" name="Oval 162"/>
              <p:cNvSpPr>
                <a:spLocks noChangeAspect="1"/>
              </p:cNvSpPr>
              <p:nvPr/>
            </p:nvSpPr>
            <p:spPr>
              <a:xfrm>
                <a:off x="920652" y="6767865"/>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4" name="Oval 163"/>
              <p:cNvSpPr>
                <a:spLocks noChangeAspect="1"/>
              </p:cNvSpPr>
              <p:nvPr/>
            </p:nvSpPr>
            <p:spPr>
              <a:xfrm>
                <a:off x="1384281" y="762891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5" name="Oval 164"/>
              <p:cNvSpPr>
                <a:spLocks noChangeAspect="1"/>
              </p:cNvSpPr>
              <p:nvPr/>
            </p:nvSpPr>
            <p:spPr>
              <a:xfrm>
                <a:off x="1987735" y="6778904"/>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6" name="Oval 165"/>
              <p:cNvSpPr>
                <a:spLocks noChangeAspect="1"/>
              </p:cNvSpPr>
              <p:nvPr/>
            </p:nvSpPr>
            <p:spPr>
              <a:xfrm>
                <a:off x="1411877" y="605216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7" name="Oval 166"/>
              <p:cNvSpPr>
                <a:spLocks noChangeAspect="1"/>
              </p:cNvSpPr>
              <p:nvPr/>
            </p:nvSpPr>
            <p:spPr>
              <a:xfrm>
                <a:off x="1603216" y="6173597"/>
                <a:ext cx="3863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8" name="Oval 167"/>
              <p:cNvSpPr>
                <a:spLocks noChangeAspect="1"/>
              </p:cNvSpPr>
              <p:nvPr/>
            </p:nvSpPr>
            <p:spPr>
              <a:xfrm>
                <a:off x="1846070" y="7658349"/>
                <a:ext cx="3863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69" name="Oval 168"/>
              <p:cNvSpPr>
                <a:spLocks noChangeAspect="1"/>
              </p:cNvSpPr>
              <p:nvPr/>
            </p:nvSpPr>
            <p:spPr>
              <a:xfrm>
                <a:off x="2282102" y="6683232"/>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0" name="Oval 169"/>
              <p:cNvSpPr>
                <a:spLocks noChangeAspect="1"/>
              </p:cNvSpPr>
              <p:nvPr/>
            </p:nvSpPr>
            <p:spPr>
              <a:xfrm>
                <a:off x="1759600" y="731061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1" name="Oval 170"/>
              <p:cNvSpPr>
                <a:spLocks noChangeAspect="1"/>
              </p:cNvSpPr>
              <p:nvPr/>
            </p:nvSpPr>
            <p:spPr>
              <a:xfrm>
                <a:off x="1833192" y="669795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2" name="Oval 171"/>
              <p:cNvSpPr>
                <a:spLocks noChangeAspect="1"/>
              </p:cNvSpPr>
              <p:nvPr/>
            </p:nvSpPr>
            <p:spPr>
              <a:xfrm>
                <a:off x="1884706" y="609448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3" name="Oval 172"/>
              <p:cNvSpPr>
                <a:spLocks noChangeAspect="1"/>
              </p:cNvSpPr>
              <p:nvPr/>
            </p:nvSpPr>
            <p:spPr>
              <a:xfrm>
                <a:off x="2410888" y="7400771"/>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4" name="Oval 173"/>
              <p:cNvSpPr>
                <a:spLocks noChangeAspect="1"/>
              </p:cNvSpPr>
              <p:nvPr/>
            </p:nvSpPr>
            <p:spPr>
              <a:xfrm>
                <a:off x="1903104" y="6892974"/>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5" name="Oval 174"/>
              <p:cNvSpPr>
                <a:spLocks noChangeAspect="1"/>
              </p:cNvSpPr>
              <p:nvPr/>
            </p:nvSpPr>
            <p:spPr>
              <a:xfrm>
                <a:off x="2099962" y="744860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6" name="Oval 175"/>
              <p:cNvSpPr>
                <a:spLocks noChangeAspect="1"/>
              </p:cNvSpPr>
              <p:nvPr/>
            </p:nvSpPr>
            <p:spPr>
              <a:xfrm>
                <a:off x="935370" y="7053041"/>
                <a:ext cx="38635"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7" name="Oval 176"/>
              <p:cNvSpPr>
                <a:spLocks noChangeAspect="1"/>
              </p:cNvSpPr>
              <p:nvPr/>
            </p:nvSpPr>
            <p:spPr>
              <a:xfrm>
                <a:off x="1739361" y="6410936"/>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8" name="Oval 177"/>
              <p:cNvSpPr>
                <a:spLocks noChangeAspect="1"/>
              </p:cNvSpPr>
              <p:nvPr/>
            </p:nvSpPr>
            <p:spPr>
              <a:xfrm>
                <a:off x="2629824" y="700152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79" name="Oval 178"/>
              <p:cNvSpPr>
                <a:spLocks noChangeAspect="1"/>
              </p:cNvSpPr>
              <p:nvPr/>
            </p:nvSpPr>
            <p:spPr>
              <a:xfrm>
                <a:off x="517736" y="771170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0" name="Oval 179"/>
              <p:cNvSpPr>
                <a:spLocks noChangeAspect="1"/>
              </p:cNvSpPr>
              <p:nvPr/>
            </p:nvSpPr>
            <p:spPr>
              <a:xfrm>
                <a:off x="1487310" y="626006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1" name="Oval 180"/>
              <p:cNvSpPr>
                <a:spLocks noChangeAspect="1"/>
              </p:cNvSpPr>
              <p:nvPr/>
            </p:nvSpPr>
            <p:spPr>
              <a:xfrm>
                <a:off x="2307860" y="6874576"/>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2" name="Oval 181"/>
              <p:cNvSpPr>
                <a:spLocks noChangeAspect="1"/>
              </p:cNvSpPr>
              <p:nvPr/>
            </p:nvSpPr>
            <p:spPr>
              <a:xfrm>
                <a:off x="2383291" y="6812021"/>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3" name="Oval 182"/>
              <p:cNvSpPr>
                <a:spLocks noChangeAspect="1"/>
              </p:cNvSpPr>
              <p:nvPr/>
            </p:nvSpPr>
            <p:spPr>
              <a:xfrm>
                <a:off x="1928861" y="6558123"/>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4" name="Oval 183"/>
              <p:cNvSpPr>
                <a:spLocks noChangeAspect="1"/>
              </p:cNvSpPr>
              <p:nvPr/>
            </p:nvSpPr>
            <p:spPr>
              <a:xfrm>
                <a:off x="1869988" y="7036482"/>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5" name="Oval 184"/>
              <p:cNvSpPr>
                <a:spLocks noChangeAspect="1"/>
              </p:cNvSpPr>
              <p:nvPr/>
            </p:nvSpPr>
            <p:spPr>
              <a:xfrm>
                <a:off x="2118360" y="6740268"/>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6" name="Oval 185"/>
              <p:cNvSpPr>
                <a:spLocks noChangeAspect="1"/>
              </p:cNvSpPr>
              <p:nvPr/>
            </p:nvSpPr>
            <p:spPr>
              <a:xfrm>
                <a:off x="2407209" y="696104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7" name="Oval 186"/>
              <p:cNvSpPr>
                <a:spLocks noChangeAspect="1"/>
              </p:cNvSpPr>
              <p:nvPr/>
            </p:nvSpPr>
            <p:spPr>
              <a:xfrm>
                <a:off x="2004292" y="7102717"/>
                <a:ext cx="3863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8" name="Oval 187"/>
              <p:cNvSpPr>
                <a:spLocks noChangeAspect="1"/>
              </p:cNvSpPr>
              <p:nvPr/>
            </p:nvSpPr>
            <p:spPr>
              <a:xfrm>
                <a:off x="2077884" y="6951849"/>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9" name="Oval 188"/>
              <p:cNvSpPr>
                <a:spLocks noChangeAspect="1"/>
              </p:cNvSpPr>
              <p:nvPr/>
            </p:nvSpPr>
            <p:spPr>
              <a:xfrm>
                <a:off x="2107321" y="6571003"/>
                <a:ext cx="38636" cy="3863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0" name="Oval 189"/>
              <p:cNvSpPr>
                <a:spLocks noChangeAspect="1"/>
              </p:cNvSpPr>
              <p:nvPr/>
            </p:nvSpPr>
            <p:spPr>
              <a:xfrm>
                <a:off x="2186433" y="708615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1" name="Oval 190"/>
              <p:cNvSpPr>
                <a:spLocks noChangeAspect="1"/>
              </p:cNvSpPr>
              <p:nvPr/>
            </p:nvSpPr>
            <p:spPr>
              <a:xfrm>
                <a:off x="2282102" y="698128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2" name="Oval 191"/>
              <p:cNvSpPr>
                <a:spLocks noChangeAspect="1"/>
              </p:cNvSpPr>
              <p:nvPr/>
            </p:nvSpPr>
            <p:spPr>
              <a:xfrm>
                <a:off x="1811114" y="6911373"/>
                <a:ext cx="38635"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3" name="Oval 192"/>
              <p:cNvSpPr>
                <a:spLocks noChangeAspect="1"/>
              </p:cNvSpPr>
              <p:nvPr/>
            </p:nvSpPr>
            <p:spPr>
              <a:xfrm>
                <a:off x="1844231" y="538246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4" name="Plus 107"/>
              <p:cNvSpPr>
                <a:spLocks noChangeAspect="1"/>
              </p:cNvSpPr>
              <p:nvPr/>
            </p:nvSpPr>
            <p:spPr>
              <a:xfrm>
                <a:off x="2136758" y="6569162"/>
                <a:ext cx="263092" cy="264937"/>
              </a:xfrm>
              <a:prstGeom prst="mathPlus">
                <a:avLst>
                  <a:gd name="adj1" fmla="val 1611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grpSp>
          <p:nvGrpSpPr>
            <p:cNvPr id="379910" name="Group 357"/>
            <p:cNvGrpSpPr>
              <a:grpSpLocks noChangeAspect="1"/>
            </p:cNvGrpSpPr>
            <p:nvPr/>
          </p:nvGrpSpPr>
          <p:grpSpPr bwMode="auto">
            <a:xfrm>
              <a:off x="3466175" y="385273"/>
              <a:ext cx="2743200" cy="2743200"/>
              <a:chOff x="1345275" y="29673"/>
              <a:chExt cx="3179285" cy="3179285"/>
            </a:xfrm>
          </p:grpSpPr>
          <p:grpSp>
            <p:nvGrpSpPr>
              <p:cNvPr id="379924" name="Group 51"/>
              <p:cNvGrpSpPr>
                <a:grpSpLocks/>
              </p:cNvGrpSpPr>
              <p:nvPr/>
            </p:nvGrpSpPr>
            <p:grpSpPr bwMode="auto">
              <a:xfrm>
                <a:off x="1345275" y="29673"/>
                <a:ext cx="3179285" cy="3179285"/>
                <a:chOff x="1895748" y="1181137"/>
                <a:chExt cx="3657600" cy="3657600"/>
              </a:xfrm>
            </p:grpSpPr>
            <p:grpSp>
              <p:nvGrpSpPr>
                <p:cNvPr id="380001" name="Group 6"/>
                <p:cNvGrpSpPr>
                  <a:grpSpLocks noChangeAspect="1"/>
                </p:cNvGrpSpPr>
                <p:nvPr/>
              </p:nvGrpSpPr>
              <p:grpSpPr bwMode="auto">
                <a:xfrm>
                  <a:off x="1895748" y="1181137"/>
                  <a:ext cx="3657600" cy="3657600"/>
                  <a:chOff x="1573656" y="1868063"/>
                  <a:chExt cx="2743200" cy="2743200"/>
                </a:xfrm>
              </p:grpSpPr>
              <p:sp>
                <p:nvSpPr>
                  <p:cNvPr id="110" name="Block Arc 109"/>
                  <p:cNvSpPr/>
                  <p:nvPr/>
                </p:nvSpPr>
                <p:spPr>
                  <a:xfrm rot="10800000">
                    <a:off x="1573642" y="1868063"/>
                    <a:ext cx="2743101" cy="2743168"/>
                  </a:xfrm>
                  <a:prstGeom prst="blockArc">
                    <a:avLst>
                      <a:gd name="adj1" fmla="val 10800000"/>
                      <a:gd name="adj2" fmla="val 20"/>
                      <a:gd name="adj3" fmla="val 50000"/>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1" name="Block Arc 2"/>
                  <p:cNvSpPr/>
                  <p:nvPr/>
                </p:nvSpPr>
                <p:spPr>
                  <a:xfrm>
                    <a:off x="1573642" y="1868063"/>
                    <a:ext cx="2743101" cy="2743168"/>
                  </a:xfrm>
                  <a:prstGeom prst="blockArc">
                    <a:avLst>
                      <a:gd name="adj1" fmla="val 10800000"/>
                      <a:gd name="adj2" fmla="val 20"/>
                      <a:gd name="adj3" fmla="val 50000"/>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12" name="Oval 1"/>
                  <p:cNvSpPr/>
                  <p:nvPr/>
                </p:nvSpPr>
                <p:spPr>
                  <a:xfrm>
                    <a:off x="1573642" y="1868063"/>
                    <a:ext cx="2743101" cy="274316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grpSp>
              <p:nvGrpSpPr>
                <p:cNvPr id="380002" name="Group 31"/>
                <p:cNvGrpSpPr>
                  <a:grpSpLocks/>
                </p:cNvGrpSpPr>
                <p:nvPr/>
              </p:nvGrpSpPr>
              <p:grpSpPr bwMode="auto">
                <a:xfrm>
                  <a:off x="2768600" y="1299633"/>
                  <a:ext cx="2287613" cy="2289730"/>
                  <a:chOff x="5422900" y="3077633"/>
                  <a:chExt cx="2287613" cy="2289730"/>
                </a:xfrm>
              </p:grpSpPr>
              <p:sp>
                <p:nvSpPr>
                  <p:cNvPr id="107" name="Oval 106"/>
                  <p:cNvSpPr>
                    <a:spLocks noChangeAspect="1"/>
                  </p:cNvSpPr>
                  <p:nvPr/>
                </p:nvSpPr>
                <p:spPr>
                  <a:xfrm>
                    <a:off x="5424181" y="3081902"/>
                    <a:ext cx="2285917" cy="2285973"/>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8" name="Chord 107"/>
                  <p:cNvSpPr/>
                  <p:nvPr/>
                </p:nvSpPr>
                <p:spPr>
                  <a:xfrm rot="9971851">
                    <a:off x="5422064" y="3079785"/>
                    <a:ext cx="2285917" cy="2285973"/>
                  </a:xfrm>
                  <a:prstGeom prst="chord">
                    <a:avLst>
                      <a:gd name="adj1" fmla="val 20635249"/>
                      <a:gd name="adj2" fmla="val 13428931"/>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9" name="Oval 108"/>
                  <p:cNvSpPr>
                    <a:spLocks noChangeAspect="1"/>
                  </p:cNvSpPr>
                  <p:nvPr/>
                </p:nvSpPr>
                <p:spPr>
                  <a:xfrm>
                    <a:off x="5422064" y="3077669"/>
                    <a:ext cx="2285917" cy="228597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sp>
              <p:nvSpPr>
                <p:cNvPr id="102" name="Oval 101"/>
                <p:cNvSpPr>
                  <a:spLocks noChangeAspect="1"/>
                </p:cNvSpPr>
                <p:nvPr/>
              </p:nvSpPr>
              <p:spPr>
                <a:xfrm>
                  <a:off x="3656732" y="1524033"/>
                  <a:ext cx="914367" cy="912272"/>
                </a:xfrm>
                <a:prstGeom prst="ellipse">
                  <a:avLst/>
                </a:prstGeom>
                <a:solidFill>
                  <a:schemeClr val="accent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3" name="Oval 102"/>
                <p:cNvSpPr/>
                <p:nvPr/>
              </p:nvSpPr>
              <p:spPr>
                <a:xfrm>
                  <a:off x="3605934" y="2895617"/>
                  <a:ext cx="228592" cy="22859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4" name="Oval 103"/>
                <p:cNvSpPr/>
                <p:nvPr/>
              </p:nvSpPr>
              <p:spPr>
                <a:xfrm>
                  <a:off x="3855692" y="2381272"/>
                  <a:ext cx="137579" cy="13758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5" name="Plus 104"/>
                <p:cNvSpPr>
                  <a:spLocks noChangeAspect="1"/>
                </p:cNvSpPr>
                <p:nvPr/>
              </p:nvSpPr>
              <p:spPr>
                <a:xfrm>
                  <a:off x="4139315" y="1676431"/>
                  <a:ext cx="304789" cy="302679"/>
                </a:xfrm>
                <a:prstGeom prst="mathPlus">
                  <a:avLst>
                    <a:gd name="adj1" fmla="val 1611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06" name="Oval 105"/>
                <p:cNvSpPr/>
                <p:nvPr/>
              </p:nvSpPr>
              <p:spPr>
                <a:xfrm>
                  <a:off x="4075817" y="1941011"/>
                  <a:ext cx="93130" cy="9101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sp>
            <p:nvSpPr>
              <p:cNvPr id="24" name="Oval 3"/>
              <p:cNvSpPr>
                <a:spLocks noChangeAspect="1"/>
              </p:cNvSpPr>
              <p:nvPr/>
            </p:nvSpPr>
            <p:spPr>
              <a:xfrm>
                <a:off x="1584432" y="119613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5" name="Oval 24"/>
              <p:cNvSpPr>
                <a:spLocks noChangeAspect="1"/>
              </p:cNvSpPr>
              <p:nvPr/>
            </p:nvSpPr>
            <p:spPr>
              <a:xfrm>
                <a:off x="2430739" y="232947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6" name="Oval 25"/>
              <p:cNvSpPr>
                <a:spLocks noChangeAspect="1"/>
              </p:cNvSpPr>
              <p:nvPr/>
            </p:nvSpPr>
            <p:spPr>
              <a:xfrm>
                <a:off x="1937674" y="147211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7" name="Oval 26"/>
              <p:cNvSpPr>
                <a:spLocks noChangeAspect="1"/>
              </p:cNvSpPr>
              <p:nvPr/>
            </p:nvSpPr>
            <p:spPr>
              <a:xfrm>
                <a:off x="2953242" y="222644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8" name="Oval 27"/>
              <p:cNvSpPr>
                <a:spLocks noChangeAspect="1"/>
              </p:cNvSpPr>
              <p:nvPr/>
            </p:nvSpPr>
            <p:spPr>
              <a:xfrm>
                <a:off x="2048061" y="199094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29" name="Oval 8"/>
              <p:cNvSpPr>
                <a:spLocks noChangeAspect="1"/>
              </p:cNvSpPr>
              <p:nvPr/>
            </p:nvSpPr>
            <p:spPr>
              <a:xfrm>
                <a:off x="2066459" y="60186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0" name="Oval 9"/>
              <p:cNvSpPr>
                <a:spLocks noChangeAspect="1"/>
              </p:cNvSpPr>
              <p:nvPr/>
            </p:nvSpPr>
            <p:spPr>
              <a:xfrm>
                <a:off x="3619249" y="171496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1" name="Oval 10"/>
              <p:cNvSpPr>
                <a:spLocks noChangeAspect="1"/>
              </p:cNvSpPr>
              <p:nvPr/>
            </p:nvSpPr>
            <p:spPr>
              <a:xfrm>
                <a:off x="3251289" y="175912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2" name="Oval 11"/>
              <p:cNvSpPr>
                <a:spLocks noChangeAspect="1"/>
              </p:cNvSpPr>
              <p:nvPr/>
            </p:nvSpPr>
            <p:spPr>
              <a:xfrm>
                <a:off x="3939373" y="87968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3" name="Oval 12"/>
              <p:cNvSpPr>
                <a:spLocks noChangeAspect="1"/>
              </p:cNvSpPr>
              <p:nvPr/>
            </p:nvSpPr>
            <p:spPr>
              <a:xfrm>
                <a:off x="2725107" y="173336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4" name="Oval 13"/>
              <p:cNvSpPr>
                <a:spLocks noChangeAspect="1"/>
              </p:cNvSpPr>
              <p:nvPr/>
            </p:nvSpPr>
            <p:spPr>
              <a:xfrm>
                <a:off x="2312992" y="278575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5" name="Oval 14"/>
              <p:cNvSpPr>
                <a:spLocks noChangeAspect="1"/>
              </p:cNvSpPr>
              <p:nvPr/>
            </p:nvSpPr>
            <p:spPr>
              <a:xfrm>
                <a:off x="2691991" y="90911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6" name="Oval 15"/>
              <p:cNvSpPr>
                <a:spLocks noChangeAspect="1"/>
              </p:cNvSpPr>
              <p:nvPr/>
            </p:nvSpPr>
            <p:spPr>
              <a:xfrm>
                <a:off x="3505181" y="285199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7" name="Oval 16"/>
              <p:cNvSpPr>
                <a:spLocks noChangeAspect="1"/>
              </p:cNvSpPr>
              <p:nvPr/>
            </p:nvSpPr>
            <p:spPr>
              <a:xfrm>
                <a:off x="1510841" y="185847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8" name="Oval 17"/>
              <p:cNvSpPr>
                <a:spLocks noChangeAspect="1"/>
              </p:cNvSpPr>
              <p:nvPr/>
            </p:nvSpPr>
            <p:spPr>
              <a:xfrm>
                <a:off x="3656045" y="110966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9" name="Oval 18"/>
              <p:cNvSpPr>
                <a:spLocks noChangeAspect="1"/>
              </p:cNvSpPr>
              <p:nvPr/>
            </p:nvSpPr>
            <p:spPr>
              <a:xfrm>
                <a:off x="4101276" y="225588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0" name="Oval 19"/>
              <p:cNvSpPr>
                <a:spLocks noChangeAspect="1"/>
              </p:cNvSpPr>
              <p:nvPr/>
            </p:nvSpPr>
            <p:spPr>
              <a:xfrm>
                <a:off x="3196095" y="59266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1" name="Oval 20"/>
              <p:cNvSpPr>
                <a:spLocks noChangeAspect="1"/>
              </p:cNvSpPr>
              <p:nvPr/>
            </p:nvSpPr>
            <p:spPr>
              <a:xfrm>
                <a:off x="3968810" y="139483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2" name="Oval 21"/>
              <p:cNvSpPr>
                <a:spLocks noChangeAspect="1"/>
              </p:cNvSpPr>
              <p:nvPr/>
            </p:nvSpPr>
            <p:spPr>
              <a:xfrm>
                <a:off x="3549336" y="138379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3" name="Oval 22"/>
              <p:cNvSpPr>
                <a:spLocks noChangeAspect="1"/>
              </p:cNvSpPr>
              <p:nvPr/>
            </p:nvSpPr>
            <p:spPr>
              <a:xfrm>
                <a:off x="2975319" y="292926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4" name="Oval 23"/>
              <p:cNvSpPr>
                <a:spLocks noChangeAspect="1"/>
              </p:cNvSpPr>
              <p:nvPr/>
            </p:nvSpPr>
            <p:spPr>
              <a:xfrm>
                <a:off x="2386584" y="23757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5" name="Oval 24"/>
              <p:cNvSpPr>
                <a:spLocks noChangeAspect="1"/>
              </p:cNvSpPr>
              <p:nvPr/>
            </p:nvSpPr>
            <p:spPr>
              <a:xfrm>
                <a:off x="2640476" y="50251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6" name="Oval 25"/>
              <p:cNvSpPr>
                <a:spLocks noChangeAspect="1"/>
              </p:cNvSpPr>
              <p:nvPr/>
            </p:nvSpPr>
            <p:spPr>
              <a:xfrm>
                <a:off x="2368186" y="75457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7" name="Oval 26"/>
              <p:cNvSpPr>
                <a:spLocks noChangeAspect="1"/>
              </p:cNvSpPr>
              <p:nvPr/>
            </p:nvSpPr>
            <p:spPr>
              <a:xfrm>
                <a:off x="2577923" y="146107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8" name="Oval 27"/>
              <p:cNvSpPr>
                <a:spLocks noChangeAspect="1"/>
              </p:cNvSpPr>
              <p:nvPr/>
            </p:nvSpPr>
            <p:spPr>
              <a:xfrm>
                <a:off x="3082028" y="136355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49" name="Oval 28"/>
              <p:cNvSpPr>
                <a:spLocks noChangeAspect="1"/>
              </p:cNvSpPr>
              <p:nvPr/>
            </p:nvSpPr>
            <p:spPr>
              <a:xfrm>
                <a:off x="3578773" y="250058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0" name="Oval 29"/>
              <p:cNvSpPr>
                <a:spLocks noChangeAspect="1"/>
              </p:cNvSpPr>
              <p:nvPr/>
            </p:nvSpPr>
            <p:spPr>
              <a:xfrm>
                <a:off x="3251289" y="43443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1" name="Oval 30"/>
              <p:cNvSpPr>
                <a:spLocks noChangeAspect="1"/>
              </p:cNvSpPr>
              <p:nvPr/>
            </p:nvSpPr>
            <p:spPr>
              <a:xfrm>
                <a:off x="2577923" y="146107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2" name="Oval 31"/>
              <p:cNvSpPr>
                <a:spLocks noChangeAspect="1"/>
              </p:cNvSpPr>
              <p:nvPr/>
            </p:nvSpPr>
            <p:spPr>
              <a:xfrm>
                <a:off x="3413191" y="88887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3" name="Oval 32"/>
              <p:cNvSpPr>
                <a:spLocks noChangeAspect="1"/>
              </p:cNvSpPr>
              <p:nvPr/>
            </p:nvSpPr>
            <p:spPr>
              <a:xfrm>
                <a:off x="3545657" y="69017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4" name="Oval 33"/>
              <p:cNvSpPr>
                <a:spLocks noChangeAspect="1"/>
              </p:cNvSpPr>
              <p:nvPr/>
            </p:nvSpPr>
            <p:spPr>
              <a:xfrm>
                <a:off x="2644156" y="120717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5" name="Oval 34"/>
              <p:cNvSpPr>
                <a:spLocks noChangeAspect="1"/>
              </p:cNvSpPr>
              <p:nvPr/>
            </p:nvSpPr>
            <p:spPr>
              <a:xfrm>
                <a:off x="2577923" y="146107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6" name="Oval 35"/>
              <p:cNvSpPr>
                <a:spLocks noChangeAspect="1"/>
              </p:cNvSpPr>
              <p:nvPr/>
            </p:nvSpPr>
            <p:spPr>
              <a:xfrm>
                <a:off x="1900878" y="97719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7" name="Oval 36"/>
              <p:cNvSpPr>
                <a:spLocks noChangeAspect="1"/>
              </p:cNvSpPr>
              <p:nvPr/>
            </p:nvSpPr>
            <p:spPr>
              <a:xfrm>
                <a:off x="2298274" y="117589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8" name="Oval 37"/>
              <p:cNvSpPr>
                <a:spLocks noChangeAspect="1"/>
              </p:cNvSpPr>
              <p:nvPr/>
            </p:nvSpPr>
            <p:spPr>
              <a:xfrm>
                <a:off x="3814267" y="66625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59" name="Oval 38"/>
              <p:cNvSpPr>
                <a:spLocks noChangeAspect="1"/>
              </p:cNvSpPr>
              <p:nvPr/>
            </p:nvSpPr>
            <p:spPr>
              <a:xfrm>
                <a:off x="2577923" y="146107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0" name="Oval 39"/>
              <p:cNvSpPr>
                <a:spLocks noChangeAspect="1"/>
              </p:cNvSpPr>
              <p:nvPr/>
            </p:nvSpPr>
            <p:spPr>
              <a:xfrm>
                <a:off x="2894368" y="27069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1" name="Oval 40"/>
              <p:cNvSpPr>
                <a:spLocks noChangeAspect="1"/>
              </p:cNvSpPr>
              <p:nvPr/>
            </p:nvSpPr>
            <p:spPr>
              <a:xfrm>
                <a:off x="3280726" y="142979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2" name="Oval 41"/>
              <p:cNvSpPr>
                <a:spLocks noChangeAspect="1"/>
              </p:cNvSpPr>
              <p:nvPr/>
            </p:nvSpPr>
            <p:spPr>
              <a:xfrm>
                <a:off x="1584432" y="119613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3" name="Oval 42"/>
              <p:cNvSpPr>
                <a:spLocks noChangeAspect="1"/>
              </p:cNvSpPr>
              <p:nvPr/>
            </p:nvSpPr>
            <p:spPr>
              <a:xfrm>
                <a:off x="3869461" y="114093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4" name="Oval 43"/>
              <p:cNvSpPr>
                <a:spLocks noChangeAspect="1"/>
              </p:cNvSpPr>
              <p:nvPr/>
            </p:nvSpPr>
            <p:spPr>
              <a:xfrm>
                <a:off x="2066459" y="60186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5" name="Oval 44"/>
              <p:cNvSpPr>
                <a:spLocks noChangeAspect="1"/>
              </p:cNvSpPr>
              <p:nvPr/>
            </p:nvSpPr>
            <p:spPr>
              <a:xfrm>
                <a:off x="3004756" y="191551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6" name="Oval 45"/>
              <p:cNvSpPr>
                <a:spLocks noChangeAspect="1"/>
              </p:cNvSpPr>
              <p:nvPr/>
            </p:nvSpPr>
            <p:spPr>
              <a:xfrm>
                <a:off x="1584432" y="119613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7" name="Oval 46"/>
              <p:cNvSpPr>
                <a:spLocks noChangeAspect="1"/>
              </p:cNvSpPr>
              <p:nvPr/>
            </p:nvSpPr>
            <p:spPr>
              <a:xfrm>
                <a:off x="3140901" y="93119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8" name="Oval 47"/>
              <p:cNvSpPr>
                <a:spLocks noChangeAspect="1"/>
              </p:cNvSpPr>
              <p:nvPr/>
            </p:nvSpPr>
            <p:spPr>
              <a:xfrm>
                <a:off x="3070989" y="74537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69" name="Oval 48"/>
              <p:cNvSpPr>
                <a:spLocks noChangeAspect="1"/>
              </p:cNvSpPr>
              <p:nvPr/>
            </p:nvSpPr>
            <p:spPr>
              <a:xfrm>
                <a:off x="2198925" y="734332"/>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0" name="Oval 49"/>
              <p:cNvSpPr>
                <a:spLocks noChangeAspect="1"/>
              </p:cNvSpPr>
              <p:nvPr/>
            </p:nvSpPr>
            <p:spPr>
              <a:xfrm>
                <a:off x="4266857" y="124028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1" name="Oval 50"/>
              <p:cNvSpPr>
                <a:spLocks noChangeAspect="1"/>
              </p:cNvSpPr>
              <p:nvPr/>
            </p:nvSpPr>
            <p:spPr>
              <a:xfrm>
                <a:off x="2577923" y="146107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2" name="Oval 51"/>
              <p:cNvSpPr>
                <a:spLocks noChangeAspect="1"/>
              </p:cNvSpPr>
              <p:nvPr/>
            </p:nvSpPr>
            <p:spPr>
              <a:xfrm>
                <a:off x="2960601" y="52459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3" name="Oval 52"/>
              <p:cNvSpPr>
                <a:spLocks noChangeAspect="1"/>
              </p:cNvSpPr>
              <p:nvPr/>
            </p:nvSpPr>
            <p:spPr>
              <a:xfrm>
                <a:off x="4031363" y="188239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4" name="Oval 73"/>
              <p:cNvSpPr>
                <a:spLocks noChangeAspect="1"/>
              </p:cNvSpPr>
              <p:nvPr/>
            </p:nvSpPr>
            <p:spPr>
              <a:xfrm>
                <a:off x="3168499" y="36820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5" name="Oval 74"/>
              <p:cNvSpPr>
                <a:spLocks noChangeAspect="1"/>
              </p:cNvSpPr>
              <p:nvPr/>
            </p:nvSpPr>
            <p:spPr>
              <a:xfrm>
                <a:off x="3790350" y="93855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6" name="Oval 75"/>
              <p:cNvSpPr>
                <a:spLocks noChangeAspect="1"/>
              </p:cNvSpPr>
              <p:nvPr/>
            </p:nvSpPr>
            <p:spPr>
              <a:xfrm>
                <a:off x="3632128" y="35716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7" name="Oval 76"/>
              <p:cNvSpPr>
                <a:spLocks noChangeAspect="1"/>
              </p:cNvSpPr>
              <p:nvPr/>
            </p:nvSpPr>
            <p:spPr>
              <a:xfrm>
                <a:off x="2473055" y="103238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8" name="Oval 77"/>
              <p:cNvSpPr>
                <a:spLocks noChangeAspect="1"/>
              </p:cNvSpPr>
              <p:nvPr/>
            </p:nvSpPr>
            <p:spPr>
              <a:xfrm>
                <a:off x="3010276" y="33876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79" name="Oval 78"/>
              <p:cNvSpPr>
                <a:spLocks noChangeAspect="1"/>
              </p:cNvSpPr>
              <p:nvPr/>
            </p:nvSpPr>
            <p:spPr>
              <a:xfrm>
                <a:off x="3444468" y="122557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0" name="Oval 79"/>
              <p:cNvSpPr>
                <a:spLocks noChangeAspect="1"/>
              </p:cNvSpPr>
              <p:nvPr/>
            </p:nvSpPr>
            <p:spPr>
              <a:xfrm>
                <a:off x="3223693" y="217337"/>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1" name="Oval 80"/>
              <p:cNvSpPr>
                <a:spLocks noChangeAspect="1"/>
              </p:cNvSpPr>
              <p:nvPr/>
            </p:nvSpPr>
            <p:spPr>
              <a:xfrm>
                <a:off x="3731477" y="141875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2" name="Oval 81"/>
              <p:cNvSpPr>
                <a:spLocks noChangeAspect="1"/>
              </p:cNvSpPr>
              <p:nvPr/>
            </p:nvSpPr>
            <p:spPr>
              <a:xfrm>
                <a:off x="2837335" y="1295485"/>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3" name="Oval 82"/>
              <p:cNvSpPr>
                <a:spLocks noChangeAspect="1"/>
              </p:cNvSpPr>
              <p:nvPr/>
            </p:nvSpPr>
            <p:spPr>
              <a:xfrm>
                <a:off x="2550327" y="67361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4" name="Oval 83"/>
              <p:cNvSpPr>
                <a:spLocks noChangeAspect="1"/>
              </p:cNvSpPr>
              <p:nvPr/>
            </p:nvSpPr>
            <p:spPr>
              <a:xfrm>
                <a:off x="3389274" y="196150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5" name="Oval 84"/>
              <p:cNvSpPr>
                <a:spLocks noChangeAspect="1"/>
              </p:cNvSpPr>
              <p:nvPr/>
            </p:nvSpPr>
            <p:spPr>
              <a:xfrm>
                <a:off x="2509851" y="49147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6" name="Oval 85"/>
              <p:cNvSpPr>
                <a:spLocks noChangeAspect="1"/>
              </p:cNvSpPr>
              <p:nvPr/>
            </p:nvSpPr>
            <p:spPr>
              <a:xfrm>
                <a:off x="3470226" y="157514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7" name="Oval 86"/>
              <p:cNvSpPr>
                <a:spLocks noChangeAspect="1"/>
              </p:cNvSpPr>
              <p:nvPr/>
            </p:nvSpPr>
            <p:spPr>
              <a:xfrm>
                <a:off x="2517210" y="1751766"/>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8" name="Oval 87"/>
              <p:cNvSpPr>
                <a:spLocks noChangeAspect="1"/>
              </p:cNvSpPr>
              <p:nvPr/>
            </p:nvSpPr>
            <p:spPr>
              <a:xfrm>
                <a:off x="2863092" y="1939430"/>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89" name="Oval 88"/>
              <p:cNvSpPr>
                <a:spLocks noChangeAspect="1"/>
              </p:cNvSpPr>
              <p:nvPr/>
            </p:nvSpPr>
            <p:spPr>
              <a:xfrm>
                <a:off x="2318512" y="1448191"/>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0" name="Oval 89"/>
              <p:cNvSpPr>
                <a:spLocks noChangeAspect="1"/>
              </p:cNvSpPr>
              <p:nvPr/>
            </p:nvSpPr>
            <p:spPr>
              <a:xfrm>
                <a:off x="3297285" y="83184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1" name="Oval 90"/>
              <p:cNvSpPr>
                <a:spLocks noChangeAspect="1"/>
              </p:cNvSpPr>
              <p:nvPr/>
            </p:nvSpPr>
            <p:spPr>
              <a:xfrm>
                <a:off x="3010276" y="89071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2" name="Oval 91"/>
              <p:cNvSpPr>
                <a:spLocks noChangeAspect="1"/>
              </p:cNvSpPr>
              <p:nvPr/>
            </p:nvSpPr>
            <p:spPr>
              <a:xfrm>
                <a:off x="3275207" y="101582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3" name="Oval 92"/>
              <p:cNvSpPr>
                <a:spLocks noChangeAspect="1"/>
              </p:cNvSpPr>
              <p:nvPr/>
            </p:nvSpPr>
            <p:spPr>
              <a:xfrm>
                <a:off x="2929325" y="715934"/>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4" name="Oval 93"/>
              <p:cNvSpPr>
                <a:spLocks noChangeAspect="1"/>
              </p:cNvSpPr>
              <p:nvPr/>
            </p:nvSpPr>
            <p:spPr>
              <a:xfrm>
                <a:off x="3433430" y="784008"/>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5" name="Oval 94"/>
              <p:cNvSpPr>
                <a:spLocks noChangeAspect="1"/>
              </p:cNvSpPr>
              <p:nvPr/>
            </p:nvSpPr>
            <p:spPr>
              <a:xfrm>
                <a:off x="3105946" y="49699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6" name="Oval 95"/>
              <p:cNvSpPr>
                <a:spLocks noChangeAspect="1"/>
              </p:cNvSpPr>
              <p:nvPr/>
            </p:nvSpPr>
            <p:spPr>
              <a:xfrm>
                <a:off x="3061791" y="618423"/>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7" name="Oval 96"/>
              <p:cNvSpPr>
                <a:spLocks noChangeAspect="1"/>
              </p:cNvSpPr>
              <p:nvPr/>
            </p:nvSpPr>
            <p:spPr>
              <a:xfrm>
                <a:off x="3407672" y="42523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8" name="Oval 97"/>
              <p:cNvSpPr>
                <a:spLocks noChangeAspect="1"/>
              </p:cNvSpPr>
              <p:nvPr/>
            </p:nvSpPr>
            <p:spPr>
              <a:xfrm>
                <a:off x="1946873" y="2452745"/>
                <a:ext cx="40476" cy="3863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99" name="Oval 98"/>
              <p:cNvSpPr>
                <a:spLocks noChangeAspect="1"/>
              </p:cNvSpPr>
              <p:nvPr/>
            </p:nvSpPr>
            <p:spPr>
              <a:xfrm>
                <a:off x="3004756" y="2522659"/>
                <a:ext cx="40476" cy="4047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sp>
          <p:nvSpPr>
            <p:cNvPr id="379911" name="TextBox 9"/>
            <p:cNvSpPr txBox="1">
              <a:spLocks noChangeArrowheads="1"/>
            </p:cNvSpPr>
            <p:nvPr/>
          </p:nvSpPr>
          <p:spPr bwMode="auto">
            <a:xfrm>
              <a:off x="6272870" y="1286811"/>
              <a:ext cx="1186583" cy="235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400">
                  <a:solidFill>
                    <a:srgbClr val="000090"/>
                  </a:solidFill>
                  <a:latin typeface="Arial" charset="0"/>
                  <a:cs typeface="Arial" charset="0"/>
                </a:rPr>
                <a:t>GOOD REGIME</a:t>
              </a:r>
            </a:p>
          </p:txBody>
        </p:sp>
        <p:sp>
          <p:nvSpPr>
            <p:cNvPr id="379912" name="TextBox 10"/>
            <p:cNvSpPr txBox="1">
              <a:spLocks noChangeArrowheads="1"/>
            </p:cNvSpPr>
            <p:nvPr/>
          </p:nvSpPr>
          <p:spPr bwMode="auto">
            <a:xfrm>
              <a:off x="6261717" y="1779837"/>
              <a:ext cx="1186583" cy="235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400">
                  <a:solidFill>
                    <a:srgbClr val="000090"/>
                  </a:solidFill>
                  <a:latin typeface="Arial" charset="0"/>
                  <a:cs typeface="Arial" charset="0"/>
                </a:rPr>
                <a:t>POOR REGIME</a:t>
              </a:r>
            </a:p>
          </p:txBody>
        </p:sp>
        <p:sp>
          <p:nvSpPr>
            <p:cNvPr id="12" name="Oval 11"/>
            <p:cNvSpPr>
              <a:spLocks noChangeAspect="1"/>
            </p:cNvSpPr>
            <p:nvPr/>
          </p:nvSpPr>
          <p:spPr>
            <a:xfrm>
              <a:off x="7242688" y="1428248"/>
              <a:ext cx="201605" cy="201611"/>
            </a:xfrm>
            <a:prstGeom prst="ellipse">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3" name="Oval 12"/>
            <p:cNvSpPr>
              <a:spLocks noChangeAspect="1"/>
            </p:cNvSpPr>
            <p:nvPr/>
          </p:nvSpPr>
          <p:spPr>
            <a:xfrm>
              <a:off x="7255388" y="1933067"/>
              <a:ext cx="201605" cy="201611"/>
            </a:xfrm>
            <a:prstGeom prst="ellipse">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grpSp>
          <p:nvGrpSpPr>
            <p:cNvPr id="379915" name="Group 292"/>
            <p:cNvGrpSpPr>
              <a:grpSpLocks/>
            </p:cNvGrpSpPr>
            <p:nvPr/>
          </p:nvGrpSpPr>
          <p:grpSpPr bwMode="auto">
            <a:xfrm>
              <a:off x="6262484" y="3784600"/>
              <a:ext cx="1429450" cy="1339560"/>
              <a:chOff x="6325984" y="3670300"/>
              <a:chExt cx="1429450" cy="1339560"/>
            </a:xfrm>
          </p:grpSpPr>
          <p:sp>
            <p:nvSpPr>
              <p:cNvPr id="17" name="Oval 16"/>
              <p:cNvSpPr/>
              <p:nvPr/>
            </p:nvSpPr>
            <p:spPr>
              <a:xfrm>
                <a:off x="7544305" y="4809581"/>
                <a:ext cx="122233" cy="1222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8" name="Plus 17"/>
              <p:cNvSpPr>
                <a:spLocks noChangeAspect="1"/>
              </p:cNvSpPr>
              <p:nvPr/>
            </p:nvSpPr>
            <p:spPr>
              <a:xfrm>
                <a:off x="7472869" y="3807881"/>
                <a:ext cx="282565" cy="284159"/>
              </a:xfrm>
              <a:prstGeom prst="mathPlus">
                <a:avLst>
                  <a:gd name="adj1" fmla="val 16113"/>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19" name="Oval 18"/>
              <p:cNvSpPr/>
              <p:nvPr/>
            </p:nvSpPr>
            <p:spPr>
              <a:xfrm>
                <a:off x="7544305" y="4276188"/>
                <a:ext cx="122233" cy="120649"/>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90"/>
                  </a:solidFill>
                  <a:ea typeface="ＭＳ Ｐゴシック" charset="0"/>
                  <a:cs typeface="ＭＳ Ｐゴシック" charset="0"/>
                </a:endParaRPr>
              </a:p>
            </p:txBody>
          </p:sp>
          <p:sp>
            <p:nvSpPr>
              <p:cNvPr id="379921" name="TextBox 19"/>
              <p:cNvSpPr txBox="1">
                <a:spLocks noChangeArrowheads="1"/>
              </p:cNvSpPr>
              <p:nvPr/>
            </p:nvSpPr>
            <p:spPr bwMode="auto">
              <a:xfrm>
                <a:off x="6325985" y="3670300"/>
                <a:ext cx="1217816" cy="37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400">
                    <a:solidFill>
                      <a:srgbClr val="000090"/>
                    </a:solidFill>
                    <a:latin typeface="Arial" charset="0"/>
                    <a:cs typeface="Arial" charset="0"/>
                  </a:rPr>
                  <a:t>OBSERVED </a:t>
                </a:r>
              </a:p>
              <a:p>
                <a:pPr eaLnBrk="1" hangingPunct="1"/>
                <a:r>
                  <a:rPr lang="en-US" sz="1400">
                    <a:solidFill>
                      <a:srgbClr val="000090"/>
                    </a:solidFill>
                    <a:latin typeface="Arial" charset="0"/>
                    <a:cs typeface="Arial" charset="0"/>
                  </a:rPr>
                  <a:t>TRUTH</a:t>
                </a:r>
              </a:p>
            </p:txBody>
          </p:sp>
          <p:sp>
            <p:nvSpPr>
              <p:cNvPr id="379922" name="TextBox 20"/>
              <p:cNvSpPr txBox="1">
                <a:spLocks noChangeArrowheads="1"/>
              </p:cNvSpPr>
              <p:nvPr/>
            </p:nvSpPr>
            <p:spPr bwMode="auto">
              <a:xfrm>
                <a:off x="6325984" y="4630274"/>
                <a:ext cx="1344816" cy="37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400">
                    <a:solidFill>
                      <a:srgbClr val="000090"/>
                    </a:solidFill>
                    <a:latin typeface="Arial" charset="0"/>
                    <a:cs typeface="Arial" charset="0"/>
                  </a:rPr>
                  <a:t>ENSEMBLE</a:t>
                </a:r>
              </a:p>
              <a:p>
                <a:pPr eaLnBrk="1" hangingPunct="1"/>
                <a:r>
                  <a:rPr lang="en-US" sz="1400">
                    <a:solidFill>
                      <a:srgbClr val="000090"/>
                    </a:solidFill>
                    <a:latin typeface="Arial" charset="0"/>
                    <a:cs typeface="Arial" charset="0"/>
                  </a:rPr>
                  <a:t>MEAN</a:t>
                </a:r>
              </a:p>
            </p:txBody>
          </p:sp>
          <p:sp>
            <p:nvSpPr>
              <p:cNvPr id="379923" name="TextBox 21"/>
              <p:cNvSpPr txBox="1">
                <a:spLocks noChangeArrowheads="1"/>
              </p:cNvSpPr>
              <p:nvPr/>
            </p:nvSpPr>
            <p:spPr bwMode="auto">
              <a:xfrm>
                <a:off x="6325984" y="4143199"/>
                <a:ext cx="1382916" cy="37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400">
                    <a:solidFill>
                      <a:srgbClr val="000090"/>
                    </a:solidFill>
                    <a:latin typeface="Arial" charset="0"/>
                    <a:cs typeface="Arial" charset="0"/>
                  </a:rPr>
                  <a:t>ENSEMBLE MEMBERS</a:t>
                </a:r>
              </a:p>
            </p:txBody>
          </p:sp>
        </p:grpSp>
        <p:sp>
          <p:nvSpPr>
            <p:cNvPr id="379916" name="TextBox 14"/>
            <p:cNvSpPr txBox="1">
              <a:spLocks noChangeArrowheads="1"/>
            </p:cNvSpPr>
            <p:nvPr/>
          </p:nvSpPr>
          <p:spPr bwMode="auto">
            <a:xfrm rot="16200000">
              <a:off x="2314318" y="1514741"/>
              <a:ext cx="1803400" cy="46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sz="1800">
                  <a:solidFill>
                    <a:srgbClr val="000090"/>
                  </a:solidFill>
                </a:rPr>
                <a:t>PRACTICAL PREDICTABILITY</a:t>
              </a:r>
            </a:p>
          </p:txBody>
        </p:sp>
        <p:sp>
          <p:nvSpPr>
            <p:cNvPr id="379917" name="TextBox 15"/>
            <p:cNvSpPr txBox="1">
              <a:spLocks noChangeArrowheads="1"/>
            </p:cNvSpPr>
            <p:nvPr/>
          </p:nvSpPr>
          <p:spPr bwMode="auto">
            <a:xfrm rot="16200000">
              <a:off x="2314316" y="4334143"/>
              <a:ext cx="1803400" cy="46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sz="1800">
                  <a:solidFill>
                    <a:srgbClr val="000090"/>
                  </a:solidFill>
                </a:rPr>
                <a:t>INTRINSIC PREDICTABILITY</a:t>
              </a:r>
            </a:p>
          </p:txBody>
        </p:sp>
      </p:grpSp>
      <p:sp>
        <p:nvSpPr>
          <p:cNvPr id="379908" name="Text Box 15"/>
          <p:cNvSpPr txBox="1">
            <a:spLocks noChangeArrowheads="1"/>
          </p:cNvSpPr>
          <p:nvPr/>
        </p:nvSpPr>
        <p:spPr bwMode="auto">
          <a:xfrm>
            <a:off x="4114801" y="533400"/>
            <a:ext cx="4312399"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r>
              <a:rPr lang="en-US" sz="1600" b="0" baseline="0" dirty="0">
                <a:solidFill>
                  <a:prstClr val="black"/>
                </a:solidFill>
                <a:latin typeface="Helvetica" charset="0"/>
              </a:rPr>
              <a:t>(</a:t>
            </a:r>
            <a:r>
              <a:rPr lang="en-US" sz="1600" b="0" baseline="0" dirty="0">
                <a:solidFill>
                  <a:srgbClr val="FF0000"/>
                </a:solidFill>
                <a:latin typeface="Helvetica" charset="0"/>
              </a:rPr>
              <a:t>Lorenz 1995; </a:t>
            </a:r>
            <a:r>
              <a:rPr lang="en-US" sz="1600" b="0" baseline="0" dirty="0" err="1">
                <a:solidFill>
                  <a:srgbClr val="FF0000"/>
                </a:solidFill>
                <a:latin typeface="Helvetica" charset="0"/>
              </a:rPr>
              <a:t>Melhauser</a:t>
            </a:r>
            <a:r>
              <a:rPr lang="en-US" sz="1600" b="0" baseline="0" dirty="0">
                <a:solidFill>
                  <a:srgbClr val="FF0000"/>
                </a:solidFill>
                <a:latin typeface="Helvetica" charset="0"/>
              </a:rPr>
              <a:t> &amp; Zhang 2012 JAS</a:t>
            </a:r>
            <a:r>
              <a:rPr lang="en-US" sz="1600" b="0" baseline="0" dirty="0">
                <a:solidFill>
                  <a:prstClr val="black"/>
                </a:solidFill>
                <a:latin typeface="Helvetica" charset="0"/>
              </a:rPr>
              <a:t>)</a:t>
            </a:r>
          </a:p>
        </p:txBody>
      </p:sp>
      <p:sp>
        <p:nvSpPr>
          <p:cNvPr id="204" name="Rectangle 4"/>
          <p:cNvSpPr>
            <a:spLocks noChangeArrowheads="1"/>
          </p:cNvSpPr>
          <p:nvPr/>
        </p:nvSpPr>
        <p:spPr bwMode="auto">
          <a:xfrm>
            <a:off x="714503" y="857250"/>
            <a:ext cx="3736975" cy="5864225"/>
          </a:xfrm>
          <a:prstGeom prst="rect">
            <a:avLst/>
          </a:prstGeom>
          <a:solidFill>
            <a:schemeClr val="bg1"/>
          </a:solidFill>
          <a:ln w="9525">
            <a:noFill/>
            <a:miter lim="800000"/>
            <a:headEnd/>
            <a:tailEnd/>
          </a:ln>
        </p:spPr>
        <p:txBody>
          <a:bodyPr/>
          <a:lstStyle/>
          <a:p>
            <a:pPr marL="342900" indent="-342900">
              <a:lnSpc>
                <a:spcPct val="110000"/>
              </a:lnSpc>
              <a:spcBef>
                <a:spcPct val="20000"/>
              </a:spcBef>
            </a:pPr>
            <a:r>
              <a:rPr lang="en-US" sz="2000" i="1" dirty="0">
                <a:solidFill>
                  <a:srgbClr val="00B050"/>
                </a:solidFill>
                <a:latin typeface="Helvetica" charset="0"/>
              </a:rPr>
              <a:t>Practical predictability</a:t>
            </a:r>
            <a:r>
              <a:rPr lang="en-US" sz="2000" dirty="0">
                <a:solidFill>
                  <a:srgbClr val="00B050"/>
                </a:solidFill>
                <a:latin typeface="Helvetica" charset="0"/>
              </a:rPr>
              <a:t>: </a:t>
            </a:r>
            <a:r>
              <a:rPr lang="en-US" sz="2000" dirty="0">
                <a:solidFill>
                  <a:srgbClr val="0033CC"/>
                </a:solidFill>
                <a:latin typeface="Helvetica" charset="0"/>
              </a:rPr>
              <a:t>the ability and uncertainty to predict given  practical initial condition uncertainties and/or model errors, both of which remain significantly big in the present-day forecast systems.</a:t>
            </a:r>
          </a:p>
          <a:p>
            <a:pPr marL="342900" indent="-342900">
              <a:lnSpc>
                <a:spcPct val="110000"/>
              </a:lnSpc>
              <a:spcBef>
                <a:spcPct val="20000"/>
              </a:spcBef>
            </a:pPr>
            <a:endParaRPr lang="en-US" sz="2000" dirty="0">
              <a:solidFill>
                <a:srgbClr val="1F497D"/>
              </a:solidFill>
              <a:latin typeface="Helvetica" charset="0"/>
            </a:endParaRPr>
          </a:p>
          <a:p>
            <a:pPr marL="342900" indent="-342900" eaLnBrk="0" hangingPunct="0">
              <a:lnSpc>
                <a:spcPct val="110000"/>
              </a:lnSpc>
            </a:pPr>
            <a:r>
              <a:rPr lang="en-US" sz="2000" i="1" dirty="0">
                <a:solidFill>
                  <a:srgbClr val="FF0000"/>
                </a:solidFill>
                <a:latin typeface="Helvetica" charset="0"/>
              </a:rPr>
              <a:t>Intrinsic predictability</a:t>
            </a:r>
            <a:r>
              <a:rPr lang="en-US" sz="2000" dirty="0">
                <a:solidFill>
                  <a:srgbClr val="FF0000"/>
                </a:solidFill>
                <a:latin typeface="Helvetica" charset="0"/>
              </a:rPr>
              <a:t>: </a:t>
            </a:r>
            <a:r>
              <a:rPr lang="en-US" sz="2000" dirty="0">
                <a:solidFill>
                  <a:srgbClr val="0033CC"/>
                </a:solidFill>
                <a:latin typeface="Helvetica" charset="0"/>
              </a:rPr>
              <a:t>the limit to predict given nearly perfect initial conditions and nearly perfect forecast systems, in other words when the initial condition and model errors become infinitesimally small.</a:t>
            </a:r>
          </a:p>
        </p:txBody>
      </p:sp>
      <p:sp>
        <p:nvSpPr>
          <p:cNvPr id="2" name="Rectangle 1"/>
          <p:cNvSpPr/>
          <p:nvPr/>
        </p:nvSpPr>
        <p:spPr>
          <a:xfrm>
            <a:off x="4968210" y="6245225"/>
            <a:ext cx="5623591" cy="523220"/>
          </a:xfrm>
          <a:prstGeom prst="rect">
            <a:avLst/>
          </a:prstGeom>
        </p:spPr>
        <p:txBody>
          <a:bodyPr wrap="none">
            <a:spAutoFit/>
          </a:bodyPr>
          <a:lstStyle/>
          <a:p>
            <a:r>
              <a:rPr lang="en-US" sz="2800" dirty="0">
                <a:solidFill>
                  <a:srgbClr val="FF0000"/>
                </a:solidFill>
                <a:latin typeface="Arial" charset="0"/>
                <a:ea typeface="Arial" charset="0"/>
                <a:cs typeface="Arial" charset="0"/>
              </a:rPr>
              <a:t>“the butterfly effect” (Lorenz 1969)</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190299205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957943" y="76200"/>
            <a:ext cx="10145486"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4389438">
              <a:defRPr sz="2400">
                <a:solidFill>
                  <a:schemeClr val="tx1"/>
                </a:solidFill>
                <a:latin typeface="Times New Roman" charset="0"/>
                <a:ea typeface="ＭＳ Ｐゴシック" charset="-128"/>
              </a:defRPr>
            </a:lvl1pPr>
            <a:lvl2pPr marL="742950" indent="-285750" defTabSz="4389438">
              <a:defRPr sz="2400">
                <a:solidFill>
                  <a:schemeClr val="tx1"/>
                </a:solidFill>
                <a:latin typeface="Times New Roman" charset="0"/>
                <a:ea typeface="ＭＳ Ｐゴシック" charset="-128"/>
              </a:defRPr>
            </a:lvl2pPr>
            <a:lvl3pPr marL="1143000" indent="-228600" defTabSz="4389438">
              <a:defRPr sz="2400">
                <a:solidFill>
                  <a:schemeClr val="tx1"/>
                </a:solidFill>
                <a:latin typeface="Times New Roman" charset="0"/>
                <a:ea typeface="ＭＳ Ｐゴシック" charset="-128"/>
              </a:defRPr>
            </a:lvl3pPr>
            <a:lvl4pPr marL="1600200" indent="-228600" defTabSz="4389438">
              <a:defRPr sz="2400">
                <a:solidFill>
                  <a:schemeClr val="tx1"/>
                </a:solidFill>
                <a:latin typeface="Times New Roman" charset="0"/>
                <a:ea typeface="ＭＳ Ｐゴシック" charset="-128"/>
              </a:defRPr>
            </a:lvl4pPr>
            <a:lvl5pPr marL="2057400" indent="-228600" defTabSz="4389438">
              <a:defRPr sz="2400">
                <a:solidFill>
                  <a:schemeClr val="tx1"/>
                </a:solidFill>
                <a:latin typeface="Times New Roman" charset="0"/>
                <a:ea typeface="ＭＳ Ｐゴシック" charset="-128"/>
              </a:defRPr>
            </a:lvl5pPr>
            <a:lvl6pPr marL="2514600" indent="-228600" algn="ctr" defTabSz="438943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defTabSz="438943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defTabSz="438943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defTabSz="4389438" eaLnBrk="0" fontAlgn="base" hangingPunct="0">
              <a:spcBef>
                <a:spcPct val="0"/>
              </a:spcBef>
              <a:spcAft>
                <a:spcPct val="0"/>
              </a:spcAft>
              <a:defRPr sz="2400">
                <a:solidFill>
                  <a:schemeClr val="tx1"/>
                </a:solidFill>
                <a:latin typeface="Times New Roman" charset="0"/>
                <a:ea typeface="ＭＳ Ｐゴシック" charset="-128"/>
              </a:defRPr>
            </a:lvl9pPr>
          </a:lstStyle>
          <a:p>
            <a:pPr algn="ctr" fontAlgn="base">
              <a:spcBef>
                <a:spcPct val="0"/>
              </a:spcBef>
              <a:spcAft>
                <a:spcPct val="0"/>
              </a:spcAft>
            </a:pPr>
            <a:r>
              <a:rPr lang="en-US" altLang="en-US" b="1" dirty="0">
                <a:solidFill>
                  <a:srgbClr val="0B26DD"/>
                </a:solidFill>
                <a:latin typeface="Arial"/>
                <a:ea typeface=""/>
                <a:cs typeface="Arial"/>
              </a:rPr>
              <a:t>A Multistage Upscale Error Growth Model for Mesoscale Predictability</a:t>
            </a:r>
          </a:p>
          <a:p>
            <a:pPr algn="ctr" fontAlgn="base">
              <a:spcBef>
                <a:spcPct val="0"/>
              </a:spcBef>
              <a:spcAft>
                <a:spcPct val="0"/>
              </a:spcAft>
            </a:pPr>
            <a:r>
              <a:rPr lang="en-US" altLang="en-US" sz="1400" b="1" dirty="0">
                <a:solidFill>
                  <a:srgbClr val="000066"/>
                </a:solidFill>
              </a:rPr>
              <a:t>(Zhang et al. 2007, JAS)</a:t>
            </a:r>
            <a:endParaRPr lang="en-US" altLang="en-US" sz="1400" b="1" dirty="0">
              <a:solidFill>
                <a:srgbClr val="0000CC"/>
              </a:solidFill>
            </a:endParaRPr>
          </a:p>
          <a:p>
            <a:pPr fontAlgn="base">
              <a:spcBef>
                <a:spcPct val="0"/>
              </a:spcBef>
              <a:spcAft>
                <a:spcPct val="0"/>
              </a:spcAft>
            </a:pPr>
            <a:r>
              <a:rPr lang="en-US" altLang="en-US" sz="1800" b="1" i="1" dirty="0">
                <a:solidFill>
                  <a:srgbClr val="000066"/>
                </a:solidFill>
              </a:rPr>
              <a:t>Stage I, convective growth:</a:t>
            </a:r>
            <a:r>
              <a:rPr lang="en-US" altLang="en-US" sz="1800" dirty="0">
                <a:solidFill>
                  <a:srgbClr val="000066"/>
                </a:solidFill>
              </a:rPr>
              <a:t> Errors grow mostly from small-scale convective instability and saturate at convective scales on </a:t>
            </a:r>
            <a:r>
              <a:rPr lang="en-US" altLang="en-US" sz="1800" i="1" dirty="0">
                <a:solidFill>
                  <a:srgbClr val="000066"/>
                </a:solidFill>
              </a:rPr>
              <a:t>O(1 h).</a:t>
            </a:r>
            <a:r>
              <a:rPr lang="en-US" altLang="en-US" sz="1800" dirty="0">
                <a:solidFill>
                  <a:srgbClr val="000066"/>
                </a:solidFill>
              </a:rPr>
              <a:t> The amplitude of saturation may be a function of CAPE and its areal coverage determined by large-scale flows. </a:t>
            </a:r>
          </a:p>
          <a:p>
            <a:pPr fontAlgn="base">
              <a:spcBef>
                <a:spcPct val="0"/>
              </a:spcBef>
              <a:spcAft>
                <a:spcPct val="0"/>
              </a:spcAft>
            </a:pPr>
            <a:endParaRPr lang="en-US" altLang="en-US" sz="800" dirty="0">
              <a:solidFill>
                <a:srgbClr val="000066"/>
              </a:solidFill>
            </a:endParaRPr>
          </a:p>
          <a:p>
            <a:pPr fontAlgn="base">
              <a:spcBef>
                <a:spcPct val="0"/>
              </a:spcBef>
              <a:spcAft>
                <a:spcPct val="0"/>
              </a:spcAft>
            </a:pPr>
            <a:r>
              <a:rPr lang="en-US" altLang="en-US" sz="1800" b="1" i="1" dirty="0">
                <a:solidFill>
                  <a:srgbClr val="000066"/>
                </a:solidFill>
              </a:rPr>
              <a:t>Stage II, transient growth:</a:t>
            </a:r>
            <a:r>
              <a:rPr lang="en-US" altLang="en-US" sz="1800" dirty="0">
                <a:solidFill>
                  <a:srgbClr val="000066"/>
                </a:solidFill>
              </a:rPr>
              <a:t> Saturated errors transform from convective-scale unbalanced to larger-scale balanced motions through balance adjustment and GWs at the time scale </a:t>
            </a:r>
            <a:r>
              <a:rPr lang="en-US" altLang="en-US" sz="1800" i="1" dirty="0">
                <a:solidFill>
                  <a:srgbClr val="000066"/>
                </a:solidFill>
              </a:rPr>
              <a:t>O(2π/f).</a:t>
            </a:r>
          </a:p>
          <a:p>
            <a:pPr fontAlgn="base">
              <a:spcBef>
                <a:spcPct val="0"/>
              </a:spcBef>
              <a:spcAft>
                <a:spcPct val="0"/>
              </a:spcAft>
            </a:pPr>
            <a:endParaRPr lang="en-US" altLang="en-US" sz="800" i="1" dirty="0">
              <a:solidFill>
                <a:srgbClr val="000066"/>
              </a:solidFill>
            </a:endParaRPr>
          </a:p>
          <a:p>
            <a:pPr fontAlgn="base">
              <a:spcBef>
                <a:spcPct val="0"/>
              </a:spcBef>
              <a:spcAft>
                <a:spcPct val="0"/>
              </a:spcAft>
            </a:pPr>
            <a:r>
              <a:rPr lang="en-US" altLang="en-US" sz="1800" b="1" i="1" dirty="0">
                <a:solidFill>
                  <a:srgbClr val="000066"/>
                </a:solidFill>
              </a:rPr>
              <a:t>Stage III, </a:t>
            </a:r>
            <a:r>
              <a:rPr lang="en-US" altLang="en-US" sz="1800" b="1" i="1" dirty="0" err="1">
                <a:solidFill>
                  <a:srgbClr val="000066"/>
                </a:solidFill>
              </a:rPr>
              <a:t>baroclinic</a:t>
            </a:r>
            <a:r>
              <a:rPr lang="en-US" altLang="en-US" sz="1800" b="1" i="1" dirty="0">
                <a:solidFill>
                  <a:srgbClr val="000066"/>
                </a:solidFill>
              </a:rPr>
              <a:t> growth</a:t>
            </a:r>
            <a:r>
              <a:rPr lang="en-US" altLang="en-US" sz="1800" i="1" dirty="0">
                <a:solidFill>
                  <a:srgbClr val="000066"/>
                </a:solidFill>
              </a:rPr>
              <a:t>:</a:t>
            </a:r>
            <a:r>
              <a:rPr lang="en-US" altLang="en-US" sz="1800" dirty="0">
                <a:solidFill>
                  <a:srgbClr val="000066"/>
                </a:solidFill>
              </a:rPr>
              <a:t> Balanced components of saturated error project onto the larger-scale flow and grow with background dynamics and instability at the time scale of </a:t>
            </a:r>
            <a:r>
              <a:rPr lang="en-US" altLang="en-US" sz="1800" i="1" dirty="0">
                <a:solidFill>
                  <a:srgbClr val="000066"/>
                </a:solidFill>
              </a:rPr>
              <a:t>O(1day).</a:t>
            </a:r>
            <a:r>
              <a:rPr lang="en-US" altLang="en-US" sz="1800" dirty="0">
                <a:solidFill>
                  <a:srgbClr val="000066"/>
                </a:solidFill>
              </a:rPr>
              <a:t> </a:t>
            </a:r>
          </a:p>
        </p:txBody>
      </p:sp>
      <p:pic>
        <p:nvPicPr>
          <p:cNvPr id="193538" name="Picture 4" descr="Z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0" y="3501570"/>
            <a:ext cx="28575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0" name="Text Box 6"/>
          <p:cNvSpPr txBox="1">
            <a:spLocks noChangeArrowheads="1"/>
          </p:cNvSpPr>
          <p:nvPr/>
        </p:nvSpPr>
        <p:spPr bwMode="auto">
          <a:xfrm>
            <a:off x="2505076" y="6174920"/>
            <a:ext cx="7715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a:solidFill>
                  <a:srgbClr val="0000CC"/>
                </a:solidFill>
                <a:latin typeface="Times New Roman" charset="0"/>
              </a:rPr>
              <a:t>300km</a:t>
            </a:r>
          </a:p>
        </p:txBody>
      </p:sp>
      <p:sp>
        <p:nvSpPr>
          <p:cNvPr id="379911" name="Line 7"/>
          <p:cNvSpPr>
            <a:spLocks noChangeShapeType="1"/>
          </p:cNvSpPr>
          <p:nvPr/>
        </p:nvSpPr>
        <p:spPr bwMode="auto">
          <a:xfrm flipV="1">
            <a:off x="1828801" y="6589258"/>
            <a:ext cx="2562225" cy="17462"/>
          </a:xfrm>
          <a:prstGeom prst="line">
            <a:avLst/>
          </a:prstGeom>
          <a:noFill/>
          <a:ln w="571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2400">
              <a:solidFill>
                <a:srgbClr val="CCECFF"/>
              </a:solidFill>
              <a:latin typeface="Times New Roman" charset="0"/>
            </a:endParaRPr>
          </a:p>
        </p:txBody>
      </p:sp>
      <p:sp>
        <p:nvSpPr>
          <p:cNvPr id="379912" name="Line 8"/>
          <p:cNvSpPr>
            <a:spLocks noChangeShapeType="1"/>
          </p:cNvSpPr>
          <p:nvPr/>
        </p:nvSpPr>
        <p:spPr bwMode="auto">
          <a:xfrm>
            <a:off x="4667251" y="6559095"/>
            <a:ext cx="2771775" cy="0"/>
          </a:xfrm>
          <a:prstGeom prst="line">
            <a:avLst/>
          </a:prstGeom>
          <a:noFill/>
          <a:ln w="571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2400">
              <a:solidFill>
                <a:srgbClr val="CCECFF"/>
              </a:solidFill>
              <a:latin typeface="Times New Roman" charset="0"/>
            </a:endParaRPr>
          </a:p>
        </p:txBody>
      </p:sp>
      <p:sp>
        <p:nvSpPr>
          <p:cNvPr id="379913" name="Line 9"/>
          <p:cNvSpPr>
            <a:spLocks noChangeShapeType="1"/>
          </p:cNvSpPr>
          <p:nvPr/>
        </p:nvSpPr>
        <p:spPr bwMode="auto">
          <a:xfrm>
            <a:off x="7710488" y="6559095"/>
            <a:ext cx="2671762" cy="0"/>
          </a:xfrm>
          <a:prstGeom prst="line">
            <a:avLst/>
          </a:prstGeom>
          <a:noFill/>
          <a:ln w="571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2400">
              <a:solidFill>
                <a:srgbClr val="CCECFF"/>
              </a:solidFill>
              <a:latin typeface="Times New Roman" charset="0"/>
            </a:endParaRPr>
          </a:p>
        </p:txBody>
      </p:sp>
      <p:sp>
        <p:nvSpPr>
          <p:cNvPr id="379914" name="Text Box 10"/>
          <p:cNvSpPr txBox="1">
            <a:spLocks noChangeArrowheads="1"/>
          </p:cNvSpPr>
          <p:nvPr/>
        </p:nvSpPr>
        <p:spPr bwMode="auto">
          <a:xfrm>
            <a:off x="8686801" y="6178095"/>
            <a:ext cx="8731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a:solidFill>
                  <a:srgbClr val="0000CC"/>
                </a:solidFill>
                <a:latin typeface="Times New Roman" charset="0"/>
              </a:rPr>
              <a:t>4200km</a:t>
            </a:r>
          </a:p>
        </p:txBody>
      </p:sp>
      <p:sp>
        <p:nvSpPr>
          <p:cNvPr id="379915" name="Text Box 11"/>
          <p:cNvSpPr txBox="1">
            <a:spLocks noChangeArrowheads="1"/>
          </p:cNvSpPr>
          <p:nvPr/>
        </p:nvSpPr>
        <p:spPr bwMode="auto">
          <a:xfrm>
            <a:off x="5562601" y="6197145"/>
            <a:ext cx="8731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a:solidFill>
                  <a:srgbClr val="0000CC"/>
                </a:solidFill>
                <a:latin typeface="Times New Roman" charset="0"/>
              </a:rPr>
              <a:t>1200km</a:t>
            </a:r>
          </a:p>
        </p:txBody>
      </p:sp>
      <p:sp>
        <p:nvSpPr>
          <p:cNvPr id="379917" name="Text Box 13"/>
          <p:cNvSpPr txBox="1">
            <a:spLocks noChangeArrowheads="1"/>
          </p:cNvSpPr>
          <p:nvPr/>
        </p:nvSpPr>
        <p:spPr bwMode="auto">
          <a:xfrm>
            <a:off x="5741988" y="3095170"/>
            <a:ext cx="8112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dirty="0">
                <a:solidFill>
                  <a:srgbClr val="0000CC"/>
                </a:solidFill>
                <a:latin typeface="Times New Roman" charset="0"/>
              </a:rPr>
              <a:t>Stage 2</a:t>
            </a:r>
          </a:p>
        </p:txBody>
      </p:sp>
      <p:sp>
        <p:nvSpPr>
          <p:cNvPr id="379918" name="Text Box 14"/>
          <p:cNvSpPr txBox="1">
            <a:spLocks noChangeArrowheads="1"/>
          </p:cNvSpPr>
          <p:nvPr/>
        </p:nvSpPr>
        <p:spPr bwMode="auto">
          <a:xfrm>
            <a:off x="8991601" y="3117395"/>
            <a:ext cx="8112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dirty="0">
                <a:solidFill>
                  <a:srgbClr val="0000CC"/>
                </a:solidFill>
                <a:latin typeface="Times New Roman" charset="0"/>
              </a:rPr>
              <a:t>Stage 3</a:t>
            </a:r>
          </a:p>
        </p:txBody>
      </p:sp>
      <p:sp>
        <p:nvSpPr>
          <p:cNvPr id="379919" name="Text Box 15"/>
          <p:cNvSpPr txBox="1">
            <a:spLocks noChangeArrowheads="1"/>
          </p:cNvSpPr>
          <p:nvPr/>
        </p:nvSpPr>
        <p:spPr bwMode="auto">
          <a:xfrm>
            <a:off x="1851026" y="3469820"/>
            <a:ext cx="434975"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1600" b="1" baseline="-25000">
                <a:solidFill>
                  <a:srgbClr val="0000CC"/>
                </a:solidFill>
                <a:latin typeface="Times New Roman" charset="0"/>
              </a:rPr>
              <a:t>2h</a:t>
            </a:r>
          </a:p>
        </p:txBody>
      </p:sp>
      <p:sp>
        <p:nvSpPr>
          <p:cNvPr id="379920" name="Text Box 16"/>
          <p:cNvSpPr txBox="1">
            <a:spLocks noChangeArrowheads="1"/>
          </p:cNvSpPr>
          <p:nvPr/>
        </p:nvSpPr>
        <p:spPr bwMode="auto">
          <a:xfrm>
            <a:off x="2000250" y="6505120"/>
            <a:ext cx="18034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aseline="-25000">
                <a:solidFill>
                  <a:srgbClr val="0000CC"/>
                </a:solidFill>
                <a:latin typeface="Times New Roman" charset="0"/>
              </a:rPr>
              <a:t>T and w differences</a:t>
            </a:r>
          </a:p>
        </p:txBody>
      </p:sp>
      <p:sp>
        <p:nvSpPr>
          <p:cNvPr id="379921" name="Text Box 17"/>
          <p:cNvSpPr txBox="1">
            <a:spLocks noChangeArrowheads="1"/>
          </p:cNvSpPr>
          <p:nvPr/>
        </p:nvSpPr>
        <p:spPr bwMode="auto">
          <a:xfrm>
            <a:off x="4845051" y="6482895"/>
            <a:ext cx="24241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aseline="-25000">
                <a:solidFill>
                  <a:srgbClr val="0000CC"/>
                </a:solidFill>
                <a:latin typeface="Times New Roman" charset="0"/>
              </a:rPr>
              <a:t>PV, </a:t>
            </a:r>
            <a:r>
              <a:rPr lang="en-US" sz="2400" b="1" baseline="-25000">
                <a:solidFill>
                  <a:srgbClr val="0000CC"/>
                </a:solidFill>
                <a:latin typeface="Times New Roman" charset="0"/>
              </a:rPr>
              <a:t>Q</a:t>
            </a:r>
            <a:r>
              <a:rPr lang="en-US" sz="2400" baseline="-25000">
                <a:solidFill>
                  <a:srgbClr val="0000CC"/>
                </a:solidFill>
                <a:latin typeface="Times New Roman" charset="0"/>
              </a:rPr>
              <a:t> and </a:t>
            </a:r>
            <a:r>
              <a:rPr lang="en-US" sz="2400" b="1" baseline="-25000">
                <a:solidFill>
                  <a:srgbClr val="0000CC"/>
                </a:solidFill>
                <a:latin typeface="Times New Roman" charset="0"/>
              </a:rPr>
              <a:t>DIV</a:t>
            </a:r>
            <a:r>
              <a:rPr lang="en-US" sz="2400" baseline="-25000">
                <a:solidFill>
                  <a:srgbClr val="0000CC"/>
                </a:solidFill>
                <a:latin typeface="Times New Roman" charset="0"/>
              </a:rPr>
              <a:t> differences</a:t>
            </a:r>
          </a:p>
        </p:txBody>
      </p:sp>
      <p:sp>
        <p:nvSpPr>
          <p:cNvPr id="379922" name="Text Box 18"/>
          <p:cNvSpPr txBox="1">
            <a:spLocks noChangeArrowheads="1"/>
          </p:cNvSpPr>
          <p:nvPr/>
        </p:nvSpPr>
        <p:spPr bwMode="auto">
          <a:xfrm>
            <a:off x="7986714" y="6482895"/>
            <a:ext cx="239148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aseline="-25000">
                <a:solidFill>
                  <a:srgbClr val="0000CC"/>
                </a:solidFill>
                <a:latin typeface="Times New Roman" charset="0"/>
              </a:rPr>
              <a:t>Pressure and </a:t>
            </a:r>
            <a:r>
              <a:rPr lang="en-US" sz="2400" b="1" baseline="-25000">
                <a:solidFill>
                  <a:srgbClr val="0000CC"/>
                </a:solidFill>
                <a:latin typeface="Times New Roman" charset="0"/>
              </a:rPr>
              <a:t>V</a:t>
            </a:r>
            <a:r>
              <a:rPr lang="en-US" sz="2400" baseline="-25000">
                <a:solidFill>
                  <a:srgbClr val="0000CC"/>
                </a:solidFill>
                <a:latin typeface="Times New Roman" charset="0"/>
              </a:rPr>
              <a:t> differences</a:t>
            </a:r>
          </a:p>
        </p:txBody>
      </p:sp>
      <p:pic>
        <p:nvPicPr>
          <p:cNvPr id="193551" name="Picture 19" descr="NEW08"/>
          <p:cNvPicPr>
            <a:picLocks noChangeAspect="1" noChangeArrowheads="1"/>
          </p:cNvPicPr>
          <p:nvPr/>
        </p:nvPicPr>
        <p:blipFill>
          <a:blip r:embed="rId4">
            <a:extLst>
              <a:ext uri="{28A0092B-C50C-407E-A947-70E740481C1C}">
                <a14:useLocalDpi xmlns:a14="http://schemas.microsoft.com/office/drawing/2010/main"/>
              </a:ext>
            </a:extLst>
          </a:blip>
          <a:srcRect t="491" r="12341" b="23500"/>
          <a:stretch>
            <a:fillRect/>
          </a:stretch>
        </p:blipFill>
        <p:spPr bwMode="auto">
          <a:xfrm>
            <a:off x="1524001" y="3425370"/>
            <a:ext cx="29368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20" descr="NEW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08514" y="3488870"/>
            <a:ext cx="2890837"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6" name="Text Box 12"/>
          <p:cNvSpPr txBox="1">
            <a:spLocks noChangeArrowheads="1"/>
          </p:cNvSpPr>
          <p:nvPr/>
        </p:nvSpPr>
        <p:spPr bwMode="auto">
          <a:xfrm>
            <a:off x="2312988" y="3120570"/>
            <a:ext cx="8112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baseline="-25000">
                <a:solidFill>
                  <a:srgbClr val="0000CC"/>
                </a:solidFill>
                <a:latin typeface="Times New Roman" charset="0"/>
              </a:rPr>
              <a:t>Stage 1</a:t>
            </a:r>
          </a:p>
        </p:txBody>
      </p:sp>
      <p:sp>
        <p:nvSpPr>
          <p:cNvPr id="379926" name="Text Box 22"/>
          <p:cNvSpPr txBox="1">
            <a:spLocks noChangeArrowheads="1"/>
          </p:cNvSpPr>
          <p:nvPr/>
        </p:nvSpPr>
        <p:spPr bwMode="auto">
          <a:xfrm>
            <a:off x="1541463" y="3468233"/>
            <a:ext cx="3873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en-US" sz="1600">
                <a:solidFill>
                  <a:srgbClr val="000000"/>
                </a:solidFill>
                <a:latin typeface="Times New Roman" charset="0"/>
              </a:rPr>
              <a:t>3h</a:t>
            </a:r>
          </a:p>
        </p:txBody>
      </p:sp>
    </p:spTree>
    <p:extLst>
      <p:ext uri="{BB962C8B-B14F-4D97-AF65-F5344CB8AC3E}">
        <p14:creationId xmlns:p14="http://schemas.microsoft.com/office/powerpoint/2010/main" val="101406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202448"/>
            <a:ext cx="9144000" cy="461665"/>
          </a:xfrm>
          <a:prstGeom prst="rect">
            <a:avLst/>
          </a:prstGeom>
          <a:noFill/>
        </p:spPr>
        <p:txBody>
          <a:bodyPr wrap="square" rtlCol="0">
            <a:spAutoFit/>
          </a:bodyPr>
          <a:lstStyle/>
          <a:p>
            <a:pPr algn="ctr"/>
            <a:r>
              <a:rPr kumimoji="1" lang="en-US" sz="2400" b="1" dirty="0" err="1">
                <a:solidFill>
                  <a:srgbClr val="1A22C3"/>
                </a:solidFill>
                <a:effectLst>
                  <a:outerShdw blurRad="38100" dist="38100" dir="2700000" algn="tl">
                    <a:srgbClr val="DDDDDD"/>
                  </a:outerShdw>
                </a:effectLst>
                <a:latin typeface="Arial"/>
                <a:cs typeface="Arial"/>
              </a:rPr>
              <a:t>Baroclinic</a:t>
            </a:r>
            <a:r>
              <a:rPr kumimoji="1" lang="en-US" sz="2400" b="1" dirty="0">
                <a:solidFill>
                  <a:srgbClr val="1A22C3"/>
                </a:solidFill>
                <a:effectLst>
                  <a:outerShdw blurRad="38100" dist="38100" dir="2700000" algn="tl">
                    <a:srgbClr val="DDDDDD"/>
                  </a:outerShdw>
                </a:effectLst>
                <a:latin typeface="Arial"/>
                <a:cs typeface="Arial"/>
              </a:rPr>
              <a:t> wave simulations:  Dry vs. Moist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65655" t="6172" r="10886" b="9184"/>
          <a:stretch/>
        </p:blipFill>
        <p:spPr>
          <a:xfrm rot="16200000">
            <a:off x="5125951" y="-2053974"/>
            <a:ext cx="1852767" cy="86868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l="10983" t="6172" r="60550" b="9184"/>
          <a:stretch/>
        </p:blipFill>
        <p:spPr>
          <a:xfrm rot="16200000">
            <a:off x="4928171" y="181509"/>
            <a:ext cx="2248326" cy="8686800"/>
          </a:xfrm>
          <a:prstGeom prst="rect">
            <a:avLst/>
          </a:prstGeom>
        </p:spPr>
      </p:pic>
      <p:sp>
        <p:nvSpPr>
          <p:cNvPr id="8" name="Rectangle 7"/>
          <p:cNvSpPr/>
          <p:nvPr/>
        </p:nvSpPr>
        <p:spPr>
          <a:xfrm>
            <a:off x="1524000" y="883577"/>
            <a:ext cx="9144000" cy="5270642"/>
          </a:xfrm>
          <a:prstGeom prst="rect">
            <a:avLst/>
          </a:prstGeom>
          <a:solidFill>
            <a:schemeClr val="bg1">
              <a:alpha val="92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50572" y="5834007"/>
            <a:ext cx="8490856" cy="584776"/>
          </a:xfrm>
          <a:prstGeom prst="rect">
            <a:avLst/>
          </a:prstGeom>
          <a:noFill/>
        </p:spPr>
        <p:txBody>
          <a:bodyPr wrap="square" rtlCol="0">
            <a:spAutoFit/>
          </a:bodyPr>
          <a:lstStyle/>
          <a:p>
            <a:r>
              <a:rPr lang="en-US" sz="1600" dirty="0">
                <a:solidFill>
                  <a:srgbClr val="0000FF"/>
                </a:solidFill>
                <a:latin typeface="Arial"/>
                <a:cs typeface="Arial"/>
              </a:rPr>
              <a:t>Simulated dry </a:t>
            </a:r>
            <a:r>
              <a:rPr lang="en-US" sz="1600" dirty="0" err="1">
                <a:solidFill>
                  <a:srgbClr val="0000FF"/>
                </a:solidFill>
                <a:latin typeface="Arial"/>
                <a:cs typeface="Arial"/>
              </a:rPr>
              <a:t>baroclinic</a:t>
            </a:r>
            <a:r>
              <a:rPr lang="en-US" sz="1600" dirty="0">
                <a:solidFill>
                  <a:srgbClr val="0000FF"/>
                </a:solidFill>
                <a:latin typeface="Arial"/>
                <a:cs typeface="Arial"/>
              </a:rPr>
              <a:t> Jets have a -3 slope, while moist experiments show a transition at </a:t>
            </a:r>
            <a:r>
              <a:rPr lang="en-US" sz="1600" dirty="0" err="1">
                <a:solidFill>
                  <a:srgbClr val="0000FF"/>
                </a:solidFill>
                <a:latin typeface="Arial"/>
                <a:cs typeface="Arial"/>
              </a:rPr>
              <a:t>mesoscale</a:t>
            </a:r>
            <a:r>
              <a:rPr lang="en-US" sz="1600" dirty="0">
                <a:solidFill>
                  <a:srgbClr val="0000FF"/>
                </a:solidFill>
                <a:latin typeface="Arial"/>
                <a:cs typeface="Arial"/>
              </a:rPr>
              <a:t>.</a:t>
            </a:r>
          </a:p>
        </p:txBody>
      </p:sp>
      <p:grpSp>
        <p:nvGrpSpPr>
          <p:cNvPr id="14" name="Group 13"/>
          <p:cNvGrpSpPr>
            <a:grpSpLocks noChangeAspect="1"/>
          </p:cNvGrpSpPr>
          <p:nvPr/>
        </p:nvGrpSpPr>
        <p:grpSpPr>
          <a:xfrm>
            <a:off x="1654628" y="1797735"/>
            <a:ext cx="8686800" cy="3596722"/>
            <a:chOff x="660006" y="1945431"/>
            <a:chExt cx="7729604" cy="320040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51866" r="66560"/>
            <a:stretch/>
          </p:blipFill>
          <p:spPr bwMode="auto">
            <a:xfrm>
              <a:off x="660006" y="1945431"/>
              <a:ext cx="3709916"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a:ext>
              </a:extLst>
            </a:blip>
            <a:srcRect l="66516" t="51866"/>
            <a:stretch/>
          </p:blipFill>
          <p:spPr bwMode="auto">
            <a:xfrm>
              <a:off x="4679439" y="1945431"/>
              <a:ext cx="3710171"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1175657" y="2275114"/>
              <a:ext cx="261257" cy="315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170715" y="2275114"/>
              <a:ext cx="261257" cy="315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7911347" y="1024488"/>
            <a:ext cx="2669320" cy="338554"/>
          </a:xfrm>
          <a:prstGeom prst="rect">
            <a:avLst/>
          </a:prstGeom>
          <a:noFill/>
        </p:spPr>
        <p:txBody>
          <a:bodyPr wrap="none" rtlCol="0">
            <a:spAutoFit/>
          </a:bodyPr>
          <a:lstStyle/>
          <a:p>
            <a:r>
              <a:rPr lang="en-US" sz="1600" dirty="0">
                <a:solidFill>
                  <a:srgbClr val="0000FF"/>
                </a:solidFill>
                <a:latin typeface="Arial"/>
                <a:cs typeface="Arial"/>
              </a:rPr>
              <a:t>Sun and Zhang </a:t>
            </a:r>
            <a:r>
              <a:rPr lang="en-US" sz="1600">
                <a:solidFill>
                  <a:srgbClr val="0000FF"/>
                </a:solidFill>
                <a:latin typeface="Arial"/>
                <a:cs typeface="Arial"/>
              </a:rPr>
              <a:t>(2016 JAS)</a:t>
            </a:r>
            <a:endParaRPr lang="en-US" sz="1600" dirty="0">
              <a:solidFill>
                <a:srgbClr val="0000FF"/>
              </a:solidFill>
              <a:latin typeface="Arial"/>
              <a:cs typeface="Arial"/>
            </a:endParaRPr>
          </a:p>
        </p:txBody>
      </p:sp>
    </p:spTree>
    <p:extLst>
      <p:ext uri="{BB962C8B-B14F-4D97-AF65-F5344CB8AC3E}">
        <p14:creationId xmlns:p14="http://schemas.microsoft.com/office/powerpoint/2010/main" val="556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572" y="914400"/>
            <a:ext cx="9593942" cy="1815882"/>
          </a:xfrm>
          <a:prstGeom prst="rect">
            <a:avLst/>
          </a:prstGeom>
          <a:noFill/>
        </p:spPr>
        <p:txBody>
          <a:bodyPr wrap="square" rtlCol="0">
            <a:spAutoFit/>
          </a:bodyPr>
          <a:lstStyle/>
          <a:p>
            <a:r>
              <a:rPr lang="en-US" sz="2800" b="1" dirty="0" smtClean="0"/>
              <a:t>Research question:</a:t>
            </a:r>
          </a:p>
          <a:p>
            <a:endParaRPr lang="en-US" sz="2800" b="1" dirty="0"/>
          </a:p>
          <a:p>
            <a:r>
              <a:rPr lang="en-US" sz="2800" b="1" dirty="0" smtClean="0"/>
              <a:t>Where is the </a:t>
            </a:r>
            <a:r>
              <a:rPr lang="en-US" sz="2800" b="1" dirty="0" smtClean="0"/>
              <a:t>intrinsic limitation </a:t>
            </a:r>
            <a:r>
              <a:rPr lang="en-US" sz="2800" b="1" dirty="0" smtClean="0"/>
              <a:t>of our operational forecast for mid-latitude jet/front system? </a:t>
            </a:r>
            <a:endParaRPr lang="en-US" sz="2800" b="1" dirty="0"/>
          </a:p>
        </p:txBody>
      </p:sp>
      <p:sp>
        <p:nvSpPr>
          <p:cNvPr id="3" name="TextBox 2"/>
          <p:cNvSpPr txBox="1"/>
          <p:nvPr/>
        </p:nvSpPr>
        <p:spPr>
          <a:xfrm>
            <a:off x="1088572" y="3573517"/>
            <a:ext cx="9593942" cy="2246769"/>
          </a:xfrm>
          <a:prstGeom prst="rect">
            <a:avLst/>
          </a:prstGeom>
          <a:noFill/>
        </p:spPr>
        <p:txBody>
          <a:bodyPr wrap="square" rtlCol="0">
            <a:spAutoFit/>
          </a:bodyPr>
          <a:lstStyle/>
          <a:p>
            <a:r>
              <a:rPr lang="en-US" sz="2800" b="1" dirty="0" smtClean="0">
                <a:solidFill>
                  <a:srgbClr val="00B0F0"/>
                </a:solidFill>
              </a:rPr>
              <a:t>Data:</a:t>
            </a:r>
          </a:p>
          <a:p>
            <a:r>
              <a:rPr lang="en-US" sz="2800" b="1" dirty="0" smtClean="0">
                <a:solidFill>
                  <a:srgbClr val="00B0F0"/>
                </a:solidFill>
              </a:rPr>
              <a:t>ECMWF 9km Analysis</a:t>
            </a:r>
          </a:p>
          <a:p>
            <a:r>
              <a:rPr lang="en-US" sz="2800" b="1" dirty="0" smtClean="0">
                <a:solidFill>
                  <a:srgbClr val="00B0F0"/>
                </a:solidFill>
              </a:rPr>
              <a:t>ECMWF HRES 9km global ensemble simulations</a:t>
            </a:r>
          </a:p>
          <a:p>
            <a:r>
              <a:rPr lang="en-US" sz="2800" b="1" dirty="0" smtClean="0">
                <a:solidFill>
                  <a:srgbClr val="00B0F0"/>
                </a:solidFill>
              </a:rPr>
              <a:t>ECMWF  16km global ensemble simulations</a:t>
            </a:r>
          </a:p>
          <a:p>
            <a:endParaRPr lang="en-US" sz="2800" b="1" dirty="0">
              <a:solidFill>
                <a:srgbClr val="00B0F0"/>
              </a:solidFill>
            </a:endParaRPr>
          </a:p>
        </p:txBody>
      </p:sp>
    </p:spTree>
    <p:extLst>
      <p:ext uri="{BB962C8B-B14F-4D97-AF65-F5344CB8AC3E}">
        <p14:creationId xmlns:p14="http://schemas.microsoft.com/office/powerpoint/2010/main" val="1587339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45503" r="10473"/>
          <a:stretch/>
        </p:blipFill>
        <p:spPr>
          <a:xfrm>
            <a:off x="2699658" y="997673"/>
            <a:ext cx="6618513" cy="5213820"/>
          </a:xfrm>
          <a:prstGeom prst="rect">
            <a:avLst/>
          </a:prstGeom>
        </p:spPr>
      </p:pic>
      <p:sp>
        <p:nvSpPr>
          <p:cNvPr id="3" name="TextBox 2"/>
          <p:cNvSpPr txBox="1"/>
          <p:nvPr/>
        </p:nvSpPr>
        <p:spPr>
          <a:xfrm>
            <a:off x="5297715" y="5980660"/>
            <a:ext cx="1867306" cy="461665"/>
          </a:xfrm>
          <a:prstGeom prst="rect">
            <a:avLst/>
          </a:prstGeom>
          <a:noFill/>
        </p:spPr>
        <p:txBody>
          <a:bodyPr wrap="none" rtlCol="0">
            <a:spAutoFit/>
          </a:bodyPr>
          <a:lstStyle/>
          <a:p>
            <a:r>
              <a:rPr lang="en-US" sz="2400" b="1" dirty="0"/>
              <a:t>w</a:t>
            </a:r>
            <a:r>
              <a:rPr lang="en-US" sz="2400" b="1" dirty="0" smtClean="0"/>
              <a:t>avenumber</a:t>
            </a:r>
            <a:endParaRPr lang="en-US" sz="2400" b="1" dirty="0"/>
          </a:p>
        </p:txBody>
      </p:sp>
      <p:sp>
        <p:nvSpPr>
          <p:cNvPr id="4" name="TextBox 3"/>
          <p:cNvSpPr txBox="1"/>
          <p:nvPr/>
        </p:nvSpPr>
        <p:spPr>
          <a:xfrm rot="16200000">
            <a:off x="1965771" y="3172145"/>
            <a:ext cx="1006109" cy="461665"/>
          </a:xfrm>
          <a:prstGeom prst="rect">
            <a:avLst/>
          </a:prstGeom>
          <a:noFill/>
        </p:spPr>
        <p:txBody>
          <a:bodyPr wrap="none" rtlCol="0">
            <a:spAutoFit/>
          </a:bodyPr>
          <a:lstStyle/>
          <a:p>
            <a:r>
              <a:rPr lang="en-US" sz="2400" b="1" smtClean="0"/>
              <a:t>power</a:t>
            </a:r>
            <a:endParaRPr lang="en-US" sz="2400" b="1" dirty="0"/>
          </a:p>
        </p:txBody>
      </p:sp>
    </p:spTree>
    <p:extLst>
      <p:ext uri="{BB962C8B-B14F-4D97-AF65-F5344CB8AC3E}">
        <p14:creationId xmlns:p14="http://schemas.microsoft.com/office/powerpoint/2010/main" val="259035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plot_new_2.pdf"/>
          <p:cNvPicPr>
            <a:picLocks noChangeAspect="1"/>
          </p:cNvPicPr>
          <p:nvPr/>
        </p:nvPicPr>
        <p:blipFill rotWithShape="1">
          <a:blip r:embed="rId2">
            <a:extLst>
              <a:ext uri="{28A0092B-C50C-407E-A947-70E740481C1C}">
                <a14:useLocalDpi xmlns:a14="http://schemas.microsoft.com/office/drawing/2010/main"/>
              </a:ext>
            </a:extLst>
          </a:blip>
          <a:srcRect t="16653" b="17174"/>
          <a:stretch/>
        </p:blipFill>
        <p:spPr>
          <a:xfrm>
            <a:off x="-201376" y="1378856"/>
            <a:ext cx="6398182" cy="5479144"/>
          </a:xfrm>
          <a:prstGeom prst="rect">
            <a:avLst/>
          </a:prstGeom>
        </p:spPr>
      </p:pic>
      <p:pic>
        <p:nvPicPr>
          <p:cNvPr id="4" name="图片 1" descr="plot_new_10.pdf"/>
          <p:cNvPicPr>
            <a:picLocks noChangeAspect="1"/>
          </p:cNvPicPr>
          <p:nvPr/>
        </p:nvPicPr>
        <p:blipFill rotWithShape="1">
          <a:blip r:embed="rId3">
            <a:extLst>
              <a:ext uri="{28A0092B-C50C-407E-A947-70E740481C1C}">
                <a14:useLocalDpi xmlns:a14="http://schemas.microsoft.com/office/drawing/2010/main"/>
              </a:ext>
            </a:extLst>
          </a:blip>
          <a:srcRect t="17505" b="17198"/>
          <a:stretch/>
        </p:blipFill>
        <p:spPr>
          <a:xfrm>
            <a:off x="5793818" y="1451426"/>
            <a:ext cx="6398182" cy="5406574"/>
          </a:xfrm>
          <a:prstGeom prst="rect">
            <a:avLst/>
          </a:prstGeom>
        </p:spPr>
      </p:pic>
      <p:sp>
        <p:nvSpPr>
          <p:cNvPr id="5" name="TextBox 4"/>
          <p:cNvSpPr txBox="1"/>
          <p:nvPr/>
        </p:nvSpPr>
        <p:spPr>
          <a:xfrm>
            <a:off x="728802" y="304801"/>
            <a:ext cx="10936007" cy="461665"/>
          </a:xfrm>
          <a:prstGeom prst="rect">
            <a:avLst/>
          </a:prstGeom>
          <a:noFill/>
        </p:spPr>
        <p:txBody>
          <a:bodyPr wrap="none" rtlCol="0">
            <a:spAutoFit/>
          </a:bodyPr>
          <a:lstStyle/>
          <a:p>
            <a:r>
              <a:rPr lang="en-US" sz="2400" b="1" dirty="0" smtClean="0">
                <a:latin typeface="Arial" charset="0"/>
                <a:ea typeface="Arial" charset="0"/>
                <a:cs typeface="Arial" charset="0"/>
              </a:rPr>
              <a:t>500 </a:t>
            </a:r>
            <a:r>
              <a:rPr lang="en-US" sz="2400" b="1" dirty="0" err="1" smtClean="0">
                <a:latin typeface="Arial" charset="0"/>
                <a:ea typeface="Arial" charset="0"/>
                <a:cs typeface="Arial" charset="0"/>
              </a:rPr>
              <a:t>hpa</a:t>
            </a:r>
            <a:r>
              <a:rPr lang="en-US" sz="2400" b="1" dirty="0" smtClean="0">
                <a:latin typeface="Arial" charset="0"/>
                <a:ea typeface="Arial" charset="0"/>
                <a:cs typeface="Arial" charset="0"/>
              </a:rPr>
              <a:t> geopotential height error  (practical vs. intrinsic; day2 vs. day10) </a:t>
            </a:r>
            <a:endParaRPr lang="en-US" sz="2400" b="1" dirty="0">
              <a:latin typeface="Arial" charset="0"/>
              <a:ea typeface="Arial" charset="0"/>
              <a:cs typeface="Arial" charset="0"/>
            </a:endParaRPr>
          </a:p>
        </p:txBody>
      </p:sp>
      <p:sp>
        <p:nvSpPr>
          <p:cNvPr id="6" name="TextBox 5"/>
          <p:cNvSpPr txBox="1"/>
          <p:nvPr/>
        </p:nvSpPr>
        <p:spPr>
          <a:xfrm>
            <a:off x="2569028" y="924280"/>
            <a:ext cx="1347035" cy="369332"/>
          </a:xfrm>
          <a:prstGeom prst="rect">
            <a:avLst/>
          </a:prstGeom>
          <a:noFill/>
        </p:spPr>
        <p:txBody>
          <a:bodyPr wrap="none" rtlCol="0">
            <a:spAutoFit/>
          </a:bodyPr>
          <a:lstStyle/>
          <a:p>
            <a:r>
              <a:rPr lang="en-US" b="1" dirty="0" smtClean="0"/>
              <a:t>AN: analysis</a:t>
            </a:r>
            <a:endParaRPr lang="en-US" b="1" dirty="0"/>
          </a:p>
        </p:txBody>
      </p:sp>
      <p:sp>
        <p:nvSpPr>
          <p:cNvPr id="7" name="TextBox 6"/>
          <p:cNvSpPr txBox="1"/>
          <p:nvPr/>
        </p:nvSpPr>
        <p:spPr>
          <a:xfrm>
            <a:off x="4396498" y="924280"/>
            <a:ext cx="2309671" cy="369332"/>
          </a:xfrm>
          <a:prstGeom prst="rect">
            <a:avLst/>
          </a:prstGeom>
          <a:noFill/>
        </p:spPr>
        <p:txBody>
          <a:bodyPr wrap="none" rtlCol="0">
            <a:spAutoFit/>
          </a:bodyPr>
          <a:lstStyle/>
          <a:p>
            <a:r>
              <a:rPr lang="en-US" b="1" dirty="0" smtClean="0"/>
              <a:t>FC: 9km HRES forecast</a:t>
            </a:r>
            <a:endParaRPr lang="en-US" b="1" dirty="0"/>
          </a:p>
        </p:txBody>
      </p:sp>
      <p:sp>
        <p:nvSpPr>
          <p:cNvPr id="8" name="Rectangle 7"/>
          <p:cNvSpPr/>
          <p:nvPr/>
        </p:nvSpPr>
        <p:spPr>
          <a:xfrm>
            <a:off x="6886079" y="924280"/>
            <a:ext cx="2247603" cy="369332"/>
          </a:xfrm>
          <a:prstGeom prst="rect">
            <a:avLst/>
          </a:prstGeom>
        </p:spPr>
        <p:txBody>
          <a:bodyPr wrap="none">
            <a:spAutoFit/>
          </a:bodyPr>
          <a:lstStyle/>
          <a:p>
            <a:r>
              <a:rPr lang="en-US" b="1" dirty="0" smtClean="0"/>
              <a:t>CF: 16km ctrl forecast</a:t>
            </a:r>
            <a:endParaRPr lang="en-US" b="1" dirty="0"/>
          </a:p>
        </p:txBody>
      </p:sp>
    </p:spTree>
    <p:extLst>
      <p:ext uri="{BB962C8B-B14F-4D97-AF65-F5344CB8AC3E}">
        <p14:creationId xmlns:p14="http://schemas.microsoft.com/office/powerpoint/2010/main" val="314904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4163" y="290281"/>
            <a:ext cx="11790713" cy="5950857"/>
            <a:chOff x="930729" y="934913"/>
            <a:chExt cx="10598727" cy="4852079"/>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13632" b="15617"/>
            <a:stretch/>
          </p:blipFill>
          <p:spPr>
            <a:xfrm>
              <a:off x="930729" y="934913"/>
              <a:ext cx="5299363" cy="485207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t="13632" b="15617"/>
            <a:stretch/>
          </p:blipFill>
          <p:spPr>
            <a:xfrm>
              <a:off x="6230093" y="934913"/>
              <a:ext cx="5299363" cy="4852079"/>
            </a:xfrm>
            <a:prstGeom prst="rect">
              <a:avLst/>
            </a:prstGeom>
          </p:spPr>
        </p:pic>
        <p:cxnSp>
          <p:nvCxnSpPr>
            <p:cNvPr id="5" name="Straight Connector 4"/>
            <p:cNvCxnSpPr/>
            <p:nvPr/>
          </p:nvCxnSpPr>
          <p:spPr>
            <a:xfrm>
              <a:off x="5913783" y="2097157"/>
              <a:ext cx="596347" cy="58640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13782" y="3253409"/>
              <a:ext cx="596347" cy="586408"/>
            </a:xfrm>
            <a:prstGeom prst="line">
              <a:avLst/>
            </a:prstGeom>
            <a:ln w="317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4970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661</Words>
  <Application>Microsoft Macintosh PowerPoint</Application>
  <PresentationFormat>Widescreen</PresentationFormat>
  <Paragraphs>98</Paragraphs>
  <Slides>14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Calibri</vt:lpstr>
      <vt:lpstr>Calibri Light</vt:lpstr>
      <vt:lpstr>Cambria Math</vt:lpstr>
      <vt:lpstr>Helvetica</vt:lpstr>
      <vt:lpstr>ＭＳ Ｐゴシック</vt:lpstr>
      <vt:lpstr>Times</vt:lpstr>
      <vt:lpstr>Times New Roman</vt:lpstr>
      <vt:lpstr>Times New Roman MT Extra Bold</vt:lpstr>
      <vt:lpstr>Arial</vt:lpstr>
      <vt:lpstr>Arial</vt:lpstr>
      <vt:lpstr>Office Theme</vt:lpstr>
      <vt:lpstr>PowerPoint Presentation</vt:lpstr>
      <vt:lpstr>PowerPoint Presentation</vt:lpstr>
      <vt:lpstr>PRACTICAL vs. INTRINSIC PREDICTABILITY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cp:revision>
  <dcterms:created xsi:type="dcterms:W3CDTF">2016-08-18T15:26:10Z</dcterms:created>
  <dcterms:modified xsi:type="dcterms:W3CDTF">2016-08-19T03:54:56Z</dcterms:modified>
</cp:coreProperties>
</file>