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6" r:id="rId2"/>
    <p:sldId id="289" r:id="rId3"/>
    <p:sldId id="283" r:id="rId4"/>
    <p:sldId id="285" r:id="rId5"/>
    <p:sldId id="286" r:id="rId6"/>
    <p:sldId id="279" r:id="rId7"/>
    <p:sldId id="291" r:id="rId8"/>
    <p:sldId id="277" r:id="rId9"/>
    <p:sldId id="292" r:id="rId10"/>
    <p:sldId id="281" r:id="rId11"/>
    <p:sldId id="287" r:id="rId12"/>
    <p:sldId id="278" r:id="rId13"/>
    <p:sldId id="293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98" autoAdjust="0"/>
  </p:normalViewPr>
  <p:slideViewPr>
    <p:cSldViewPr snapToGrid="0" snapToObjects="1">
      <p:cViewPr>
        <p:scale>
          <a:sx n="116" d="100"/>
          <a:sy n="116" d="100"/>
        </p:scale>
        <p:origin x="-1392" y="-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EA07-33AD-8047-BA37-3320723CAF1D}" type="datetimeFigureOut">
              <a:rPr lang="en-US" smtClean="0"/>
              <a:t>8/19/16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7E2D0-2B55-AC4B-A923-4430F2A4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5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3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stage match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evolution of 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tilting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precession and alignment . The in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vortex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straight and start tilting under the influence of shear. During the precession, the tilt first continues increasing and then decreases when the alignment takes place.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B91AF-85A6-FC4A-8223-DB10FB695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0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(a) Time evolution of tilt vectors under SH5-SST27; (b) the same as (a) except for SH6-SST27;  (c) time evolution of shear vectors under SH5-SST27; (d) the same as (c) except for SH6-SST27. Dot shows the 6 h interval, square shows 24 h interval. Numbers besides the squares show the simulation time in days.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86742-1E37-1E45-A53B-608BEF674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7E2D0-2B55-AC4B-A923-4430F2A49F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6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3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2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33DD-88B7-A04B-B089-FF2251B7A507}" type="datetimeFigureOut">
              <a:rPr lang="en-US" smtClean="0"/>
              <a:t>8/19/16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A91D-BF5C-E048-84C5-F6C4278FC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625773" y="2979738"/>
            <a:ext cx="3535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Dandan Tao</a:t>
            </a:r>
          </a:p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Group Meeting, Aug 19, 2016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38109" y="1677848"/>
            <a:ext cx="7348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What </a:t>
            </a:r>
            <a:r>
              <a:rPr lang="en-US" altLang="zh-CN" sz="3600" b="1" dirty="0" smtClean="0">
                <a:latin typeface="Arial"/>
                <a:cs typeface="Arial"/>
              </a:rPr>
              <a:t>happens </a:t>
            </a:r>
            <a:r>
              <a:rPr lang="en-US" sz="3600" b="1" dirty="0" smtClean="0">
                <a:latin typeface="Arial"/>
                <a:cs typeface="Arial"/>
              </a:rPr>
              <a:t>before RI?</a:t>
            </a:r>
            <a:endParaRPr lang="en-US" sz="3600" dirty="0">
              <a:effectLst/>
              <a:latin typeface="Arial"/>
              <a:cs typeface="Arial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68288" y="0"/>
            <a:ext cx="8890000" cy="1314450"/>
            <a:chOff x="1" y="1"/>
            <a:chExt cx="8890184" cy="1314786"/>
          </a:xfrm>
        </p:grpSpPr>
        <p:pic>
          <p:nvPicPr>
            <p:cNvPr id="13" name="Picture 4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9" t="21086" b="53120"/>
            <a:stretch>
              <a:fillRect/>
            </a:stretch>
          </p:blipFill>
          <p:spPr bwMode="auto">
            <a:xfrm>
              <a:off x="2357535" y="342234"/>
              <a:ext cx="6532650" cy="41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562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sflux_80box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8"/>
          <a:stretch/>
        </p:blipFill>
        <p:spPr>
          <a:xfrm>
            <a:off x="645449" y="1280999"/>
            <a:ext cx="7325665" cy="7018437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9" name="Picture 4" descr="penn-state-shield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penn-state-shield-logo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768805" y="171075"/>
            <a:ext cx="58418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mass flux (w ~ (1-2 m/s)) at 1.4km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065333" y="657227"/>
            <a:ext cx="2133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</a:t>
            </a:r>
            <a:r>
              <a:rPr lang="en-US" sz="2200" dirty="0" smtClean="0"/>
              <a:t>ass flux = </a:t>
            </a:r>
            <a:r>
              <a:rPr lang="en-US" sz="2200" dirty="0" err="1" smtClean="0"/>
              <a:t>ρ</a:t>
            </a:r>
            <a:r>
              <a:rPr lang="en-US" sz="2200" dirty="0" smtClean="0"/>
              <a:t> * w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5519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cumulated_heating_rate_80box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2"/>
          <a:stretch/>
        </p:blipFill>
        <p:spPr>
          <a:xfrm>
            <a:off x="923383" y="1062025"/>
            <a:ext cx="7314967" cy="6992718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7" name="Picture 4" descr="penn-state-shield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enn-state-shield-logo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531028" y="219175"/>
            <a:ext cx="4017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Inner core heating rate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87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rt_mean_vor_80box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0"/>
          <a:stretch/>
        </p:blipFill>
        <p:spPr>
          <a:xfrm>
            <a:off x="-450850" y="1664205"/>
            <a:ext cx="5299364" cy="5087962"/>
          </a:xfrm>
          <a:prstGeom prst="rect">
            <a:avLst/>
          </a:prstGeom>
        </p:spPr>
      </p:pic>
      <p:pic>
        <p:nvPicPr>
          <p:cNvPr id="6" name="Picture 5" descr="vert_vor_std_80box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0"/>
          <a:stretch/>
        </p:blipFill>
        <p:spPr>
          <a:xfrm>
            <a:off x="4140221" y="1664205"/>
            <a:ext cx="5299364" cy="5087962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9" name="Picture 4" descr="penn-state-shield-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penn-state-shield-logo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445546" y="225820"/>
            <a:ext cx="71741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Vertical distribution of inner core </a:t>
            </a:r>
            <a:r>
              <a:rPr lang="en-US" sz="3200" dirty="0" err="1" smtClean="0"/>
              <a:t>vorticity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8463" y="1144229"/>
            <a:ext cx="3085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Mean inner core </a:t>
            </a:r>
            <a:r>
              <a:rPr lang="en-US" sz="2200" dirty="0" err="1" smtClean="0"/>
              <a:t>vorticity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337950" y="1144229"/>
            <a:ext cx="4891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Standard deviation of inner core </a:t>
            </a:r>
            <a:r>
              <a:rPr lang="en-US" sz="2200" dirty="0" err="1" smtClean="0"/>
              <a:t>vorticity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93935" y="5388230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Clear increasing trend at all levels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Mid to upper level </a:t>
            </a:r>
            <a:r>
              <a:rPr lang="en-US" dirty="0" err="1" smtClean="0"/>
              <a:t>vorticity</a:t>
            </a:r>
            <a:r>
              <a:rPr lang="en-US" dirty="0" smtClean="0"/>
              <a:t> has large spread</a:t>
            </a:r>
          </a:p>
        </p:txBody>
      </p:sp>
    </p:spTree>
    <p:extLst>
      <p:ext uri="{BB962C8B-B14F-4D97-AF65-F5344CB8AC3E}">
        <p14:creationId xmlns:p14="http://schemas.microsoft.com/office/powerpoint/2010/main" val="348765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_vor_80box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3"/>
          <a:stretch/>
        </p:blipFill>
        <p:spPr>
          <a:xfrm>
            <a:off x="4140579" y="1773690"/>
            <a:ext cx="5299364" cy="5084310"/>
          </a:xfrm>
          <a:prstGeom prst="rect">
            <a:avLst/>
          </a:prstGeom>
        </p:spPr>
      </p:pic>
      <p:pic>
        <p:nvPicPr>
          <p:cNvPr id="7" name="Picture 6" descr="mean_below3km_vor_80box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3"/>
          <a:stretch/>
        </p:blipFill>
        <p:spPr>
          <a:xfrm>
            <a:off x="-304513" y="1773690"/>
            <a:ext cx="5299364" cy="5084311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9" name="Picture 4" descr="penn-state-shield-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penn-state-shield-logo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445546" y="225820"/>
            <a:ext cx="7247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Inner core </a:t>
            </a:r>
            <a:r>
              <a:rPr lang="en-US" sz="3200" dirty="0" err="1" smtClean="0"/>
              <a:t>vorticity</a:t>
            </a:r>
            <a:r>
              <a:rPr lang="en-US" sz="3200" dirty="0" smtClean="0"/>
              <a:t> below 3km and at 5km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9538" y="1190485"/>
            <a:ext cx="2096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Mean RH at 5km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28769" y="1190485"/>
            <a:ext cx="2310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Mean RH at 9.8km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93935" y="5388230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Low level </a:t>
            </a:r>
            <a:r>
              <a:rPr lang="en-US" dirty="0" err="1" smtClean="0"/>
              <a:t>vorticity</a:t>
            </a:r>
            <a:r>
              <a:rPr lang="en-US" dirty="0" smtClean="0"/>
              <a:t> saturates before RI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Midlevel </a:t>
            </a:r>
            <a:r>
              <a:rPr lang="en-US" dirty="0" err="1" smtClean="0"/>
              <a:t>vorticity</a:t>
            </a:r>
            <a:r>
              <a:rPr lang="en-US" dirty="0" smtClean="0"/>
              <a:t> is increasing even at RI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9266" y="1369142"/>
            <a:ext cx="736324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Inner core asymmetry decreases to minima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RH increases at all levels, but not reaching 80%, could be the result of asymmetry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Mass flux peaks before RI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Bursts of convection (</a:t>
            </a:r>
            <a:r>
              <a:rPr lang="en-US" sz="2200" dirty="0" err="1" smtClean="0"/>
              <a:t>diabatic</a:t>
            </a:r>
            <a:r>
              <a:rPr lang="en-US" sz="2200" dirty="0" smtClean="0"/>
              <a:t> heating peak) injects energy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Well established vortex in the lower atmosphere </a:t>
            </a:r>
            <a:r>
              <a:rPr lang="en-US" sz="2200" dirty="0" smtClean="0"/>
              <a:t>before RI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4" name="Picture 4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penn-state-shield-log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959624" y="325044"/>
            <a:ext cx="4341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Conclusions and remarks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013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490" y="1204046"/>
            <a:ext cx="8833486" cy="4586833"/>
            <a:chOff x="157490" y="1204046"/>
            <a:chExt cx="8833486" cy="4586833"/>
          </a:xfrm>
        </p:grpSpPr>
        <p:grpSp>
          <p:nvGrpSpPr>
            <p:cNvPr id="14" name="Group 13"/>
            <p:cNvGrpSpPr/>
            <p:nvPr/>
          </p:nvGrpSpPr>
          <p:grpSpPr>
            <a:xfrm>
              <a:off x="157490" y="1204046"/>
              <a:ext cx="8833486" cy="4586833"/>
              <a:chOff x="168438" y="1276130"/>
              <a:chExt cx="8833486" cy="4586833"/>
            </a:xfrm>
          </p:grpSpPr>
          <p:pic>
            <p:nvPicPr>
              <p:cNvPr id="9" name="Picture 8" descr="test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438" y="1276130"/>
                <a:ext cx="8833486" cy="4285951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113473" y="5493631"/>
                <a:ext cx="475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8 </a:t>
                </a:r>
                <a:r>
                  <a:rPr lang="en-US" altLang="zh-CN" b="1" dirty="0" smtClean="0"/>
                  <a:t>h</a:t>
                </a:r>
                <a:endParaRPr lang="en-US" b="1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201785" y="5493631"/>
                <a:ext cx="59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24 </a:t>
                </a:r>
                <a:r>
                  <a:rPr lang="en-US" altLang="zh-CN" b="1" dirty="0" smtClean="0"/>
                  <a:t>h</a:t>
                </a:r>
                <a:endParaRPr lang="en-US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430026" y="5493631"/>
                <a:ext cx="711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106 </a:t>
                </a:r>
                <a:r>
                  <a:rPr lang="en-US" altLang="zh-CN" b="1" dirty="0" smtClean="0"/>
                  <a:t>h</a:t>
                </a:r>
                <a:endParaRPr lang="en-U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339226" y="5493631"/>
                <a:ext cx="59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85 </a:t>
                </a:r>
                <a:r>
                  <a:rPr lang="en-US" altLang="zh-CN" b="1" dirty="0" smtClean="0"/>
                  <a:t>h</a:t>
                </a:r>
                <a:endParaRPr lang="en-US" b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201785" y="3274118"/>
              <a:ext cx="492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altLang="zh-CN" b="1" dirty="0" smtClean="0"/>
                <a:t>ilt 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9575" y="3227464"/>
              <a:ext cx="1207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r>
                <a:rPr lang="en-US" altLang="zh-CN" b="1" dirty="0" smtClean="0"/>
                <a:t>recession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55385" y="3244252"/>
              <a:ext cx="1179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r>
                <a:rPr lang="en-US" altLang="zh-CN" b="1" dirty="0" smtClean="0"/>
                <a:t>lignment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9185" y="3278483"/>
              <a:ext cx="2427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</a:t>
              </a:r>
              <a:r>
                <a:rPr lang="en-US" altLang="zh-CN" b="1" dirty="0" smtClean="0"/>
                <a:t>traight Vortex Column</a:t>
              </a:r>
              <a:endParaRPr lang="en-US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435610" y="4186854"/>
            <a:ext cx="673275" cy="61873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85413" y="607041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Inner core: 160*160km box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585797" y="4860336"/>
            <a:ext cx="1031637" cy="1210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18" name="Picture 4" descr="penn-state-shield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penn-state-shield-logo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946797" y="315887"/>
            <a:ext cx="45017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Precession and Alignment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061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1" y="1284905"/>
            <a:ext cx="78486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Nolan 2006: inner core RH &gt; 80% throughout z=0-10km;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Rogers 2010: Significant increase in updraft mass flux at 1.5km transported by updrafts in 1-2m/s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lose-to-center convection bursts</a:t>
            </a:r>
          </a:p>
          <a:p>
            <a:pPr marL="342900" indent="-342900">
              <a:buAutoNum type="arabicPeriod"/>
            </a:pPr>
            <a:endParaRPr lang="en-US" sz="2200" dirty="0" smtClean="0"/>
          </a:p>
          <a:p>
            <a:pPr marL="342900" indent="-342900">
              <a:buAutoNum type="arabicPeriod"/>
            </a:pPr>
            <a:endParaRPr lang="en-US" sz="2200" dirty="0" smtClean="0"/>
          </a:p>
          <a:p>
            <a:pPr marL="342900" indent="-342900">
              <a:buAutoNum type="arabicPeriod"/>
            </a:pP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2416651" y="4186451"/>
            <a:ext cx="3176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Vorticity, </a:t>
            </a:r>
            <a:r>
              <a:rPr lang="en-US" altLang="zh-CN" sz="2200" dirty="0" err="1" smtClean="0"/>
              <a:t>Diabatic</a:t>
            </a:r>
            <a:r>
              <a:rPr lang="en-US" altLang="zh-CN" sz="2200" dirty="0" smtClean="0"/>
              <a:t> Heating  </a:t>
            </a:r>
            <a:endParaRPr lang="en-US" sz="2200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9" name="Picture 4" descr="penn-state-shield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penn-state-shield-logo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943577" y="294419"/>
            <a:ext cx="36491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Studies of </a:t>
            </a:r>
            <a:r>
              <a:rPr lang="en-US" sz="3200" dirty="0" smtClean="0"/>
              <a:t>Precursor: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835434" y="3377785"/>
            <a:ext cx="20453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else?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044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9" name="Picture 4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penn-state-shield-log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5432" y="2849566"/>
            <a:ext cx="4456560" cy="3506784"/>
            <a:chOff x="131867" y="1049566"/>
            <a:chExt cx="4456560" cy="3506784"/>
          </a:xfrm>
        </p:grpSpPr>
        <p:pic>
          <p:nvPicPr>
            <p:cNvPr id="3" name="Picture 2" descr="SH5_SST27_Dry50jet_perturbset2_V10.pdf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25253" r="9142" b="48145"/>
            <a:stretch/>
          </p:blipFill>
          <p:spPr>
            <a:xfrm>
              <a:off x="131867" y="2736850"/>
              <a:ext cx="4456560" cy="1819500"/>
            </a:xfrm>
            <a:prstGeom prst="rect">
              <a:avLst/>
            </a:prstGeom>
          </p:spPr>
        </p:pic>
        <p:pic>
          <p:nvPicPr>
            <p:cNvPr id="4" name="Picture 3" descr="SH5_SST27_Dry50jet_perturbset1_V10.pdf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1" t="25826" r="9319" b="48287"/>
            <a:stretch/>
          </p:blipFill>
          <p:spPr>
            <a:xfrm>
              <a:off x="190585" y="1049566"/>
              <a:ext cx="4397842" cy="177059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51148" y="1102106"/>
              <a:ext cx="1928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SH6</a:t>
              </a:r>
              <a:r>
                <a:rPr lang="en-US" altLang="zh-CN" b="1" dirty="0"/>
                <a:t>-STD0.1-SST27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1148" y="2833624"/>
              <a:ext cx="1984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SH6-STD0.5-SST27</a:t>
              </a:r>
              <a:endParaRPr lang="en-US" b="1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EF59-D748-CC47-BE4B-41DB3DA66D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40682" y="287895"/>
            <a:ext cx="673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Helvetica"/>
                <a:cs typeface="Helvetica"/>
              </a:rPr>
              <a:t>Selected sets: Perturbed Shear around 6 m/s</a:t>
            </a:r>
            <a:endParaRPr lang="en-US" sz="2400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19" name="Picture 18" descr="V_SH6_SST27.pdf"/>
          <p:cNvPicPr>
            <a:picLocks/>
          </p:cNvPicPr>
          <p:nvPr/>
        </p:nvPicPr>
        <p:blipFill rotWithShape="1">
          <a:blip r:embed="rId6"/>
          <a:srcRect l="6399" t="25577" r="8878" b="48772"/>
          <a:stretch/>
        </p:blipFill>
        <p:spPr>
          <a:xfrm>
            <a:off x="64187" y="1045934"/>
            <a:ext cx="4477807" cy="17544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5048" y="112410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SH6-</a:t>
            </a:r>
            <a:r>
              <a:rPr lang="en-US" altLang="zh-CN" b="1" dirty="0"/>
              <a:t>SST27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65700" y="1124108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Shear = 6 m/s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Uncertainty of RI onset ~ 2.5 days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65700" y="2902108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Shear: 5.8337 </a:t>
            </a:r>
            <a:r>
              <a:rPr lang="en-US" dirty="0"/>
              <a:t>– </a:t>
            </a:r>
            <a:r>
              <a:rPr lang="en-US" dirty="0" smtClean="0"/>
              <a:t>6.2753 m/s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Uncertainty of RI onset ~ 3 days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08551" y="4620164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Shear: 5.0465 – 7.0533 m/s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Uncertainty of RI onset ~ 4 days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7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07500"/>
              </p:ext>
            </p:extLst>
          </p:nvPr>
        </p:nvGraphicFramePr>
        <p:xfrm>
          <a:off x="2683443" y="1430624"/>
          <a:ext cx="2705100" cy="5067300"/>
        </p:xfrm>
        <a:graphic>
          <a:graphicData uri="http://schemas.openxmlformats.org/drawingml/2006/table">
            <a:tbl>
              <a:tblPr/>
              <a:tblGrid>
                <a:gridCol w="1263650"/>
                <a:gridCol w="1441450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Shear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RI</a:t>
                      </a:r>
                      <a:r>
                        <a:rPr lang="en-US" sz="1500" b="0" i="0" u="none" strike="noStrike" baseline="0" dirty="0" smtClean="0">
                          <a:effectLst/>
                          <a:latin typeface="Arial"/>
                          <a:cs typeface="Arial"/>
                        </a:rPr>
                        <a:t> o</a:t>
                      </a:r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nset time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6.0096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157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5.917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156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5.9648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183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5.9825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186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5.9519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168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6.0837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162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6.2538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5.8677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141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6.0128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182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5.8558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163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6.1303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178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6.141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182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5.8337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145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6.1944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161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5.8915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184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6.0227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196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6.1099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152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6.0147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156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6.2296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173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6.2753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N/A</a:t>
                      </a:r>
                      <a:endParaRPr lang="en-US" sz="15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17145" y="849762"/>
            <a:ext cx="2122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SH6</a:t>
            </a:r>
            <a:r>
              <a:rPr lang="en-US" altLang="zh-CN" sz="2000" b="1" dirty="0"/>
              <a:t>-STD0.1-</a:t>
            </a:r>
            <a:r>
              <a:rPr lang="en-US" altLang="zh-CN" sz="2000" b="1" dirty="0" smtClean="0"/>
              <a:t>SST27 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35775"/>
              </p:ext>
            </p:extLst>
          </p:nvPr>
        </p:nvGraphicFramePr>
        <p:xfrm>
          <a:off x="5939347" y="1408208"/>
          <a:ext cx="2698750" cy="5067300"/>
        </p:xfrm>
        <a:graphic>
          <a:graphicData uri="http://schemas.openxmlformats.org/drawingml/2006/table">
            <a:tbl>
              <a:tblPr/>
              <a:tblGrid>
                <a:gridCol w="1257300"/>
                <a:gridCol w="1441450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Shear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RI</a:t>
                      </a:r>
                      <a:r>
                        <a:rPr lang="en-US" sz="1500" b="0" i="0" u="none" strike="noStrike" baseline="0" dirty="0" smtClean="0">
                          <a:effectLst/>
                          <a:latin typeface="Arial"/>
                          <a:cs typeface="Arial"/>
                        </a:rPr>
                        <a:t> o</a:t>
                      </a:r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nset time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6.0692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5.0465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5.8175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5.5759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159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5.6176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150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5.4362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147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6.0391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129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7.0533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5.6421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159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5.8597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132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6.5832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198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6.6064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N/A</a:t>
                      </a:r>
                      <a:endParaRPr lang="en-US" sz="1500" b="0" i="0" u="none" strike="noStrike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6.2428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175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6.513</a:t>
                      </a:r>
                      <a:endParaRPr lang="en-US" sz="1500" b="0" i="0" u="none" strike="noStrike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N/A</a:t>
                      </a:r>
                      <a:endParaRPr lang="en-US" sz="1500" b="0" i="0" u="none" strike="noStrike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6.4354</a:t>
                      </a:r>
                      <a:endParaRPr lang="en-US" sz="1500" b="0" i="0" u="none" strike="noStrike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N/A</a:t>
                      </a:r>
                      <a:endParaRPr lang="en-US" sz="1500" b="0" i="0" u="none" strike="noStrike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5.8091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204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6.2144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197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5.8504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149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Arial"/>
                          <a:cs typeface="Arial"/>
                        </a:rPr>
                        <a:t>5.5501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144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6.3174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9775" y="849762"/>
            <a:ext cx="299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SH6-STD0.5-SST27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849762"/>
            <a:ext cx="1305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SH6-SST27  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37397"/>
              </p:ext>
            </p:extLst>
          </p:nvPr>
        </p:nvGraphicFramePr>
        <p:xfrm>
          <a:off x="457200" y="1408208"/>
          <a:ext cx="1441450" cy="5067300"/>
        </p:xfrm>
        <a:graphic>
          <a:graphicData uri="http://schemas.openxmlformats.org/drawingml/2006/table">
            <a:tbl>
              <a:tblPr/>
              <a:tblGrid>
                <a:gridCol w="1441450"/>
              </a:tblGrid>
              <a:tr h="101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RI</a:t>
                      </a:r>
                      <a:r>
                        <a:rPr lang="en-US" sz="1500" b="0" i="0" u="none" strike="noStrike" baseline="0" dirty="0" smtClean="0">
                          <a:effectLst/>
                          <a:latin typeface="Arial"/>
                          <a:cs typeface="Arial"/>
                        </a:rPr>
                        <a:t> o</a:t>
                      </a:r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nset time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192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171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175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183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158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effectLst/>
                          <a:latin typeface="Arial"/>
                          <a:cs typeface="Arial"/>
                        </a:rPr>
                        <a:t>138</a:t>
                      </a:r>
                      <a:endParaRPr lang="en-US" sz="1500" b="0" i="0" u="none" strike="noStrike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159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194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197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145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144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161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15" name="Picture 4" descr="penn-state-shield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penn-state-shield-logo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951062" y="287895"/>
            <a:ext cx="353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Helvetica"/>
                <a:cs typeface="Helvetica"/>
              </a:rPr>
              <a:t>Selected sets: RI times</a:t>
            </a:r>
            <a:endParaRPr lang="en-US" sz="2400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350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7" name="Picture 4" descr="penn-state-shield-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enn-state-shield-log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074956" y="294419"/>
            <a:ext cx="4301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How </a:t>
            </a:r>
            <a:r>
              <a:rPr lang="en-US" altLang="zh-CN" sz="3200" dirty="0" smtClean="0"/>
              <a:t>we </a:t>
            </a:r>
            <a:r>
              <a:rPr lang="en-US" altLang="zh-CN" sz="3200" dirty="0" smtClean="0"/>
              <a:t>do the </a:t>
            </a:r>
            <a:r>
              <a:rPr lang="en-US" altLang="zh-CN" sz="3200" dirty="0" smtClean="0"/>
              <a:t>analysis: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701847" y="1307900"/>
            <a:ext cx="6716710" cy="2729250"/>
            <a:chOff x="64187" y="1024036"/>
            <a:chExt cx="4477807" cy="1819500"/>
          </a:xfrm>
        </p:grpSpPr>
        <p:pic>
          <p:nvPicPr>
            <p:cNvPr id="11" name="Picture 10" descr="SH5_SST27_Dry50jet_perturbset2_V10.pdf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25253" r="9142" b="48145"/>
            <a:stretch/>
          </p:blipFill>
          <p:spPr>
            <a:xfrm>
              <a:off x="74484" y="1024036"/>
              <a:ext cx="4456560" cy="1819500"/>
            </a:xfrm>
            <a:prstGeom prst="rect">
              <a:avLst/>
            </a:prstGeom>
          </p:spPr>
        </p:pic>
        <p:pic>
          <p:nvPicPr>
            <p:cNvPr id="12" name="Picture 11" descr="SH5_SST27_Dry50jet_perturbset1_V10.pdf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1" t="25826" r="9319" b="48287"/>
            <a:stretch/>
          </p:blipFill>
          <p:spPr>
            <a:xfrm>
              <a:off x="118276" y="1067832"/>
              <a:ext cx="4397842" cy="1770596"/>
            </a:xfrm>
            <a:prstGeom prst="rect">
              <a:avLst/>
            </a:prstGeom>
          </p:spPr>
        </p:pic>
        <p:pic>
          <p:nvPicPr>
            <p:cNvPr id="15" name="Picture 14" descr="V_SH6_SST27.pdf"/>
            <p:cNvPicPr>
              <a:picLocks/>
            </p:cNvPicPr>
            <p:nvPr/>
          </p:nvPicPr>
          <p:blipFill rotWithShape="1">
            <a:blip r:embed="rId6"/>
            <a:srcRect l="6399" t="25577" r="8878" b="48772"/>
            <a:stretch/>
          </p:blipFill>
          <p:spPr>
            <a:xfrm>
              <a:off x="64187" y="1045934"/>
              <a:ext cx="4477807" cy="1754417"/>
            </a:xfrm>
            <a:prstGeom prst="rect">
              <a:avLst/>
            </a:prstGeom>
          </p:spPr>
        </p:pic>
      </p:grpSp>
      <p:sp>
        <p:nvSpPr>
          <p:cNvPr id="17" name="Down Arrow 16"/>
          <p:cNvSpPr/>
          <p:nvPr/>
        </p:nvSpPr>
        <p:spPr>
          <a:xfrm>
            <a:off x="3797958" y="4037150"/>
            <a:ext cx="295586" cy="3503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0778" y="4978739"/>
            <a:ext cx="2419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67306" y="5588942"/>
            <a:ext cx="10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(RI onset)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10202" y="5055380"/>
            <a:ext cx="0" cy="197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11807" y="5055380"/>
            <a:ext cx="0" cy="197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85477" y="5329098"/>
            <a:ext cx="61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-36h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27454" y="5329098"/>
            <a:ext cx="61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-24h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577277" y="5055380"/>
            <a:ext cx="0" cy="197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86532" y="5055380"/>
            <a:ext cx="0" cy="197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801725" y="4223278"/>
            <a:ext cx="3415657" cy="580282"/>
          </a:xfrm>
          <a:custGeom>
            <a:avLst/>
            <a:gdLst>
              <a:gd name="connsiteX0" fmla="*/ 0 w 3415657"/>
              <a:gd name="connsiteY0" fmla="*/ 569333 h 580282"/>
              <a:gd name="connsiteX1" fmla="*/ 832019 w 3415657"/>
              <a:gd name="connsiteY1" fmla="*/ 569333 h 580282"/>
              <a:gd name="connsiteX2" fmla="*/ 1685933 w 3415657"/>
              <a:gd name="connsiteY2" fmla="*/ 580282 h 580282"/>
              <a:gd name="connsiteX3" fmla="*/ 2222367 w 3415657"/>
              <a:gd name="connsiteY3" fmla="*/ 580282 h 580282"/>
              <a:gd name="connsiteX4" fmla="*/ 2397528 w 3415657"/>
              <a:gd name="connsiteY4" fmla="*/ 558385 h 580282"/>
              <a:gd name="connsiteX5" fmla="*/ 2605533 w 3415657"/>
              <a:gd name="connsiteY5" fmla="*/ 470795 h 580282"/>
              <a:gd name="connsiteX6" fmla="*/ 2999648 w 3415657"/>
              <a:gd name="connsiteY6" fmla="*/ 218974 h 580282"/>
              <a:gd name="connsiteX7" fmla="*/ 3174810 w 3415657"/>
              <a:gd name="connsiteY7" fmla="*/ 87590 h 580282"/>
              <a:gd name="connsiteX8" fmla="*/ 3415657 w 3415657"/>
              <a:gd name="connsiteY8" fmla="*/ 0 h 58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5657" h="580282">
                <a:moveTo>
                  <a:pt x="0" y="569333"/>
                </a:moveTo>
                <a:lnTo>
                  <a:pt x="832019" y="569333"/>
                </a:lnTo>
                <a:lnTo>
                  <a:pt x="1685933" y="580282"/>
                </a:lnTo>
                <a:lnTo>
                  <a:pt x="2222367" y="580282"/>
                </a:lnTo>
                <a:cubicBezTo>
                  <a:pt x="2340966" y="576633"/>
                  <a:pt x="2333667" y="576633"/>
                  <a:pt x="2397528" y="558385"/>
                </a:cubicBezTo>
                <a:cubicBezTo>
                  <a:pt x="2461389" y="540137"/>
                  <a:pt x="2505180" y="527363"/>
                  <a:pt x="2605533" y="470795"/>
                </a:cubicBezTo>
                <a:cubicBezTo>
                  <a:pt x="2705886" y="414226"/>
                  <a:pt x="2904769" y="282841"/>
                  <a:pt x="2999648" y="218974"/>
                </a:cubicBezTo>
                <a:cubicBezTo>
                  <a:pt x="3094527" y="155107"/>
                  <a:pt x="3105475" y="124086"/>
                  <a:pt x="3174810" y="87590"/>
                </a:cubicBezTo>
                <a:cubicBezTo>
                  <a:pt x="3244145" y="51094"/>
                  <a:pt x="3329901" y="25547"/>
                  <a:pt x="3415657" y="0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81231" y="5329098"/>
            <a:ext cx="61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-12h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90511" y="5329098"/>
            <a:ext cx="42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0h</a:t>
            </a:r>
          </a:p>
        </p:txBody>
      </p:sp>
    </p:spTree>
    <p:extLst>
      <p:ext uri="{BB962C8B-B14F-4D97-AF65-F5344CB8AC3E}">
        <p14:creationId xmlns:p14="http://schemas.microsoft.com/office/powerpoint/2010/main" val="325519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lt_al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8"/>
          <a:stretch/>
        </p:blipFill>
        <p:spPr>
          <a:xfrm>
            <a:off x="626522" y="1029178"/>
            <a:ext cx="7772400" cy="7480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788" y="318194"/>
            <a:ext cx="42524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Tilt between 1.4km-5km</a:t>
            </a:r>
            <a:endParaRPr lang="en-US" sz="32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7" name="Picture 4" descr="penn-state-shield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enn-state-shield-logo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150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an_rh_80box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8"/>
          <a:stretch/>
        </p:blipFill>
        <p:spPr>
          <a:xfrm>
            <a:off x="-202418" y="1510922"/>
            <a:ext cx="5299364" cy="5113501"/>
          </a:xfrm>
          <a:prstGeom prst="rect">
            <a:avLst/>
          </a:prstGeom>
        </p:spPr>
      </p:pic>
      <p:pic>
        <p:nvPicPr>
          <p:cNvPr id="2" name="Picture 1" descr="mean_rh_10km_80box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4"/>
          <a:stretch/>
        </p:blipFill>
        <p:spPr>
          <a:xfrm>
            <a:off x="4165682" y="1521871"/>
            <a:ext cx="5299364" cy="5062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538" y="1190485"/>
            <a:ext cx="2096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Mean RH at 5km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8769" y="1190485"/>
            <a:ext cx="2310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Mean RH at 9.8km</a:t>
            </a:r>
            <a:endParaRPr lang="en-US" sz="2200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12" name="Picture 4" descr="penn-state-shield-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penn-state-shield-logo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814803" y="318194"/>
            <a:ext cx="37523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RH at 5km and 9.8km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93935" y="5388230"/>
            <a:ext cx="604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Clear increasing trend for both sets, 9.8km earlier than 5km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the RI time, not all members reach inner core RH=80%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1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t_mean_rh_80box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3"/>
          <a:stretch/>
        </p:blipFill>
        <p:spPr>
          <a:xfrm>
            <a:off x="-227920" y="1559817"/>
            <a:ext cx="5299364" cy="5084311"/>
          </a:xfrm>
          <a:prstGeom prst="rect">
            <a:avLst/>
          </a:prstGeom>
        </p:spPr>
      </p:pic>
      <p:pic>
        <p:nvPicPr>
          <p:cNvPr id="9" name="Picture 8" descr="vert_rh_std_80box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3"/>
          <a:stretch/>
        </p:blipFill>
        <p:spPr>
          <a:xfrm>
            <a:off x="4257819" y="1559817"/>
            <a:ext cx="5299364" cy="5084310"/>
          </a:xfrm>
          <a:prstGeom prst="rect">
            <a:avLst/>
          </a:prstGeom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4187" y="2"/>
            <a:ext cx="9079815" cy="657225"/>
            <a:chOff x="1" y="1"/>
            <a:chExt cx="18160006" cy="1314786"/>
          </a:xfrm>
        </p:grpSpPr>
        <p:pic>
          <p:nvPicPr>
            <p:cNvPr id="11" name="Picture 4" descr="penn-state-shield-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22"/>
            <a:stretch>
              <a:fillRect/>
            </a:stretch>
          </p:blipFill>
          <p:spPr bwMode="auto">
            <a:xfrm>
              <a:off x="1" y="1"/>
              <a:ext cx="2403164" cy="131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penn-state-shield-logo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38" t="21086" r="963" b="59920"/>
            <a:stretch/>
          </p:blipFill>
          <p:spPr bwMode="auto">
            <a:xfrm>
              <a:off x="2357534" y="342234"/>
              <a:ext cx="15802473" cy="30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445546" y="225820"/>
            <a:ext cx="6288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Vertical distribution of inner core RH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70158" y="1123081"/>
            <a:ext cx="2476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Mean inner core RH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75858" y="1123081"/>
            <a:ext cx="4281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Standard deviation of inner core RH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93935" y="5388230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Clear increasing trend at all levels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Mid to upper level RH has large spread</a:t>
            </a:r>
          </a:p>
        </p:txBody>
      </p:sp>
    </p:spTree>
    <p:extLst>
      <p:ext uri="{BB962C8B-B14F-4D97-AF65-F5344CB8AC3E}">
        <p14:creationId xmlns:p14="http://schemas.microsoft.com/office/powerpoint/2010/main" val="352508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11717</TotalTime>
  <Words>669</Words>
  <Application>Microsoft Macintosh PowerPoint</Application>
  <PresentationFormat>On-screen Show (4:3)</PresentationFormat>
  <Paragraphs>195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Dandan Tao</dc:creator>
  <cp:lastModifiedBy>Dandan Tao</cp:lastModifiedBy>
  <cp:revision>422</cp:revision>
  <dcterms:created xsi:type="dcterms:W3CDTF">2015-06-12T15:17:11Z</dcterms:created>
  <dcterms:modified xsi:type="dcterms:W3CDTF">2016-08-19T12:20:43Z</dcterms:modified>
</cp:coreProperties>
</file>