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9" r:id="rId1"/>
  </p:sldMasterIdLst>
  <p:notesMasterIdLst>
    <p:notesMasterId r:id="rId35"/>
  </p:notesMasterIdLst>
  <p:sldIdLst>
    <p:sldId id="256" r:id="rId2"/>
    <p:sldId id="257" r:id="rId3"/>
    <p:sldId id="258" r:id="rId4"/>
    <p:sldId id="294" r:id="rId5"/>
    <p:sldId id="271" r:id="rId6"/>
    <p:sldId id="260" r:id="rId7"/>
    <p:sldId id="287" r:id="rId8"/>
    <p:sldId id="288" r:id="rId9"/>
    <p:sldId id="289" r:id="rId10"/>
    <p:sldId id="261" r:id="rId11"/>
    <p:sldId id="286" r:id="rId12"/>
    <p:sldId id="262" r:id="rId13"/>
    <p:sldId id="263" r:id="rId14"/>
    <p:sldId id="264" r:id="rId15"/>
    <p:sldId id="266" r:id="rId16"/>
    <p:sldId id="268" r:id="rId17"/>
    <p:sldId id="267" r:id="rId18"/>
    <p:sldId id="278" r:id="rId19"/>
    <p:sldId id="279" r:id="rId20"/>
    <p:sldId id="280" r:id="rId21"/>
    <p:sldId id="276" r:id="rId22"/>
    <p:sldId id="277" r:id="rId23"/>
    <p:sldId id="272" r:id="rId24"/>
    <p:sldId id="269" r:id="rId25"/>
    <p:sldId id="285" r:id="rId26"/>
    <p:sldId id="284" r:id="rId27"/>
    <p:sldId id="290" r:id="rId28"/>
    <p:sldId id="291" r:id="rId29"/>
    <p:sldId id="292" r:id="rId30"/>
    <p:sldId id="270" r:id="rId31"/>
    <p:sldId id="293" r:id="rId32"/>
    <p:sldId id="282" r:id="rId33"/>
    <p:sldId id="28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4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ED6AF-91F8-4CB6-BEAB-A3403388288B}" type="datetimeFigureOut">
              <a:rPr lang="zh-TW" altLang="en-US" smtClean="0"/>
              <a:t>2016/8/18</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5EB55-A27E-4CBD-8711-06B6ED3BF1CF}" type="slidenum">
              <a:rPr lang="zh-TW" altLang="en-US" smtClean="0"/>
              <a:t>‹#›</a:t>
            </a:fld>
            <a:endParaRPr lang="zh-TW" altLang="en-US"/>
          </a:p>
        </p:txBody>
      </p:sp>
    </p:spTree>
    <p:extLst>
      <p:ext uri="{BB962C8B-B14F-4D97-AF65-F5344CB8AC3E}">
        <p14:creationId xmlns:p14="http://schemas.microsoft.com/office/powerpoint/2010/main" val="18519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20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3905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11271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5366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91652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81521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085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409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146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508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15601" y="593367"/>
            <a:ext cx="11360799" cy="7635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733"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3733">
                <a:solidFill>
                  <a:schemeClr val="dk1"/>
                </a:solidFill>
              </a:defRPr>
            </a:lvl2pPr>
            <a:lvl3pPr lvl="2" indent="0">
              <a:spcBef>
                <a:spcPts val="0"/>
              </a:spcBef>
              <a:buClr>
                <a:schemeClr val="dk1"/>
              </a:buClr>
              <a:buFont typeface="Arial"/>
              <a:buNone/>
              <a:defRPr sz="3733">
                <a:solidFill>
                  <a:schemeClr val="dk1"/>
                </a:solidFill>
              </a:defRPr>
            </a:lvl3pPr>
            <a:lvl4pPr lvl="3" indent="0">
              <a:spcBef>
                <a:spcPts val="0"/>
              </a:spcBef>
              <a:buClr>
                <a:schemeClr val="dk1"/>
              </a:buClr>
              <a:buFont typeface="Arial"/>
              <a:buNone/>
              <a:defRPr sz="3733">
                <a:solidFill>
                  <a:schemeClr val="dk1"/>
                </a:solidFill>
              </a:defRPr>
            </a:lvl4pPr>
            <a:lvl5pPr lvl="4" indent="0">
              <a:spcBef>
                <a:spcPts val="0"/>
              </a:spcBef>
              <a:buClr>
                <a:schemeClr val="dk1"/>
              </a:buClr>
              <a:buFont typeface="Arial"/>
              <a:buNone/>
              <a:defRPr sz="3733">
                <a:solidFill>
                  <a:schemeClr val="dk1"/>
                </a:solidFill>
              </a:defRPr>
            </a:lvl5pPr>
            <a:lvl6pPr lvl="5" indent="0">
              <a:spcBef>
                <a:spcPts val="0"/>
              </a:spcBef>
              <a:buClr>
                <a:schemeClr val="dk1"/>
              </a:buClr>
              <a:buFont typeface="Arial"/>
              <a:buNone/>
              <a:defRPr sz="3733">
                <a:solidFill>
                  <a:schemeClr val="dk1"/>
                </a:solidFill>
              </a:defRPr>
            </a:lvl6pPr>
            <a:lvl7pPr lvl="6" indent="0">
              <a:spcBef>
                <a:spcPts val="0"/>
              </a:spcBef>
              <a:buClr>
                <a:schemeClr val="dk1"/>
              </a:buClr>
              <a:buFont typeface="Arial"/>
              <a:buNone/>
              <a:defRPr sz="3733">
                <a:solidFill>
                  <a:schemeClr val="dk1"/>
                </a:solidFill>
              </a:defRPr>
            </a:lvl7pPr>
            <a:lvl8pPr lvl="7" indent="0">
              <a:spcBef>
                <a:spcPts val="0"/>
              </a:spcBef>
              <a:buClr>
                <a:schemeClr val="dk1"/>
              </a:buClr>
              <a:buFont typeface="Arial"/>
              <a:buNone/>
              <a:defRPr sz="3733">
                <a:solidFill>
                  <a:schemeClr val="dk1"/>
                </a:solidFill>
              </a:defRPr>
            </a:lvl8pPr>
            <a:lvl9pPr lvl="8" indent="0">
              <a:spcBef>
                <a:spcPts val="0"/>
              </a:spcBef>
              <a:buClr>
                <a:schemeClr val="dk1"/>
              </a:buClr>
              <a:buFont typeface="Arial"/>
              <a:buNone/>
              <a:defRPr sz="3733">
                <a:solidFill>
                  <a:schemeClr val="dk1"/>
                </a:solidFill>
              </a:defRPr>
            </a:lvl9pPr>
          </a:lstStyle>
          <a:p>
            <a:endParaRPr/>
          </a:p>
        </p:txBody>
      </p:sp>
      <p:sp>
        <p:nvSpPr>
          <p:cNvPr id="11" name="Shape 11"/>
          <p:cNvSpPr txBox="1">
            <a:spLocks noGrp="1"/>
          </p:cNvSpPr>
          <p:nvPr>
            <p:ph type="body" idx="1"/>
          </p:nvPr>
        </p:nvSpPr>
        <p:spPr>
          <a:xfrm>
            <a:off x="415601" y="1536633"/>
            <a:ext cx="11360799" cy="45552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2133"/>
              </a:spcAft>
              <a:buClr>
                <a:schemeClr val="dk2"/>
              </a:buClr>
              <a:buFont typeface="Arial"/>
              <a:buNone/>
              <a:defRPr sz="2400" b="0" i="0" u="none" strike="noStrike" cap="none">
                <a:solidFill>
                  <a:schemeClr val="dk2"/>
                </a:solidFill>
                <a:latin typeface="Arial"/>
                <a:ea typeface="Arial"/>
                <a:cs typeface="Arial"/>
                <a:sym typeface="Arial"/>
              </a:defRPr>
            </a:lvl1pPr>
            <a:lvl2pPr marL="609585" marR="0" lvl="1"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2pPr>
            <a:lvl3pPr marL="1219170" marR="0" lvl="2"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3pPr>
            <a:lvl4pPr marL="1828754" marR="0" lvl="3"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4pPr>
            <a:lvl5pPr marL="2438339" marR="0" lvl="4"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5pPr>
            <a:lvl6pPr marL="3047924" marR="0" lvl="5"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6pPr>
            <a:lvl7pPr marL="3657509" marR="0" lvl="6"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7pPr>
            <a:lvl8pPr marL="4267093" marR="0" lvl="7"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8pPr>
            <a:lvl9pPr marL="4876678" marR="0" lvl="8" indent="0" algn="l" rtl="0">
              <a:lnSpc>
                <a:spcPct val="115000"/>
              </a:lnSpc>
              <a:spcBef>
                <a:spcPts val="0"/>
              </a:spcBef>
              <a:spcAft>
                <a:spcPts val="2133"/>
              </a:spcAft>
              <a:buClr>
                <a:schemeClr val="dk2"/>
              </a:buClr>
              <a:buFont typeface="Arial"/>
              <a:buNone/>
              <a:defRPr sz="1867"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11296610" y="6217621"/>
            <a:ext cx="731599" cy="524800"/>
          </a:xfrm>
          <a:prstGeom prst="rect">
            <a:avLst/>
          </a:prstGeom>
          <a:noFill/>
          <a:ln>
            <a:noFill/>
          </a:ln>
        </p:spPr>
        <p:txBody>
          <a:bodyPr lIns="91425" tIns="91425" rIns="91425" bIns="91425" anchor="ctr" anchorCtr="0">
            <a:noAutofit/>
          </a:bodyPr>
          <a:lstStyle/>
          <a:p>
            <a:pPr algn="l">
              <a:buClr>
                <a:srgbClr val="000000"/>
              </a:buClr>
              <a:buSzPct val="25000"/>
            </a:pPr>
            <a:fld id="{00000000-1234-1234-1234-123412341234}" type="slidenum">
              <a:rPr lang="en-US" altLang="zh-TW" sz="1867" smtClean="0">
                <a:solidFill>
                  <a:srgbClr val="000000"/>
                </a:solidFill>
                <a:latin typeface="Arial"/>
                <a:ea typeface="Arial"/>
                <a:cs typeface="Arial"/>
                <a:sym typeface="Arial"/>
              </a:rPr>
              <a:pPr algn="l">
                <a:buClr>
                  <a:srgbClr val="000000"/>
                </a:buClr>
                <a:buSzPct val="25000"/>
              </a:pPr>
              <a:t>‹#›</a:t>
            </a:fld>
            <a:endParaRPr lang="zh-TW" altLang="en-US"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180143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888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865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9910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9088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91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33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044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pPr/>
              <a:t>8/18/2016</a:t>
            </a:fld>
            <a:endParaRPr lang="en-US" dirty="0"/>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807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8/18/2016</a:t>
            </a:fld>
            <a:endParaRPr lang="en-US" dirty="0"/>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89322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76"/>
            <a:ext cx="12192000" cy="6852047"/>
          </a:xfrm>
          <a:prstGeom prst="rect">
            <a:avLst/>
          </a:prstGeom>
        </p:spPr>
      </p:pic>
      <p:sp>
        <p:nvSpPr>
          <p:cNvPr id="7" name="矩形 6"/>
          <p:cNvSpPr/>
          <p:nvPr/>
        </p:nvSpPr>
        <p:spPr>
          <a:xfrm>
            <a:off x="0" y="0"/>
            <a:ext cx="12192000" cy="6858000"/>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3200" dirty="0">
              <a:solidFill>
                <a:schemeClr val="tx2">
                  <a:lumMod val="50000"/>
                </a:schemeClr>
              </a:solidFill>
            </a:endParaRPr>
          </a:p>
        </p:txBody>
      </p:sp>
      <p:sp>
        <p:nvSpPr>
          <p:cNvPr id="8" name="標題 1"/>
          <p:cNvSpPr txBox="1">
            <a:spLocks/>
          </p:cNvSpPr>
          <p:nvPr/>
        </p:nvSpPr>
        <p:spPr>
          <a:xfrm>
            <a:off x="838200" y="2625725"/>
            <a:ext cx="10515600" cy="1325563"/>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b="1" dirty="0" smtClean="0">
                <a:solidFill>
                  <a:schemeClr val="tx2"/>
                </a:solidFill>
              </a:rPr>
              <a:t>WRF Simulation of Arctic Mixed-Phased </a:t>
            </a:r>
            <a:r>
              <a:rPr lang="en-US" altLang="zh-TW" b="1" dirty="0" err="1" smtClean="0">
                <a:solidFill>
                  <a:schemeClr val="tx2"/>
                </a:solidFill>
              </a:rPr>
              <a:t>Stratiform</a:t>
            </a:r>
            <a:r>
              <a:rPr lang="en-US" altLang="zh-TW" b="1" dirty="0" smtClean="0">
                <a:solidFill>
                  <a:schemeClr val="tx2"/>
                </a:solidFill>
              </a:rPr>
              <a:t> Cloud</a:t>
            </a:r>
            <a:r>
              <a:rPr lang="zh-TW" altLang="en-US" b="1" dirty="0" smtClean="0">
                <a:solidFill>
                  <a:schemeClr val="tx2"/>
                </a:solidFill>
              </a:rPr>
              <a:t/>
            </a:r>
            <a:br>
              <a:rPr lang="zh-TW" altLang="en-US" b="1" dirty="0" smtClean="0">
                <a:solidFill>
                  <a:schemeClr val="tx2"/>
                </a:solidFill>
              </a:rPr>
            </a:br>
            <a:endParaRPr lang="zh-TW" altLang="en-US" b="1" dirty="0" smtClean="0">
              <a:solidFill>
                <a:schemeClr val="tx2"/>
              </a:solidFill>
            </a:endParaRPr>
          </a:p>
        </p:txBody>
      </p:sp>
      <p:sp>
        <p:nvSpPr>
          <p:cNvPr id="2" name="文字方塊 1"/>
          <p:cNvSpPr txBox="1"/>
          <p:nvPr/>
        </p:nvSpPr>
        <p:spPr>
          <a:xfrm>
            <a:off x="3886516" y="3951288"/>
            <a:ext cx="4418966" cy="1015663"/>
          </a:xfrm>
          <a:prstGeom prst="rect">
            <a:avLst/>
          </a:prstGeom>
          <a:noFill/>
        </p:spPr>
        <p:txBody>
          <a:bodyPr wrap="none" rtlCol="0">
            <a:spAutoFit/>
          </a:bodyPr>
          <a:lstStyle/>
          <a:p>
            <a:pPr algn="ctr"/>
            <a:r>
              <a:rPr lang="en-US" altLang="zh-TW" sz="2000" dirty="0" smtClean="0">
                <a:latin typeface="+mj-lt"/>
              </a:rPr>
              <a:t>Hui-Wen Lai</a:t>
            </a:r>
          </a:p>
          <a:p>
            <a:pPr algn="ctr"/>
            <a:r>
              <a:rPr lang="en-US" altLang="zh-TW" sz="2000" dirty="0" smtClean="0">
                <a:latin typeface="+mj-lt"/>
              </a:rPr>
              <a:t>19 Aug. 2016</a:t>
            </a:r>
          </a:p>
          <a:p>
            <a:pPr algn="ctr"/>
            <a:r>
              <a:rPr lang="en-US" altLang="zh-TW" sz="2000" dirty="0" smtClean="0">
                <a:latin typeface="+mj-lt"/>
              </a:rPr>
              <a:t>Advisor: </a:t>
            </a:r>
            <a:r>
              <a:rPr lang="en-US" altLang="zh-TW" sz="2000" dirty="0" err="1" smtClean="0">
                <a:latin typeface="+mj-lt"/>
              </a:rPr>
              <a:t>Fuqing</a:t>
            </a:r>
            <a:r>
              <a:rPr lang="en-US" altLang="zh-TW" sz="2000" dirty="0" smtClean="0">
                <a:latin typeface="+mj-lt"/>
              </a:rPr>
              <a:t> Zhang, Eugene </a:t>
            </a:r>
            <a:r>
              <a:rPr lang="en-US" altLang="zh-TW" sz="2000" dirty="0" err="1" smtClean="0">
                <a:latin typeface="+mj-lt"/>
              </a:rPr>
              <a:t>Clothiaux</a:t>
            </a:r>
            <a:endParaRPr lang="en-US" altLang="zh-TW" sz="2000" dirty="0" smtClean="0">
              <a:latin typeface="+mj-lt"/>
            </a:endParaRPr>
          </a:p>
        </p:txBody>
      </p:sp>
    </p:spTree>
    <p:extLst>
      <p:ext uri="{BB962C8B-B14F-4D97-AF65-F5344CB8AC3E}">
        <p14:creationId xmlns:p14="http://schemas.microsoft.com/office/powerpoint/2010/main" val="2554779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721150955"/>
              </p:ext>
            </p:extLst>
          </p:nvPr>
        </p:nvGraphicFramePr>
        <p:xfrm>
          <a:off x="5207000" y="1320661"/>
          <a:ext cx="6703161" cy="4847408"/>
        </p:xfrm>
        <a:graphic>
          <a:graphicData uri="http://schemas.openxmlformats.org/drawingml/2006/table">
            <a:tbl>
              <a:tblPr firstRow="1" bandRow="1">
                <a:tableStyleId>{2D5ABB26-0587-4C30-8999-92F81FD0307C}</a:tableStyleId>
              </a:tblPr>
              <a:tblGrid>
                <a:gridCol w="2234387"/>
                <a:gridCol w="2234387"/>
                <a:gridCol w="2234387"/>
              </a:tblGrid>
              <a:tr h="616775">
                <a:tc>
                  <a:txBody>
                    <a:bodyPr/>
                    <a:lstStyle/>
                    <a:p>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solidFill>
                            <a:schemeClr val="dk1"/>
                          </a:solidFill>
                          <a:latin typeface="+mj-lt"/>
                        </a:rPr>
                        <a:t>Parameterized</a:t>
                      </a:r>
                    </a:p>
                    <a:p>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Large Eddies</a:t>
                      </a:r>
                      <a:r>
                        <a:rPr lang="en-US" altLang="zh-TW" sz="1800" baseline="0" dirty="0" smtClean="0">
                          <a:solidFill>
                            <a:schemeClr val="dk1"/>
                          </a:solidFill>
                          <a:latin typeface="+mj-lt"/>
                        </a:rPr>
                        <a:t> Simulation (</a:t>
                      </a:r>
                      <a:r>
                        <a:rPr lang="zh-TW" altLang="zh-TW" sz="1800" dirty="0" smtClean="0">
                          <a:solidFill>
                            <a:schemeClr val="dk1"/>
                          </a:solidFill>
                          <a:latin typeface="+mj-lt"/>
                        </a:rPr>
                        <a:t>LES</a:t>
                      </a:r>
                      <a:r>
                        <a:rPr lang="en-US" altLang="zh-TW" sz="1800" dirty="0" smtClean="0">
                          <a:solidFill>
                            <a:schemeClr val="dk1"/>
                          </a:solidFill>
                          <a:latin typeface="+mj-lt"/>
                        </a:rPr>
                        <a:t>)</a:t>
                      </a:r>
                      <a:endParaRPr lang="zh-TW" altLang="zh-TW" sz="1800" dirty="0" smtClean="0">
                        <a:solidFill>
                          <a:schemeClr val="dk1"/>
                        </a:solidFill>
                        <a:latin typeface="+mj-lt"/>
                      </a:endParaRPr>
                    </a:p>
                    <a:p>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latin typeface="+mj-lt"/>
                        </a:rPr>
                        <a:t>Max domain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dirty="0" smtClean="0">
                          <a:latin typeface="+mj-lt"/>
                        </a:rPr>
                        <a:t>3</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dirty="0" smtClean="0">
                          <a:latin typeface="+mj-lt"/>
                        </a:rPr>
                        <a:t>4</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solidFill>
                            <a:schemeClr val="dk1"/>
                          </a:solidFill>
                          <a:latin typeface="+mj-lt"/>
                        </a:rPr>
                        <a:t>Planetary Boundary layer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mj-lt"/>
                        </a:rPr>
                        <a:t>YSU</a:t>
                      </a:r>
                      <a:br>
                        <a:rPr lang="en-US" altLang="zh-TW" sz="1800" dirty="0" smtClean="0">
                          <a:latin typeface="+mj-lt"/>
                        </a:rPr>
                      </a:br>
                      <a:r>
                        <a:rPr lang="en-US" altLang="zh-TW" sz="1800" dirty="0" smtClean="0">
                          <a:latin typeface="+mj-lt"/>
                        </a:rPr>
                        <a:t>(</a:t>
                      </a:r>
                      <a:r>
                        <a:rPr lang="zh-TW" altLang="zh-TW" sz="1800" dirty="0" smtClean="0">
                          <a:latin typeface="+mj-lt"/>
                        </a:rPr>
                        <a:t>ALL</a:t>
                      </a:r>
                      <a:r>
                        <a:rPr lang="en-US" altLang="zh-TW" sz="1800" dirty="0" smtClean="0">
                          <a:latin typeface="+mj-lt"/>
                        </a:rPr>
                        <a:t>)</a:t>
                      </a:r>
                      <a:endParaRPr lang="zh-TW" altLang="zh-TW" sz="1800"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YSU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a:t>
                      </a:r>
                      <a:r>
                        <a:rPr lang="zh-TW" altLang="zh-TW" sz="1800" dirty="0" smtClean="0">
                          <a:solidFill>
                            <a:schemeClr val="dk1"/>
                          </a:solidFill>
                          <a:latin typeface="+mj-lt"/>
                        </a:rPr>
                        <a:t>D01, D02</a:t>
                      </a:r>
                      <a:r>
                        <a:rPr lang="en-US" altLang="zh-TW" sz="1800" dirty="0" smtClean="0">
                          <a:solidFill>
                            <a:schemeClr val="dk1"/>
                          </a:solidFill>
                          <a:latin typeface="+mj-lt"/>
                        </a:rPr>
                        <a:t>)</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solidFill>
                            <a:schemeClr val="dk1"/>
                          </a:solidFill>
                          <a:latin typeface="+mj-lt"/>
                        </a:rPr>
                        <a:t>Cumulus Parameterization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Grell-3D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a:t>
                      </a:r>
                      <a:r>
                        <a:rPr lang="zh-TW" altLang="zh-TW" sz="1800" dirty="0" smtClean="0">
                          <a:solidFill>
                            <a:schemeClr val="dk1"/>
                          </a:solidFill>
                          <a:latin typeface="+mj-lt"/>
                        </a:rPr>
                        <a:t>D01, D02</a:t>
                      </a:r>
                      <a:r>
                        <a:rPr lang="en-US" altLang="zh-TW" sz="1800" dirty="0" smtClean="0">
                          <a:solidFill>
                            <a:schemeClr val="dk1"/>
                          </a:solidFill>
                          <a:latin typeface="+mj-lt"/>
                        </a:rPr>
                        <a:t>)</a:t>
                      </a:r>
                      <a:endParaRPr lang="zh-TW" altLang="zh-TW" sz="1800" dirty="0" smtClean="0">
                        <a:solidFill>
                          <a:schemeClr val="dk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Grell-3D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dirty="0" smtClean="0">
                          <a:solidFill>
                            <a:schemeClr val="dk1"/>
                          </a:solidFill>
                          <a:latin typeface="+mj-lt"/>
                        </a:rPr>
                        <a:t>(</a:t>
                      </a:r>
                      <a:r>
                        <a:rPr lang="zh-TW" altLang="zh-TW" sz="1800" dirty="0" smtClean="0">
                          <a:solidFill>
                            <a:schemeClr val="dk1"/>
                          </a:solidFill>
                          <a:latin typeface="+mj-lt"/>
                        </a:rPr>
                        <a:t>D01, D02</a:t>
                      </a:r>
                      <a:r>
                        <a:rPr lang="en-US" altLang="zh-TW" sz="1800" dirty="0" smtClean="0">
                          <a:solidFill>
                            <a:schemeClr val="dk1"/>
                          </a:solidFill>
                          <a:latin typeface="+mj-lt"/>
                        </a:rPr>
                        <a:t>)</a:t>
                      </a:r>
                      <a:endParaRPr lang="zh-TW" altLang="zh-TW" sz="1800" dirty="0" smtClean="0">
                        <a:solidFill>
                          <a:schemeClr val="dk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652">
                <a:tc>
                  <a:txBody>
                    <a:bodyPr/>
                    <a:lstStyle/>
                    <a:p>
                      <a:r>
                        <a:rPr lang="en-US" altLang="zh-TW" dirty="0" smtClean="0">
                          <a:latin typeface="+mj-lt"/>
                        </a:rPr>
                        <a:t>Microphysics</a:t>
                      </a:r>
                    </a:p>
                    <a:p>
                      <a:r>
                        <a:rPr lang="en-US" altLang="zh-TW" dirty="0" smtClean="0">
                          <a:latin typeface="+mj-lt"/>
                        </a:rPr>
                        <a:t>Scheme</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kern="1200" dirty="0" smtClean="0">
                          <a:solidFill>
                            <a:schemeClr val="tx1"/>
                          </a:solidFill>
                          <a:effectLst/>
                          <a:latin typeface="+mj-lt"/>
                          <a:ea typeface="+mn-ea"/>
                          <a:cs typeface="+mn-cs"/>
                        </a:rPr>
                        <a:t>Morrison 2-moment scheme</a:t>
                      </a:r>
                    </a:p>
                    <a:p>
                      <a:r>
                        <a:rPr lang="en-US" altLang="zh-TW" sz="1800" b="0" i="0" kern="1200" dirty="0" smtClean="0">
                          <a:solidFill>
                            <a:schemeClr val="tx1"/>
                          </a:solidFill>
                          <a:effectLst/>
                          <a:latin typeface="+mj-lt"/>
                          <a:ea typeface="+mn-ea"/>
                          <a:cs typeface="+mn-cs"/>
                        </a:rPr>
                        <a:t>(ALL)</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sz="1800" b="0" i="0" kern="1200" dirty="0" smtClean="0">
                          <a:solidFill>
                            <a:schemeClr val="tx1"/>
                          </a:solidFill>
                          <a:effectLst/>
                          <a:latin typeface="+mj-lt"/>
                          <a:ea typeface="+mn-ea"/>
                          <a:cs typeface="+mn-cs"/>
                        </a:rPr>
                        <a:t>Morrison 2-moment 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b="0" i="0" kern="1200" dirty="0" smtClean="0">
                          <a:solidFill>
                            <a:schemeClr val="tx1"/>
                          </a:solidFill>
                          <a:effectLst/>
                          <a:latin typeface="+mj-lt"/>
                          <a:ea typeface="+mn-ea"/>
                          <a:cs typeface="+mn-cs"/>
                        </a:rPr>
                        <a:t>(ALL)</a:t>
                      </a:r>
                      <a:endParaRPr lang="zh-TW" altLang="en-US" dirty="0" smtClean="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4652">
                <a:tc>
                  <a:txBody>
                    <a:bodyPr/>
                    <a:lstStyle/>
                    <a:p>
                      <a:r>
                        <a:rPr lang="en-US" altLang="zh-TW" dirty="0" smtClean="0">
                          <a:latin typeface="+mj-lt"/>
                        </a:rPr>
                        <a:t>LES domain</a:t>
                      </a:r>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dirty="0" smtClean="0">
                          <a:latin typeface="+mj-lt"/>
                        </a:rPr>
                        <a:t>D03, D04*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hape 72"/>
          <p:cNvSpPr txBox="1"/>
          <p:nvPr/>
        </p:nvSpPr>
        <p:spPr>
          <a:xfrm>
            <a:off x="9641738" y="5852646"/>
            <a:ext cx="2143862" cy="391623"/>
          </a:xfrm>
          <a:prstGeom prst="rect">
            <a:avLst/>
          </a:prstGeom>
          <a:noFill/>
          <a:ln>
            <a:noFill/>
          </a:ln>
        </p:spPr>
        <p:txBody>
          <a:bodyPr lIns="91425" tIns="91425" rIns="91425" bIns="91425" anchor="t" anchorCtr="0">
            <a:noAutofit/>
          </a:bodyPr>
          <a:lstStyle/>
          <a:p>
            <a:pPr lvl="0">
              <a:spcBef>
                <a:spcPts val="0"/>
              </a:spcBef>
              <a:buNone/>
            </a:pPr>
            <a:r>
              <a:rPr lang="zh-TW" sz="1400" dirty="0">
                <a:latin typeface="+mj-lt"/>
              </a:rPr>
              <a:t>* D04 starts </a:t>
            </a:r>
            <a:r>
              <a:rPr lang="zh-TW" sz="1400" dirty="0" smtClean="0">
                <a:latin typeface="+mj-lt"/>
              </a:rPr>
              <a:t>6</a:t>
            </a:r>
            <a:r>
              <a:rPr lang="en-US" altLang="zh-TW" sz="1400" dirty="0">
                <a:latin typeface="+mj-lt"/>
              </a:rPr>
              <a:t> </a:t>
            </a:r>
            <a:r>
              <a:rPr lang="en-US" altLang="zh-TW" sz="1400" dirty="0" smtClean="0">
                <a:latin typeface="+mj-lt"/>
              </a:rPr>
              <a:t>hours later</a:t>
            </a:r>
            <a:endParaRPr lang="zh-TW" sz="1400" dirty="0">
              <a:latin typeface="+mj-lt"/>
            </a:endParaRPr>
          </a:p>
        </p:txBody>
      </p:sp>
      <p:grpSp>
        <p:nvGrpSpPr>
          <p:cNvPr id="8" name="Shape 74"/>
          <p:cNvGrpSpPr/>
          <p:nvPr/>
        </p:nvGrpSpPr>
        <p:grpSpPr>
          <a:xfrm>
            <a:off x="224647" y="974849"/>
            <a:ext cx="4729788" cy="4520282"/>
            <a:chOff x="106225" y="1085881"/>
            <a:chExt cx="3101475" cy="2964095"/>
          </a:xfrm>
        </p:grpSpPr>
        <p:pic>
          <p:nvPicPr>
            <p:cNvPr id="9" name="Shape 75" descr="wps_show_dom.png"/>
            <p:cNvPicPr preferRelativeResize="0"/>
            <p:nvPr/>
          </p:nvPicPr>
          <p:blipFill rotWithShape="1">
            <a:blip r:embed="rId2">
              <a:alphaModFix/>
            </a:blip>
            <a:srcRect l="3827" t="8282"/>
            <a:stretch/>
          </p:blipFill>
          <p:spPr>
            <a:xfrm>
              <a:off x="106225" y="1092275"/>
              <a:ext cx="3101475" cy="2957701"/>
            </a:xfrm>
            <a:prstGeom prst="rect">
              <a:avLst/>
            </a:prstGeom>
            <a:noFill/>
            <a:ln>
              <a:noFill/>
            </a:ln>
          </p:spPr>
        </p:pic>
        <p:sp>
          <p:nvSpPr>
            <p:cNvPr id="10" name="Shape 76"/>
            <p:cNvSpPr txBox="1"/>
            <p:nvPr/>
          </p:nvSpPr>
          <p:spPr>
            <a:xfrm>
              <a:off x="327778" y="1085881"/>
              <a:ext cx="317700" cy="256800"/>
            </a:xfrm>
            <a:prstGeom prst="rect">
              <a:avLst/>
            </a:prstGeom>
            <a:noFill/>
            <a:ln>
              <a:noFill/>
            </a:ln>
          </p:spPr>
          <p:txBody>
            <a:bodyPr lIns="91425" tIns="91425" rIns="91425" bIns="91425" anchor="t" anchorCtr="0">
              <a:noAutofit/>
            </a:bodyPr>
            <a:lstStyle/>
            <a:p>
              <a:pPr lvl="0" rtl="0">
                <a:spcBef>
                  <a:spcPts val="0"/>
                </a:spcBef>
                <a:buNone/>
              </a:pPr>
              <a:r>
                <a:rPr lang="zh-TW" sz="900" b="1" dirty="0">
                  <a:solidFill>
                    <a:srgbClr val="FFFFFF"/>
                  </a:solidFill>
                </a:rPr>
                <a:t>d01</a:t>
              </a:r>
            </a:p>
          </p:txBody>
        </p:sp>
      </p:grpSp>
      <p:sp>
        <p:nvSpPr>
          <p:cNvPr id="11"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Model Setting</a:t>
            </a:r>
            <a:endParaRPr lang="en-US" sz="3200" b="0" i="0" u="sng" strike="noStrike" cap="none" baseline="0" dirty="0">
              <a:solidFill>
                <a:srgbClr val="000000"/>
              </a:solidFill>
              <a:latin typeface="+mj-lt"/>
              <a:ea typeface="Arial"/>
              <a:cs typeface="Arial"/>
              <a:sym typeface="Arial"/>
              <a:rtl val="0"/>
            </a:endParaRPr>
          </a:p>
        </p:txBody>
      </p:sp>
      <p:sp>
        <p:nvSpPr>
          <p:cNvPr id="2" name="Shape 68"/>
          <p:cNvSpPr txBox="1"/>
          <p:nvPr/>
        </p:nvSpPr>
        <p:spPr>
          <a:xfrm>
            <a:off x="644750" y="3927508"/>
            <a:ext cx="2479450" cy="1158083"/>
          </a:xfrm>
          <a:prstGeom prst="rect">
            <a:avLst/>
          </a:prstGeom>
          <a:noFill/>
          <a:ln>
            <a:noFill/>
          </a:ln>
        </p:spPr>
        <p:txBody>
          <a:bodyPr lIns="91425" tIns="91425" rIns="91425" bIns="91425" anchor="ctr" anchorCtr="0">
            <a:noAutofit/>
          </a:bodyPr>
          <a:lstStyle/>
          <a:p>
            <a:pPr lvl="0" rtl="0">
              <a:lnSpc>
                <a:spcPct val="144000"/>
              </a:lnSpc>
              <a:spcBef>
                <a:spcPts val="0"/>
              </a:spcBef>
              <a:buNone/>
            </a:pPr>
            <a:r>
              <a:rPr lang="zh-TW" sz="1400" dirty="0">
                <a:solidFill>
                  <a:schemeClr val="dk1"/>
                </a:solidFill>
              </a:rPr>
              <a:t>d01 : 70 ×70 × </a:t>
            </a:r>
            <a:r>
              <a:rPr lang="zh-TW" sz="1400" dirty="0" smtClean="0">
                <a:solidFill>
                  <a:schemeClr val="dk1"/>
                </a:solidFill>
              </a:rPr>
              <a:t>130 </a:t>
            </a:r>
            <a:r>
              <a:rPr lang="zh-TW" sz="1400" dirty="0">
                <a:solidFill>
                  <a:schemeClr val="dk1"/>
                </a:solidFill>
              </a:rPr>
              <a:t>(25km)</a:t>
            </a:r>
          </a:p>
          <a:p>
            <a:pPr lvl="0" rtl="0">
              <a:lnSpc>
                <a:spcPct val="144000"/>
              </a:lnSpc>
              <a:spcBef>
                <a:spcPts val="0"/>
              </a:spcBef>
              <a:buNone/>
            </a:pPr>
            <a:r>
              <a:rPr lang="zh-TW" sz="1400" dirty="0">
                <a:solidFill>
                  <a:schemeClr val="dk1"/>
                </a:solidFill>
              </a:rPr>
              <a:t>d02 : 101 ×101 ×</a:t>
            </a:r>
            <a:r>
              <a:rPr lang="zh-TW" sz="1400" dirty="0" smtClean="0">
                <a:solidFill>
                  <a:schemeClr val="dk1"/>
                </a:solidFill>
              </a:rPr>
              <a:t>130 </a:t>
            </a:r>
            <a:r>
              <a:rPr lang="zh-TW" sz="1400" dirty="0">
                <a:solidFill>
                  <a:schemeClr val="dk1"/>
                </a:solidFill>
              </a:rPr>
              <a:t>(5km)</a:t>
            </a:r>
          </a:p>
          <a:p>
            <a:pPr lvl="0" rtl="0">
              <a:lnSpc>
                <a:spcPct val="144000"/>
              </a:lnSpc>
              <a:spcBef>
                <a:spcPts val="0"/>
              </a:spcBef>
              <a:buNone/>
            </a:pPr>
            <a:r>
              <a:rPr lang="zh-TW" sz="1400" dirty="0">
                <a:solidFill>
                  <a:schemeClr val="dk1"/>
                </a:solidFill>
              </a:rPr>
              <a:t>d03 : 251 ×161 ×</a:t>
            </a:r>
            <a:r>
              <a:rPr lang="zh-TW" sz="1400" dirty="0" smtClean="0">
                <a:solidFill>
                  <a:schemeClr val="dk1"/>
                </a:solidFill>
              </a:rPr>
              <a:t>130 </a:t>
            </a:r>
            <a:r>
              <a:rPr lang="zh-TW" sz="1400" dirty="0">
                <a:solidFill>
                  <a:schemeClr val="dk1"/>
                </a:solidFill>
              </a:rPr>
              <a:t>(1km)</a:t>
            </a:r>
          </a:p>
          <a:p>
            <a:pPr lvl="0" rtl="0">
              <a:lnSpc>
                <a:spcPct val="144000"/>
              </a:lnSpc>
              <a:spcBef>
                <a:spcPts val="0"/>
              </a:spcBef>
              <a:buNone/>
            </a:pPr>
            <a:r>
              <a:rPr lang="zh-TW" sz="1400" dirty="0">
                <a:solidFill>
                  <a:schemeClr val="dk1"/>
                </a:solidFill>
              </a:rPr>
              <a:t>d04 : 201 ×201 ×</a:t>
            </a:r>
            <a:r>
              <a:rPr lang="zh-TW" sz="1400" dirty="0" smtClean="0">
                <a:solidFill>
                  <a:schemeClr val="dk1"/>
                </a:solidFill>
              </a:rPr>
              <a:t>130 </a:t>
            </a:r>
            <a:r>
              <a:rPr lang="zh-TW" sz="1400" dirty="0">
                <a:solidFill>
                  <a:schemeClr val="dk1"/>
                </a:solidFill>
              </a:rPr>
              <a:t>(0.2km)</a:t>
            </a:r>
          </a:p>
        </p:txBody>
      </p:sp>
      <p:sp>
        <p:nvSpPr>
          <p:cNvPr id="12" name="Shape 72"/>
          <p:cNvSpPr txBox="1"/>
          <p:nvPr/>
        </p:nvSpPr>
        <p:spPr>
          <a:xfrm>
            <a:off x="549818" y="5504089"/>
            <a:ext cx="3069682" cy="391623"/>
          </a:xfrm>
          <a:prstGeom prst="rect">
            <a:avLst/>
          </a:prstGeom>
          <a:noFill/>
          <a:ln>
            <a:noFill/>
          </a:ln>
        </p:spPr>
        <p:txBody>
          <a:bodyPr lIns="91425" tIns="91425" rIns="91425" bIns="91425" anchor="t" anchorCtr="0">
            <a:noAutofit/>
          </a:bodyPr>
          <a:lstStyle/>
          <a:p>
            <a:pPr lvl="0">
              <a:spcBef>
                <a:spcPts val="0"/>
              </a:spcBef>
              <a:buNone/>
            </a:pPr>
            <a:r>
              <a:rPr lang="en-US" altLang="zh-TW" sz="1400" dirty="0"/>
              <a:t> </a:t>
            </a:r>
            <a:r>
              <a:rPr lang="en-US" altLang="zh-TW" sz="1400" dirty="0" smtClean="0"/>
              <a:t>Vertical resolution below 2km is 40 m</a:t>
            </a:r>
            <a:endParaRPr lang="zh-TW" sz="1400" dirty="0"/>
          </a:p>
        </p:txBody>
      </p:sp>
    </p:spTree>
    <p:extLst>
      <p:ext uri="{BB962C8B-B14F-4D97-AF65-F5344CB8AC3E}">
        <p14:creationId xmlns:p14="http://schemas.microsoft.com/office/powerpoint/2010/main" val="1530342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3"/>
          <p:cNvSpPr txBox="1"/>
          <p:nvPr/>
        </p:nvSpPr>
        <p:spPr>
          <a:xfrm>
            <a:off x="5207000" y="1035488"/>
            <a:ext cx="5670414" cy="4438212"/>
          </a:xfrm>
          <a:prstGeom prst="rect">
            <a:avLst/>
          </a:prstGeom>
          <a:noFill/>
          <a:ln>
            <a:noFill/>
          </a:ln>
        </p:spPr>
        <p:txBody>
          <a:bodyPr lIns="91425" tIns="91425" rIns="91425" bIns="91425" anchor="t" anchorCtr="0">
            <a:noAutofit/>
          </a:bodyPr>
          <a:lstStyle/>
          <a:p>
            <a:pPr lvl="0">
              <a:spcBef>
                <a:spcPts val="0"/>
              </a:spcBef>
              <a:buNone/>
            </a:pPr>
            <a:r>
              <a:rPr lang="en-US" altLang="zh-TW" sz="2000" dirty="0" smtClean="0"/>
              <a:t>   Exp. 1 – Different initial time</a:t>
            </a:r>
            <a:endParaRPr sz="2000" dirty="0"/>
          </a:p>
          <a:p>
            <a:pPr marL="457200" lvl="0" indent="-304800">
              <a:spcBef>
                <a:spcPts val="0"/>
              </a:spcBef>
              <a:buSzPct val="100000"/>
              <a:buChar char="❏"/>
            </a:pPr>
            <a:r>
              <a:rPr lang="zh-TW" dirty="0"/>
              <a:t>12Z 01 - 18Z 02</a:t>
            </a:r>
          </a:p>
          <a:p>
            <a:pPr marL="457200" lvl="0" indent="-304800">
              <a:spcBef>
                <a:spcPts val="0"/>
              </a:spcBef>
              <a:buClr>
                <a:schemeClr val="dk1"/>
              </a:buClr>
              <a:buSzPct val="100000"/>
              <a:buChar char="❏"/>
            </a:pPr>
            <a:r>
              <a:rPr lang="zh-TW" dirty="0">
                <a:solidFill>
                  <a:schemeClr val="dk1"/>
                </a:solidFill>
              </a:rPr>
              <a:t>18Z 01 - 18Z 02</a:t>
            </a:r>
          </a:p>
          <a:p>
            <a:pPr marL="457200" lvl="0" indent="-304800">
              <a:spcBef>
                <a:spcPts val="0"/>
              </a:spcBef>
              <a:buClr>
                <a:schemeClr val="dk1"/>
              </a:buClr>
              <a:buSzPct val="100000"/>
              <a:buChar char="❏"/>
            </a:pPr>
            <a:r>
              <a:rPr lang="zh-TW" dirty="0">
                <a:solidFill>
                  <a:schemeClr val="dk1"/>
                </a:solidFill>
              </a:rPr>
              <a:t>00Z 02 - 18Z 02</a:t>
            </a:r>
          </a:p>
          <a:p>
            <a:pPr marL="457200" lvl="0" indent="-304800">
              <a:spcBef>
                <a:spcPts val="0"/>
              </a:spcBef>
              <a:buClr>
                <a:schemeClr val="dk1"/>
              </a:buClr>
              <a:buSzPct val="100000"/>
              <a:buChar char="❏"/>
            </a:pPr>
            <a:r>
              <a:rPr lang="zh-TW" dirty="0">
                <a:solidFill>
                  <a:schemeClr val="dk1"/>
                </a:solidFill>
              </a:rPr>
              <a:t>06Z 02 - 18Z </a:t>
            </a:r>
            <a:r>
              <a:rPr lang="zh-TW" dirty="0" smtClean="0">
                <a:solidFill>
                  <a:schemeClr val="dk1"/>
                </a:solidFill>
              </a:rPr>
              <a:t>02</a:t>
            </a:r>
            <a:endParaRPr lang="en-US" altLang="zh-TW" dirty="0">
              <a:solidFill>
                <a:schemeClr val="dk1"/>
              </a:solidFill>
            </a:endParaRPr>
          </a:p>
          <a:p>
            <a:pPr marL="457200" lvl="0" indent="-304800">
              <a:spcBef>
                <a:spcPts val="0"/>
              </a:spcBef>
              <a:buClr>
                <a:schemeClr val="dk1"/>
              </a:buClr>
              <a:buSzPct val="100000"/>
              <a:buChar char="❏"/>
            </a:pPr>
            <a:endParaRPr lang="en-US" altLang="zh-TW" sz="1600" dirty="0" smtClean="0">
              <a:solidFill>
                <a:schemeClr val="dk1"/>
              </a:solidFill>
            </a:endParaRPr>
          </a:p>
          <a:p>
            <a:pPr marL="152400" lvl="0">
              <a:spcBef>
                <a:spcPts val="0"/>
              </a:spcBef>
              <a:buClr>
                <a:schemeClr val="dk1"/>
              </a:buClr>
              <a:buSzPct val="100000"/>
            </a:pPr>
            <a:r>
              <a:rPr lang="en-US" altLang="zh-TW" sz="2000" dirty="0" smtClean="0"/>
              <a:t>Exp</a:t>
            </a:r>
            <a:r>
              <a:rPr lang="en-US" altLang="zh-TW" sz="2000" dirty="0"/>
              <a:t>. </a:t>
            </a:r>
            <a:r>
              <a:rPr lang="en-US" altLang="zh-TW" sz="2000" dirty="0" smtClean="0"/>
              <a:t>2 </a:t>
            </a:r>
            <a:r>
              <a:rPr lang="en-US" altLang="zh-TW" sz="2000" dirty="0"/>
              <a:t>– Different initial </a:t>
            </a:r>
            <a:r>
              <a:rPr lang="en-US" altLang="zh-TW" sz="2000" dirty="0" smtClean="0"/>
              <a:t>and boundary condition</a:t>
            </a:r>
            <a:endParaRPr lang="en-US" altLang="zh-TW" sz="1200" dirty="0">
              <a:solidFill>
                <a:schemeClr val="dk1"/>
              </a:solidFill>
            </a:endParaRPr>
          </a:p>
          <a:p>
            <a:pPr marL="457200" indent="-304800">
              <a:buClr>
                <a:schemeClr val="dk1"/>
              </a:buClr>
              <a:buSzPct val="100000"/>
              <a:buFontTx/>
              <a:buChar char="❏"/>
            </a:pPr>
            <a:r>
              <a:rPr lang="en-US" altLang="zh-TW" dirty="0" smtClean="0"/>
              <a:t>FNL from 18Z 01</a:t>
            </a:r>
          </a:p>
          <a:p>
            <a:pPr marL="457200" indent="-304800">
              <a:buClr>
                <a:schemeClr val="dk1"/>
              </a:buClr>
              <a:buSzPct val="100000"/>
              <a:buFontTx/>
              <a:buChar char="❏"/>
            </a:pPr>
            <a:r>
              <a:rPr lang="en-US" altLang="zh-TW" dirty="0" smtClean="0"/>
              <a:t>ECMWF from 18Z 01</a:t>
            </a:r>
          </a:p>
          <a:p>
            <a:pPr marL="457200" indent="-304800">
              <a:buClr>
                <a:schemeClr val="dk1"/>
              </a:buClr>
              <a:buSzPct val="100000"/>
              <a:buFontTx/>
              <a:buChar char="❏"/>
            </a:pPr>
            <a:r>
              <a:rPr lang="en-US" altLang="zh-TW" dirty="0" smtClean="0"/>
              <a:t>FNL+ECMWF from 18Z 01</a:t>
            </a:r>
          </a:p>
          <a:p>
            <a:pPr marL="457200" indent="-304800">
              <a:buClr>
                <a:schemeClr val="dk1"/>
              </a:buClr>
              <a:buSzPct val="100000"/>
              <a:buFontTx/>
              <a:buChar char="❏"/>
            </a:pPr>
            <a:endParaRPr lang="en-US" altLang="zh-TW" dirty="0"/>
          </a:p>
          <a:p>
            <a:pPr marL="152400">
              <a:buClr>
                <a:schemeClr val="dk1"/>
              </a:buClr>
              <a:buSzPct val="100000"/>
            </a:pPr>
            <a:r>
              <a:rPr lang="en-US" altLang="zh-TW" sz="2000" dirty="0"/>
              <a:t>Exp. 3</a:t>
            </a:r>
            <a:r>
              <a:rPr lang="en-US" altLang="zh-TW" sz="2000" dirty="0" smtClean="0"/>
              <a:t> </a:t>
            </a:r>
            <a:r>
              <a:rPr lang="en-US" altLang="zh-TW" sz="2000" dirty="0"/>
              <a:t>– </a:t>
            </a:r>
            <a:r>
              <a:rPr lang="en-US" altLang="zh-TW" sz="2000" dirty="0" smtClean="0"/>
              <a:t>Large Eddies Simulation</a:t>
            </a:r>
            <a:endParaRPr lang="en-US" altLang="zh-TW" sz="2000" dirty="0">
              <a:solidFill>
                <a:schemeClr val="dk1"/>
              </a:solidFill>
            </a:endParaRPr>
          </a:p>
          <a:p>
            <a:pPr marL="457200" indent="-304800">
              <a:buClr>
                <a:schemeClr val="dk1"/>
              </a:buClr>
              <a:buSzPct val="100000"/>
              <a:buFontTx/>
              <a:buChar char="❏"/>
            </a:pPr>
            <a:r>
              <a:rPr lang="en-US" altLang="zh-TW" sz="2000" dirty="0" smtClean="0"/>
              <a:t>Parameterized from 00Z 02 </a:t>
            </a:r>
          </a:p>
          <a:p>
            <a:pPr marL="457200" indent="-304800">
              <a:buClr>
                <a:schemeClr val="dk1"/>
              </a:buClr>
              <a:buSzPct val="100000"/>
              <a:buFontTx/>
              <a:buChar char="❏"/>
            </a:pPr>
            <a:r>
              <a:rPr lang="en-US" altLang="zh-TW" sz="2000" dirty="0" smtClean="0"/>
              <a:t>LES from 00Z 02</a:t>
            </a:r>
            <a:endParaRPr lang="en-US" altLang="zh-TW" sz="2000" dirty="0"/>
          </a:p>
          <a:p>
            <a:pPr marL="457200" lvl="0" indent="-304800">
              <a:spcBef>
                <a:spcPts val="0"/>
              </a:spcBef>
              <a:buClr>
                <a:schemeClr val="dk1"/>
              </a:buClr>
              <a:buSzPct val="100000"/>
              <a:buChar char="❏"/>
            </a:pPr>
            <a:endParaRPr lang="en-US" altLang="zh-TW" dirty="0" smtClean="0">
              <a:solidFill>
                <a:schemeClr val="dk1"/>
              </a:solidFill>
            </a:endParaRPr>
          </a:p>
          <a:p>
            <a:pPr marL="457200" lvl="0" indent="-304800">
              <a:spcBef>
                <a:spcPts val="0"/>
              </a:spcBef>
              <a:buClr>
                <a:schemeClr val="dk1"/>
              </a:buClr>
              <a:buSzPct val="100000"/>
              <a:buChar char="❏"/>
            </a:pPr>
            <a:endParaRPr lang="zh-TW" sz="1200" dirty="0">
              <a:solidFill>
                <a:schemeClr val="dk1"/>
              </a:solidFill>
            </a:endParaRPr>
          </a:p>
        </p:txBody>
      </p:sp>
      <p:grpSp>
        <p:nvGrpSpPr>
          <p:cNvPr id="8" name="Shape 74"/>
          <p:cNvGrpSpPr/>
          <p:nvPr/>
        </p:nvGrpSpPr>
        <p:grpSpPr>
          <a:xfrm>
            <a:off x="224647" y="949449"/>
            <a:ext cx="4729788" cy="4545682"/>
            <a:chOff x="106225" y="1069225"/>
            <a:chExt cx="3101475" cy="2980751"/>
          </a:xfrm>
        </p:grpSpPr>
        <p:pic>
          <p:nvPicPr>
            <p:cNvPr id="9" name="Shape 75" descr="wps_show_dom.png"/>
            <p:cNvPicPr preferRelativeResize="0"/>
            <p:nvPr/>
          </p:nvPicPr>
          <p:blipFill rotWithShape="1">
            <a:blip r:embed="rId2">
              <a:alphaModFix/>
            </a:blip>
            <a:srcRect l="3827" t="8282"/>
            <a:stretch/>
          </p:blipFill>
          <p:spPr>
            <a:xfrm>
              <a:off x="106225" y="1092275"/>
              <a:ext cx="3101475" cy="2957701"/>
            </a:xfrm>
            <a:prstGeom prst="rect">
              <a:avLst/>
            </a:prstGeom>
            <a:noFill/>
            <a:ln>
              <a:noFill/>
            </a:ln>
          </p:spPr>
        </p:pic>
        <p:sp>
          <p:nvSpPr>
            <p:cNvPr id="10" name="Shape 76"/>
            <p:cNvSpPr txBox="1"/>
            <p:nvPr/>
          </p:nvSpPr>
          <p:spPr>
            <a:xfrm>
              <a:off x="319450" y="1069225"/>
              <a:ext cx="317700" cy="256800"/>
            </a:xfrm>
            <a:prstGeom prst="rect">
              <a:avLst/>
            </a:prstGeom>
            <a:noFill/>
            <a:ln>
              <a:noFill/>
            </a:ln>
          </p:spPr>
          <p:txBody>
            <a:bodyPr lIns="91425" tIns="91425" rIns="91425" bIns="91425" anchor="t" anchorCtr="0">
              <a:noAutofit/>
            </a:bodyPr>
            <a:lstStyle/>
            <a:p>
              <a:pPr lvl="0" rtl="0">
                <a:spcBef>
                  <a:spcPts val="0"/>
                </a:spcBef>
                <a:buNone/>
              </a:pPr>
              <a:r>
                <a:rPr lang="zh-TW" sz="600" b="1">
                  <a:solidFill>
                    <a:srgbClr val="FFFFFF"/>
                  </a:solidFill>
                </a:rPr>
                <a:t>d01</a:t>
              </a:r>
            </a:p>
          </p:txBody>
        </p:sp>
      </p:grpSp>
      <p:sp>
        <p:nvSpPr>
          <p:cNvPr id="11"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Model Setting</a:t>
            </a:r>
            <a:endParaRPr lang="en-US" sz="3200" b="0" i="0" u="sng" strike="noStrike" cap="none" baseline="0" dirty="0">
              <a:solidFill>
                <a:srgbClr val="000000"/>
              </a:solidFill>
              <a:latin typeface="+mj-lt"/>
              <a:ea typeface="Arial"/>
              <a:cs typeface="Arial"/>
              <a:sym typeface="Arial"/>
              <a:rtl val="0"/>
            </a:endParaRPr>
          </a:p>
        </p:txBody>
      </p:sp>
      <p:sp>
        <p:nvSpPr>
          <p:cNvPr id="2" name="Shape 68"/>
          <p:cNvSpPr txBox="1"/>
          <p:nvPr/>
        </p:nvSpPr>
        <p:spPr>
          <a:xfrm>
            <a:off x="644750" y="3927508"/>
            <a:ext cx="2479450" cy="1158083"/>
          </a:xfrm>
          <a:prstGeom prst="rect">
            <a:avLst/>
          </a:prstGeom>
          <a:noFill/>
          <a:ln>
            <a:noFill/>
          </a:ln>
        </p:spPr>
        <p:txBody>
          <a:bodyPr lIns="91425" tIns="91425" rIns="91425" bIns="91425" anchor="ctr" anchorCtr="0">
            <a:noAutofit/>
          </a:bodyPr>
          <a:lstStyle/>
          <a:p>
            <a:pPr lvl="0" rtl="0">
              <a:lnSpc>
                <a:spcPct val="144000"/>
              </a:lnSpc>
              <a:spcBef>
                <a:spcPts val="0"/>
              </a:spcBef>
              <a:buNone/>
            </a:pPr>
            <a:r>
              <a:rPr lang="zh-TW" sz="1400" dirty="0">
                <a:solidFill>
                  <a:schemeClr val="dk1"/>
                </a:solidFill>
              </a:rPr>
              <a:t>d01 : 70 ×70 × </a:t>
            </a:r>
            <a:r>
              <a:rPr lang="zh-TW" sz="1400" dirty="0" smtClean="0">
                <a:solidFill>
                  <a:schemeClr val="dk1"/>
                </a:solidFill>
              </a:rPr>
              <a:t>130 </a:t>
            </a:r>
            <a:r>
              <a:rPr lang="zh-TW" sz="1400" dirty="0">
                <a:solidFill>
                  <a:schemeClr val="dk1"/>
                </a:solidFill>
              </a:rPr>
              <a:t>(25km)</a:t>
            </a:r>
          </a:p>
          <a:p>
            <a:pPr lvl="0" rtl="0">
              <a:lnSpc>
                <a:spcPct val="144000"/>
              </a:lnSpc>
              <a:spcBef>
                <a:spcPts val="0"/>
              </a:spcBef>
              <a:buNone/>
            </a:pPr>
            <a:r>
              <a:rPr lang="zh-TW" sz="1400" dirty="0">
                <a:solidFill>
                  <a:schemeClr val="dk1"/>
                </a:solidFill>
              </a:rPr>
              <a:t>d02 : 101 ×101 ×</a:t>
            </a:r>
            <a:r>
              <a:rPr lang="zh-TW" sz="1400" dirty="0" smtClean="0">
                <a:solidFill>
                  <a:schemeClr val="dk1"/>
                </a:solidFill>
              </a:rPr>
              <a:t>130 </a:t>
            </a:r>
            <a:r>
              <a:rPr lang="zh-TW" sz="1400" dirty="0">
                <a:solidFill>
                  <a:schemeClr val="dk1"/>
                </a:solidFill>
              </a:rPr>
              <a:t>(5km)</a:t>
            </a:r>
          </a:p>
          <a:p>
            <a:pPr lvl="0" rtl="0">
              <a:lnSpc>
                <a:spcPct val="144000"/>
              </a:lnSpc>
              <a:spcBef>
                <a:spcPts val="0"/>
              </a:spcBef>
              <a:buNone/>
            </a:pPr>
            <a:r>
              <a:rPr lang="zh-TW" sz="1400" dirty="0">
                <a:solidFill>
                  <a:schemeClr val="dk1"/>
                </a:solidFill>
              </a:rPr>
              <a:t>d03 : 251 ×161 ×</a:t>
            </a:r>
            <a:r>
              <a:rPr lang="zh-TW" sz="1400" dirty="0" smtClean="0">
                <a:solidFill>
                  <a:schemeClr val="dk1"/>
                </a:solidFill>
              </a:rPr>
              <a:t>130 </a:t>
            </a:r>
            <a:r>
              <a:rPr lang="zh-TW" sz="1400" dirty="0">
                <a:solidFill>
                  <a:schemeClr val="dk1"/>
                </a:solidFill>
              </a:rPr>
              <a:t>(1km)</a:t>
            </a:r>
          </a:p>
          <a:p>
            <a:pPr lvl="0" rtl="0">
              <a:lnSpc>
                <a:spcPct val="144000"/>
              </a:lnSpc>
              <a:spcBef>
                <a:spcPts val="0"/>
              </a:spcBef>
              <a:buNone/>
            </a:pPr>
            <a:r>
              <a:rPr lang="zh-TW" sz="1400" dirty="0">
                <a:solidFill>
                  <a:schemeClr val="dk1"/>
                </a:solidFill>
              </a:rPr>
              <a:t>d04 : 201 ×201 ×</a:t>
            </a:r>
            <a:r>
              <a:rPr lang="zh-TW" sz="1400" dirty="0" smtClean="0">
                <a:solidFill>
                  <a:schemeClr val="dk1"/>
                </a:solidFill>
              </a:rPr>
              <a:t>130 </a:t>
            </a:r>
            <a:r>
              <a:rPr lang="zh-TW" sz="1400" dirty="0">
                <a:solidFill>
                  <a:schemeClr val="dk1"/>
                </a:solidFill>
              </a:rPr>
              <a:t>(0.2km)</a:t>
            </a:r>
          </a:p>
        </p:txBody>
      </p:sp>
      <p:sp>
        <p:nvSpPr>
          <p:cNvPr id="12" name="Shape 72"/>
          <p:cNvSpPr txBox="1"/>
          <p:nvPr/>
        </p:nvSpPr>
        <p:spPr>
          <a:xfrm>
            <a:off x="549818" y="5504089"/>
            <a:ext cx="3069682" cy="391623"/>
          </a:xfrm>
          <a:prstGeom prst="rect">
            <a:avLst/>
          </a:prstGeom>
          <a:noFill/>
          <a:ln>
            <a:noFill/>
          </a:ln>
        </p:spPr>
        <p:txBody>
          <a:bodyPr lIns="91425" tIns="91425" rIns="91425" bIns="91425" anchor="t" anchorCtr="0">
            <a:noAutofit/>
          </a:bodyPr>
          <a:lstStyle/>
          <a:p>
            <a:pPr lvl="0">
              <a:spcBef>
                <a:spcPts val="0"/>
              </a:spcBef>
              <a:buNone/>
            </a:pPr>
            <a:r>
              <a:rPr lang="en-US" altLang="zh-TW" sz="1400" dirty="0"/>
              <a:t> </a:t>
            </a:r>
            <a:r>
              <a:rPr lang="en-US" altLang="zh-TW" sz="1400" dirty="0" smtClean="0"/>
              <a:t>Vertical resolution below 2km is 40 m</a:t>
            </a:r>
            <a:endParaRPr lang="zh-TW" sz="1400" dirty="0"/>
          </a:p>
        </p:txBody>
      </p:sp>
    </p:spTree>
    <p:extLst>
      <p:ext uri="{BB962C8B-B14F-4D97-AF65-F5344CB8AC3E}">
        <p14:creationId xmlns:p14="http://schemas.microsoft.com/office/powerpoint/2010/main" val="286893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3652433" y="876301"/>
            <a:ext cx="6858000" cy="5511799"/>
            <a:chOff x="2699933" y="685801"/>
            <a:chExt cx="6858000" cy="5511799"/>
          </a:xfrm>
        </p:grpSpPr>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26852" b="21296"/>
            <a:stretch/>
          </p:blipFill>
          <p:spPr>
            <a:xfrm>
              <a:off x="2699933" y="2641600"/>
              <a:ext cx="6858000" cy="3556000"/>
            </a:xfrm>
            <a:prstGeom prst="rect">
              <a:avLst/>
            </a:prstGeom>
          </p:spPr>
        </p:pic>
        <p:pic>
          <p:nvPicPr>
            <p:cNvPr id="5" name="Shape 150" descr="hsrl_kazr_2000.png"/>
            <p:cNvPicPr preferRelativeResize="0"/>
            <p:nvPr/>
          </p:nvPicPr>
          <p:blipFill rotWithShape="1">
            <a:blip r:embed="rId3">
              <a:alphaModFix/>
            </a:blip>
            <a:srcRect t="21327" b="61111"/>
            <a:stretch/>
          </p:blipFill>
          <p:spPr>
            <a:xfrm>
              <a:off x="2699933" y="685801"/>
              <a:ext cx="6858000" cy="1204332"/>
            </a:xfrm>
            <a:prstGeom prst="rect">
              <a:avLst/>
            </a:prstGeom>
            <a:noFill/>
            <a:ln>
              <a:noFill/>
            </a:ln>
          </p:spPr>
        </p:pic>
        <p:pic>
          <p:nvPicPr>
            <p:cNvPr id="6" name="Shape 151" descr="hsrl_kazr_2000.png"/>
            <p:cNvPicPr preferRelativeResize="0"/>
            <p:nvPr/>
          </p:nvPicPr>
          <p:blipFill rotWithShape="1">
            <a:blip r:embed="rId3">
              <a:alphaModFix/>
            </a:blip>
            <a:srcRect t="40965" b="42901"/>
            <a:stretch/>
          </p:blipFill>
          <p:spPr>
            <a:xfrm>
              <a:off x="2699933" y="1890133"/>
              <a:ext cx="6858000" cy="1106465"/>
            </a:xfrm>
            <a:prstGeom prst="rect">
              <a:avLst/>
            </a:prstGeom>
            <a:noFill/>
            <a:ln>
              <a:noFill/>
            </a:ln>
          </p:spPr>
        </p:pic>
        <p:grpSp>
          <p:nvGrpSpPr>
            <p:cNvPr id="2" name="群組 1"/>
            <p:cNvGrpSpPr/>
            <p:nvPr/>
          </p:nvGrpSpPr>
          <p:grpSpPr>
            <a:xfrm>
              <a:off x="3402811" y="2943346"/>
              <a:ext cx="1224800" cy="2183366"/>
              <a:chOff x="3402811" y="2943346"/>
              <a:chExt cx="1224800" cy="2183366"/>
            </a:xfrm>
          </p:grpSpPr>
          <p:sp>
            <p:nvSpPr>
              <p:cNvPr id="7" name="Shape 189"/>
              <p:cNvSpPr txBox="1"/>
              <p:nvPr/>
            </p:nvSpPr>
            <p:spPr>
              <a:xfrm>
                <a:off x="3402811" y="2943346"/>
                <a:ext cx="1224800" cy="279600"/>
              </a:xfrm>
              <a:prstGeom prst="rect">
                <a:avLst/>
              </a:prstGeom>
              <a:noFill/>
              <a:ln>
                <a:noFill/>
              </a:ln>
            </p:spPr>
            <p:txBody>
              <a:bodyPr lIns="121900" tIns="121900" rIns="121900" bIns="121900" anchor="t" anchorCtr="0">
                <a:noAutofit/>
              </a:bodyPr>
              <a:lstStyle/>
              <a:p>
                <a:r>
                  <a:rPr lang="en-US" altLang="zh-TW" sz="1067" dirty="0" smtClean="0"/>
                  <a:t>FNL 18Z</a:t>
                </a:r>
                <a:endParaRPr lang="en-US" altLang="zh-TW" sz="1067" dirty="0"/>
              </a:p>
            </p:txBody>
          </p:sp>
          <p:sp>
            <p:nvSpPr>
              <p:cNvPr id="8" name="Shape 190"/>
              <p:cNvSpPr txBox="1"/>
              <p:nvPr/>
            </p:nvSpPr>
            <p:spPr>
              <a:xfrm>
                <a:off x="3402811" y="3914746"/>
                <a:ext cx="1224800" cy="279600"/>
              </a:xfrm>
              <a:prstGeom prst="rect">
                <a:avLst/>
              </a:prstGeom>
              <a:noFill/>
              <a:ln>
                <a:noFill/>
              </a:ln>
            </p:spPr>
            <p:txBody>
              <a:bodyPr lIns="121900" tIns="121900" rIns="121900" bIns="121900" anchor="t" anchorCtr="0">
                <a:noAutofit/>
              </a:bodyPr>
              <a:lstStyle/>
              <a:p>
                <a:r>
                  <a:rPr lang="en-US" altLang="zh-TW" sz="1067" dirty="0" smtClean="0"/>
                  <a:t>ECMWF 18Z</a:t>
                </a:r>
                <a:endParaRPr lang="en-US" altLang="zh-TW" sz="1067" dirty="0"/>
              </a:p>
            </p:txBody>
          </p:sp>
          <p:sp>
            <p:nvSpPr>
              <p:cNvPr id="9" name="Shape 191"/>
              <p:cNvSpPr txBox="1"/>
              <p:nvPr/>
            </p:nvSpPr>
            <p:spPr>
              <a:xfrm>
                <a:off x="3402811" y="4847112"/>
                <a:ext cx="1224800" cy="279600"/>
              </a:xfrm>
              <a:prstGeom prst="rect">
                <a:avLst/>
              </a:prstGeom>
              <a:noFill/>
              <a:ln>
                <a:noFill/>
              </a:ln>
            </p:spPr>
            <p:txBody>
              <a:bodyPr lIns="121900" tIns="121900" rIns="121900" bIns="121900" anchor="t" anchorCtr="0">
                <a:noAutofit/>
              </a:bodyPr>
              <a:lstStyle/>
              <a:p>
                <a:r>
                  <a:rPr lang="en-US" altLang="zh-TW" sz="1067" dirty="0" smtClean="0"/>
                  <a:t>FNL+ECMWF 18Z</a:t>
                </a:r>
                <a:endParaRPr lang="en-US" altLang="zh-TW" sz="1067" dirty="0"/>
              </a:p>
            </p:txBody>
          </p:sp>
        </p:grpSp>
      </p:grpSp>
      <p:sp>
        <p:nvSpPr>
          <p:cNvPr id="11" name="Shape 152"/>
          <p:cNvSpPr txBox="1"/>
          <p:nvPr/>
        </p:nvSpPr>
        <p:spPr>
          <a:xfrm>
            <a:off x="289366" y="992200"/>
            <a:ext cx="2784034"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condition</a:t>
            </a:r>
            <a:br>
              <a:rPr lang="en-US" altLang="zh-TW" sz="2000" dirty="0" smtClean="0">
                <a:latin typeface="+mj-lt"/>
              </a:rPr>
            </a:br>
            <a:r>
              <a:rPr lang="en-US" altLang="zh-TW" sz="2000" dirty="0" smtClean="0">
                <a:solidFill>
                  <a:schemeClr val="accent5"/>
                </a:solidFill>
                <a:latin typeface="+mj-lt"/>
              </a:rPr>
              <a:t>Variable:</a:t>
            </a:r>
            <a:r>
              <a:rPr lang="en-US" altLang="zh-TW" sz="2000" dirty="0" smtClean="0">
                <a:latin typeface="+mj-lt"/>
              </a:rPr>
              <a:t> </a:t>
            </a:r>
            <a:r>
              <a:rPr lang="en-US" altLang="zh-TW" sz="2000" dirty="0" smtClean="0">
                <a:solidFill>
                  <a:schemeClr val="accent5"/>
                </a:solidFill>
                <a:latin typeface="+mj-lt"/>
              </a:rPr>
              <a:t>Cloud </a:t>
            </a:r>
            <a:r>
              <a:rPr lang="en-US" altLang="zh-TW" sz="2000" dirty="0">
                <a:solidFill>
                  <a:schemeClr val="accent5"/>
                </a:solidFill>
                <a:latin typeface="+mj-lt"/>
              </a:rPr>
              <a:t>water</a:t>
            </a:r>
          </a:p>
        </p:txBody>
      </p:sp>
      <p:sp>
        <p:nvSpPr>
          <p:cNvPr id="12"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16" name="文字方塊 15"/>
          <p:cNvSpPr txBox="1"/>
          <p:nvPr/>
        </p:nvSpPr>
        <p:spPr>
          <a:xfrm>
            <a:off x="9296400" y="610109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802369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3670300" y="917229"/>
            <a:ext cx="6858000" cy="5470300"/>
            <a:chOff x="2667000" y="689200"/>
            <a:chExt cx="6858000" cy="547030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26667" b="21667"/>
            <a:stretch/>
          </p:blipFill>
          <p:spPr>
            <a:xfrm>
              <a:off x="2667000" y="2616200"/>
              <a:ext cx="6858000" cy="3543300"/>
            </a:xfrm>
            <a:prstGeom prst="rect">
              <a:avLst/>
            </a:prstGeom>
          </p:spPr>
        </p:pic>
        <p:pic>
          <p:nvPicPr>
            <p:cNvPr id="3" name="Shape 193" descr="hsrl_kazr_2500.png"/>
            <p:cNvPicPr preferRelativeResize="0"/>
            <p:nvPr/>
          </p:nvPicPr>
          <p:blipFill rotWithShape="1">
            <a:blip r:embed="rId3">
              <a:alphaModFix/>
            </a:blip>
            <a:srcRect t="59409" b="23879"/>
            <a:stretch/>
          </p:blipFill>
          <p:spPr>
            <a:xfrm>
              <a:off x="2667000" y="1830051"/>
              <a:ext cx="6858000" cy="1146067"/>
            </a:xfrm>
            <a:prstGeom prst="rect">
              <a:avLst/>
            </a:prstGeom>
            <a:noFill/>
            <a:ln>
              <a:noFill/>
            </a:ln>
          </p:spPr>
        </p:pic>
        <p:pic>
          <p:nvPicPr>
            <p:cNvPr id="4" name="Shape 194" descr="hsrl_kazr_2500.png"/>
            <p:cNvPicPr preferRelativeResize="0"/>
            <p:nvPr/>
          </p:nvPicPr>
          <p:blipFill rotWithShape="1">
            <a:blip r:embed="rId3">
              <a:alphaModFix/>
            </a:blip>
            <a:srcRect t="21164" b="62125"/>
            <a:stretch/>
          </p:blipFill>
          <p:spPr>
            <a:xfrm>
              <a:off x="2667000" y="689200"/>
              <a:ext cx="6858000" cy="1146067"/>
            </a:xfrm>
            <a:prstGeom prst="rect">
              <a:avLst/>
            </a:prstGeom>
            <a:noFill/>
            <a:ln>
              <a:noFill/>
            </a:ln>
          </p:spPr>
        </p:pic>
        <p:grpSp>
          <p:nvGrpSpPr>
            <p:cNvPr id="5" name="群組 4"/>
            <p:cNvGrpSpPr/>
            <p:nvPr/>
          </p:nvGrpSpPr>
          <p:grpSpPr>
            <a:xfrm>
              <a:off x="3402811" y="2943346"/>
              <a:ext cx="1224800" cy="2183366"/>
              <a:chOff x="3402811" y="2943346"/>
              <a:chExt cx="1224800" cy="2183366"/>
            </a:xfrm>
          </p:grpSpPr>
          <p:sp>
            <p:nvSpPr>
              <p:cNvPr id="6" name="Shape 189"/>
              <p:cNvSpPr txBox="1"/>
              <p:nvPr/>
            </p:nvSpPr>
            <p:spPr>
              <a:xfrm>
                <a:off x="3402811" y="2943346"/>
                <a:ext cx="1224800" cy="279600"/>
              </a:xfrm>
              <a:prstGeom prst="rect">
                <a:avLst/>
              </a:prstGeom>
              <a:noFill/>
              <a:ln>
                <a:noFill/>
              </a:ln>
            </p:spPr>
            <p:txBody>
              <a:bodyPr lIns="121900" tIns="121900" rIns="121900" bIns="121900" anchor="t" anchorCtr="0">
                <a:noAutofit/>
              </a:bodyPr>
              <a:lstStyle/>
              <a:p>
                <a:r>
                  <a:rPr lang="en-US" altLang="zh-TW" sz="1067" dirty="0" smtClean="0"/>
                  <a:t>FNL 18Z</a:t>
                </a:r>
                <a:endParaRPr lang="en-US" altLang="zh-TW" sz="1067" dirty="0"/>
              </a:p>
            </p:txBody>
          </p:sp>
          <p:sp>
            <p:nvSpPr>
              <p:cNvPr id="7" name="Shape 190"/>
              <p:cNvSpPr txBox="1"/>
              <p:nvPr/>
            </p:nvSpPr>
            <p:spPr>
              <a:xfrm>
                <a:off x="3402811" y="3914746"/>
                <a:ext cx="1224800" cy="279600"/>
              </a:xfrm>
              <a:prstGeom prst="rect">
                <a:avLst/>
              </a:prstGeom>
              <a:noFill/>
              <a:ln>
                <a:noFill/>
              </a:ln>
            </p:spPr>
            <p:txBody>
              <a:bodyPr lIns="121900" tIns="121900" rIns="121900" bIns="121900" anchor="t" anchorCtr="0">
                <a:noAutofit/>
              </a:bodyPr>
              <a:lstStyle/>
              <a:p>
                <a:r>
                  <a:rPr lang="en-US" altLang="zh-TW" sz="1067" dirty="0" smtClean="0"/>
                  <a:t>ECMWF 18Z</a:t>
                </a:r>
                <a:endParaRPr lang="en-US" altLang="zh-TW" sz="1067" dirty="0"/>
              </a:p>
            </p:txBody>
          </p:sp>
          <p:sp>
            <p:nvSpPr>
              <p:cNvPr id="8" name="Shape 191"/>
              <p:cNvSpPr txBox="1"/>
              <p:nvPr/>
            </p:nvSpPr>
            <p:spPr>
              <a:xfrm>
                <a:off x="3402811" y="4847112"/>
                <a:ext cx="1224800" cy="279600"/>
              </a:xfrm>
              <a:prstGeom prst="rect">
                <a:avLst/>
              </a:prstGeom>
              <a:noFill/>
              <a:ln>
                <a:noFill/>
              </a:ln>
            </p:spPr>
            <p:txBody>
              <a:bodyPr lIns="121900" tIns="121900" rIns="121900" bIns="121900" anchor="t" anchorCtr="0">
                <a:noAutofit/>
              </a:bodyPr>
              <a:lstStyle/>
              <a:p>
                <a:r>
                  <a:rPr lang="en-US" altLang="zh-TW" sz="1067" dirty="0" smtClean="0"/>
                  <a:t>FNL+ECMWF 18Z</a:t>
                </a:r>
                <a:endParaRPr lang="en-US" altLang="zh-TW" sz="1067" dirty="0"/>
              </a:p>
            </p:txBody>
          </p:sp>
        </p:grpSp>
      </p:grpSp>
      <p:sp>
        <p:nvSpPr>
          <p:cNvPr id="11" name="Shape 152"/>
          <p:cNvSpPr txBox="1"/>
          <p:nvPr/>
        </p:nvSpPr>
        <p:spPr>
          <a:xfrm>
            <a:off x="289366" y="992200"/>
            <a:ext cx="3113445"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condition</a:t>
            </a:r>
          </a:p>
          <a:p>
            <a:r>
              <a:rPr lang="en-US" altLang="zh-TW" sz="2000" dirty="0" smtClean="0">
                <a:solidFill>
                  <a:schemeClr val="accent5"/>
                </a:solidFill>
                <a:latin typeface="+mj-lt"/>
              </a:rPr>
              <a:t>Variable</a:t>
            </a:r>
            <a:r>
              <a:rPr lang="en-US" altLang="zh-TW" sz="2000" dirty="0">
                <a:solidFill>
                  <a:schemeClr val="accent5"/>
                </a:solidFill>
                <a:latin typeface="+mj-lt"/>
              </a:rPr>
              <a:t>:</a:t>
            </a:r>
            <a:r>
              <a:rPr lang="en-US" altLang="zh-TW" sz="2000" dirty="0">
                <a:latin typeface="+mj-lt"/>
              </a:rPr>
              <a:t> </a:t>
            </a:r>
            <a:r>
              <a:rPr lang="en-US" altLang="zh-TW" sz="2000" dirty="0" smtClean="0">
                <a:solidFill>
                  <a:schemeClr val="accent5"/>
                </a:solidFill>
                <a:latin typeface="+mj-lt"/>
              </a:rPr>
              <a:t>Cloud ice</a:t>
            </a:r>
            <a:endParaRPr lang="en-US" altLang="zh-TW" sz="2000" dirty="0">
              <a:solidFill>
                <a:schemeClr val="accent5"/>
              </a:solidFill>
              <a:latin typeface="+mj-lt"/>
            </a:endParaRPr>
          </a:p>
        </p:txBody>
      </p:sp>
      <p:sp>
        <p:nvSpPr>
          <p:cNvPr id="12"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14" name="文字方塊 13"/>
          <p:cNvSpPr txBox="1"/>
          <p:nvPr/>
        </p:nvSpPr>
        <p:spPr>
          <a:xfrm>
            <a:off x="9296400" y="610109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41388839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群組 12"/>
          <p:cNvGrpSpPr/>
          <p:nvPr/>
        </p:nvGrpSpPr>
        <p:grpSpPr>
          <a:xfrm>
            <a:off x="3657600" y="899843"/>
            <a:ext cx="6858000" cy="5470300"/>
            <a:chOff x="2667000" y="689200"/>
            <a:chExt cx="6858000" cy="547030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27778" b="21667"/>
            <a:stretch/>
          </p:blipFill>
          <p:spPr>
            <a:xfrm>
              <a:off x="2667000" y="2692400"/>
              <a:ext cx="6858000" cy="3467100"/>
            </a:xfrm>
            <a:prstGeom prst="rect">
              <a:avLst/>
            </a:prstGeom>
          </p:spPr>
        </p:pic>
        <p:pic>
          <p:nvPicPr>
            <p:cNvPr id="3" name="Shape 193" descr="hsrl_kazr_2500.png"/>
            <p:cNvPicPr preferRelativeResize="0"/>
            <p:nvPr/>
          </p:nvPicPr>
          <p:blipFill rotWithShape="1">
            <a:blip r:embed="rId3">
              <a:alphaModFix/>
            </a:blip>
            <a:srcRect t="59409" b="23879"/>
            <a:stretch/>
          </p:blipFill>
          <p:spPr>
            <a:xfrm>
              <a:off x="2667000" y="1830051"/>
              <a:ext cx="6858000" cy="1146067"/>
            </a:xfrm>
            <a:prstGeom prst="rect">
              <a:avLst/>
            </a:prstGeom>
            <a:noFill/>
            <a:ln>
              <a:noFill/>
            </a:ln>
          </p:spPr>
        </p:pic>
        <p:pic>
          <p:nvPicPr>
            <p:cNvPr id="4" name="Shape 194" descr="hsrl_kazr_2500.png"/>
            <p:cNvPicPr preferRelativeResize="0"/>
            <p:nvPr/>
          </p:nvPicPr>
          <p:blipFill rotWithShape="1">
            <a:blip r:embed="rId3">
              <a:alphaModFix/>
            </a:blip>
            <a:srcRect t="21164" b="62125"/>
            <a:stretch/>
          </p:blipFill>
          <p:spPr>
            <a:xfrm>
              <a:off x="2667000" y="689200"/>
              <a:ext cx="6858000" cy="1146067"/>
            </a:xfrm>
            <a:prstGeom prst="rect">
              <a:avLst/>
            </a:prstGeom>
            <a:noFill/>
            <a:ln>
              <a:noFill/>
            </a:ln>
          </p:spPr>
        </p:pic>
        <p:grpSp>
          <p:nvGrpSpPr>
            <p:cNvPr id="5" name="群組 4"/>
            <p:cNvGrpSpPr/>
            <p:nvPr/>
          </p:nvGrpSpPr>
          <p:grpSpPr>
            <a:xfrm>
              <a:off x="3402811" y="2943346"/>
              <a:ext cx="1224800" cy="2183366"/>
              <a:chOff x="3402811" y="2943346"/>
              <a:chExt cx="1224800" cy="2183366"/>
            </a:xfrm>
          </p:grpSpPr>
          <p:sp>
            <p:nvSpPr>
              <p:cNvPr id="6" name="Shape 189"/>
              <p:cNvSpPr txBox="1"/>
              <p:nvPr/>
            </p:nvSpPr>
            <p:spPr>
              <a:xfrm>
                <a:off x="3402811" y="2943346"/>
                <a:ext cx="1224800" cy="279600"/>
              </a:xfrm>
              <a:prstGeom prst="rect">
                <a:avLst/>
              </a:prstGeom>
              <a:noFill/>
              <a:ln>
                <a:noFill/>
              </a:ln>
            </p:spPr>
            <p:txBody>
              <a:bodyPr lIns="121900" tIns="121900" rIns="121900" bIns="121900" anchor="t" anchorCtr="0">
                <a:noAutofit/>
              </a:bodyPr>
              <a:lstStyle/>
              <a:p>
                <a:r>
                  <a:rPr lang="en-US" altLang="zh-TW" sz="1067" dirty="0" smtClean="0"/>
                  <a:t>FNL 18Z</a:t>
                </a:r>
                <a:endParaRPr lang="en-US" altLang="zh-TW" sz="1067" dirty="0"/>
              </a:p>
            </p:txBody>
          </p:sp>
          <p:sp>
            <p:nvSpPr>
              <p:cNvPr id="7" name="Shape 190"/>
              <p:cNvSpPr txBox="1"/>
              <p:nvPr/>
            </p:nvSpPr>
            <p:spPr>
              <a:xfrm>
                <a:off x="3402811" y="3914746"/>
                <a:ext cx="1224800" cy="279600"/>
              </a:xfrm>
              <a:prstGeom prst="rect">
                <a:avLst/>
              </a:prstGeom>
              <a:noFill/>
              <a:ln>
                <a:noFill/>
              </a:ln>
            </p:spPr>
            <p:txBody>
              <a:bodyPr lIns="121900" tIns="121900" rIns="121900" bIns="121900" anchor="t" anchorCtr="0">
                <a:noAutofit/>
              </a:bodyPr>
              <a:lstStyle/>
              <a:p>
                <a:r>
                  <a:rPr lang="en-US" altLang="zh-TW" sz="1067" dirty="0" smtClean="0"/>
                  <a:t>ECMWF 18Z</a:t>
                </a:r>
                <a:endParaRPr lang="en-US" altLang="zh-TW" sz="1067" dirty="0"/>
              </a:p>
            </p:txBody>
          </p:sp>
          <p:sp>
            <p:nvSpPr>
              <p:cNvPr id="8" name="Shape 191"/>
              <p:cNvSpPr txBox="1"/>
              <p:nvPr/>
            </p:nvSpPr>
            <p:spPr>
              <a:xfrm>
                <a:off x="3402811" y="4847112"/>
                <a:ext cx="1224800" cy="279600"/>
              </a:xfrm>
              <a:prstGeom prst="rect">
                <a:avLst/>
              </a:prstGeom>
              <a:noFill/>
              <a:ln>
                <a:noFill/>
              </a:ln>
            </p:spPr>
            <p:txBody>
              <a:bodyPr lIns="121900" tIns="121900" rIns="121900" bIns="121900" anchor="t" anchorCtr="0">
                <a:noAutofit/>
              </a:bodyPr>
              <a:lstStyle/>
              <a:p>
                <a:r>
                  <a:rPr lang="en-US" altLang="zh-TW" sz="1067" dirty="0" smtClean="0"/>
                  <a:t>FNL+ECMWF 18Z</a:t>
                </a:r>
                <a:endParaRPr lang="en-US" altLang="zh-TW" sz="1067" dirty="0"/>
              </a:p>
            </p:txBody>
          </p:sp>
        </p:grpSp>
      </p:grpSp>
      <p:sp>
        <p:nvSpPr>
          <p:cNvPr id="11" name="Shape 152"/>
          <p:cNvSpPr txBox="1"/>
          <p:nvPr/>
        </p:nvSpPr>
        <p:spPr>
          <a:xfrm>
            <a:off x="289366" y="992200"/>
            <a:ext cx="3113445"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condition</a:t>
            </a:r>
            <a:br>
              <a:rPr lang="en-US" altLang="zh-TW" sz="2000" dirty="0" smtClean="0">
                <a:latin typeface="+mj-lt"/>
              </a:rPr>
            </a:br>
            <a:r>
              <a:rPr lang="en-US" altLang="zh-TW" sz="2000" dirty="0">
                <a:solidFill>
                  <a:schemeClr val="accent5"/>
                </a:solidFill>
                <a:latin typeface="+mj-lt"/>
              </a:rPr>
              <a:t>Variable:</a:t>
            </a:r>
            <a:r>
              <a:rPr lang="en-US" altLang="zh-TW" sz="2000" dirty="0">
                <a:latin typeface="+mj-lt"/>
              </a:rPr>
              <a:t> </a:t>
            </a:r>
            <a:r>
              <a:rPr lang="en-US" altLang="zh-TW" sz="2000" dirty="0" smtClean="0">
                <a:solidFill>
                  <a:schemeClr val="accent5"/>
                </a:solidFill>
                <a:latin typeface="+mj-lt"/>
              </a:rPr>
              <a:t>Snow</a:t>
            </a:r>
            <a:endParaRPr lang="en-US" altLang="zh-TW" sz="2000" dirty="0">
              <a:solidFill>
                <a:schemeClr val="accent5"/>
              </a:solidFill>
              <a:latin typeface="+mj-lt"/>
            </a:endParaRPr>
          </a:p>
        </p:txBody>
      </p:sp>
      <p:sp>
        <p:nvSpPr>
          <p:cNvPr id="12"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14" name="文字方塊 13"/>
          <p:cNvSpPr txBox="1"/>
          <p:nvPr/>
        </p:nvSpPr>
        <p:spPr>
          <a:xfrm>
            <a:off x="9296400" y="610109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2530855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399" y="-368664"/>
            <a:ext cx="8778240" cy="8778240"/>
          </a:xfrm>
          <a:prstGeom prst="rect">
            <a:avLst/>
          </a:prstGeom>
        </p:spPr>
      </p:pic>
      <p:grpSp>
        <p:nvGrpSpPr>
          <p:cNvPr id="23" name="群組 22"/>
          <p:cNvGrpSpPr/>
          <p:nvPr/>
        </p:nvGrpSpPr>
        <p:grpSpPr>
          <a:xfrm>
            <a:off x="10189070" y="468439"/>
            <a:ext cx="2002929" cy="1377175"/>
            <a:chOff x="452887" y="200413"/>
            <a:chExt cx="2002929" cy="1377175"/>
          </a:xfrm>
        </p:grpSpPr>
        <p:grpSp>
          <p:nvGrpSpPr>
            <p:cNvPr id="4" name="Shape 257"/>
            <p:cNvGrpSpPr/>
            <p:nvPr/>
          </p:nvGrpSpPr>
          <p:grpSpPr>
            <a:xfrm>
              <a:off x="452887" y="200413"/>
              <a:ext cx="2002929" cy="1377175"/>
              <a:chOff x="167600" y="451272"/>
              <a:chExt cx="1233893" cy="848400"/>
            </a:xfrm>
          </p:grpSpPr>
          <p:sp>
            <p:nvSpPr>
              <p:cNvPr id="6" name="Shape 258"/>
              <p:cNvSpPr txBox="1"/>
              <p:nvPr/>
            </p:nvSpPr>
            <p:spPr>
              <a:xfrm>
                <a:off x="439669" y="451272"/>
                <a:ext cx="961824" cy="848400"/>
              </a:xfrm>
              <a:prstGeom prst="rect">
                <a:avLst/>
              </a:prstGeom>
              <a:noFill/>
              <a:ln>
                <a:noFill/>
              </a:ln>
            </p:spPr>
            <p:txBody>
              <a:bodyPr lIns="91425" tIns="91425" rIns="91425" bIns="91425" anchor="t" anchorCtr="0">
                <a:noAutofit/>
              </a:bodyPr>
              <a:lstStyle/>
              <a:p>
                <a:pPr lvl="0">
                  <a:spcBef>
                    <a:spcPts val="0"/>
                  </a:spcBef>
                  <a:buNone/>
                </a:pPr>
                <a:r>
                  <a:rPr lang="en-US" altLang="zh-TW" sz="1400" dirty="0" smtClean="0"/>
                  <a:t>FNL </a:t>
                </a:r>
                <a:endParaRPr lang="zh-TW" sz="1400" dirty="0"/>
              </a:p>
              <a:p>
                <a:pPr lvl="0" rtl="0">
                  <a:spcBef>
                    <a:spcPts val="0"/>
                  </a:spcBef>
                  <a:buNone/>
                </a:pPr>
                <a:r>
                  <a:rPr lang="en-US" altLang="zh-TW" sz="1400" dirty="0" smtClean="0"/>
                  <a:t>ECMWF </a:t>
                </a:r>
                <a:endParaRPr lang="zh-TW" sz="1400" dirty="0"/>
              </a:p>
              <a:p>
                <a:pPr lvl="0" rtl="0">
                  <a:spcBef>
                    <a:spcPts val="0"/>
                  </a:spcBef>
                  <a:buNone/>
                </a:pPr>
                <a:r>
                  <a:rPr lang="en-US" altLang="zh-TW" sz="1400" dirty="0" smtClean="0"/>
                  <a:t>FNL+ECMWF </a:t>
                </a:r>
                <a:endParaRPr lang="zh-TW" sz="1400" dirty="0"/>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7" name="Shape 259"/>
              <p:cNvGrpSpPr/>
              <p:nvPr/>
            </p:nvGrpSpPr>
            <p:grpSpPr>
              <a:xfrm>
                <a:off x="167600" y="572859"/>
                <a:ext cx="277350" cy="641292"/>
                <a:chOff x="167600" y="572859"/>
                <a:chExt cx="277350" cy="641292"/>
              </a:xfrm>
            </p:grpSpPr>
            <p:cxnSp>
              <p:nvCxnSpPr>
                <p:cNvPr id="8"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9"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10"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12" name="Shape 264"/>
                <p:cNvCxnSpPr/>
                <p:nvPr/>
              </p:nvCxnSpPr>
              <p:spPr>
                <a:xfrm flipV="1">
                  <a:off x="174650" y="572859"/>
                  <a:ext cx="270300" cy="1"/>
                </a:xfrm>
                <a:prstGeom prst="straightConnector1">
                  <a:avLst/>
                </a:prstGeom>
                <a:noFill/>
                <a:ln w="9525" cap="flat" cmpd="sng">
                  <a:solidFill>
                    <a:srgbClr val="000000"/>
                  </a:solidFill>
                  <a:prstDash val="dot"/>
                  <a:round/>
                  <a:headEnd type="none" w="lg" len="lg"/>
                  <a:tailEnd type="none" w="lg" len="lg"/>
                </a:ln>
              </p:spPr>
            </p:cxnSp>
            <p:cxnSp>
              <p:nvCxnSpPr>
                <p:cNvPr id="13"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5"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sp>
        <p:nvSpPr>
          <p:cNvPr id="21" name="Shape 152"/>
          <p:cNvSpPr txBox="1"/>
          <p:nvPr/>
        </p:nvSpPr>
        <p:spPr>
          <a:xfrm>
            <a:off x="289366" y="992200"/>
            <a:ext cx="6098734"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a:t>
            </a:r>
            <a:r>
              <a:rPr lang="en-US" altLang="zh-TW" sz="2000" dirty="0">
                <a:latin typeface="+mj-lt"/>
              </a:rPr>
              <a:t>initial </a:t>
            </a:r>
            <a:r>
              <a:rPr lang="en-US" altLang="zh-TW" sz="2000" dirty="0" smtClean="0">
                <a:latin typeface="+mj-lt"/>
              </a:rPr>
              <a:t>condition - Momentum flux in domain 3</a:t>
            </a:r>
          </a:p>
          <a:p>
            <a:r>
              <a:rPr lang="en-US" altLang="zh-TW" sz="2000" dirty="0" smtClean="0">
                <a:solidFill>
                  <a:schemeClr val="accent5"/>
                </a:solidFill>
                <a:latin typeface="+mj-lt"/>
              </a:rPr>
              <a:t>05Z-10Z: Multiple cloud layers</a:t>
            </a:r>
            <a:endParaRPr lang="en-US" altLang="zh-TW" sz="2000" dirty="0">
              <a:solidFill>
                <a:schemeClr val="accent5"/>
              </a:solidFill>
              <a:latin typeface="+mj-lt"/>
            </a:endParaRPr>
          </a:p>
          <a:p>
            <a:endParaRPr lang="en-US" altLang="zh-TW" sz="2000" dirty="0">
              <a:solidFill>
                <a:schemeClr val="accent5"/>
              </a:solidFill>
              <a:latin typeface="+mj-lt"/>
            </a:endParaRPr>
          </a:p>
        </p:txBody>
      </p:sp>
      <p:sp>
        <p:nvSpPr>
          <p:cNvPr id="22"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grpSp>
        <p:nvGrpSpPr>
          <p:cNvPr id="3" name="群組 2"/>
          <p:cNvGrpSpPr/>
          <p:nvPr/>
        </p:nvGrpSpPr>
        <p:grpSpPr>
          <a:xfrm>
            <a:off x="946745" y="4030888"/>
            <a:ext cx="2273654" cy="2483767"/>
            <a:chOff x="946745" y="4030888"/>
            <a:chExt cx="2273654" cy="2483767"/>
          </a:xfrm>
        </p:grpSpPr>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t="5621"/>
            <a:stretch/>
          </p:blipFill>
          <p:spPr>
            <a:xfrm>
              <a:off x="946745" y="4368800"/>
              <a:ext cx="2273654" cy="2145855"/>
            </a:xfrm>
            <a:prstGeom prst="rect">
              <a:avLst/>
            </a:prstGeom>
          </p:spPr>
        </p:pic>
        <p:grpSp>
          <p:nvGrpSpPr>
            <p:cNvPr id="17" name="群組 16"/>
            <p:cNvGrpSpPr/>
            <p:nvPr/>
          </p:nvGrpSpPr>
          <p:grpSpPr>
            <a:xfrm>
              <a:off x="2173315" y="4415110"/>
              <a:ext cx="993672" cy="394663"/>
              <a:chOff x="1426070" y="3759200"/>
              <a:chExt cx="1279030" cy="508000"/>
            </a:xfrm>
          </p:grpSpPr>
          <p:sp>
            <p:nvSpPr>
              <p:cNvPr id="18"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19"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20"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24"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06Z</a:t>
              </a:r>
              <a:endParaRPr lang="en-US" altLang="zh-TW" sz="1600" dirty="0">
                <a:solidFill>
                  <a:schemeClr val="accent5"/>
                </a:solidFill>
                <a:latin typeface="+mj-lt"/>
              </a:endParaRPr>
            </a:p>
          </p:txBody>
        </p:sp>
      </p:grpSp>
    </p:spTree>
    <p:extLst>
      <p:ext uri="{BB962C8B-B14F-4D97-AF65-F5344CB8AC3E}">
        <p14:creationId xmlns:p14="http://schemas.microsoft.com/office/powerpoint/2010/main" val="1381455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074" y="-365672"/>
            <a:ext cx="8778240" cy="8778240"/>
          </a:xfrm>
          <a:prstGeom prst="rect">
            <a:avLst/>
          </a:prstGeom>
        </p:spPr>
      </p:pic>
      <p:grpSp>
        <p:nvGrpSpPr>
          <p:cNvPr id="17" name="群組 16"/>
          <p:cNvGrpSpPr/>
          <p:nvPr/>
        </p:nvGrpSpPr>
        <p:grpSpPr>
          <a:xfrm>
            <a:off x="10189070" y="468439"/>
            <a:ext cx="2002929" cy="1377175"/>
            <a:chOff x="452887" y="200413"/>
            <a:chExt cx="2002929" cy="1377175"/>
          </a:xfrm>
        </p:grpSpPr>
        <p:grpSp>
          <p:nvGrpSpPr>
            <p:cNvPr id="18" name="Shape 257"/>
            <p:cNvGrpSpPr/>
            <p:nvPr/>
          </p:nvGrpSpPr>
          <p:grpSpPr>
            <a:xfrm>
              <a:off x="452887" y="200413"/>
              <a:ext cx="2002929" cy="1377175"/>
              <a:chOff x="167600" y="451272"/>
              <a:chExt cx="1233893" cy="848400"/>
            </a:xfrm>
          </p:grpSpPr>
          <p:sp>
            <p:nvSpPr>
              <p:cNvPr id="20" name="Shape 258"/>
              <p:cNvSpPr txBox="1"/>
              <p:nvPr/>
            </p:nvSpPr>
            <p:spPr>
              <a:xfrm>
                <a:off x="439669" y="451272"/>
                <a:ext cx="961824" cy="848400"/>
              </a:xfrm>
              <a:prstGeom prst="rect">
                <a:avLst/>
              </a:prstGeom>
              <a:noFill/>
              <a:ln>
                <a:noFill/>
              </a:ln>
            </p:spPr>
            <p:txBody>
              <a:bodyPr lIns="91425" tIns="91425" rIns="91425" bIns="91425" anchor="t" anchorCtr="0">
                <a:noAutofit/>
              </a:bodyPr>
              <a:lstStyle/>
              <a:p>
                <a:pPr lvl="0">
                  <a:spcBef>
                    <a:spcPts val="0"/>
                  </a:spcBef>
                  <a:buNone/>
                </a:pPr>
                <a:r>
                  <a:rPr lang="en-US" altLang="zh-TW" sz="1400" dirty="0" smtClean="0"/>
                  <a:t>FNL </a:t>
                </a:r>
                <a:endParaRPr lang="zh-TW" sz="1400" dirty="0"/>
              </a:p>
              <a:p>
                <a:pPr lvl="0" rtl="0">
                  <a:spcBef>
                    <a:spcPts val="0"/>
                  </a:spcBef>
                  <a:buNone/>
                </a:pPr>
                <a:r>
                  <a:rPr lang="en-US" altLang="zh-TW" sz="1400" dirty="0" smtClean="0"/>
                  <a:t>ECMWF </a:t>
                </a:r>
                <a:endParaRPr lang="zh-TW" sz="1400" dirty="0"/>
              </a:p>
              <a:p>
                <a:pPr lvl="0" rtl="0">
                  <a:spcBef>
                    <a:spcPts val="0"/>
                  </a:spcBef>
                  <a:buNone/>
                </a:pPr>
                <a:r>
                  <a:rPr lang="en-US" altLang="zh-TW" sz="1400" dirty="0" smtClean="0"/>
                  <a:t>FNL+ECMWF </a:t>
                </a:r>
                <a:endParaRPr lang="zh-TW" sz="1400" dirty="0"/>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21" name="Shape 259"/>
              <p:cNvGrpSpPr/>
              <p:nvPr/>
            </p:nvGrpSpPr>
            <p:grpSpPr>
              <a:xfrm>
                <a:off x="167600" y="572859"/>
                <a:ext cx="277350" cy="641292"/>
                <a:chOff x="167600" y="572859"/>
                <a:chExt cx="277350" cy="641292"/>
              </a:xfrm>
            </p:grpSpPr>
            <p:cxnSp>
              <p:nvCxnSpPr>
                <p:cNvPr id="22"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23"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24"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25" name="Shape 264"/>
                <p:cNvCxnSpPr/>
                <p:nvPr/>
              </p:nvCxnSpPr>
              <p:spPr>
                <a:xfrm flipV="1">
                  <a:off x="174650" y="572859"/>
                  <a:ext cx="270300" cy="1"/>
                </a:xfrm>
                <a:prstGeom prst="straightConnector1">
                  <a:avLst/>
                </a:prstGeom>
                <a:noFill/>
                <a:ln w="9525" cap="flat" cmpd="sng">
                  <a:solidFill>
                    <a:srgbClr val="000000"/>
                  </a:solidFill>
                  <a:prstDash val="dot"/>
                  <a:round/>
                  <a:headEnd type="none" w="lg" len="lg"/>
                  <a:tailEnd type="none" w="lg" len="lg"/>
                </a:ln>
              </p:spPr>
            </p:cxnSp>
            <p:cxnSp>
              <p:nvCxnSpPr>
                <p:cNvPr id="26"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9"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grpSp>
        <p:nvGrpSpPr>
          <p:cNvPr id="38" name="群組 37"/>
          <p:cNvGrpSpPr/>
          <p:nvPr/>
        </p:nvGrpSpPr>
        <p:grpSpPr>
          <a:xfrm>
            <a:off x="952501" y="4030888"/>
            <a:ext cx="2272574" cy="2485064"/>
            <a:chOff x="952501" y="4030888"/>
            <a:chExt cx="2272574" cy="2485064"/>
          </a:xfrm>
        </p:grpSpPr>
        <p:pic>
          <p:nvPicPr>
            <p:cNvPr id="16" name="圖片 15"/>
            <p:cNvPicPr>
              <a:picLocks noChangeAspect="1"/>
            </p:cNvPicPr>
            <p:nvPr/>
          </p:nvPicPr>
          <p:blipFill rotWithShape="1">
            <a:blip r:embed="rId3">
              <a:extLst>
                <a:ext uri="{28A0092B-C50C-407E-A947-70E740481C1C}">
                  <a14:useLocalDpi xmlns:a14="http://schemas.microsoft.com/office/drawing/2010/main" val="0"/>
                </a:ext>
              </a:extLst>
            </a:blip>
            <a:srcRect t="4960"/>
            <a:stretch/>
          </p:blipFill>
          <p:spPr>
            <a:xfrm>
              <a:off x="952501" y="4356100"/>
              <a:ext cx="2272574" cy="2159852"/>
            </a:xfrm>
            <a:prstGeom prst="rect">
              <a:avLst/>
            </a:prstGeom>
          </p:spPr>
        </p:pic>
        <p:grpSp>
          <p:nvGrpSpPr>
            <p:cNvPr id="31" name="群組 30"/>
            <p:cNvGrpSpPr/>
            <p:nvPr/>
          </p:nvGrpSpPr>
          <p:grpSpPr>
            <a:xfrm>
              <a:off x="2173315" y="4415110"/>
              <a:ext cx="993672" cy="394663"/>
              <a:chOff x="1426070" y="3759200"/>
              <a:chExt cx="1279030" cy="508000"/>
            </a:xfrm>
          </p:grpSpPr>
          <p:sp>
            <p:nvSpPr>
              <p:cNvPr id="32"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33"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34"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35"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12Z</a:t>
              </a:r>
              <a:endParaRPr lang="en-US" altLang="zh-TW" sz="1600" dirty="0">
                <a:solidFill>
                  <a:schemeClr val="accent5"/>
                </a:solidFill>
                <a:latin typeface="+mj-lt"/>
              </a:endParaRPr>
            </a:p>
          </p:txBody>
        </p:sp>
      </p:grpSp>
      <p:sp>
        <p:nvSpPr>
          <p:cNvPr id="36" name="Shape 152"/>
          <p:cNvSpPr txBox="1"/>
          <p:nvPr/>
        </p:nvSpPr>
        <p:spPr>
          <a:xfrm>
            <a:off x="289366" y="992200"/>
            <a:ext cx="5997134" cy="670000"/>
          </a:xfrm>
          <a:prstGeom prst="rect">
            <a:avLst/>
          </a:prstGeom>
          <a:noFill/>
          <a:ln>
            <a:noFill/>
          </a:ln>
        </p:spPr>
        <p:txBody>
          <a:bodyPr lIns="121900" tIns="121900" rIns="121900" bIns="121900" anchor="t" anchorCtr="0">
            <a:noAutofit/>
          </a:bodyPr>
          <a:lstStyle/>
          <a:p>
            <a:r>
              <a:rPr lang="en-US" altLang="zh-TW" sz="2000" dirty="0">
                <a:latin typeface="+mj-lt"/>
              </a:rPr>
              <a:t>Different initial </a:t>
            </a:r>
            <a:r>
              <a:rPr lang="en-US" altLang="zh-TW" sz="2000" dirty="0" smtClean="0">
                <a:latin typeface="+mj-lt"/>
              </a:rPr>
              <a:t>condition </a:t>
            </a:r>
            <a:r>
              <a:rPr lang="en-US" altLang="zh-TW" sz="2000" dirty="0">
                <a:latin typeface="+mj-lt"/>
              </a:rPr>
              <a:t>- Momentum flux in domain 3</a:t>
            </a:r>
          </a:p>
          <a:p>
            <a:r>
              <a:rPr lang="en-US" altLang="zh-TW" sz="2000" dirty="0" smtClean="0">
                <a:solidFill>
                  <a:schemeClr val="accent5"/>
                </a:solidFill>
                <a:latin typeface="+mj-lt"/>
              </a:rPr>
              <a:t>11Z-14Z</a:t>
            </a:r>
            <a:r>
              <a:rPr lang="en-US" altLang="zh-TW" sz="2000" dirty="0">
                <a:solidFill>
                  <a:schemeClr val="accent5"/>
                </a:solidFill>
                <a:latin typeface="+mj-lt"/>
              </a:rPr>
              <a:t>: </a:t>
            </a:r>
            <a:r>
              <a:rPr lang="en-US" altLang="zh-TW" sz="2000" dirty="0" smtClean="0">
                <a:solidFill>
                  <a:schemeClr val="accent5"/>
                </a:solidFill>
                <a:latin typeface="+mj-lt"/>
              </a:rPr>
              <a:t>Frontal system</a:t>
            </a:r>
            <a:endParaRPr lang="en-US" altLang="zh-TW" sz="2000" dirty="0">
              <a:solidFill>
                <a:schemeClr val="accent5"/>
              </a:solidFill>
              <a:latin typeface="+mj-lt"/>
            </a:endParaRPr>
          </a:p>
        </p:txBody>
      </p:sp>
      <p:sp>
        <p:nvSpPr>
          <p:cNvPr id="37"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3635670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074" y="-375920"/>
            <a:ext cx="8778240" cy="8778240"/>
          </a:xfrm>
          <a:prstGeom prst="rect">
            <a:avLst/>
          </a:prstGeom>
        </p:spPr>
      </p:pic>
      <p:grpSp>
        <p:nvGrpSpPr>
          <p:cNvPr id="15" name="群組 14"/>
          <p:cNvGrpSpPr/>
          <p:nvPr/>
        </p:nvGrpSpPr>
        <p:grpSpPr>
          <a:xfrm>
            <a:off x="10189070" y="468439"/>
            <a:ext cx="2002929" cy="1377175"/>
            <a:chOff x="452887" y="200413"/>
            <a:chExt cx="2002929" cy="1377175"/>
          </a:xfrm>
        </p:grpSpPr>
        <p:grpSp>
          <p:nvGrpSpPr>
            <p:cNvPr id="16" name="Shape 257"/>
            <p:cNvGrpSpPr/>
            <p:nvPr/>
          </p:nvGrpSpPr>
          <p:grpSpPr>
            <a:xfrm>
              <a:off x="452887" y="200413"/>
              <a:ext cx="2002929" cy="1377175"/>
              <a:chOff x="167600" y="451272"/>
              <a:chExt cx="1233893" cy="848400"/>
            </a:xfrm>
          </p:grpSpPr>
          <p:sp>
            <p:nvSpPr>
              <p:cNvPr id="18" name="Shape 258"/>
              <p:cNvSpPr txBox="1"/>
              <p:nvPr/>
            </p:nvSpPr>
            <p:spPr>
              <a:xfrm>
                <a:off x="439669" y="451272"/>
                <a:ext cx="961824" cy="848400"/>
              </a:xfrm>
              <a:prstGeom prst="rect">
                <a:avLst/>
              </a:prstGeom>
              <a:noFill/>
              <a:ln>
                <a:noFill/>
              </a:ln>
            </p:spPr>
            <p:txBody>
              <a:bodyPr lIns="91425" tIns="91425" rIns="91425" bIns="91425" anchor="t" anchorCtr="0">
                <a:noAutofit/>
              </a:bodyPr>
              <a:lstStyle/>
              <a:p>
                <a:pPr lvl="0">
                  <a:spcBef>
                    <a:spcPts val="0"/>
                  </a:spcBef>
                  <a:buNone/>
                </a:pPr>
                <a:r>
                  <a:rPr lang="en-US" altLang="zh-TW" sz="1400" dirty="0" smtClean="0"/>
                  <a:t>FNL </a:t>
                </a:r>
                <a:endParaRPr lang="zh-TW" sz="1400" dirty="0"/>
              </a:p>
              <a:p>
                <a:pPr lvl="0" rtl="0">
                  <a:spcBef>
                    <a:spcPts val="0"/>
                  </a:spcBef>
                  <a:buNone/>
                </a:pPr>
                <a:r>
                  <a:rPr lang="en-US" altLang="zh-TW" sz="1400" dirty="0" smtClean="0"/>
                  <a:t>ECMWF </a:t>
                </a:r>
                <a:endParaRPr lang="zh-TW" sz="1400" dirty="0"/>
              </a:p>
              <a:p>
                <a:pPr lvl="0" rtl="0">
                  <a:spcBef>
                    <a:spcPts val="0"/>
                  </a:spcBef>
                  <a:buNone/>
                </a:pPr>
                <a:r>
                  <a:rPr lang="en-US" altLang="zh-TW" sz="1400" dirty="0" smtClean="0"/>
                  <a:t>FNL+ECMWF </a:t>
                </a:r>
                <a:endParaRPr lang="zh-TW" sz="1400" dirty="0"/>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19" name="Shape 259"/>
              <p:cNvGrpSpPr/>
              <p:nvPr/>
            </p:nvGrpSpPr>
            <p:grpSpPr>
              <a:xfrm>
                <a:off x="167600" y="572859"/>
                <a:ext cx="277350" cy="641292"/>
                <a:chOff x="167600" y="572859"/>
                <a:chExt cx="277350" cy="641292"/>
              </a:xfrm>
            </p:grpSpPr>
            <p:cxnSp>
              <p:nvCxnSpPr>
                <p:cNvPr id="20"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21"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22"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23" name="Shape 264"/>
                <p:cNvCxnSpPr/>
                <p:nvPr/>
              </p:nvCxnSpPr>
              <p:spPr>
                <a:xfrm flipV="1">
                  <a:off x="174650" y="572859"/>
                  <a:ext cx="270300" cy="1"/>
                </a:xfrm>
                <a:prstGeom prst="straightConnector1">
                  <a:avLst/>
                </a:prstGeom>
                <a:noFill/>
                <a:ln w="9525" cap="flat" cmpd="sng">
                  <a:solidFill>
                    <a:srgbClr val="000000"/>
                  </a:solidFill>
                  <a:prstDash val="dot"/>
                  <a:round/>
                  <a:headEnd type="none" w="lg" len="lg"/>
                  <a:tailEnd type="none" w="lg" len="lg"/>
                </a:ln>
              </p:spPr>
            </p:cxnSp>
            <p:cxnSp>
              <p:nvCxnSpPr>
                <p:cNvPr id="24"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7"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grpSp>
        <p:nvGrpSpPr>
          <p:cNvPr id="36" name="群組 35"/>
          <p:cNvGrpSpPr/>
          <p:nvPr/>
        </p:nvGrpSpPr>
        <p:grpSpPr>
          <a:xfrm>
            <a:off x="964474" y="4030888"/>
            <a:ext cx="2260600" cy="2471512"/>
            <a:chOff x="964474" y="4030888"/>
            <a:chExt cx="2260600" cy="2471512"/>
          </a:xfrm>
        </p:grpSpPr>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t="5056"/>
            <a:stretch/>
          </p:blipFill>
          <p:spPr>
            <a:xfrm>
              <a:off x="964474" y="4356100"/>
              <a:ext cx="2260600" cy="2146300"/>
            </a:xfrm>
            <a:prstGeom prst="rect">
              <a:avLst/>
            </a:prstGeom>
          </p:spPr>
        </p:pic>
        <p:grpSp>
          <p:nvGrpSpPr>
            <p:cNvPr id="29" name="群組 28"/>
            <p:cNvGrpSpPr/>
            <p:nvPr/>
          </p:nvGrpSpPr>
          <p:grpSpPr>
            <a:xfrm>
              <a:off x="2173315" y="4415110"/>
              <a:ext cx="993672" cy="394663"/>
              <a:chOff x="1426070" y="3759200"/>
              <a:chExt cx="1279030" cy="508000"/>
            </a:xfrm>
          </p:grpSpPr>
          <p:sp>
            <p:nvSpPr>
              <p:cNvPr id="30"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31"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32"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33"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18Z</a:t>
              </a:r>
              <a:endParaRPr lang="en-US" altLang="zh-TW" sz="1600" dirty="0">
                <a:solidFill>
                  <a:schemeClr val="accent5"/>
                </a:solidFill>
                <a:latin typeface="+mj-lt"/>
              </a:endParaRPr>
            </a:p>
          </p:txBody>
        </p:sp>
      </p:grpSp>
      <p:sp>
        <p:nvSpPr>
          <p:cNvPr id="34" name="Shape 152"/>
          <p:cNvSpPr txBox="1"/>
          <p:nvPr/>
        </p:nvSpPr>
        <p:spPr>
          <a:xfrm>
            <a:off x="289366" y="992200"/>
            <a:ext cx="6086034" cy="670000"/>
          </a:xfrm>
          <a:prstGeom prst="rect">
            <a:avLst/>
          </a:prstGeom>
          <a:noFill/>
          <a:ln>
            <a:noFill/>
          </a:ln>
        </p:spPr>
        <p:txBody>
          <a:bodyPr lIns="121900" tIns="121900" rIns="121900" bIns="121900" anchor="t" anchorCtr="0">
            <a:noAutofit/>
          </a:bodyPr>
          <a:lstStyle/>
          <a:p>
            <a:r>
              <a:rPr lang="en-US" altLang="zh-TW" sz="2000" dirty="0">
                <a:latin typeface="+mj-lt"/>
              </a:rPr>
              <a:t>Different initial </a:t>
            </a:r>
            <a:r>
              <a:rPr lang="en-US" altLang="zh-TW" sz="2000" dirty="0" smtClean="0">
                <a:latin typeface="+mj-lt"/>
              </a:rPr>
              <a:t>condition </a:t>
            </a:r>
            <a:r>
              <a:rPr lang="en-US" altLang="zh-TW" sz="2000" dirty="0">
                <a:latin typeface="+mj-lt"/>
              </a:rPr>
              <a:t>- Momentum flux in domain 3</a:t>
            </a:r>
          </a:p>
          <a:p>
            <a:r>
              <a:rPr lang="en-US" altLang="zh-TW" sz="2000" dirty="0" smtClean="0">
                <a:solidFill>
                  <a:schemeClr val="accent5"/>
                </a:solidFill>
                <a:latin typeface="+mj-lt"/>
              </a:rPr>
              <a:t>15Z-18Z</a:t>
            </a:r>
            <a:r>
              <a:rPr lang="en-US" altLang="zh-TW" sz="2000" dirty="0">
                <a:solidFill>
                  <a:schemeClr val="accent5"/>
                </a:solidFill>
                <a:latin typeface="+mj-lt"/>
              </a:rPr>
              <a:t>: </a:t>
            </a:r>
            <a:r>
              <a:rPr lang="en-US" altLang="zh-TW" sz="2000" dirty="0" smtClean="0">
                <a:solidFill>
                  <a:schemeClr val="accent5"/>
                </a:solidFill>
                <a:latin typeface="+mj-lt"/>
              </a:rPr>
              <a:t>Precipitation</a:t>
            </a:r>
            <a:endParaRPr lang="en-US" altLang="zh-TW" sz="2000" dirty="0">
              <a:solidFill>
                <a:schemeClr val="accent5"/>
              </a:solidFill>
              <a:latin typeface="+mj-lt"/>
            </a:endParaRPr>
          </a:p>
        </p:txBody>
      </p:sp>
      <p:sp>
        <p:nvSpPr>
          <p:cNvPr id="35"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2140756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 name="群組 1"/>
          <p:cNvGrpSpPr/>
          <p:nvPr/>
        </p:nvGrpSpPr>
        <p:grpSpPr>
          <a:xfrm>
            <a:off x="4151356" y="3494132"/>
            <a:ext cx="6858000" cy="1017196"/>
            <a:chOff x="2699933" y="3643704"/>
            <a:chExt cx="6858000" cy="1017196"/>
          </a:xfrm>
        </p:grpSpPr>
        <p:pic>
          <p:nvPicPr>
            <p:cNvPr id="215" name="Shape 215" descr="C3000_LES_130_05.png"/>
            <p:cNvPicPr preferRelativeResize="0"/>
            <p:nvPr/>
          </p:nvPicPr>
          <p:blipFill rotWithShape="1">
            <a:blip r:embed="rId3">
              <a:alphaModFix/>
            </a:blip>
            <a:srcRect t="39076" b="46850"/>
            <a:stretch/>
          </p:blipFill>
          <p:spPr>
            <a:xfrm>
              <a:off x="2699933" y="3695700"/>
              <a:ext cx="6858000" cy="965200"/>
            </a:xfrm>
            <a:prstGeom prst="rect">
              <a:avLst/>
            </a:prstGeom>
            <a:noFill/>
            <a:ln>
              <a:noFill/>
            </a:ln>
          </p:spPr>
        </p:pic>
        <p:sp>
          <p:nvSpPr>
            <p:cNvPr id="222" name="Shape 222"/>
            <p:cNvSpPr txBox="1"/>
            <p:nvPr/>
          </p:nvSpPr>
          <p:spPr>
            <a:xfrm>
              <a:off x="3421048" y="3643704"/>
              <a:ext cx="1213041" cy="276916"/>
            </a:xfrm>
            <a:prstGeom prst="rect">
              <a:avLst/>
            </a:prstGeom>
            <a:noFill/>
            <a:ln>
              <a:noFill/>
            </a:ln>
          </p:spPr>
          <p:txBody>
            <a:bodyPr lIns="121900" tIns="121900" rIns="121900" bIns="121900" anchor="t" anchorCtr="0">
              <a:noAutofit/>
            </a:bodyPr>
            <a:lstStyle/>
            <a:p>
              <a:r>
                <a:rPr lang="en-US" altLang="zh-TW" sz="1067" dirty="0"/>
                <a:t>00Z 02 May</a:t>
              </a:r>
            </a:p>
          </p:txBody>
        </p:sp>
      </p:grpSp>
      <p:pic>
        <p:nvPicPr>
          <p:cNvPr id="13" name="Shape 150" descr="hsrl_kazr_2000.png"/>
          <p:cNvPicPr preferRelativeResize="0"/>
          <p:nvPr/>
        </p:nvPicPr>
        <p:blipFill rotWithShape="1">
          <a:blip r:embed="rId4">
            <a:alphaModFix/>
          </a:blip>
          <a:srcRect t="21327" b="61111"/>
          <a:stretch/>
        </p:blipFill>
        <p:spPr>
          <a:xfrm>
            <a:off x="4151356" y="1234729"/>
            <a:ext cx="6858000" cy="1204332"/>
          </a:xfrm>
          <a:prstGeom prst="rect">
            <a:avLst/>
          </a:prstGeom>
          <a:noFill/>
          <a:ln>
            <a:noFill/>
          </a:ln>
        </p:spPr>
      </p:pic>
      <p:pic>
        <p:nvPicPr>
          <p:cNvPr id="14" name="Shape 151" descr="hsrl_kazr_2000.png"/>
          <p:cNvPicPr preferRelativeResize="0"/>
          <p:nvPr/>
        </p:nvPicPr>
        <p:blipFill rotWithShape="1">
          <a:blip r:embed="rId4">
            <a:alphaModFix/>
          </a:blip>
          <a:srcRect t="40965" b="42901"/>
          <a:stretch/>
        </p:blipFill>
        <p:spPr>
          <a:xfrm>
            <a:off x="4151356" y="2439061"/>
            <a:ext cx="6858000" cy="1106465"/>
          </a:xfrm>
          <a:prstGeom prst="rect">
            <a:avLst/>
          </a:prstGeom>
          <a:noFill/>
          <a:ln>
            <a:noFill/>
          </a:ln>
        </p:spPr>
      </p:pic>
      <p:grpSp>
        <p:nvGrpSpPr>
          <p:cNvPr id="15" name="群組 14"/>
          <p:cNvGrpSpPr/>
          <p:nvPr/>
        </p:nvGrpSpPr>
        <p:grpSpPr>
          <a:xfrm>
            <a:off x="4151356" y="4511328"/>
            <a:ext cx="6858000" cy="1292911"/>
            <a:chOff x="2699933" y="5568189"/>
            <a:chExt cx="6858000" cy="1292911"/>
          </a:xfrm>
        </p:grpSpPr>
        <p:pic>
          <p:nvPicPr>
            <p:cNvPr id="16" name="Shape 215" descr="C3000_LES_130_05.png"/>
            <p:cNvPicPr preferRelativeResize="0"/>
            <p:nvPr/>
          </p:nvPicPr>
          <p:blipFill rotWithShape="1">
            <a:blip r:embed="rId3">
              <a:alphaModFix/>
            </a:blip>
            <a:srcRect t="67057" b="14768"/>
            <a:stretch/>
          </p:blipFill>
          <p:spPr>
            <a:xfrm>
              <a:off x="2699933" y="5614642"/>
              <a:ext cx="6858000" cy="1246458"/>
            </a:xfrm>
            <a:prstGeom prst="rect">
              <a:avLst/>
            </a:prstGeom>
            <a:noFill/>
            <a:ln>
              <a:noFill/>
            </a:ln>
          </p:spPr>
        </p:pic>
        <p:sp>
          <p:nvSpPr>
            <p:cNvPr id="20" name="Shape 224"/>
            <p:cNvSpPr txBox="1"/>
            <p:nvPr/>
          </p:nvSpPr>
          <p:spPr>
            <a:xfrm>
              <a:off x="3421048" y="5568189"/>
              <a:ext cx="1213041" cy="276916"/>
            </a:xfrm>
            <a:prstGeom prst="rect">
              <a:avLst/>
            </a:prstGeom>
            <a:noFill/>
            <a:ln>
              <a:noFill/>
            </a:ln>
          </p:spPr>
          <p:txBody>
            <a:bodyPr lIns="121900" tIns="121900" rIns="121900" bIns="121900" anchor="t" anchorCtr="0">
              <a:noAutofit/>
            </a:bodyPr>
            <a:lstStyle/>
            <a:p>
              <a:r>
                <a:rPr lang="en-US" altLang="zh-TW" sz="1067"/>
                <a:t>06 02 May </a:t>
              </a:r>
            </a:p>
            <a:p>
              <a:r>
                <a:rPr lang="en-US" altLang="zh-TW" sz="1067"/>
                <a:t>LES d04</a:t>
              </a:r>
            </a:p>
          </p:txBody>
        </p:sp>
      </p:grpSp>
      <p:sp>
        <p:nvSpPr>
          <p:cNvPr id="12" name="Shape 152"/>
          <p:cNvSpPr txBox="1"/>
          <p:nvPr/>
        </p:nvSpPr>
        <p:spPr>
          <a:xfrm>
            <a:off x="289366" y="992200"/>
            <a:ext cx="27840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a:t>
            </a:r>
          </a:p>
          <a:p>
            <a:r>
              <a:rPr lang="en-US" altLang="zh-TW" sz="2000" dirty="0" smtClean="0">
                <a:solidFill>
                  <a:schemeClr val="accent5"/>
                </a:solidFill>
                <a:latin typeface="+mj-lt"/>
              </a:rPr>
              <a:t>Variable:</a:t>
            </a:r>
            <a:r>
              <a:rPr lang="en-US" altLang="zh-TW" sz="2000" dirty="0" smtClean="0">
                <a:latin typeface="+mj-lt"/>
              </a:rPr>
              <a:t> </a:t>
            </a:r>
            <a:r>
              <a:rPr lang="en-US" altLang="zh-TW" sz="2000" dirty="0" smtClean="0">
                <a:solidFill>
                  <a:schemeClr val="accent5"/>
                </a:solidFill>
                <a:latin typeface="+mj-lt"/>
              </a:rPr>
              <a:t>Cloud </a:t>
            </a:r>
            <a:r>
              <a:rPr lang="en-US" altLang="zh-TW" sz="2000" dirty="0">
                <a:solidFill>
                  <a:schemeClr val="accent5"/>
                </a:solidFill>
                <a:latin typeface="+mj-lt"/>
              </a:rPr>
              <a:t>water</a:t>
            </a:r>
          </a:p>
        </p:txBody>
      </p:sp>
      <p:sp>
        <p:nvSpPr>
          <p:cNvPr id="17"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2681817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grpSp>
        <p:nvGrpSpPr>
          <p:cNvPr id="3" name="群組 2"/>
          <p:cNvGrpSpPr/>
          <p:nvPr/>
        </p:nvGrpSpPr>
        <p:grpSpPr>
          <a:xfrm>
            <a:off x="4132943" y="1233483"/>
            <a:ext cx="6858000" cy="4558126"/>
            <a:chOff x="4132943" y="848857"/>
            <a:chExt cx="6858000" cy="4558126"/>
          </a:xfrm>
        </p:grpSpPr>
        <p:pic>
          <p:nvPicPr>
            <p:cNvPr id="15" name="Shape 229" descr="I3000_LES_130_05.png"/>
            <p:cNvPicPr preferRelativeResize="0"/>
            <p:nvPr/>
          </p:nvPicPr>
          <p:blipFill rotWithShape="1">
            <a:blip r:embed="rId3">
              <a:alphaModFix/>
            </a:blip>
            <a:srcRect t="66826" b="14931"/>
            <a:stretch/>
          </p:blipFill>
          <p:spPr>
            <a:xfrm>
              <a:off x="4132943" y="4155839"/>
              <a:ext cx="6858000" cy="1251144"/>
            </a:xfrm>
            <a:prstGeom prst="rect">
              <a:avLst/>
            </a:prstGeom>
            <a:noFill/>
            <a:ln>
              <a:noFill/>
            </a:ln>
          </p:spPr>
        </p:pic>
        <p:grpSp>
          <p:nvGrpSpPr>
            <p:cNvPr id="2" name="群組 1"/>
            <p:cNvGrpSpPr/>
            <p:nvPr/>
          </p:nvGrpSpPr>
          <p:grpSpPr>
            <a:xfrm>
              <a:off x="4132943" y="3104861"/>
              <a:ext cx="6858000" cy="1260330"/>
              <a:chOff x="2667000" y="3643704"/>
              <a:chExt cx="6858000" cy="1260330"/>
            </a:xfrm>
          </p:grpSpPr>
          <p:pic>
            <p:nvPicPr>
              <p:cNvPr id="229" name="Shape 229" descr="I3000_LES_130_05.png"/>
              <p:cNvPicPr preferRelativeResize="0"/>
              <p:nvPr/>
            </p:nvPicPr>
            <p:blipFill rotWithShape="1">
              <a:blip r:embed="rId3">
                <a:alphaModFix/>
              </a:blip>
              <a:srcRect t="39260" b="46851"/>
              <a:stretch/>
            </p:blipFill>
            <p:spPr>
              <a:xfrm>
                <a:off x="2667000" y="3708400"/>
                <a:ext cx="6858000" cy="952500"/>
              </a:xfrm>
              <a:prstGeom prst="rect">
                <a:avLst/>
              </a:prstGeom>
              <a:noFill/>
              <a:ln>
                <a:noFill/>
              </a:ln>
            </p:spPr>
          </p:pic>
          <p:grpSp>
            <p:nvGrpSpPr>
              <p:cNvPr id="234" name="Shape 234"/>
              <p:cNvGrpSpPr/>
              <p:nvPr/>
            </p:nvGrpSpPr>
            <p:grpSpPr>
              <a:xfrm>
                <a:off x="3421048" y="3643704"/>
                <a:ext cx="1213041" cy="1260330"/>
                <a:chOff x="5112200" y="1827175"/>
                <a:chExt cx="918600" cy="954410"/>
              </a:xfrm>
            </p:grpSpPr>
            <p:sp>
              <p:nvSpPr>
                <p:cNvPr id="236" name="Shape 236"/>
                <p:cNvSpPr txBox="1"/>
                <p:nvPr/>
              </p:nvSpPr>
              <p:spPr>
                <a:xfrm>
                  <a:off x="5112200" y="1827175"/>
                  <a:ext cx="918600" cy="209700"/>
                </a:xfrm>
                <a:prstGeom prst="rect">
                  <a:avLst/>
                </a:prstGeom>
                <a:noFill/>
                <a:ln>
                  <a:noFill/>
                </a:ln>
              </p:spPr>
              <p:txBody>
                <a:bodyPr lIns="121900" tIns="121900" rIns="121900" bIns="121900" anchor="t" anchorCtr="0">
                  <a:noAutofit/>
                </a:bodyPr>
                <a:lstStyle/>
                <a:p>
                  <a:r>
                    <a:rPr lang="en-US" altLang="zh-TW" sz="1067" dirty="0"/>
                    <a:t>00Z 02 May</a:t>
                  </a:r>
                </a:p>
              </p:txBody>
            </p:sp>
            <p:sp>
              <p:nvSpPr>
                <p:cNvPr id="238" name="Shape 238"/>
                <p:cNvSpPr txBox="1"/>
                <p:nvPr/>
              </p:nvSpPr>
              <p:spPr>
                <a:xfrm>
                  <a:off x="5112200" y="2571885"/>
                  <a:ext cx="918600" cy="209700"/>
                </a:xfrm>
                <a:prstGeom prst="rect">
                  <a:avLst/>
                </a:prstGeom>
                <a:noFill/>
                <a:ln>
                  <a:noFill/>
                </a:ln>
              </p:spPr>
              <p:txBody>
                <a:bodyPr lIns="121900" tIns="121900" rIns="121900" bIns="121900" anchor="t" anchorCtr="0">
                  <a:noAutofit/>
                </a:bodyPr>
                <a:lstStyle/>
                <a:p>
                  <a:r>
                    <a:rPr lang="en-US" altLang="zh-TW" sz="1067" dirty="0"/>
                    <a:t>06 02 May </a:t>
                  </a:r>
                </a:p>
                <a:p>
                  <a:r>
                    <a:rPr lang="en-US" altLang="zh-TW" sz="1067" dirty="0"/>
                    <a:t>LES d04</a:t>
                  </a:r>
                </a:p>
              </p:txBody>
            </p:sp>
          </p:grpSp>
        </p:grpSp>
        <p:pic>
          <p:nvPicPr>
            <p:cNvPr id="13" name="Shape 193" descr="hsrl_kazr_2500.png"/>
            <p:cNvPicPr preferRelativeResize="0"/>
            <p:nvPr/>
          </p:nvPicPr>
          <p:blipFill rotWithShape="1">
            <a:blip r:embed="rId4">
              <a:alphaModFix/>
            </a:blip>
            <a:srcRect t="59409" b="23879"/>
            <a:stretch/>
          </p:blipFill>
          <p:spPr>
            <a:xfrm>
              <a:off x="4132943" y="1989708"/>
              <a:ext cx="6858000" cy="1146067"/>
            </a:xfrm>
            <a:prstGeom prst="rect">
              <a:avLst/>
            </a:prstGeom>
            <a:noFill/>
            <a:ln>
              <a:noFill/>
            </a:ln>
          </p:spPr>
        </p:pic>
        <p:pic>
          <p:nvPicPr>
            <p:cNvPr id="14" name="Shape 194" descr="hsrl_kazr_2500.png"/>
            <p:cNvPicPr preferRelativeResize="0"/>
            <p:nvPr/>
          </p:nvPicPr>
          <p:blipFill rotWithShape="1">
            <a:blip r:embed="rId4">
              <a:alphaModFix/>
            </a:blip>
            <a:srcRect t="21164" b="62125"/>
            <a:stretch/>
          </p:blipFill>
          <p:spPr>
            <a:xfrm>
              <a:off x="4132943" y="848857"/>
              <a:ext cx="6858000" cy="1146067"/>
            </a:xfrm>
            <a:prstGeom prst="rect">
              <a:avLst/>
            </a:prstGeom>
            <a:noFill/>
            <a:ln>
              <a:noFill/>
            </a:ln>
          </p:spPr>
        </p:pic>
      </p:grpSp>
      <p:sp>
        <p:nvSpPr>
          <p:cNvPr id="16" name="Shape 152"/>
          <p:cNvSpPr txBox="1"/>
          <p:nvPr/>
        </p:nvSpPr>
        <p:spPr>
          <a:xfrm>
            <a:off x="289366" y="992200"/>
            <a:ext cx="27840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a:t>
            </a:r>
          </a:p>
          <a:p>
            <a:r>
              <a:rPr lang="en-US" altLang="zh-TW" sz="2000" dirty="0" smtClean="0">
                <a:solidFill>
                  <a:schemeClr val="accent5"/>
                </a:solidFill>
                <a:latin typeface="+mj-lt"/>
              </a:rPr>
              <a:t>Variable:</a:t>
            </a:r>
            <a:r>
              <a:rPr lang="en-US" altLang="zh-TW" sz="2000" dirty="0" smtClean="0">
                <a:latin typeface="+mj-lt"/>
              </a:rPr>
              <a:t> </a:t>
            </a:r>
            <a:r>
              <a:rPr lang="en-US" altLang="zh-TW" sz="2000" dirty="0" smtClean="0">
                <a:solidFill>
                  <a:schemeClr val="accent5"/>
                </a:solidFill>
                <a:latin typeface="+mj-lt"/>
              </a:rPr>
              <a:t>Cloud ice</a:t>
            </a:r>
            <a:endParaRPr lang="en-US" altLang="zh-TW" sz="2000" dirty="0">
              <a:solidFill>
                <a:schemeClr val="accent5"/>
              </a:solidFill>
              <a:latin typeface="+mj-lt"/>
            </a:endParaRPr>
          </a:p>
        </p:txBody>
      </p:sp>
      <p:sp>
        <p:nvSpPr>
          <p:cNvPr id="17"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55388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3"/>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baseline="0" dirty="0">
                <a:solidFill>
                  <a:srgbClr val="000000"/>
                </a:solidFill>
                <a:latin typeface="+mj-lt"/>
                <a:ea typeface="Arial"/>
                <a:cs typeface="Arial"/>
                <a:sym typeface="Arial"/>
                <a:rtl val="0"/>
              </a:rPr>
              <a:t>Motivation </a:t>
            </a:r>
          </a:p>
        </p:txBody>
      </p:sp>
      <p:sp>
        <p:nvSpPr>
          <p:cNvPr id="6" name="Shape 104"/>
          <p:cNvSpPr txBox="1"/>
          <p:nvPr/>
        </p:nvSpPr>
        <p:spPr>
          <a:xfrm>
            <a:off x="463501" y="1239303"/>
            <a:ext cx="10633286" cy="4123109"/>
          </a:xfrm>
          <a:prstGeom prst="rect">
            <a:avLst/>
          </a:prstGeom>
          <a:noFill/>
          <a:ln>
            <a:noFill/>
          </a:ln>
        </p:spPr>
        <p:txBody>
          <a:bodyPr lIns="69650" tIns="69650" rIns="69650" bIns="69650" anchor="t" anchorCtr="0">
            <a:noAutofit/>
          </a:bodyPr>
          <a:lstStyle/>
          <a:p>
            <a:pPr marL="342900" indent="-342900" fontAlgn="base">
              <a:buFont typeface="Wingdings" panose="05000000000000000000" pitchFamily="2" charset="2"/>
              <a:buChar char="Ø"/>
            </a:pPr>
            <a:r>
              <a:rPr lang="en-US" altLang="zh-TW" sz="2400" dirty="0">
                <a:latin typeface="+mj-lt"/>
              </a:rPr>
              <a:t>In the Arctic, radiative energy lost to space greatly exceeds the energy received from the sun. This phenomenon plays an important role in Earth’s atmospheric general circulation. Arctic Mixed phase </a:t>
            </a:r>
            <a:r>
              <a:rPr lang="en-US" altLang="zh-TW" sz="2400" dirty="0" err="1">
                <a:latin typeface="+mj-lt"/>
              </a:rPr>
              <a:t>stratiform</a:t>
            </a:r>
            <a:r>
              <a:rPr lang="en-US" altLang="zh-TW" sz="2400" dirty="0">
                <a:latin typeface="+mj-lt"/>
              </a:rPr>
              <a:t> (AMPS) clouds in the lower troposphere of the Arctic have a large impact on down-welling solar and longwave radiative fluxes. Thus, a change in AMPS clouds can have a major influence on the local and potentially global climate system.</a:t>
            </a:r>
          </a:p>
          <a:p>
            <a:pPr marL="342900" indent="-342900" fontAlgn="base">
              <a:buFont typeface="Wingdings" panose="05000000000000000000" pitchFamily="2" charset="2"/>
              <a:buChar char="Ø"/>
            </a:pPr>
            <a:r>
              <a:rPr lang="en-US" altLang="zh-TW" sz="2400" dirty="0" smtClean="0">
                <a:latin typeface="+mj-lt"/>
              </a:rPr>
              <a:t>Mixed </a:t>
            </a:r>
            <a:r>
              <a:rPr lang="en-US" altLang="zh-TW" sz="2400" dirty="0">
                <a:latin typeface="+mj-lt"/>
              </a:rPr>
              <a:t>phase clouds are composed of a mixture of </a:t>
            </a:r>
            <a:r>
              <a:rPr lang="en-US" altLang="zh-TW" sz="2400" dirty="0" err="1">
                <a:latin typeface="+mj-lt"/>
              </a:rPr>
              <a:t>supercooled</a:t>
            </a:r>
            <a:r>
              <a:rPr lang="en-US" altLang="zh-TW" sz="2400" dirty="0">
                <a:latin typeface="+mj-lt"/>
              </a:rPr>
              <a:t> liquid water and ice crystals in a single or multiple </a:t>
            </a:r>
            <a:r>
              <a:rPr lang="en-US" altLang="zh-TW" sz="2400" dirty="0" err="1">
                <a:latin typeface="+mj-lt"/>
              </a:rPr>
              <a:t>stratiform</a:t>
            </a:r>
            <a:r>
              <a:rPr lang="en-US" altLang="zh-TW" sz="2400" dirty="0">
                <a:latin typeface="+mj-lt"/>
              </a:rPr>
              <a:t> layers. There are many factors that influence ice crystal growth conditions in mixed phase clouds, for example temperature, saturation ratio, and updraft speed.</a:t>
            </a:r>
          </a:p>
        </p:txBody>
      </p:sp>
    </p:spTree>
    <p:extLst>
      <p:ext uri="{BB962C8B-B14F-4D97-AF65-F5344CB8AC3E}">
        <p14:creationId xmlns:p14="http://schemas.microsoft.com/office/powerpoint/2010/main" val="767161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3" name="群組 2"/>
          <p:cNvGrpSpPr/>
          <p:nvPr/>
        </p:nvGrpSpPr>
        <p:grpSpPr>
          <a:xfrm>
            <a:off x="4118428" y="1232861"/>
            <a:ext cx="6858000" cy="4466175"/>
            <a:chOff x="2667000" y="689200"/>
            <a:chExt cx="6858000" cy="4466175"/>
          </a:xfrm>
        </p:grpSpPr>
        <p:grpSp>
          <p:nvGrpSpPr>
            <p:cNvPr id="2" name="群組 1"/>
            <p:cNvGrpSpPr/>
            <p:nvPr/>
          </p:nvGrpSpPr>
          <p:grpSpPr>
            <a:xfrm>
              <a:off x="2667000" y="2932505"/>
              <a:ext cx="6858000" cy="1004495"/>
              <a:chOff x="2667000" y="3643705"/>
              <a:chExt cx="6858000" cy="1004495"/>
            </a:xfrm>
          </p:grpSpPr>
          <p:pic>
            <p:nvPicPr>
              <p:cNvPr id="243" name="Shape 243" descr="S3000_LES_130_05.png"/>
              <p:cNvPicPr preferRelativeResize="0"/>
              <p:nvPr/>
            </p:nvPicPr>
            <p:blipFill rotWithShape="1">
              <a:blip r:embed="rId3">
                <a:alphaModFix/>
              </a:blip>
              <a:srcRect t="39258" b="47038"/>
              <a:stretch/>
            </p:blipFill>
            <p:spPr>
              <a:xfrm>
                <a:off x="2667000" y="3708400"/>
                <a:ext cx="6858000" cy="939800"/>
              </a:xfrm>
              <a:prstGeom prst="rect">
                <a:avLst/>
              </a:prstGeom>
              <a:noFill/>
              <a:ln>
                <a:noFill/>
              </a:ln>
            </p:spPr>
          </p:pic>
          <p:sp>
            <p:nvSpPr>
              <p:cNvPr id="250" name="Shape 250"/>
              <p:cNvSpPr txBox="1"/>
              <p:nvPr/>
            </p:nvSpPr>
            <p:spPr>
              <a:xfrm>
                <a:off x="3421048" y="3643705"/>
                <a:ext cx="1213041" cy="276916"/>
              </a:xfrm>
              <a:prstGeom prst="rect">
                <a:avLst/>
              </a:prstGeom>
              <a:noFill/>
              <a:ln>
                <a:noFill/>
              </a:ln>
            </p:spPr>
            <p:txBody>
              <a:bodyPr lIns="121900" tIns="121900" rIns="121900" bIns="121900" anchor="t" anchorCtr="0">
                <a:noAutofit/>
              </a:bodyPr>
              <a:lstStyle/>
              <a:p>
                <a:r>
                  <a:rPr lang="en-US" altLang="zh-TW" sz="1067" dirty="0"/>
                  <a:t>00Z 02 May</a:t>
                </a:r>
              </a:p>
            </p:txBody>
          </p:sp>
        </p:grpSp>
        <p:pic>
          <p:nvPicPr>
            <p:cNvPr id="13" name="Shape 193" descr="hsrl_kazr_2500.png"/>
            <p:cNvPicPr preferRelativeResize="0"/>
            <p:nvPr/>
          </p:nvPicPr>
          <p:blipFill rotWithShape="1">
            <a:blip r:embed="rId4">
              <a:alphaModFix/>
            </a:blip>
            <a:srcRect t="59409" b="23879"/>
            <a:stretch/>
          </p:blipFill>
          <p:spPr>
            <a:xfrm>
              <a:off x="2667000" y="1830051"/>
              <a:ext cx="6858000" cy="1146067"/>
            </a:xfrm>
            <a:prstGeom prst="rect">
              <a:avLst/>
            </a:prstGeom>
            <a:noFill/>
            <a:ln>
              <a:noFill/>
            </a:ln>
          </p:spPr>
        </p:pic>
        <p:pic>
          <p:nvPicPr>
            <p:cNvPr id="14" name="Shape 194" descr="hsrl_kazr_2500.png"/>
            <p:cNvPicPr preferRelativeResize="0"/>
            <p:nvPr/>
          </p:nvPicPr>
          <p:blipFill rotWithShape="1">
            <a:blip r:embed="rId4">
              <a:alphaModFix/>
            </a:blip>
            <a:srcRect t="21164" b="62125"/>
            <a:stretch/>
          </p:blipFill>
          <p:spPr>
            <a:xfrm>
              <a:off x="2667000" y="689200"/>
              <a:ext cx="6858000" cy="1146067"/>
            </a:xfrm>
            <a:prstGeom prst="rect">
              <a:avLst/>
            </a:prstGeom>
            <a:noFill/>
            <a:ln>
              <a:noFill/>
            </a:ln>
          </p:spPr>
        </p:pic>
        <p:grpSp>
          <p:nvGrpSpPr>
            <p:cNvPr id="15" name="群組 14"/>
            <p:cNvGrpSpPr/>
            <p:nvPr/>
          </p:nvGrpSpPr>
          <p:grpSpPr>
            <a:xfrm>
              <a:off x="2667000" y="3937000"/>
              <a:ext cx="6858000" cy="1218375"/>
              <a:chOff x="2667000" y="5568189"/>
              <a:chExt cx="6858000" cy="1218375"/>
            </a:xfrm>
          </p:grpSpPr>
          <p:pic>
            <p:nvPicPr>
              <p:cNvPr id="16" name="Shape 243" descr="S3000_LES_130_05.png"/>
              <p:cNvPicPr preferRelativeResize="0"/>
              <p:nvPr/>
            </p:nvPicPr>
            <p:blipFill rotWithShape="1">
              <a:blip r:embed="rId3">
                <a:alphaModFix/>
              </a:blip>
              <a:srcRect t="66850" b="15859"/>
              <a:stretch/>
            </p:blipFill>
            <p:spPr>
              <a:xfrm>
                <a:off x="2667000" y="5600700"/>
                <a:ext cx="6858000" cy="1185864"/>
              </a:xfrm>
              <a:prstGeom prst="rect">
                <a:avLst/>
              </a:prstGeom>
              <a:noFill/>
              <a:ln>
                <a:noFill/>
              </a:ln>
            </p:spPr>
          </p:pic>
          <p:sp>
            <p:nvSpPr>
              <p:cNvPr id="20" name="Shape 252"/>
              <p:cNvSpPr txBox="1"/>
              <p:nvPr/>
            </p:nvSpPr>
            <p:spPr>
              <a:xfrm>
                <a:off x="3421048" y="5568189"/>
                <a:ext cx="1213041" cy="276916"/>
              </a:xfrm>
              <a:prstGeom prst="rect">
                <a:avLst/>
              </a:prstGeom>
              <a:noFill/>
              <a:ln>
                <a:noFill/>
              </a:ln>
            </p:spPr>
            <p:txBody>
              <a:bodyPr lIns="121900" tIns="121900" rIns="121900" bIns="121900" anchor="t" anchorCtr="0">
                <a:noAutofit/>
              </a:bodyPr>
              <a:lstStyle/>
              <a:p>
                <a:r>
                  <a:rPr lang="en-US" altLang="zh-TW" sz="1067"/>
                  <a:t>06 02 May </a:t>
                </a:r>
              </a:p>
              <a:p>
                <a:r>
                  <a:rPr lang="en-US" altLang="zh-TW" sz="1067"/>
                  <a:t>LES d04</a:t>
                </a:r>
              </a:p>
            </p:txBody>
          </p:sp>
        </p:grpSp>
      </p:grpSp>
      <p:sp>
        <p:nvSpPr>
          <p:cNvPr id="12" name="Shape 152"/>
          <p:cNvSpPr txBox="1"/>
          <p:nvPr/>
        </p:nvSpPr>
        <p:spPr>
          <a:xfrm>
            <a:off x="289366" y="992200"/>
            <a:ext cx="27840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a:t>
            </a:r>
          </a:p>
          <a:p>
            <a:r>
              <a:rPr lang="en-US" altLang="zh-TW" sz="2000" dirty="0" smtClean="0">
                <a:solidFill>
                  <a:schemeClr val="accent5"/>
                </a:solidFill>
                <a:latin typeface="+mj-lt"/>
              </a:rPr>
              <a:t>Variable: Snow</a:t>
            </a:r>
            <a:r>
              <a:rPr lang="en-US" altLang="zh-TW" sz="2000" dirty="0" smtClean="0">
                <a:latin typeface="+mj-lt"/>
              </a:rPr>
              <a:t> </a:t>
            </a:r>
            <a:endParaRPr lang="en-US" altLang="zh-TW" sz="2000" dirty="0">
              <a:solidFill>
                <a:schemeClr val="accent5"/>
              </a:solidFill>
              <a:latin typeface="+mj-lt"/>
            </a:endParaRPr>
          </a:p>
        </p:txBody>
      </p:sp>
      <p:sp>
        <p:nvSpPr>
          <p:cNvPr id="17"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2170271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075" y="-358232"/>
            <a:ext cx="8778240" cy="8778240"/>
          </a:xfrm>
          <a:prstGeom prst="rect">
            <a:avLst/>
          </a:prstGeom>
        </p:spPr>
      </p:pic>
      <p:grpSp>
        <p:nvGrpSpPr>
          <p:cNvPr id="4" name="群組 3"/>
          <p:cNvGrpSpPr/>
          <p:nvPr/>
        </p:nvGrpSpPr>
        <p:grpSpPr>
          <a:xfrm>
            <a:off x="952501" y="4030888"/>
            <a:ext cx="2272574" cy="2485064"/>
            <a:chOff x="952501" y="4030888"/>
            <a:chExt cx="2272574" cy="2485064"/>
          </a:xfrm>
        </p:grpSpPr>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4960"/>
            <a:stretch/>
          </p:blipFill>
          <p:spPr>
            <a:xfrm>
              <a:off x="952501" y="4356100"/>
              <a:ext cx="2272574" cy="2159852"/>
            </a:xfrm>
            <a:prstGeom prst="rect">
              <a:avLst/>
            </a:prstGeom>
          </p:spPr>
        </p:pic>
        <p:grpSp>
          <p:nvGrpSpPr>
            <p:cNvPr id="6" name="群組 5"/>
            <p:cNvGrpSpPr/>
            <p:nvPr/>
          </p:nvGrpSpPr>
          <p:grpSpPr>
            <a:xfrm>
              <a:off x="2173315" y="4415110"/>
              <a:ext cx="993672" cy="394663"/>
              <a:chOff x="1426070" y="3759200"/>
              <a:chExt cx="1279030" cy="508000"/>
            </a:xfrm>
          </p:grpSpPr>
          <p:sp>
            <p:nvSpPr>
              <p:cNvPr id="8"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9"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10"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7"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12Z</a:t>
              </a:r>
              <a:endParaRPr lang="en-US" altLang="zh-TW" sz="1600" dirty="0">
                <a:solidFill>
                  <a:schemeClr val="accent5"/>
                </a:solidFill>
                <a:latin typeface="+mj-lt"/>
              </a:endParaRPr>
            </a:p>
          </p:txBody>
        </p:sp>
      </p:grpSp>
      <p:grpSp>
        <p:nvGrpSpPr>
          <p:cNvPr id="11" name="群組 10"/>
          <p:cNvGrpSpPr/>
          <p:nvPr/>
        </p:nvGrpSpPr>
        <p:grpSpPr>
          <a:xfrm>
            <a:off x="10130697" y="938533"/>
            <a:ext cx="2061303" cy="1377175"/>
            <a:chOff x="452887" y="405133"/>
            <a:chExt cx="2061303" cy="1377175"/>
          </a:xfrm>
        </p:grpSpPr>
        <p:grpSp>
          <p:nvGrpSpPr>
            <p:cNvPr id="12" name="Shape 257"/>
            <p:cNvGrpSpPr/>
            <p:nvPr/>
          </p:nvGrpSpPr>
          <p:grpSpPr>
            <a:xfrm>
              <a:off x="452887" y="405133"/>
              <a:ext cx="2061303" cy="1377175"/>
              <a:chOff x="167600" y="577392"/>
              <a:chExt cx="1269854" cy="848400"/>
            </a:xfrm>
          </p:grpSpPr>
          <p:sp>
            <p:nvSpPr>
              <p:cNvPr id="14" name="Shape 258"/>
              <p:cNvSpPr txBox="1"/>
              <p:nvPr/>
            </p:nvSpPr>
            <p:spPr>
              <a:xfrm>
                <a:off x="439669" y="577392"/>
                <a:ext cx="997785" cy="848400"/>
              </a:xfrm>
              <a:prstGeom prst="rect">
                <a:avLst/>
              </a:prstGeom>
              <a:noFill/>
              <a:ln>
                <a:noFill/>
              </a:ln>
            </p:spPr>
            <p:txBody>
              <a:bodyPr lIns="91425" tIns="91425" rIns="91425" bIns="91425" anchor="t" anchorCtr="0">
                <a:noAutofit/>
              </a:bodyPr>
              <a:lstStyle/>
              <a:p>
                <a:pPr lvl="0" rtl="0">
                  <a:spcBef>
                    <a:spcPts val="0"/>
                  </a:spcBef>
                  <a:buNone/>
                </a:pPr>
                <a:r>
                  <a:rPr lang="zh-TW" sz="1400" dirty="0" smtClean="0"/>
                  <a:t>param.</a:t>
                </a:r>
                <a:endParaRPr lang="zh-TW" sz="1400" dirty="0"/>
              </a:p>
              <a:p>
                <a:pPr lvl="0" rtl="0">
                  <a:spcBef>
                    <a:spcPts val="0"/>
                  </a:spcBef>
                  <a:buNone/>
                </a:pPr>
                <a:r>
                  <a:rPr lang="zh-TW" sz="1400" dirty="0" smtClean="0"/>
                  <a:t>LES</a:t>
                </a:r>
                <a:endParaRPr lang="zh-TW" sz="1400" dirty="0"/>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15" name="Shape 259"/>
              <p:cNvGrpSpPr/>
              <p:nvPr/>
            </p:nvGrpSpPr>
            <p:grpSpPr>
              <a:xfrm>
                <a:off x="167600" y="707251"/>
                <a:ext cx="277350" cy="506900"/>
                <a:chOff x="167600" y="707251"/>
                <a:chExt cx="277350" cy="506900"/>
              </a:xfrm>
            </p:grpSpPr>
            <p:cxnSp>
              <p:nvCxnSpPr>
                <p:cNvPr id="16"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17"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18"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19"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3"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sp>
        <p:nvSpPr>
          <p:cNvPr id="21"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22" name="Shape 152"/>
          <p:cNvSpPr txBox="1"/>
          <p:nvPr/>
        </p:nvSpPr>
        <p:spPr>
          <a:xfrm>
            <a:off x="289366" y="992200"/>
            <a:ext cx="59971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 </a:t>
            </a:r>
            <a:r>
              <a:rPr lang="en-US" altLang="zh-TW" sz="2000" dirty="0">
                <a:latin typeface="+mj-lt"/>
              </a:rPr>
              <a:t>- Momentum flux in domain </a:t>
            </a:r>
            <a:r>
              <a:rPr lang="en-US" altLang="zh-TW" sz="2000" dirty="0" smtClean="0">
                <a:latin typeface="+mj-lt"/>
              </a:rPr>
              <a:t>4</a:t>
            </a:r>
            <a:endParaRPr lang="en-US" altLang="zh-TW" sz="2000" dirty="0">
              <a:latin typeface="+mj-lt"/>
            </a:endParaRPr>
          </a:p>
          <a:p>
            <a:r>
              <a:rPr lang="en-US" altLang="zh-TW" sz="2000" dirty="0" smtClean="0">
                <a:solidFill>
                  <a:schemeClr val="accent5"/>
                </a:solidFill>
                <a:latin typeface="+mj-lt"/>
              </a:rPr>
              <a:t>11Z-14Z</a:t>
            </a:r>
            <a:r>
              <a:rPr lang="en-US" altLang="zh-TW" sz="2000" dirty="0">
                <a:solidFill>
                  <a:schemeClr val="accent5"/>
                </a:solidFill>
                <a:latin typeface="+mj-lt"/>
              </a:rPr>
              <a:t>: </a:t>
            </a:r>
            <a:r>
              <a:rPr lang="en-US" altLang="zh-TW" sz="2000" dirty="0" smtClean="0">
                <a:solidFill>
                  <a:schemeClr val="accent5"/>
                </a:solidFill>
                <a:latin typeface="+mj-lt"/>
              </a:rPr>
              <a:t>Frontal system</a:t>
            </a:r>
            <a:endParaRPr lang="en-US" altLang="zh-TW" sz="2000" dirty="0">
              <a:solidFill>
                <a:schemeClr val="accent5"/>
              </a:solidFill>
              <a:latin typeface="+mj-lt"/>
            </a:endParaRPr>
          </a:p>
        </p:txBody>
      </p:sp>
    </p:spTree>
    <p:extLst>
      <p:ext uri="{BB962C8B-B14F-4D97-AF65-F5344CB8AC3E}">
        <p14:creationId xmlns:p14="http://schemas.microsoft.com/office/powerpoint/2010/main" val="2794927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074" y="-358232"/>
            <a:ext cx="8778240" cy="8778240"/>
          </a:xfrm>
          <a:prstGeom prst="rect">
            <a:avLst/>
          </a:prstGeom>
        </p:spPr>
      </p:pic>
      <p:grpSp>
        <p:nvGrpSpPr>
          <p:cNvPr id="4" name="群組 3"/>
          <p:cNvGrpSpPr/>
          <p:nvPr/>
        </p:nvGrpSpPr>
        <p:grpSpPr>
          <a:xfrm>
            <a:off x="964474" y="4030888"/>
            <a:ext cx="2260600" cy="2471512"/>
            <a:chOff x="964474" y="4030888"/>
            <a:chExt cx="2260600" cy="2471512"/>
          </a:xfrm>
        </p:grpSpPr>
        <p:pic>
          <p:nvPicPr>
            <p:cNvPr id="5" name="圖片 4"/>
            <p:cNvPicPr>
              <a:picLocks noChangeAspect="1"/>
            </p:cNvPicPr>
            <p:nvPr/>
          </p:nvPicPr>
          <p:blipFill rotWithShape="1">
            <a:blip r:embed="rId3">
              <a:extLst>
                <a:ext uri="{28A0092B-C50C-407E-A947-70E740481C1C}">
                  <a14:useLocalDpi xmlns:a14="http://schemas.microsoft.com/office/drawing/2010/main" val="0"/>
                </a:ext>
              </a:extLst>
            </a:blip>
            <a:srcRect t="5056"/>
            <a:stretch/>
          </p:blipFill>
          <p:spPr>
            <a:xfrm>
              <a:off x="964474" y="4356100"/>
              <a:ext cx="2260600" cy="2146300"/>
            </a:xfrm>
            <a:prstGeom prst="rect">
              <a:avLst/>
            </a:prstGeom>
          </p:spPr>
        </p:pic>
        <p:grpSp>
          <p:nvGrpSpPr>
            <p:cNvPr id="6" name="群組 5"/>
            <p:cNvGrpSpPr/>
            <p:nvPr/>
          </p:nvGrpSpPr>
          <p:grpSpPr>
            <a:xfrm>
              <a:off x="2173315" y="4415110"/>
              <a:ext cx="993672" cy="394663"/>
              <a:chOff x="1426070" y="3759200"/>
              <a:chExt cx="1279030" cy="508000"/>
            </a:xfrm>
          </p:grpSpPr>
          <p:sp>
            <p:nvSpPr>
              <p:cNvPr id="8"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9"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10"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7"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18Z</a:t>
              </a:r>
              <a:endParaRPr lang="en-US" altLang="zh-TW" sz="1600" dirty="0">
                <a:solidFill>
                  <a:schemeClr val="accent5"/>
                </a:solidFill>
                <a:latin typeface="+mj-lt"/>
              </a:endParaRPr>
            </a:p>
          </p:txBody>
        </p:sp>
      </p:grpSp>
      <p:grpSp>
        <p:nvGrpSpPr>
          <p:cNvPr id="11" name="群組 10"/>
          <p:cNvGrpSpPr/>
          <p:nvPr/>
        </p:nvGrpSpPr>
        <p:grpSpPr>
          <a:xfrm>
            <a:off x="10130697" y="938533"/>
            <a:ext cx="2061303" cy="1377175"/>
            <a:chOff x="452887" y="405133"/>
            <a:chExt cx="2061303" cy="1377175"/>
          </a:xfrm>
        </p:grpSpPr>
        <p:grpSp>
          <p:nvGrpSpPr>
            <p:cNvPr id="12" name="Shape 257"/>
            <p:cNvGrpSpPr/>
            <p:nvPr/>
          </p:nvGrpSpPr>
          <p:grpSpPr>
            <a:xfrm>
              <a:off x="452887" y="405133"/>
              <a:ext cx="2061303" cy="1377175"/>
              <a:chOff x="167600" y="577392"/>
              <a:chExt cx="1269854" cy="848400"/>
            </a:xfrm>
          </p:grpSpPr>
          <p:sp>
            <p:nvSpPr>
              <p:cNvPr id="14" name="Shape 258"/>
              <p:cNvSpPr txBox="1"/>
              <p:nvPr/>
            </p:nvSpPr>
            <p:spPr>
              <a:xfrm>
                <a:off x="439669" y="577392"/>
                <a:ext cx="997785" cy="848400"/>
              </a:xfrm>
              <a:prstGeom prst="rect">
                <a:avLst/>
              </a:prstGeom>
              <a:noFill/>
              <a:ln>
                <a:noFill/>
              </a:ln>
            </p:spPr>
            <p:txBody>
              <a:bodyPr lIns="91425" tIns="91425" rIns="91425" bIns="91425" anchor="t" anchorCtr="0">
                <a:noAutofit/>
              </a:bodyPr>
              <a:lstStyle/>
              <a:p>
                <a:pPr lvl="0" rtl="0">
                  <a:spcBef>
                    <a:spcPts val="0"/>
                  </a:spcBef>
                  <a:buNone/>
                </a:pPr>
                <a:r>
                  <a:rPr lang="zh-TW" sz="1400" dirty="0" smtClean="0"/>
                  <a:t>param.</a:t>
                </a:r>
                <a:endParaRPr lang="zh-TW" sz="1400" dirty="0"/>
              </a:p>
              <a:p>
                <a:pPr lvl="0" rtl="0">
                  <a:spcBef>
                    <a:spcPts val="0"/>
                  </a:spcBef>
                  <a:buNone/>
                </a:pPr>
                <a:r>
                  <a:rPr lang="zh-TW" sz="1400" dirty="0" smtClean="0"/>
                  <a:t>LES</a:t>
                </a:r>
                <a:endParaRPr lang="zh-TW" sz="1400" dirty="0"/>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15" name="Shape 259"/>
              <p:cNvGrpSpPr/>
              <p:nvPr/>
            </p:nvGrpSpPr>
            <p:grpSpPr>
              <a:xfrm>
                <a:off x="167600" y="707251"/>
                <a:ext cx="277350" cy="506900"/>
                <a:chOff x="167600" y="707251"/>
                <a:chExt cx="277350" cy="506900"/>
              </a:xfrm>
            </p:grpSpPr>
            <p:cxnSp>
              <p:nvCxnSpPr>
                <p:cNvPr id="16"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17"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18"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19"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3"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sp>
        <p:nvSpPr>
          <p:cNvPr id="21"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22" name="Shape 152"/>
          <p:cNvSpPr txBox="1"/>
          <p:nvPr/>
        </p:nvSpPr>
        <p:spPr>
          <a:xfrm>
            <a:off x="289366" y="992200"/>
            <a:ext cx="60860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 </a:t>
            </a:r>
            <a:r>
              <a:rPr lang="en-US" altLang="zh-TW" sz="2000" dirty="0">
                <a:latin typeface="+mj-lt"/>
              </a:rPr>
              <a:t>- Momentum flux in domain </a:t>
            </a:r>
            <a:r>
              <a:rPr lang="en-US" altLang="zh-TW" sz="2000" dirty="0" smtClean="0">
                <a:latin typeface="+mj-lt"/>
              </a:rPr>
              <a:t>4</a:t>
            </a:r>
            <a:endParaRPr lang="en-US" altLang="zh-TW" sz="2000" dirty="0">
              <a:latin typeface="+mj-lt"/>
            </a:endParaRPr>
          </a:p>
          <a:p>
            <a:r>
              <a:rPr lang="en-US" altLang="zh-TW" sz="2000" dirty="0" smtClean="0">
                <a:solidFill>
                  <a:schemeClr val="accent5"/>
                </a:solidFill>
                <a:latin typeface="+mj-lt"/>
              </a:rPr>
              <a:t>15Z-18Z</a:t>
            </a:r>
            <a:r>
              <a:rPr lang="en-US" altLang="zh-TW" sz="2000" dirty="0">
                <a:solidFill>
                  <a:schemeClr val="accent5"/>
                </a:solidFill>
                <a:latin typeface="+mj-lt"/>
              </a:rPr>
              <a:t>: </a:t>
            </a:r>
            <a:r>
              <a:rPr lang="en-US" altLang="zh-TW" sz="2000" dirty="0" smtClean="0">
                <a:solidFill>
                  <a:schemeClr val="accent5"/>
                </a:solidFill>
                <a:latin typeface="+mj-lt"/>
              </a:rPr>
              <a:t>Precipitation</a:t>
            </a:r>
            <a:endParaRPr lang="en-US" altLang="zh-TW" sz="2000" dirty="0">
              <a:solidFill>
                <a:schemeClr val="accent5"/>
              </a:solidFill>
              <a:latin typeface="+mj-lt"/>
            </a:endParaRPr>
          </a:p>
        </p:txBody>
      </p:sp>
    </p:spTree>
    <p:extLst>
      <p:ext uri="{BB962C8B-B14F-4D97-AF65-F5344CB8AC3E}">
        <p14:creationId xmlns:p14="http://schemas.microsoft.com/office/powerpoint/2010/main" val="2794243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Conclusions</a:t>
            </a:r>
            <a:endParaRPr lang="en-US" sz="3200" b="0" i="0" u="sng" strike="noStrike" cap="none" baseline="0" dirty="0">
              <a:solidFill>
                <a:srgbClr val="000000"/>
              </a:solidFill>
              <a:latin typeface="+mj-lt"/>
              <a:ea typeface="Arial"/>
              <a:cs typeface="Arial"/>
              <a:sym typeface="Arial"/>
              <a:rtl val="0"/>
            </a:endParaRPr>
          </a:p>
        </p:txBody>
      </p:sp>
      <p:sp>
        <p:nvSpPr>
          <p:cNvPr id="4" name="矩形 3"/>
          <p:cNvSpPr/>
          <p:nvPr/>
        </p:nvSpPr>
        <p:spPr>
          <a:xfrm>
            <a:off x="1320800" y="1314258"/>
            <a:ext cx="9309100" cy="3785652"/>
          </a:xfrm>
          <a:prstGeom prst="rect">
            <a:avLst/>
          </a:prstGeom>
        </p:spPr>
        <p:txBody>
          <a:bodyPr wrap="square">
            <a:spAutoFit/>
          </a:bodyPr>
          <a:lstStyle/>
          <a:p>
            <a:pPr marL="342900" indent="-342900" fontAlgn="base">
              <a:buFont typeface="Wingdings" panose="05000000000000000000" pitchFamily="2" charset="2"/>
              <a:buChar char="Ø"/>
            </a:pPr>
            <a:r>
              <a:rPr lang="en-US" altLang="zh-TW" sz="2000" dirty="0">
                <a:latin typeface="+mj-lt"/>
              </a:rPr>
              <a:t>In the initial condition experiments, the FNL run provides a better synoptic wind field that matches the observed advection better, but didn't drive the formation of clouds and snow well because of insufficient water vapor. ECMWF provides more water vapor that forms a thicker cloud layer and got more ice and snow. However, ECMWF provides a poorer environmental wind field near the surface and has a weaker frontal system. The combination of FNL and ECMWF provides a better dynamical and physical structure of AMPS clouds</a:t>
            </a:r>
            <a:r>
              <a:rPr lang="en-US" altLang="zh-TW" sz="2000" dirty="0" smtClean="0">
                <a:latin typeface="+mj-lt"/>
              </a:rPr>
              <a:t>.</a:t>
            </a:r>
          </a:p>
          <a:p>
            <a:pPr marL="342900" indent="-342900" fontAlgn="base">
              <a:buFont typeface="Wingdings" panose="05000000000000000000" pitchFamily="2" charset="2"/>
              <a:buChar char="Ø"/>
            </a:pPr>
            <a:endParaRPr lang="en-US" altLang="zh-TW" sz="2000" dirty="0">
              <a:latin typeface="+mj-lt"/>
            </a:endParaRPr>
          </a:p>
          <a:p>
            <a:pPr marL="342900" indent="-342900" fontAlgn="base">
              <a:buFont typeface="Wingdings" panose="05000000000000000000" pitchFamily="2" charset="2"/>
              <a:buChar char="Ø"/>
            </a:pPr>
            <a:r>
              <a:rPr lang="en-US" altLang="zh-TW" sz="2000" dirty="0" smtClean="0">
                <a:latin typeface="+mj-lt"/>
              </a:rPr>
              <a:t>With </a:t>
            </a:r>
            <a:r>
              <a:rPr lang="en-US" altLang="zh-TW" sz="2000" dirty="0">
                <a:latin typeface="+mj-lt"/>
              </a:rPr>
              <a:t>the fine resolution, LES resolves more turbulences directly. In this case, the difference of momentum flux between parameterized simulation and LES is related to the turbulence produced by wind shear. Since </a:t>
            </a:r>
            <a:r>
              <a:rPr lang="en-US" altLang="zh-TW" sz="2000" dirty="0" smtClean="0">
                <a:latin typeface="+mj-lt"/>
              </a:rPr>
              <a:t>water </a:t>
            </a:r>
            <a:r>
              <a:rPr lang="en-US" altLang="zh-TW" sz="2000" dirty="0">
                <a:latin typeface="+mj-lt"/>
              </a:rPr>
              <a:t>vapor is transferred by turbulence, </a:t>
            </a:r>
            <a:r>
              <a:rPr lang="en-US" altLang="zh-TW" sz="2000" dirty="0" smtClean="0">
                <a:latin typeface="+mj-lt"/>
              </a:rPr>
              <a:t>the LES may help to improve the simulation of the shallow AMPS clouds.</a:t>
            </a:r>
            <a:endParaRPr lang="en-US" altLang="zh-TW" sz="2000" dirty="0">
              <a:latin typeface="+mj-lt"/>
            </a:endParaRPr>
          </a:p>
        </p:txBody>
      </p:sp>
    </p:spTree>
    <p:extLst>
      <p:ext uri="{BB962C8B-B14F-4D97-AF65-F5344CB8AC3E}">
        <p14:creationId xmlns:p14="http://schemas.microsoft.com/office/powerpoint/2010/main" val="1221718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827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descr="pre_height3nn_d03.png"/>
          <p:cNvPicPr preferRelativeResize="0"/>
          <p:nvPr/>
        </p:nvPicPr>
        <p:blipFill rotWithShape="1">
          <a:blip r:embed="rId3">
            <a:alphaModFix/>
          </a:blip>
          <a:srcRect l="4565" t="17049" r="16990" b="8562"/>
          <a:stretch/>
        </p:blipFill>
        <p:spPr>
          <a:xfrm>
            <a:off x="6674999" y="2234633"/>
            <a:ext cx="4001333" cy="3794667"/>
          </a:xfrm>
          <a:prstGeom prst="rect">
            <a:avLst/>
          </a:prstGeom>
          <a:noFill/>
          <a:ln>
            <a:noFill/>
          </a:ln>
        </p:spPr>
      </p:pic>
      <p:grpSp>
        <p:nvGrpSpPr>
          <p:cNvPr id="260" name="Shape 260"/>
          <p:cNvGrpSpPr/>
          <p:nvPr/>
        </p:nvGrpSpPr>
        <p:grpSpPr>
          <a:xfrm>
            <a:off x="905533" y="1934300"/>
            <a:ext cx="6022367" cy="3993400"/>
            <a:chOff x="1364950" y="1526925"/>
            <a:chExt cx="4516775" cy="2995050"/>
          </a:xfrm>
        </p:grpSpPr>
        <p:pic>
          <p:nvPicPr>
            <p:cNvPr id="261" name="Shape 261" descr="130layers.png"/>
            <p:cNvPicPr preferRelativeResize="0"/>
            <p:nvPr/>
          </p:nvPicPr>
          <p:blipFill>
            <a:blip r:embed="rId4">
              <a:alphaModFix/>
            </a:blip>
            <a:stretch>
              <a:fillRect/>
            </a:stretch>
          </p:blipFill>
          <p:spPr>
            <a:xfrm>
              <a:off x="1888324" y="1526925"/>
              <a:ext cx="3993400" cy="2995050"/>
            </a:xfrm>
            <a:prstGeom prst="rect">
              <a:avLst/>
            </a:prstGeom>
            <a:noFill/>
            <a:ln>
              <a:noFill/>
            </a:ln>
          </p:spPr>
        </p:pic>
        <p:grpSp>
          <p:nvGrpSpPr>
            <p:cNvPr id="262" name="Shape 262"/>
            <p:cNvGrpSpPr/>
            <p:nvPr/>
          </p:nvGrpSpPr>
          <p:grpSpPr>
            <a:xfrm>
              <a:off x="1364950" y="1883950"/>
              <a:ext cx="492750" cy="2310150"/>
              <a:chOff x="1364950" y="1883950"/>
              <a:chExt cx="492750" cy="2310150"/>
            </a:xfrm>
          </p:grpSpPr>
          <p:sp>
            <p:nvSpPr>
              <p:cNvPr id="263" name="Shape 263"/>
              <p:cNvSpPr/>
              <p:nvPr/>
            </p:nvSpPr>
            <p:spPr>
              <a:xfrm>
                <a:off x="1685800" y="3992200"/>
                <a:ext cx="171900" cy="201900"/>
              </a:xfrm>
              <a:prstGeom prst="upDownArrow">
                <a:avLst>
                  <a:gd name="adj1" fmla="val 13015"/>
                  <a:gd name="adj2" fmla="val 26090"/>
                </a:avLst>
              </a:prstGeom>
              <a:solidFill>
                <a:srgbClr val="000000"/>
              </a:solidFill>
              <a:ln w="9525" cap="flat"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64" name="Shape 264"/>
              <p:cNvSpPr/>
              <p:nvPr/>
            </p:nvSpPr>
            <p:spPr>
              <a:xfrm>
                <a:off x="1685800" y="3715575"/>
                <a:ext cx="171900" cy="276600"/>
              </a:xfrm>
              <a:prstGeom prst="upDownArrow">
                <a:avLst>
                  <a:gd name="adj1" fmla="val 13015"/>
                  <a:gd name="adj2" fmla="val 26090"/>
                </a:avLst>
              </a:prstGeom>
              <a:solidFill>
                <a:srgbClr val="000000"/>
              </a:solidFill>
              <a:ln w="9525" cap="flat"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65" name="Shape 265"/>
              <p:cNvSpPr/>
              <p:nvPr/>
            </p:nvSpPr>
            <p:spPr>
              <a:xfrm>
                <a:off x="1685800" y="3476350"/>
                <a:ext cx="171900" cy="239100"/>
              </a:xfrm>
              <a:prstGeom prst="upDownArrow">
                <a:avLst>
                  <a:gd name="adj1" fmla="val 13015"/>
                  <a:gd name="adj2" fmla="val 26090"/>
                </a:avLst>
              </a:prstGeom>
              <a:solidFill>
                <a:srgbClr val="000000"/>
              </a:solidFill>
              <a:ln w="9525" cap="flat"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66" name="Shape 266"/>
              <p:cNvSpPr/>
              <p:nvPr/>
            </p:nvSpPr>
            <p:spPr>
              <a:xfrm>
                <a:off x="1685800" y="2997875"/>
                <a:ext cx="171900" cy="478200"/>
              </a:xfrm>
              <a:prstGeom prst="upDownArrow">
                <a:avLst>
                  <a:gd name="adj1" fmla="val 13015"/>
                  <a:gd name="adj2" fmla="val 26090"/>
                </a:avLst>
              </a:prstGeom>
              <a:solidFill>
                <a:srgbClr val="000000"/>
              </a:solidFill>
              <a:ln w="9525" cap="flat"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67" name="Shape 267"/>
              <p:cNvSpPr/>
              <p:nvPr/>
            </p:nvSpPr>
            <p:spPr>
              <a:xfrm>
                <a:off x="1685800" y="1883950"/>
                <a:ext cx="171900" cy="1113900"/>
              </a:xfrm>
              <a:prstGeom prst="upDownArrow">
                <a:avLst>
                  <a:gd name="adj1" fmla="val 13015"/>
                  <a:gd name="adj2" fmla="val 26090"/>
                </a:avLst>
              </a:prstGeom>
              <a:solidFill>
                <a:srgbClr val="000000"/>
              </a:solidFill>
              <a:ln w="9525" cap="flat" cmpd="sng">
                <a:solidFill>
                  <a:srgbClr val="000000"/>
                </a:solidFill>
                <a:prstDash val="solid"/>
                <a:round/>
                <a:headEnd type="none" w="med" len="med"/>
                <a:tailEnd type="none" w="med" len="med"/>
              </a:ln>
            </p:spPr>
            <p:txBody>
              <a:bodyPr lIns="121900" tIns="121900" rIns="121900" bIns="121900" anchor="ctr" anchorCtr="0">
                <a:noAutofit/>
              </a:bodyPr>
              <a:lstStyle/>
              <a:p>
                <a:endParaRPr sz="2400"/>
              </a:p>
            </p:txBody>
          </p:sp>
          <p:sp>
            <p:nvSpPr>
              <p:cNvPr id="268" name="Shape 268"/>
              <p:cNvSpPr txBox="1"/>
              <p:nvPr/>
            </p:nvSpPr>
            <p:spPr>
              <a:xfrm>
                <a:off x="1364950" y="3928075"/>
                <a:ext cx="388800" cy="239100"/>
              </a:xfrm>
              <a:prstGeom prst="rect">
                <a:avLst/>
              </a:prstGeom>
              <a:noFill/>
              <a:ln>
                <a:noFill/>
              </a:ln>
            </p:spPr>
            <p:txBody>
              <a:bodyPr lIns="121900" tIns="121900" rIns="121900" bIns="121900" anchor="t" anchorCtr="0">
                <a:noAutofit/>
              </a:bodyPr>
              <a:lstStyle/>
              <a:p>
                <a:r>
                  <a:rPr lang="en-US" altLang="zh-TW" sz="1333"/>
                  <a:t>20</a:t>
                </a:r>
              </a:p>
            </p:txBody>
          </p:sp>
          <p:sp>
            <p:nvSpPr>
              <p:cNvPr id="269" name="Shape 269"/>
              <p:cNvSpPr txBox="1"/>
              <p:nvPr/>
            </p:nvSpPr>
            <p:spPr>
              <a:xfrm>
                <a:off x="1364950" y="3678187"/>
                <a:ext cx="388800" cy="239100"/>
              </a:xfrm>
              <a:prstGeom prst="rect">
                <a:avLst/>
              </a:prstGeom>
              <a:noFill/>
              <a:ln>
                <a:noFill/>
              </a:ln>
            </p:spPr>
            <p:txBody>
              <a:bodyPr lIns="121900" tIns="121900" rIns="121900" bIns="121900" anchor="t" anchorCtr="0">
                <a:noAutofit/>
              </a:bodyPr>
              <a:lstStyle/>
              <a:p>
                <a:r>
                  <a:rPr lang="en-US" altLang="zh-TW" sz="1333"/>
                  <a:t>40</a:t>
                </a:r>
              </a:p>
            </p:txBody>
          </p:sp>
          <p:sp>
            <p:nvSpPr>
              <p:cNvPr id="270" name="Shape 270"/>
              <p:cNvSpPr txBox="1"/>
              <p:nvPr/>
            </p:nvSpPr>
            <p:spPr>
              <a:xfrm>
                <a:off x="1364950" y="3428312"/>
                <a:ext cx="388800" cy="239100"/>
              </a:xfrm>
              <a:prstGeom prst="rect">
                <a:avLst/>
              </a:prstGeom>
              <a:noFill/>
              <a:ln>
                <a:noFill/>
              </a:ln>
            </p:spPr>
            <p:txBody>
              <a:bodyPr lIns="121900" tIns="121900" rIns="121900" bIns="121900" anchor="t" anchorCtr="0">
                <a:noAutofit/>
              </a:bodyPr>
              <a:lstStyle/>
              <a:p>
                <a:r>
                  <a:rPr lang="en-US" altLang="zh-TW" sz="1333"/>
                  <a:t>25</a:t>
                </a:r>
              </a:p>
            </p:txBody>
          </p:sp>
          <p:sp>
            <p:nvSpPr>
              <p:cNvPr id="271" name="Shape 271"/>
              <p:cNvSpPr txBox="1"/>
              <p:nvPr/>
            </p:nvSpPr>
            <p:spPr>
              <a:xfrm>
                <a:off x="1364950" y="3082750"/>
                <a:ext cx="388800" cy="239100"/>
              </a:xfrm>
              <a:prstGeom prst="rect">
                <a:avLst/>
              </a:prstGeom>
              <a:noFill/>
              <a:ln>
                <a:noFill/>
              </a:ln>
            </p:spPr>
            <p:txBody>
              <a:bodyPr lIns="121900" tIns="121900" rIns="121900" bIns="121900" anchor="t" anchorCtr="0">
                <a:noAutofit/>
              </a:bodyPr>
              <a:lstStyle/>
              <a:p>
                <a:r>
                  <a:rPr lang="en-US" altLang="zh-TW" sz="1333"/>
                  <a:t>25</a:t>
                </a:r>
              </a:p>
            </p:txBody>
          </p:sp>
          <p:sp>
            <p:nvSpPr>
              <p:cNvPr id="272" name="Shape 272"/>
              <p:cNvSpPr txBox="1"/>
              <p:nvPr/>
            </p:nvSpPr>
            <p:spPr>
              <a:xfrm>
                <a:off x="1364950" y="2263750"/>
                <a:ext cx="388800" cy="239100"/>
              </a:xfrm>
              <a:prstGeom prst="rect">
                <a:avLst/>
              </a:prstGeom>
              <a:noFill/>
              <a:ln>
                <a:noFill/>
              </a:ln>
            </p:spPr>
            <p:txBody>
              <a:bodyPr lIns="121900" tIns="121900" rIns="121900" bIns="121900" anchor="t" anchorCtr="0">
                <a:noAutofit/>
              </a:bodyPr>
              <a:lstStyle/>
              <a:p>
                <a:r>
                  <a:rPr lang="en-US" altLang="zh-TW" sz="1333"/>
                  <a:t>20</a:t>
                </a:r>
              </a:p>
            </p:txBody>
          </p:sp>
        </p:grpSp>
      </p:grpSp>
      <p:sp>
        <p:nvSpPr>
          <p:cNvPr id="273" name="Shape 273"/>
          <p:cNvSpPr txBox="1"/>
          <p:nvPr/>
        </p:nvSpPr>
        <p:spPr>
          <a:xfrm>
            <a:off x="276933" y="54900"/>
            <a:ext cx="7169200" cy="1145200"/>
          </a:xfrm>
          <a:prstGeom prst="rect">
            <a:avLst/>
          </a:prstGeom>
          <a:noFill/>
          <a:ln>
            <a:noFill/>
          </a:ln>
        </p:spPr>
        <p:txBody>
          <a:bodyPr lIns="121900" tIns="121900" rIns="121900" bIns="121900" anchor="ctr" anchorCtr="0">
            <a:noAutofit/>
          </a:bodyPr>
          <a:lstStyle/>
          <a:p>
            <a:pPr>
              <a:lnSpc>
                <a:spcPct val="120000"/>
              </a:lnSpc>
            </a:pPr>
            <a:r>
              <a:rPr lang="en-US" altLang="zh-TW" sz="2667" u="sng">
                <a:solidFill>
                  <a:schemeClr val="dk1"/>
                </a:solidFill>
              </a:rPr>
              <a:t>Model setting</a:t>
            </a:r>
            <a:r>
              <a:rPr lang="zh-TW" altLang="en-US" sz="2133" u="sng">
                <a:solidFill>
                  <a:schemeClr val="dk1"/>
                </a:solidFill>
              </a:rPr>
              <a:t> </a:t>
            </a:r>
            <a:r>
              <a:rPr lang="en-US" altLang="zh-TW" sz="2133" u="sng">
                <a:solidFill>
                  <a:schemeClr val="dk1"/>
                </a:solidFill>
              </a:rPr>
              <a:t>(vertical layer)</a:t>
            </a:r>
          </a:p>
        </p:txBody>
      </p:sp>
      <p:sp>
        <p:nvSpPr>
          <p:cNvPr id="274" name="Shape 274"/>
          <p:cNvSpPr txBox="1"/>
          <p:nvPr/>
        </p:nvSpPr>
        <p:spPr>
          <a:xfrm>
            <a:off x="3291000" y="1630900"/>
            <a:ext cx="2995500" cy="468400"/>
          </a:xfrm>
          <a:prstGeom prst="rect">
            <a:avLst/>
          </a:prstGeom>
          <a:noFill/>
          <a:ln>
            <a:noFill/>
          </a:ln>
        </p:spPr>
        <p:txBody>
          <a:bodyPr lIns="121900" tIns="121900" rIns="121900" bIns="121900" anchor="t" anchorCtr="0">
            <a:noAutofit/>
          </a:bodyPr>
          <a:lstStyle/>
          <a:p>
            <a:r>
              <a:rPr lang="en-US" altLang="zh-TW" sz="2400" dirty="0"/>
              <a:t>Layer distribution</a:t>
            </a:r>
          </a:p>
        </p:txBody>
      </p:sp>
      <p:sp>
        <p:nvSpPr>
          <p:cNvPr id="275" name="Shape 275"/>
          <p:cNvSpPr txBox="1"/>
          <p:nvPr/>
        </p:nvSpPr>
        <p:spPr>
          <a:xfrm>
            <a:off x="7659800" y="1630900"/>
            <a:ext cx="2817700" cy="468400"/>
          </a:xfrm>
          <a:prstGeom prst="rect">
            <a:avLst/>
          </a:prstGeom>
          <a:noFill/>
          <a:ln>
            <a:noFill/>
          </a:ln>
        </p:spPr>
        <p:txBody>
          <a:bodyPr lIns="121900" tIns="121900" rIns="121900" bIns="121900" anchor="t" anchorCtr="0">
            <a:noAutofit/>
          </a:bodyPr>
          <a:lstStyle/>
          <a:p>
            <a:r>
              <a:rPr lang="en-US" altLang="zh-TW" sz="2400" dirty="0"/>
              <a:t>Pressure and height</a:t>
            </a:r>
          </a:p>
        </p:txBody>
      </p:sp>
    </p:spTree>
    <p:extLst>
      <p:ext uri="{BB962C8B-B14F-4D97-AF65-F5344CB8AC3E}">
        <p14:creationId xmlns:p14="http://schemas.microsoft.com/office/powerpoint/2010/main" val="3843012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10"/>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baseline="0" dirty="0" smtClean="0">
                <a:solidFill>
                  <a:srgbClr val="000000"/>
                </a:solidFill>
                <a:latin typeface="Arial"/>
                <a:ea typeface="Arial"/>
                <a:cs typeface="Arial"/>
                <a:sym typeface="Arial"/>
                <a:rtl val="0"/>
              </a:rPr>
              <a:t>Case</a:t>
            </a:r>
            <a:endParaRPr lang="en-US" sz="3200" b="0" i="0" u="sng" strike="noStrike" cap="none" baseline="0" dirty="0">
              <a:solidFill>
                <a:srgbClr val="000000"/>
              </a:solidFill>
              <a:latin typeface="Arial"/>
              <a:ea typeface="Arial"/>
              <a:cs typeface="Arial"/>
              <a:sym typeface="Arial"/>
              <a:rtl val="0"/>
            </a:endParaRPr>
          </a:p>
        </p:txBody>
      </p:sp>
      <p:sp>
        <p:nvSpPr>
          <p:cNvPr id="10" name="Shape 70"/>
          <p:cNvSpPr txBox="1"/>
          <p:nvPr/>
        </p:nvSpPr>
        <p:spPr>
          <a:xfrm>
            <a:off x="635404" y="851082"/>
            <a:ext cx="2660246" cy="1096636"/>
          </a:xfrm>
          <a:prstGeom prst="rect">
            <a:avLst/>
          </a:prstGeom>
          <a:noFill/>
          <a:ln>
            <a:noFill/>
          </a:ln>
        </p:spPr>
        <p:txBody>
          <a:bodyPr lIns="91425" tIns="91425" rIns="91425" bIns="91425" anchor="ctr" anchorCtr="0">
            <a:noAutofit/>
          </a:bodyPr>
          <a:lstStyle/>
          <a:p>
            <a:pPr lvl="0" rtl="0">
              <a:lnSpc>
                <a:spcPct val="144000"/>
              </a:lnSpc>
              <a:spcBef>
                <a:spcPts val="0"/>
              </a:spcBef>
              <a:buClr>
                <a:schemeClr val="dk1"/>
              </a:buClr>
              <a:buFont typeface="Arial"/>
              <a:buNone/>
            </a:pPr>
            <a:r>
              <a:rPr lang="zh-TW" dirty="0">
                <a:solidFill>
                  <a:schemeClr val="dk1"/>
                </a:solidFill>
              </a:rPr>
              <a:t>Time: </a:t>
            </a:r>
            <a:endParaRPr lang="zh-TW" dirty="0" smtClean="0">
              <a:solidFill>
                <a:schemeClr val="dk1"/>
              </a:solidFill>
            </a:endParaRPr>
          </a:p>
          <a:p>
            <a:pPr lvl="0" rtl="0">
              <a:lnSpc>
                <a:spcPct val="144000"/>
              </a:lnSpc>
              <a:spcBef>
                <a:spcPts val="0"/>
              </a:spcBef>
              <a:buClr>
                <a:schemeClr val="dk1"/>
              </a:buClr>
              <a:buSzPct val="91666"/>
              <a:buFont typeface="Arial"/>
              <a:buNone/>
            </a:pPr>
            <a:r>
              <a:rPr lang="en-US" altLang="zh-TW" sz="1200" dirty="0" smtClean="0">
                <a:solidFill>
                  <a:schemeClr val="dk1"/>
                </a:solidFill>
              </a:rPr>
              <a:t>	</a:t>
            </a:r>
            <a:r>
              <a:rPr lang="zh-TW" sz="1200" dirty="0" smtClean="0">
                <a:solidFill>
                  <a:schemeClr val="dk1"/>
                </a:solidFill>
              </a:rPr>
              <a:t>18Z 1 May -18Z UTC 2 May 2013</a:t>
            </a:r>
            <a:endParaRPr lang="zh-TW" sz="1200" dirty="0">
              <a:solidFill>
                <a:schemeClr val="dk1"/>
              </a:solidFill>
            </a:endParaRP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690" y="1399400"/>
            <a:ext cx="5280800" cy="5280800"/>
          </a:xfrm>
          <a:prstGeom prst="rect">
            <a:avLst/>
          </a:prstGeom>
        </p:spPr>
      </p:pic>
      <p:grpSp>
        <p:nvGrpSpPr>
          <p:cNvPr id="25" name="群組 24"/>
          <p:cNvGrpSpPr/>
          <p:nvPr/>
        </p:nvGrpSpPr>
        <p:grpSpPr>
          <a:xfrm>
            <a:off x="914400" y="1820502"/>
            <a:ext cx="4762500" cy="4937098"/>
            <a:chOff x="914400" y="1795102"/>
            <a:chExt cx="4762500" cy="4937098"/>
          </a:xfrm>
        </p:grpSpPr>
        <p:grpSp>
          <p:nvGrpSpPr>
            <p:cNvPr id="16" name="群組 15"/>
            <p:cNvGrpSpPr/>
            <p:nvPr/>
          </p:nvGrpSpPr>
          <p:grpSpPr>
            <a:xfrm>
              <a:off x="914400" y="1795102"/>
              <a:ext cx="4762500" cy="4937098"/>
              <a:chOff x="914400" y="1743103"/>
              <a:chExt cx="4762500" cy="4937098"/>
            </a:xfrm>
          </p:grpSpPr>
          <p:pic>
            <p:nvPicPr>
              <p:cNvPr id="11" name="圖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17700"/>
                <a:ext cx="4762500" cy="4762500"/>
              </a:xfrm>
              <a:prstGeom prst="rect">
                <a:avLst/>
              </a:prstGeom>
            </p:spPr>
          </p:pic>
          <p:sp>
            <p:nvSpPr>
              <p:cNvPr id="13" name="矩形 12"/>
              <p:cNvSpPr/>
              <p:nvPr/>
            </p:nvSpPr>
            <p:spPr>
              <a:xfrm>
                <a:off x="2451096" y="1743103"/>
                <a:ext cx="2120902" cy="409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14" name="矩形 13"/>
              <p:cNvSpPr/>
              <p:nvPr/>
            </p:nvSpPr>
            <p:spPr>
              <a:xfrm>
                <a:off x="1708188" y="6184901"/>
                <a:ext cx="3473411"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sp>
            <p:nvSpPr>
              <p:cNvPr id="15" name="矩形 14"/>
              <p:cNvSpPr/>
              <p:nvPr/>
            </p:nvSpPr>
            <p:spPr>
              <a:xfrm rot="5400000">
                <a:off x="-276168" y="3920966"/>
                <a:ext cx="3473411"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endParaRPr>
              </a:p>
            </p:txBody>
          </p:sp>
        </p:grpSp>
        <p:sp>
          <p:nvSpPr>
            <p:cNvPr id="17" name="文字方塊 16"/>
            <p:cNvSpPr txBox="1"/>
            <p:nvPr/>
          </p:nvSpPr>
          <p:spPr>
            <a:xfrm>
              <a:off x="1549437" y="6236899"/>
              <a:ext cx="619080" cy="307777"/>
            </a:xfrm>
            <a:prstGeom prst="rect">
              <a:avLst/>
            </a:prstGeom>
            <a:noFill/>
          </p:spPr>
          <p:txBody>
            <a:bodyPr wrap="none" rtlCol="0">
              <a:spAutoFit/>
            </a:bodyPr>
            <a:lstStyle/>
            <a:p>
              <a:r>
                <a:rPr lang="en-US" altLang="zh-TW" sz="1400" dirty="0" smtClean="0"/>
                <a:t>180W</a:t>
              </a:r>
              <a:endParaRPr lang="zh-TW" altLang="en-US" sz="1400" dirty="0"/>
            </a:p>
          </p:txBody>
        </p:sp>
        <p:sp>
          <p:nvSpPr>
            <p:cNvPr id="19" name="文字方塊 18"/>
            <p:cNvSpPr txBox="1"/>
            <p:nvPr/>
          </p:nvSpPr>
          <p:spPr>
            <a:xfrm>
              <a:off x="4775237" y="6236899"/>
              <a:ext cx="619080" cy="307777"/>
            </a:xfrm>
            <a:prstGeom prst="rect">
              <a:avLst/>
            </a:prstGeom>
            <a:noFill/>
          </p:spPr>
          <p:txBody>
            <a:bodyPr wrap="none" rtlCol="0">
              <a:spAutoFit/>
            </a:bodyPr>
            <a:lstStyle/>
            <a:p>
              <a:r>
                <a:rPr lang="en-US" altLang="zh-TW" sz="1400" dirty="0" smtClean="0"/>
                <a:t>130W</a:t>
              </a:r>
              <a:endParaRPr lang="zh-TW" altLang="en-US" sz="1400" dirty="0"/>
            </a:p>
          </p:txBody>
        </p:sp>
        <p:sp>
          <p:nvSpPr>
            <p:cNvPr id="20" name="文字方塊 19"/>
            <p:cNvSpPr txBox="1"/>
            <p:nvPr/>
          </p:nvSpPr>
          <p:spPr>
            <a:xfrm>
              <a:off x="1320837" y="6008299"/>
              <a:ext cx="482824" cy="307777"/>
            </a:xfrm>
            <a:prstGeom prst="rect">
              <a:avLst/>
            </a:prstGeom>
            <a:noFill/>
          </p:spPr>
          <p:txBody>
            <a:bodyPr wrap="none" rtlCol="0">
              <a:spAutoFit/>
            </a:bodyPr>
            <a:lstStyle/>
            <a:p>
              <a:r>
                <a:rPr lang="en-US" altLang="zh-TW" sz="1400" dirty="0" smtClean="0"/>
                <a:t>30N</a:t>
              </a:r>
              <a:endParaRPr lang="zh-TW" altLang="en-US" sz="1400" dirty="0"/>
            </a:p>
          </p:txBody>
        </p:sp>
        <p:sp>
          <p:nvSpPr>
            <p:cNvPr id="21" name="文字方塊 20"/>
            <p:cNvSpPr txBox="1"/>
            <p:nvPr/>
          </p:nvSpPr>
          <p:spPr>
            <a:xfrm>
              <a:off x="1320837" y="2147499"/>
              <a:ext cx="482824" cy="307777"/>
            </a:xfrm>
            <a:prstGeom prst="rect">
              <a:avLst/>
            </a:prstGeom>
            <a:noFill/>
          </p:spPr>
          <p:txBody>
            <a:bodyPr wrap="none" rtlCol="0">
              <a:spAutoFit/>
            </a:bodyPr>
            <a:lstStyle/>
            <a:p>
              <a:r>
                <a:rPr lang="en-US" altLang="zh-TW" sz="1400" dirty="0"/>
                <a:t>9</a:t>
              </a:r>
              <a:r>
                <a:rPr lang="en-US" altLang="zh-TW" sz="1400" dirty="0" smtClean="0"/>
                <a:t>0N</a:t>
              </a:r>
              <a:endParaRPr lang="zh-TW" altLang="en-US" sz="1400" dirty="0"/>
            </a:p>
          </p:txBody>
        </p:sp>
        <p:sp>
          <p:nvSpPr>
            <p:cNvPr id="23" name="四角星形 22"/>
            <p:cNvSpPr/>
            <p:nvPr/>
          </p:nvSpPr>
          <p:spPr>
            <a:xfrm>
              <a:off x="3270323" y="3390900"/>
              <a:ext cx="215863" cy="2286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2168517" y="1885416"/>
              <a:ext cx="2491067" cy="369332"/>
            </a:xfrm>
            <a:prstGeom prst="rect">
              <a:avLst/>
            </a:prstGeom>
            <a:noFill/>
          </p:spPr>
          <p:txBody>
            <a:bodyPr wrap="none" rtlCol="0">
              <a:spAutoFit/>
            </a:bodyPr>
            <a:lstStyle/>
            <a:p>
              <a:r>
                <a:rPr lang="en-US" altLang="zh-TW" dirty="0" smtClean="0"/>
                <a:t>FNL Geopotential Height</a:t>
              </a:r>
              <a:endParaRPr lang="zh-TW" altLang="en-US" dirty="0"/>
            </a:p>
          </p:txBody>
        </p:sp>
      </p:grpSp>
    </p:spTree>
    <p:extLst>
      <p:ext uri="{BB962C8B-B14F-4D97-AF65-F5344CB8AC3E}">
        <p14:creationId xmlns:p14="http://schemas.microsoft.com/office/powerpoint/2010/main" val="566056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Shape 143"/>
          <p:cNvGrpSpPr/>
          <p:nvPr/>
        </p:nvGrpSpPr>
        <p:grpSpPr>
          <a:xfrm>
            <a:off x="2732851" y="2454545"/>
            <a:ext cx="6792164" cy="4362447"/>
            <a:chOff x="2000250" y="1821825"/>
            <a:chExt cx="5143500" cy="3303549"/>
          </a:xfrm>
        </p:grpSpPr>
        <p:pic>
          <p:nvPicPr>
            <p:cNvPr id="144" name="Shape 144" descr="C3000_d03_130_05.png"/>
            <p:cNvPicPr preferRelativeResize="0"/>
            <p:nvPr/>
          </p:nvPicPr>
          <p:blipFill rotWithShape="1">
            <a:blip r:embed="rId3">
              <a:alphaModFix/>
            </a:blip>
            <a:srcRect t="20605" b="15164"/>
            <a:stretch/>
          </p:blipFill>
          <p:spPr>
            <a:xfrm>
              <a:off x="2000250" y="1821825"/>
              <a:ext cx="5143500" cy="3303549"/>
            </a:xfrm>
            <a:prstGeom prst="rect">
              <a:avLst/>
            </a:prstGeom>
            <a:noFill/>
            <a:ln>
              <a:noFill/>
            </a:ln>
          </p:spPr>
        </p:pic>
        <p:grpSp>
          <p:nvGrpSpPr>
            <p:cNvPr id="145" name="Shape 145"/>
            <p:cNvGrpSpPr/>
            <p:nvPr/>
          </p:nvGrpSpPr>
          <p:grpSpPr>
            <a:xfrm>
              <a:off x="2521400" y="2013025"/>
              <a:ext cx="918600" cy="2353525"/>
              <a:chOff x="5112200" y="1098625"/>
              <a:chExt cx="918600" cy="2353525"/>
            </a:xfrm>
          </p:grpSpPr>
          <p:sp>
            <p:nvSpPr>
              <p:cNvPr id="146" name="Shape 146"/>
              <p:cNvSpPr txBox="1"/>
              <p:nvPr/>
            </p:nvSpPr>
            <p:spPr>
              <a:xfrm>
                <a:off x="5112200" y="1098625"/>
                <a:ext cx="918600" cy="209700"/>
              </a:xfrm>
              <a:prstGeom prst="rect">
                <a:avLst/>
              </a:prstGeom>
              <a:noFill/>
              <a:ln>
                <a:noFill/>
              </a:ln>
            </p:spPr>
            <p:txBody>
              <a:bodyPr lIns="121900" tIns="121900" rIns="121900" bIns="121900" anchor="t" anchorCtr="0">
                <a:noAutofit/>
              </a:bodyPr>
              <a:lstStyle/>
              <a:p>
                <a:r>
                  <a:rPr lang="en-US" altLang="zh-TW" sz="1067"/>
                  <a:t>12Z 01 May</a:t>
                </a:r>
              </a:p>
            </p:txBody>
          </p:sp>
          <p:sp>
            <p:nvSpPr>
              <p:cNvPr id="147" name="Shape 147"/>
              <p:cNvSpPr txBox="1"/>
              <p:nvPr/>
            </p:nvSpPr>
            <p:spPr>
              <a:xfrm>
                <a:off x="5112200" y="1827175"/>
                <a:ext cx="918600" cy="209700"/>
              </a:xfrm>
              <a:prstGeom prst="rect">
                <a:avLst/>
              </a:prstGeom>
              <a:noFill/>
              <a:ln>
                <a:noFill/>
              </a:ln>
            </p:spPr>
            <p:txBody>
              <a:bodyPr lIns="121900" tIns="121900" rIns="121900" bIns="121900" anchor="t" anchorCtr="0">
                <a:noAutofit/>
              </a:bodyPr>
              <a:lstStyle/>
              <a:p>
                <a:r>
                  <a:rPr lang="en-US" altLang="zh-TW" sz="1067"/>
                  <a:t>18Z 01 May</a:t>
                </a:r>
              </a:p>
            </p:txBody>
          </p:sp>
          <p:sp>
            <p:nvSpPr>
              <p:cNvPr id="148" name="Shape 148"/>
              <p:cNvSpPr txBox="1"/>
              <p:nvPr/>
            </p:nvSpPr>
            <p:spPr>
              <a:xfrm>
                <a:off x="5112200" y="2534812"/>
                <a:ext cx="918600" cy="209700"/>
              </a:xfrm>
              <a:prstGeom prst="rect">
                <a:avLst/>
              </a:prstGeom>
              <a:noFill/>
              <a:ln>
                <a:noFill/>
              </a:ln>
            </p:spPr>
            <p:txBody>
              <a:bodyPr lIns="121900" tIns="121900" rIns="121900" bIns="121900" anchor="t" anchorCtr="0">
                <a:noAutofit/>
              </a:bodyPr>
              <a:lstStyle/>
              <a:p>
                <a:r>
                  <a:rPr lang="en-US" altLang="zh-TW" sz="1067"/>
                  <a:t>00Z 02 May</a:t>
                </a:r>
              </a:p>
            </p:txBody>
          </p:sp>
          <p:sp>
            <p:nvSpPr>
              <p:cNvPr id="149" name="Shape 149"/>
              <p:cNvSpPr txBox="1"/>
              <p:nvPr/>
            </p:nvSpPr>
            <p:spPr>
              <a:xfrm>
                <a:off x="5112200" y="3242450"/>
                <a:ext cx="918600" cy="209700"/>
              </a:xfrm>
              <a:prstGeom prst="rect">
                <a:avLst/>
              </a:prstGeom>
              <a:noFill/>
              <a:ln>
                <a:noFill/>
              </a:ln>
            </p:spPr>
            <p:txBody>
              <a:bodyPr lIns="121900" tIns="121900" rIns="121900" bIns="121900" anchor="t" anchorCtr="0">
                <a:noAutofit/>
              </a:bodyPr>
              <a:lstStyle/>
              <a:p>
                <a:r>
                  <a:rPr lang="en-US" altLang="zh-TW" sz="1067"/>
                  <a:t>06 02 May</a:t>
                </a:r>
              </a:p>
            </p:txBody>
          </p:sp>
        </p:grpSp>
      </p:grpSp>
      <p:pic>
        <p:nvPicPr>
          <p:cNvPr id="150" name="Shape 150" descr="hsrl_kazr_2000.png"/>
          <p:cNvPicPr preferRelativeResize="0"/>
          <p:nvPr/>
        </p:nvPicPr>
        <p:blipFill rotWithShape="1">
          <a:blip r:embed="rId4">
            <a:alphaModFix/>
          </a:blip>
          <a:srcRect t="21327" b="61111"/>
          <a:stretch/>
        </p:blipFill>
        <p:spPr>
          <a:xfrm>
            <a:off x="2699933" y="495301"/>
            <a:ext cx="6858000" cy="1204332"/>
          </a:xfrm>
          <a:prstGeom prst="rect">
            <a:avLst/>
          </a:prstGeom>
          <a:noFill/>
          <a:ln>
            <a:noFill/>
          </a:ln>
        </p:spPr>
      </p:pic>
      <p:pic>
        <p:nvPicPr>
          <p:cNvPr id="151" name="Shape 151" descr="hsrl_kazr_2000.png"/>
          <p:cNvPicPr preferRelativeResize="0"/>
          <p:nvPr/>
        </p:nvPicPr>
        <p:blipFill rotWithShape="1">
          <a:blip r:embed="rId4">
            <a:alphaModFix/>
          </a:blip>
          <a:srcRect t="40965" b="42901"/>
          <a:stretch/>
        </p:blipFill>
        <p:spPr>
          <a:xfrm>
            <a:off x="2699933" y="1699633"/>
            <a:ext cx="6858000" cy="1106465"/>
          </a:xfrm>
          <a:prstGeom prst="rect">
            <a:avLst/>
          </a:prstGeom>
          <a:noFill/>
          <a:ln>
            <a:noFill/>
          </a:ln>
        </p:spPr>
      </p:pic>
      <p:sp>
        <p:nvSpPr>
          <p:cNvPr id="152" name="Shape 152"/>
          <p:cNvSpPr txBox="1"/>
          <p:nvPr/>
        </p:nvSpPr>
        <p:spPr>
          <a:xfrm>
            <a:off x="289366" y="992200"/>
            <a:ext cx="2479233"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time</a:t>
            </a:r>
            <a:br>
              <a:rPr lang="en-US" altLang="zh-TW" sz="2000" dirty="0" smtClean="0">
                <a:latin typeface="+mj-lt"/>
              </a:rPr>
            </a:br>
            <a:r>
              <a:rPr lang="en-US" altLang="zh-TW" sz="2000" dirty="0" smtClean="0">
                <a:solidFill>
                  <a:schemeClr val="accent5"/>
                </a:solidFill>
                <a:latin typeface="+mj-lt"/>
              </a:rPr>
              <a:t>Variable:</a:t>
            </a:r>
            <a:r>
              <a:rPr lang="en-US" altLang="zh-TW" sz="2000" dirty="0" smtClean="0">
                <a:latin typeface="+mj-lt"/>
              </a:rPr>
              <a:t> </a:t>
            </a:r>
            <a:r>
              <a:rPr lang="en-US" altLang="zh-TW" sz="2000" dirty="0" smtClean="0">
                <a:solidFill>
                  <a:schemeClr val="accent5"/>
                </a:solidFill>
                <a:latin typeface="+mj-lt"/>
              </a:rPr>
              <a:t>Cloud </a:t>
            </a:r>
            <a:r>
              <a:rPr lang="en-US" altLang="zh-TW" sz="2000" dirty="0">
                <a:solidFill>
                  <a:schemeClr val="accent5"/>
                </a:solidFill>
                <a:latin typeface="+mj-lt"/>
              </a:rPr>
              <a:t>water</a:t>
            </a:r>
          </a:p>
        </p:txBody>
      </p:sp>
      <p:sp>
        <p:nvSpPr>
          <p:cNvPr id="13"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14" name="文字方塊 13"/>
          <p:cNvSpPr txBox="1"/>
          <p:nvPr/>
        </p:nvSpPr>
        <p:spPr>
          <a:xfrm>
            <a:off x="8305800" y="65913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2933756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Shape 187" descr="I3000_d03_130_05.png"/>
          <p:cNvPicPr preferRelativeResize="0"/>
          <p:nvPr/>
        </p:nvPicPr>
        <p:blipFill rotWithShape="1">
          <a:blip r:embed="rId3">
            <a:alphaModFix/>
          </a:blip>
          <a:srcRect t="21001" b="15433"/>
          <a:stretch/>
        </p:blipFill>
        <p:spPr>
          <a:xfrm>
            <a:off x="2667000" y="2456367"/>
            <a:ext cx="6858000" cy="4359400"/>
          </a:xfrm>
          <a:prstGeom prst="rect">
            <a:avLst/>
          </a:prstGeom>
          <a:noFill/>
          <a:ln>
            <a:noFill/>
          </a:ln>
        </p:spPr>
      </p:pic>
      <p:grpSp>
        <p:nvGrpSpPr>
          <p:cNvPr id="188" name="Shape 188"/>
          <p:cNvGrpSpPr/>
          <p:nvPr/>
        </p:nvGrpSpPr>
        <p:grpSpPr>
          <a:xfrm>
            <a:off x="3361867" y="2684034"/>
            <a:ext cx="1224800" cy="3115733"/>
            <a:chOff x="5112200" y="1098625"/>
            <a:chExt cx="918600" cy="2336800"/>
          </a:xfrm>
        </p:grpSpPr>
        <p:sp>
          <p:nvSpPr>
            <p:cNvPr id="189" name="Shape 189"/>
            <p:cNvSpPr txBox="1"/>
            <p:nvPr/>
          </p:nvSpPr>
          <p:spPr>
            <a:xfrm>
              <a:off x="5112200" y="1098625"/>
              <a:ext cx="918600" cy="209700"/>
            </a:xfrm>
            <a:prstGeom prst="rect">
              <a:avLst/>
            </a:prstGeom>
            <a:noFill/>
            <a:ln>
              <a:noFill/>
            </a:ln>
          </p:spPr>
          <p:txBody>
            <a:bodyPr lIns="121900" tIns="121900" rIns="121900" bIns="121900" anchor="t" anchorCtr="0">
              <a:noAutofit/>
            </a:bodyPr>
            <a:lstStyle/>
            <a:p>
              <a:r>
                <a:rPr lang="en-US" altLang="zh-TW" sz="1067" dirty="0"/>
                <a:t>12Z 01 May</a:t>
              </a:r>
            </a:p>
          </p:txBody>
        </p:sp>
        <p:sp>
          <p:nvSpPr>
            <p:cNvPr id="190" name="Shape 190"/>
            <p:cNvSpPr txBox="1"/>
            <p:nvPr/>
          </p:nvSpPr>
          <p:spPr>
            <a:xfrm>
              <a:off x="5112200" y="1827175"/>
              <a:ext cx="918600" cy="209700"/>
            </a:xfrm>
            <a:prstGeom prst="rect">
              <a:avLst/>
            </a:prstGeom>
            <a:noFill/>
            <a:ln>
              <a:noFill/>
            </a:ln>
          </p:spPr>
          <p:txBody>
            <a:bodyPr lIns="121900" tIns="121900" rIns="121900" bIns="121900" anchor="t" anchorCtr="0">
              <a:noAutofit/>
            </a:bodyPr>
            <a:lstStyle/>
            <a:p>
              <a:r>
                <a:rPr lang="en-US" altLang="zh-TW" sz="1067"/>
                <a:t>18Z 01 May</a:t>
              </a:r>
            </a:p>
          </p:txBody>
        </p:sp>
        <p:sp>
          <p:nvSpPr>
            <p:cNvPr id="191" name="Shape 191"/>
            <p:cNvSpPr txBox="1"/>
            <p:nvPr/>
          </p:nvSpPr>
          <p:spPr>
            <a:xfrm>
              <a:off x="5112200" y="2526450"/>
              <a:ext cx="918600" cy="209700"/>
            </a:xfrm>
            <a:prstGeom prst="rect">
              <a:avLst/>
            </a:prstGeom>
            <a:noFill/>
            <a:ln>
              <a:noFill/>
            </a:ln>
          </p:spPr>
          <p:txBody>
            <a:bodyPr lIns="121900" tIns="121900" rIns="121900" bIns="121900" anchor="t" anchorCtr="0">
              <a:noAutofit/>
            </a:bodyPr>
            <a:lstStyle/>
            <a:p>
              <a:r>
                <a:rPr lang="en-US" altLang="zh-TW" sz="1067"/>
                <a:t>00Z 02 May</a:t>
              </a:r>
            </a:p>
          </p:txBody>
        </p:sp>
        <p:sp>
          <p:nvSpPr>
            <p:cNvPr id="192" name="Shape 192"/>
            <p:cNvSpPr txBox="1"/>
            <p:nvPr/>
          </p:nvSpPr>
          <p:spPr>
            <a:xfrm>
              <a:off x="5112200" y="3225725"/>
              <a:ext cx="918600" cy="209700"/>
            </a:xfrm>
            <a:prstGeom prst="rect">
              <a:avLst/>
            </a:prstGeom>
            <a:noFill/>
            <a:ln>
              <a:noFill/>
            </a:ln>
          </p:spPr>
          <p:txBody>
            <a:bodyPr lIns="121900" tIns="121900" rIns="121900" bIns="121900" anchor="t" anchorCtr="0">
              <a:noAutofit/>
            </a:bodyPr>
            <a:lstStyle/>
            <a:p>
              <a:r>
                <a:rPr lang="en-US" altLang="zh-TW" sz="1067"/>
                <a:t>06 02 May</a:t>
              </a:r>
            </a:p>
          </p:txBody>
        </p:sp>
      </p:grpSp>
      <p:pic>
        <p:nvPicPr>
          <p:cNvPr id="193" name="Shape 193" descr="hsrl_kazr_2500.png"/>
          <p:cNvPicPr preferRelativeResize="0"/>
          <p:nvPr/>
        </p:nvPicPr>
        <p:blipFill rotWithShape="1">
          <a:blip r:embed="rId4">
            <a:alphaModFix/>
          </a:blip>
          <a:srcRect t="59409" b="23879"/>
          <a:stretch/>
        </p:blipFill>
        <p:spPr>
          <a:xfrm>
            <a:off x="2667000" y="1639551"/>
            <a:ext cx="6858000" cy="1146067"/>
          </a:xfrm>
          <a:prstGeom prst="rect">
            <a:avLst/>
          </a:prstGeom>
          <a:noFill/>
          <a:ln>
            <a:noFill/>
          </a:ln>
        </p:spPr>
      </p:pic>
      <p:pic>
        <p:nvPicPr>
          <p:cNvPr id="194" name="Shape 194" descr="hsrl_kazr_2500.png"/>
          <p:cNvPicPr preferRelativeResize="0"/>
          <p:nvPr/>
        </p:nvPicPr>
        <p:blipFill rotWithShape="1">
          <a:blip r:embed="rId4">
            <a:alphaModFix/>
          </a:blip>
          <a:srcRect t="21164" b="62125"/>
          <a:stretch/>
        </p:blipFill>
        <p:spPr>
          <a:xfrm>
            <a:off x="2667000" y="498700"/>
            <a:ext cx="6858000" cy="1146067"/>
          </a:xfrm>
          <a:prstGeom prst="rect">
            <a:avLst/>
          </a:prstGeom>
          <a:noFill/>
          <a:ln>
            <a:noFill/>
          </a:ln>
        </p:spPr>
      </p:pic>
      <p:sp>
        <p:nvSpPr>
          <p:cNvPr id="12" name="Shape 152"/>
          <p:cNvSpPr txBox="1"/>
          <p:nvPr/>
        </p:nvSpPr>
        <p:spPr>
          <a:xfrm>
            <a:off x="289366" y="992200"/>
            <a:ext cx="2479233"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time</a:t>
            </a:r>
            <a:br>
              <a:rPr lang="en-US" altLang="zh-TW" sz="2000" dirty="0" smtClean="0">
                <a:latin typeface="+mj-lt"/>
              </a:rPr>
            </a:br>
            <a:r>
              <a:rPr lang="en-US" altLang="zh-TW" sz="2000" dirty="0">
                <a:solidFill>
                  <a:schemeClr val="accent5"/>
                </a:solidFill>
                <a:latin typeface="+mj-lt"/>
              </a:rPr>
              <a:t>Variable:</a:t>
            </a:r>
            <a:r>
              <a:rPr lang="en-US" altLang="zh-TW" sz="2000" dirty="0">
                <a:latin typeface="+mj-lt"/>
              </a:rPr>
              <a:t> </a:t>
            </a:r>
            <a:r>
              <a:rPr lang="en-US" altLang="zh-TW" sz="2000" dirty="0" smtClean="0">
                <a:solidFill>
                  <a:schemeClr val="accent5"/>
                </a:solidFill>
                <a:latin typeface="+mj-lt"/>
              </a:rPr>
              <a:t>Cloud ice</a:t>
            </a:r>
            <a:endParaRPr lang="en-US" altLang="zh-TW" sz="2000" dirty="0">
              <a:solidFill>
                <a:schemeClr val="accent5"/>
              </a:solidFill>
              <a:latin typeface="+mj-lt"/>
            </a:endParaRPr>
          </a:p>
        </p:txBody>
      </p:sp>
      <p:sp>
        <p:nvSpPr>
          <p:cNvPr id="13"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14" name="文字方塊 13"/>
          <p:cNvSpPr txBox="1"/>
          <p:nvPr/>
        </p:nvSpPr>
        <p:spPr>
          <a:xfrm>
            <a:off x="8305800" y="65913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
        <p:nvSpPr>
          <p:cNvPr id="15" name="文字方塊 14"/>
          <p:cNvSpPr txBox="1"/>
          <p:nvPr/>
        </p:nvSpPr>
        <p:spPr>
          <a:xfrm>
            <a:off x="8458200" y="67437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1075461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Shape 201" descr="S3000_d03_130_05.png"/>
          <p:cNvPicPr preferRelativeResize="0"/>
          <p:nvPr/>
        </p:nvPicPr>
        <p:blipFill rotWithShape="1">
          <a:blip r:embed="rId3">
            <a:alphaModFix/>
          </a:blip>
          <a:srcRect t="21006" b="15103"/>
          <a:stretch/>
        </p:blipFill>
        <p:spPr>
          <a:xfrm>
            <a:off x="2667000" y="2456367"/>
            <a:ext cx="6858000" cy="4381699"/>
          </a:xfrm>
          <a:prstGeom prst="rect">
            <a:avLst/>
          </a:prstGeom>
          <a:noFill/>
          <a:ln>
            <a:noFill/>
          </a:ln>
        </p:spPr>
      </p:pic>
      <p:grpSp>
        <p:nvGrpSpPr>
          <p:cNvPr id="202" name="Shape 202"/>
          <p:cNvGrpSpPr/>
          <p:nvPr/>
        </p:nvGrpSpPr>
        <p:grpSpPr>
          <a:xfrm>
            <a:off x="3361867" y="2684034"/>
            <a:ext cx="1224800" cy="3138033"/>
            <a:chOff x="5112200" y="1098625"/>
            <a:chExt cx="918600" cy="2353525"/>
          </a:xfrm>
        </p:grpSpPr>
        <p:sp>
          <p:nvSpPr>
            <p:cNvPr id="203" name="Shape 203"/>
            <p:cNvSpPr txBox="1"/>
            <p:nvPr/>
          </p:nvSpPr>
          <p:spPr>
            <a:xfrm>
              <a:off x="5112200" y="1098625"/>
              <a:ext cx="918600" cy="209700"/>
            </a:xfrm>
            <a:prstGeom prst="rect">
              <a:avLst/>
            </a:prstGeom>
            <a:noFill/>
            <a:ln>
              <a:noFill/>
            </a:ln>
          </p:spPr>
          <p:txBody>
            <a:bodyPr lIns="121900" tIns="121900" rIns="121900" bIns="121900" anchor="t" anchorCtr="0">
              <a:noAutofit/>
            </a:bodyPr>
            <a:lstStyle/>
            <a:p>
              <a:r>
                <a:rPr lang="en-US" altLang="zh-TW" sz="1067"/>
                <a:t>12Z 01 May</a:t>
              </a:r>
            </a:p>
          </p:txBody>
        </p:sp>
        <p:sp>
          <p:nvSpPr>
            <p:cNvPr id="204" name="Shape 204"/>
            <p:cNvSpPr txBox="1"/>
            <p:nvPr/>
          </p:nvSpPr>
          <p:spPr>
            <a:xfrm>
              <a:off x="5112200" y="1827175"/>
              <a:ext cx="918600" cy="209700"/>
            </a:xfrm>
            <a:prstGeom prst="rect">
              <a:avLst/>
            </a:prstGeom>
            <a:noFill/>
            <a:ln>
              <a:noFill/>
            </a:ln>
          </p:spPr>
          <p:txBody>
            <a:bodyPr lIns="121900" tIns="121900" rIns="121900" bIns="121900" anchor="t" anchorCtr="0">
              <a:noAutofit/>
            </a:bodyPr>
            <a:lstStyle/>
            <a:p>
              <a:r>
                <a:rPr lang="en-US" altLang="zh-TW" sz="1067"/>
                <a:t>18Z 01 May</a:t>
              </a:r>
            </a:p>
          </p:txBody>
        </p:sp>
        <p:sp>
          <p:nvSpPr>
            <p:cNvPr id="205" name="Shape 205"/>
            <p:cNvSpPr txBox="1"/>
            <p:nvPr/>
          </p:nvSpPr>
          <p:spPr>
            <a:xfrm>
              <a:off x="5112200" y="2534812"/>
              <a:ext cx="918600" cy="209700"/>
            </a:xfrm>
            <a:prstGeom prst="rect">
              <a:avLst/>
            </a:prstGeom>
            <a:noFill/>
            <a:ln>
              <a:noFill/>
            </a:ln>
          </p:spPr>
          <p:txBody>
            <a:bodyPr lIns="121900" tIns="121900" rIns="121900" bIns="121900" anchor="t" anchorCtr="0">
              <a:noAutofit/>
            </a:bodyPr>
            <a:lstStyle/>
            <a:p>
              <a:r>
                <a:rPr lang="en-US" altLang="zh-TW" sz="1067"/>
                <a:t>00Z 02 May</a:t>
              </a:r>
            </a:p>
          </p:txBody>
        </p:sp>
        <p:sp>
          <p:nvSpPr>
            <p:cNvPr id="206" name="Shape 206"/>
            <p:cNvSpPr txBox="1"/>
            <p:nvPr/>
          </p:nvSpPr>
          <p:spPr>
            <a:xfrm>
              <a:off x="5112200" y="3242450"/>
              <a:ext cx="918600" cy="209700"/>
            </a:xfrm>
            <a:prstGeom prst="rect">
              <a:avLst/>
            </a:prstGeom>
            <a:noFill/>
            <a:ln>
              <a:noFill/>
            </a:ln>
          </p:spPr>
          <p:txBody>
            <a:bodyPr lIns="121900" tIns="121900" rIns="121900" bIns="121900" anchor="t" anchorCtr="0">
              <a:noAutofit/>
            </a:bodyPr>
            <a:lstStyle/>
            <a:p>
              <a:r>
                <a:rPr lang="en-US" altLang="zh-TW" sz="1067"/>
                <a:t>06 02 May</a:t>
              </a:r>
            </a:p>
          </p:txBody>
        </p:sp>
      </p:grpSp>
      <p:pic>
        <p:nvPicPr>
          <p:cNvPr id="207" name="Shape 207" descr="hsrl_kazr_2500.png"/>
          <p:cNvPicPr preferRelativeResize="0"/>
          <p:nvPr/>
        </p:nvPicPr>
        <p:blipFill rotWithShape="1">
          <a:blip r:embed="rId4">
            <a:alphaModFix/>
          </a:blip>
          <a:srcRect t="59409" b="23879"/>
          <a:stretch/>
        </p:blipFill>
        <p:spPr>
          <a:xfrm>
            <a:off x="2667000" y="1639551"/>
            <a:ext cx="6858000" cy="1146067"/>
          </a:xfrm>
          <a:prstGeom prst="rect">
            <a:avLst/>
          </a:prstGeom>
          <a:noFill/>
          <a:ln>
            <a:noFill/>
          </a:ln>
        </p:spPr>
      </p:pic>
      <p:pic>
        <p:nvPicPr>
          <p:cNvPr id="208" name="Shape 208" descr="hsrl_kazr_2500.png"/>
          <p:cNvPicPr preferRelativeResize="0"/>
          <p:nvPr/>
        </p:nvPicPr>
        <p:blipFill rotWithShape="1">
          <a:blip r:embed="rId4">
            <a:alphaModFix/>
          </a:blip>
          <a:srcRect t="21164" b="62125"/>
          <a:stretch/>
        </p:blipFill>
        <p:spPr>
          <a:xfrm>
            <a:off x="2667000" y="498700"/>
            <a:ext cx="6858000" cy="1146067"/>
          </a:xfrm>
          <a:prstGeom prst="rect">
            <a:avLst/>
          </a:prstGeom>
          <a:noFill/>
          <a:ln>
            <a:noFill/>
          </a:ln>
        </p:spPr>
      </p:pic>
      <p:sp>
        <p:nvSpPr>
          <p:cNvPr id="12" name="Shape 152"/>
          <p:cNvSpPr txBox="1"/>
          <p:nvPr/>
        </p:nvSpPr>
        <p:spPr>
          <a:xfrm>
            <a:off x="289366" y="992200"/>
            <a:ext cx="2479233" cy="670000"/>
          </a:xfrm>
          <a:prstGeom prst="rect">
            <a:avLst/>
          </a:prstGeom>
          <a:noFill/>
          <a:ln>
            <a:noFill/>
          </a:ln>
        </p:spPr>
        <p:txBody>
          <a:bodyPr lIns="121900" tIns="121900" rIns="121900" bIns="121900" anchor="t" anchorCtr="0">
            <a:noAutofit/>
          </a:bodyPr>
          <a:lstStyle/>
          <a:p>
            <a:r>
              <a:rPr lang="en-US" altLang="zh-TW" sz="2000" dirty="0" smtClean="0">
                <a:latin typeface="+mj-lt"/>
              </a:rPr>
              <a:t>Different initial time</a:t>
            </a:r>
            <a:br>
              <a:rPr lang="en-US" altLang="zh-TW" sz="2000" dirty="0" smtClean="0">
                <a:latin typeface="+mj-lt"/>
              </a:rPr>
            </a:br>
            <a:r>
              <a:rPr lang="en-US" altLang="zh-TW" sz="2000" dirty="0">
                <a:solidFill>
                  <a:schemeClr val="accent5"/>
                </a:solidFill>
                <a:latin typeface="+mj-lt"/>
              </a:rPr>
              <a:t>Variable:</a:t>
            </a:r>
            <a:r>
              <a:rPr lang="en-US" altLang="zh-TW" sz="2000" dirty="0">
                <a:latin typeface="+mj-lt"/>
              </a:rPr>
              <a:t> </a:t>
            </a:r>
            <a:r>
              <a:rPr lang="en-US" altLang="zh-TW" sz="2000" dirty="0" smtClean="0">
                <a:solidFill>
                  <a:schemeClr val="accent5"/>
                </a:solidFill>
                <a:latin typeface="+mj-lt"/>
              </a:rPr>
              <a:t>Snow</a:t>
            </a:r>
            <a:endParaRPr lang="en-US" altLang="zh-TW" sz="2000" dirty="0">
              <a:solidFill>
                <a:schemeClr val="accent5"/>
              </a:solidFill>
              <a:latin typeface="+mj-lt"/>
            </a:endParaRPr>
          </a:p>
        </p:txBody>
      </p:sp>
      <p:sp>
        <p:nvSpPr>
          <p:cNvPr id="13"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Tree>
    <p:extLst>
      <p:ext uri="{BB962C8B-B14F-4D97-AF65-F5344CB8AC3E}">
        <p14:creationId xmlns:p14="http://schemas.microsoft.com/office/powerpoint/2010/main" val="3139312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9"/>
          <p:cNvSpPr txBox="1"/>
          <p:nvPr/>
        </p:nvSpPr>
        <p:spPr>
          <a:xfrm>
            <a:off x="463500" y="1146315"/>
            <a:ext cx="10572800" cy="3080243"/>
          </a:xfrm>
          <a:prstGeom prst="rect">
            <a:avLst/>
          </a:prstGeom>
          <a:noFill/>
          <a:ln>
            <a:noFill/>
          </a:ln>
        </p:spPr>
        <p:txBody>
          <a:bodyPr lIns="69650" tIns="69650" rIns="69650" bIns="69650" anchor="t" anchorCtr="0">
            <a:noAutofit/>
          </a:bodyPr>
          <a:lstStyle/>
          <a:p>
            <a:pPr marL="342900" indent="-342900" fontAlgn="base">
              <a:buFont typeface="Wingdings" panose="05000000000000000000" pitchFamily="2" charset="2"/>
              <a:buChar char="Ø"/>
            </a:pPr>
            <a:r>
              <a:rPr lang="en-US" altLang="zh-TW" sz="2400" dirty="0">
                <a:latin typeface="+mj-lt"/>
              </a:rPr>
              <a:t>In AMPS clouds, multiple cloud layers interact with each other in a shallow </a:t>
            </a:r>
            <a:r>
              <a:rPr lang="en-US" altLang="zh-TW" sz="2400" dirty="0" smtClean="0">
                <a:latin typeface="+mj-lt"/>
              </a:rPr>
              <a:t>layer. For </a:t>
            </a:r>
            <a:r>
              <a:rPr lang="en-US" altLang="zh-TW" sz="2400" dirty="0">
                <a:latin typeface="+mj-lt"/>
              </a:rPr>
              <a:t>coarse resolution models, we have to use parameterization to simulate turbulence on scales smaller than the grid spacing. With fine resolution simulations, we can resolve the turbulence directly. </a:t>
            </a:r>
            <a:r>
              <a:rPr lang="en-US" altLang="zh-TW" sz="2400" dirty="0" smtClean="0">
                <a:latin typeface="+mj-lt"/>
              </a:rPr>
              <a:t>The </a:t>
            </a:r>
            <a:r>
              <a:rPr lang="en-US" altLang="zh-TW" sz="2400" dirty="0">
                <a:latin typeface="+mj-lt"/>
              </a:rPr>
              <a:t>fine resolution simulation may be useful to resolve the large eddies inside these clouds.</a:t>
            </a:r>
          </a:p>
        </p:txBody>
      </p:sp>
      <p:sp>
        <p:nvSpPr>
          <p:cNvPr id="6" name="Shape 103"/>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baseline="0" dirty="0">
                <a:solidFill>
                  <a:srgbClr val="000000"/>
                </a:solidFill>
                <a:latin typeface="+mj-lt"/>
                <a:ea typeface="Arial"/>
                <a:cs typeface="Arial"/>
                <a:sym typeface="Arial"/>
                <a:rtl val="0"/>
              </a:rPr>
              <a:t>Motivation </a:t>
            </a:r>
          </a:p>
        </p:txBody>
      </p:sp>
    </p:spTree>
    <p:extLst>
      <p:ext uri="{BB962C8B-B14F-4D97-AF65-F5344CB8AC3E}">
        <p14:creationId xmlns:p14="http://schemas.microsoft.com/office/powerpoint/2010/main" val="3601310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0399" y="-358232"/>
            <a:ext cx="8778240" cy="8778240"/>
          </a:xfrm>
          <a:prstGeom prst="rect">
            <a:avLst/>
          </a:prstGeom>
        </p:spPr>
      </p:pic>
      <p:grpSp>
        <p:nvGrpSpPr>
          <p:cNvPr id="19" name="群組 18"/>
          <p:cNvGrpSpPr/>
          <p:nvPr/>
        </p:nvGrpSpPr>
        <p:grpSpPr>
          <a:xfrm>
            <a:off x="946745" y="4030888"/>
            <a:ext cx="2273654" cy="2483767"/>
            <a:chOff x="946745" y="4030888"/>
            <a:chExt cx="2273654" cy="2483767"/>
          </a:xfrm>
        </p:grpSpPr>
        <p:pic>
          <p:nvPicPr>
            <p:cNvPr id="21" name="圖片 20"/>
            <p:cNvPicPr>
              <a:picLocks noChangeAspect="1"/>
            </p:cNvPicPr>
            <p:nvPr/>
          </p:nvPicPr>
          <p:blipFill rotWithShape="1">
            <a:blip r:embed="rId3">
              <a:extLst>
                <a:ext uri="{28A0092B-C50C-407E-A947-70E740481C1C}">
                  <a14:useLocalDpi xmlns:a14="http://schemas.microsoft.com/office/drawing/2010/main" val="0"/>
                </a:ext>
              </a:extLst>
            </a:blip>
            <a:srcRect t="5621"/>
            <a:stretch/>
          </p:blipFill>
          <p:spPr>
            <a:xfrm>
              <a:off x="946745" y="4368800"/>
              <a:ext cx="2273654" cy="2145855"/>
            </a:xfrm>
            <a:prstGeom prst="rect">
              <a:avLst/>
            </a:prstGeom>
          </p:spPr>
        </p:pic>
        <p:grpSp>
          <p:nvGrpSpPr>
            <p:cNvPr id="22" name="群組 21"/>
            <p:cNvGrpSpPr/>
            <p:nvPr/>
          </p:nvGrpSpPr>
          <p:grpSpPr>
            <a:xfrm>
              <a:off x="2173315" y="4415110"/>
              <a:ext cx="993672" cy="394663"/>
              <a:chOff x="1426070" y="3759200"/>
              <a:chExt cx="1279030" cy="508000"/>
            </a:xfrm>
          </p:grpSpPr>
          <p:sp>
            <p:nvSpPr>
              <p:cNvPr id="24" name="Shape 258"/>
              <p:cNvSpPr txBox="1"/>
              <p:nvPr/>
            </p:nvSpPr>
            <p:spPr>
              <a:xfrm>
                <a:off x="1867709" y="3759200"/>
                <a:ext cx="837391" cy="508000"/>
              </a:xfrm>
              <a:prstGeom prst="rect">
                <a:avLst/>
              </a:prstGeom>
              <a:noFill/>
              <a:ln>
                <a:noFill/>
              </a:ln>
            </p:spPr>
            <p:txBody>
              <a:bodyPr lIns="91425" tIns="91425" rIns="91425" bIns="91425" anchor="t" anchorCtr="0">
                <a:noAutofit/>
              </a:bodyPr>
              <a:lstStyle/>
              <a:p>
                <a:pPr lvl="0">
                  <a:spcBef>
                    <a:spcPts val="0"/>
                  </a:spcBef>
                  <a:buNone/>
                </a:pPr>
                <a:r>
                  <a:rPr lang="en-US" altLang="zh-TW" sz="1200" dirty="0" smtClean="0"/>
                  <a:t>U-wind</a:t>
                </a:r>
              </a:p>
              <a:p>
                <a:pPr lvl="0">
                  <a:spcBef>
                    <a:spcPts val="0"/>
                  </a:spcBef>
                  <a:buNone/>
                </a:pPr>
                <a:r>
                  <a:rPr lang="en-US" altLang="zh-TW" sz="1200" dirty="0" smtClean="0"/>
                  <a:t>V-wind</a:t>
                </a:r>
                <a:endParaRPr lang="zh-TW" sz="1200" dirty="0"/>
              </a:p>
            </p:txBody>
          </p:sp>
          <p:cxnSp>
            <p:nvCxnSpPr>
              <p:cNvPr id="25" name="Shape 261"/>
              <p:cNvCxnSpPr/>
              <p:nvPr/>
            </p:nvCxnSpPr>
            <p:spPr>
              <a:xfrm flipV="1">
                <a:off x="1426070" y="3964441"/>
                <a:ext cx="438767" cy="2"/>
              </a:xfrm>
              <a:prstGeom prst="straightConnector1">
                <a:avLst/>
              </a:prstGeom>
              <a:noFill/>
              <a:ln w="9525" cap="flat" cmpd="sng">
                <a:solidFill>
                  <a:srgbClr val="0000FF"/>
                </a:solidFill>
                <a:prstDash val="solid"/>
                <a:round/>
                <a:headEnd type="none" w="lg" len="lg"/>
                <a:tailEnd type="none" w="lg" len="lg"/>
              </a:ln>
            </p:spPr>
          </p:cxnSp>
          <p:cxnSp>
            <p:nvCxnSpPr>
              <p:cNvPr id="26" name="Shape 262"/>
              <p:cNvCxnSpPr/>
              <p:nvPr/>
            </p:nvCxnSpPr>
            <p:spPr>
              <a:xfrm flipV="1">
                <a:off x="1426070" y="4164041"/>
                <a:ext cx="450211" cy="2"/>
              </a:xfrm>
              <a:prstGeom prst="straightConnector1">
                <a:avLst/>
              </a:prstGeom>
              <a:noFill/>
              <a:ln w="9525" cap="flat" cmpd="sng">
                <a:solidFill>
                  <a:srgbClr val="FF0000"/>
                </a:solidFill>
                <a:prstDash val="solid"/>
                <a:round/>
                <a:headEnd type="none" w="lg" len="lg"/>
                <a:tailEnd type="none" w="lg" len="lg"/>
              </a:ln>
            </p:spPr>
          </p:cxnSp>
        </p:grpSp>
        <p:sp>
          <p:nvSpPr>
            <p:cNvPr id="23" name="Shape 152"/>
            <p:cNvSpPr txBox="1"/>
            <p:nvPr/>
          </p:nvSpPr>
          <p:spPr>
            <a:xfrm>
              <a:off x="1521915" y="4030888"/>
              <a:ext cx="1591659" cy="670000"/>
            </a:xfrm>
            <a:prstGeom prst="rect">
              <a:avLst/>
            </a:prstGeom>
            <a:noFill/>
            <a:ln>
              <a:noFill/>
            </a:ln>
          </p:spPr>
          <p:txBody>
            <a:bodyPr lIns="121900" tIns="121900" rIns="121900" bIns="121900" anchor="t" anchorCtr="0">
              <a:noAutofit/>
            </a:bodyPr>
            <a:lstStyle/>
            <a:p>
              <a:r>
                <a:rPr lang="en-US" altLang="zh-TW" sz="1600" dirty="0" smtClean="0">
                  <a:latin typeface="+mj-lt"/>
                </a:rPr>
                <a:t>Sounding 06Z</a:t>
              </a:r>
              <a:endParaRPr lang="en-US" altLang="zh-TW" sz="1600" dirty="0">
                <a:solidFill>
                  <a:schemeClr val="accent5"/>
                </a:solidFill>
                <a:latin typeface="+mj-lt"/>
              </a:endParaRPr>
            </a:p>
          </p:txBody>
        </p:sp>
      </p:grpSp>
      <p:grpSp>
        <p:nvGrpSpPr>
          <p:cNvPr id="11" name="群組 10"/>
          <p:cNvGrpSpPr/>
          <p:nvPr/>
        </p:nvGrpSpPr>
        <p:grpSpPr>
          <a:xfrm>
            <a:off x="10130697" y="938533"/>
            <a:ext cx="2061303" cy="1377175"/>
            <a:chOff x="452887" y="405133"/>
            <a:chExt cx="2061303" cy="1377175"/>
          </a:xfrm>
        </p:grpSpPr>
        <p:grpSp>
          <p:nvGrpSpPr>
            <p:cNvPr id="12" name="Shape 257"/>
            <p:cNvGrpSpPr/>
            <p:nvPr/>
          </p:nvGrpSpPr>
          <p:grpSpPr>
            <a:xfrm>
              <a:off x="452887" y="405133"/>
              <a:ext cx="2061303" cy="1377175"/>
              <a:chOff x="167600" y="577392"/>
              <a:chExt cx="1269854" cy="848400"/>
            </a:xfrm>
          </p:grpSpPr>
          <p:sp>
            <p:nvSpPr>
              <p:cNvPr id="14" name="Shape 258"/>
              <p:cNvSpPr txBox="1"/>
              <p:nvPr/>
            </p:nvSpPr>
            <p:spPr>
              <a:xfrm>
                <a:off x="439669" y="577392"/>
                <a:ext cx="997785" cy="848400"/>
              </a:xfrm>
              <a:prstGeom prst="rect">
                <a:avLst/>
              </a:prstGeom>
              <a:noFill/>
              <a:ln>
                <a:noFill/>
              </a:ln>
            </p:spPr>
            <p:txBody>
              <a:bodyPr lIns="91425" tIns="91425" rIns="91425" bIns="91425" anchor="t" anchorCtr="0">
                <a:noAutofit/>
              </a:bodyPr>
              <a:lstStyle/>
              <a:p>
                <a:pPr lvl="0" rtl="0">
                  <a:spcBef>
                    <a:spcPts val="0"/>
                  </a:spcBef>
                  <a:buNone/>
                </a:pPr>
                <a:r>
                  <a:rPr lang="zh-TW" sz="1400" dirty="0" smtClean="0"/>
                  <a:t>00</a:t>
                </a:r>
                <a:r>
                  <a:rPr lang="zh-TW" sz="1400" dirty="0"/>
                  <a:t>Z02d03 (param.)</a:t>
                </a:r>
              </a:p>
              <a:p>
                <a:pPr lvl="0" rtl="0">
                  <a:spcBef>
                    <a:spcPts val="0"/>
                  </a:spcBef>
                  <a:buNone/>
                </a:pPr>
                <a:r>
                  <a:rPr lang="zh-TW" sz="1400" dirty="0"/>
                  <a:t>06Z02d04 (LES)</a:t>
                </a:r>
              </a:p>
              <a:p>
                <a:pPr lvl="0" rtl="0">
                  <a:spcBef>
                    <a:spcPts val="0"/>
                  </a:spcBef>
                  <a:buNone/>
                </a:pPr>
                <a:r>
                  <a:rPr lang="zh-TW" sz="1400" dirty="0"/>
                  <a:t>water vapor</a:t>
                </a:r>
              </a:p>
              <a:p>
                <a:pPr lvl="0" rtl="0">
                  <a:spcBef>
                    <a:spcPts val="0"/>
                  </a:spcBef>
                  <a:buNone/>
                </a:pPr>
                <a:r>
                  <a:rPr lang="zh-TW" sz="1400" dirty="0"/>
                  <a:t>cloud water</a:t>
                </a:r>
              </a:p>
              <a:p>
                <a:pPr lvl="0" rtl="0">
                  <a:spcBef>
                    <a:spcPts val="0"/>
                  </a:spcBef>
                  <a:buNone/>
                </a:pPr>
                <a:r>
                  <a:rPr lang="zh-TW" sz="1400" dirty="0"/>
                  <a:t>hydrometeor</a:t>
                </a:r>
              </a:p>
            </p:txBody>
          </p:sp>
          <p:grpSp>
            <p:nvGrpSpPr>
              <p:cNvPr id="15" name="Shape 259"/>
              <p:cNvGrpSpPr/>
              <p:nvPr/>
            </p:nvGrpSpPr>
            <p:grpSpPr>
              <a:xfrm>
                <a:off x="167600" y="707251"/>
                <a:ext cx="277350" cy="506900"/>
                <a:chOff x="167600" y="707251"/>
                <a:chExt cx="277350" cy="506900"/>
              </a:xfrm>
            </p:grpSpPr>
            <p:cxnSp>
              <p:nvCxnSpPr>
                <p:cNvPr id="16" name="Shape 260"/>
                <p:cNvCxnSpPr/>
                <p:nvPr/>
              </p:nvCxnSpPr>
              <p:spPr>
                <a:xfrm flipV="1">
                  <a:off x="167600" y="1214150"/>
                  <a:ext cx="270300" cy="1"/>
                </a:xfrm>
                <a:prstGeom prst="straightConnector1">
                  <a:avLst/>
                </a:prstGeom>
                <a:noFill/>
                <a:ln w="9525" cap="flat" cmpd="sng">
                  <a:solidFill>
                    <a:srgbClr val="00FF00"/>
                  </a:solidFill>
                  <a:prstDash val="solid"/>
                  <a:round/>
                  <a:headEnd type="none" w="lg" len="lg"/>
                  <a:tailEnd type="none" w="lg" len="lg"/>
                </a:ln>
              </p:spPr>
            </p:cxnSp>
            <p:cxnSp>
              <p:nvCxnSpPr>
                <p:cNvPr id="17" name="Shape 261"/>
                <p:cNvCxnSpPr/>
                <p:nvPr/>
              </p:nvCxnSpPr>
              <p:spPr>
                <a:xfrm flipV="1">
                  <a:off x="167600" y="954150"/>
                  <a:ext cx="270300" cy="1"/>
                </a:xfrm>
                <a:prstGeom prst="straightConnector1">
                  <a:avLst/>
                </a:prstGeom>
                <a:noFill/>
                <a:ln w="9525" cap="flat" cmpd="sng">
                  <a:solidFill>
                    <a:srgbClr val="0000FF"/>
                  </a:solidFill>
                  <a:prstDash val="solid"/>
                  <a:round/>
                  <a:headEnd type="none" w="lg" len="lg"/>
                  <a:tailEnd type="none" w="lg" len="lg"/>
                </a:ln>
              </p:spPr>
            </p:cxnSp>
            <p:cxnSp>
              <p:nvCxnSpPr>
                <p:cNvPr id="18" name="Shape 262"/>
                <p:cNvCxnSpPr/>
                <p:nvPr/>
              </p:nvCxnSpPr>
              <p:spPr>
                <a:xfrm flipV="1">
                  <a:off x="167600" y="1077112"/>
                  <a:ext cx="277350" cy="1"/>
                </a:xfrm>
                <a:prstGeom prst="straightConnector1">
                  <a:avLst/>
                </a:prstGeom>
                <a:noFill/>
                <a:ln w="9525" cap="flat" cmpd="sng">
                  <a:solidFill>
                    <a:srgbClr val="FF0000"/>
                  </a:solidFill>
                  <a:prstDash val="solid"/>
                  <a:round/>
                  <a:headEnd type="none" w="lg" len="lg"/>
                  <a:tailEnd type="none" w="lg" len="lg"/>
                </a:ln>
              </p:spPr>
            </p:cxnSp>
            <p:cxnSp>
              <p:nvCxnSpPr>
                <p:cNvPr id="20" name="Shape 265"/>
                <p:cNvCxnSpPr/>
                <p:nvPr/>
              </p:nvCxnSpPr>
              <p:spPr>
                <a:xfrm>
                  <a:off x="172100" y="707251"/>
                  <a:ext cx="265800" cy="0"/>
                </a:xfrm>
                <a:prstGeom prst="straightConnector1">
                  <a:avLst/>
                </a:prstGeom>
                <a:noFill/>
                <a:ln w="9525" cap="flat" cmpd="sng">
                  <a:solidFill>
                    <a:srgbClr val="000000"/>
                  </a:solidFill>
                  <a:prstDash val="dash"/>
                  <a:round/>
                  <a:headEnd type="none" w="lg" len="lg"/>
                  <a:tailEnd type="none" w="lg" len="lg"/>
                </a:ln>
              </p:spPr>
            </p:cxnSp>
          </p:grpSp>
        </p:grpSp>
        <p:cxnSp>
          <p:nvCxnSpPr>
            <p:cNvPr id="13" name="Shape 261"/>
            <p:cNvCxnSpPr/>
            <p:nvPr/>
          </p:nvCxnSpPr>
          <p:spPr>
            <a:xfrm flipV="1">
              <a:off x="452887" y="827935"/>
              <a:ext cx="440248" cy="1"/>
            </a:xfrm>
            <a:prstGeom prst="straightConnector1">
              <a:avLst/>
            </a:prstGeom>
            <a:noFill/>
            <a:ln w="9525" cap="flat" cmpd="sng">
              <a:solidFill>
                <a:schemeClr val="tx1"/>
              </a:solidFill>
              <a:prstDash val="solid"/>
              <a:round/>
              <a:headEnd type="none" w="lg" len="lg"/>
              <a:tailEnd type="none" w="lg" len="lg"/>
            </a:ln>
          </p:spPr>
        </p:cxnSp>
      </p:grpSp>
      <p:sp>
        <p:nvSpPr>
          <p:cNvPr id="28"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29" name="Shape 152"/>
          <p:cNvSpPr txBox="1"/>
          <p:nvPr/>
        </p:nvSpPr>
        <p:spPr>
          <a:xfrm>
            <a:off x="289366" y="992200"/>
            <a:ext cx="6098734" cy="670000"/>
          </a:xfrm>
          <a:prstGeom prst="rect">
            <a:avLst/>
          </a:prstGeom>
          <a:noFill/>
          <a:ln>
            <a:noFill/>
          </a:ln>
        </p:spPr>
        <p:txBody>
          <a:bodyPr lIns="121900" tIns="121900" rIns="121900" bIns="121900" anchor="t" anchorCtr="0">
            <a:noAutofit/>
          </a:bodyPr>
          <a:lstStyle/>
          <a:p>
            <a:r>
              <a:rPr lang="en-US" altLang="zh-TW" sz="2000" dirty="0" smtClean="0">
                <a:latin typeface="+mj-lt"/>
              </a:rPr>
              <a:t>Parameterized and LES - Momentum flux in domain 4</a:t>
            </a:r>
          </a:p>
          <a:p>
            <a:r>
              <a:rPr lang="en-US" altLang="zh-TW" sz="2000" dirty="0" smtClean="0">
                <a:solidFill>
                  <a:schemeClr val="accent5"/>
                </a:solidFill>
                <a:latin typeface="+mj-lt"/>
              </a:rPr>
              <a:t>05Z-10Z: Multiple cloud layers</a:t>
            </a:r>
            <a:endParaRPr lang="en-US" altLang="zh-TW" sz="2000" dirty="0">
              <a:solidFill>
                <a:schemeClr val="accent5"/>
              </a:solidFill>
              <a:latin typeface="+mj-lt"/>
            </a:endParaRPr>
          </a:p>
          <a:p>
            <a:endParaRPr lang="en-US" altLang="zh-TW" sz="2000" dirty="0">
              <a:solidFill>
                <a:schemeClr val="accent5"/>
              </a:solidFill>
              <a:latin typeface="+mj-lt"/>
            </a:endParaRPr>
          </a:p>
        </p:txBody>
      </p:sp>
    </p:spTree>
    <p:extLst>
      <p:ext uri="{BB962C8B-B14F-4D97-AF65-F5344CB8AC3E}">
        <p14:creationId xmlns:p14="http://schemas.microsoft.com/office/powerpoint/2010/main" val="3408057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75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2">
            <a:extLst>
              <a:ext uri="{28A0092B-C50C-407E-A947-70E740481C1C}">
                <a14:useLocalDpi xmlns:a14="http://schemas.microsoft.com/office/drawing/2010/main" val="0"/>
              </a:ext>
            </a:extLst>
          </a:blip>
          <a:srcRect t="22645" r="3131" b="34603"/>
          <a:stretch/>
        </p:blipFill>
        <p:spPr>
          <a:xfrm>
            <a:off x="6904193" y="2255447"/>
            <a:ext cx="5302321" cy="2340079"/>
          </a:xfrm>
          <a:prstGeom prst="rect">
            <a:avLst/>
          </a:prstGeom>
        </p:spPr>
      </p:pic>
      <p:grpSp>
        <p:nvGrpSpPr>
          <p:cNvPr id="11" name="群組 10"/>
          <p:cNvGrpSpPr/>
          <p:nvPr/>
        </p:nvGrpSpPr>
        <p:grpSpPr>
          <a:xfrm>
            <a:off x="8005386" y="4864575"/>
            <a:ext cx="3351718" cy="339693"/>
            <a:chOff x="3249386" y="4518053"/>
            <a:chExt cx="5643918" cy="572005"/>
          </a:xfrm>
        </p:grpSpPr>
        <p:pic>
          <p:nvPicPr>
            <p:cNvPr id="8" name="圖片 7"/>
            <p:cNvPicPr>
              <a:picLocks noChangeAspect="1"/>
            </p:cNvPicPr>
            <p:nvPr/>
          </p:nvPicPr>
          <p:blipFill rotWithShape="1">
            <a:blip r:embed="rId3">
              <a:extLst>
                <a:ext uri="{BEBA8EAE-BF5A-486C-A8C5-ECC9F3942E4B}">
                  <a14:imgProps xmlns:a14="http://schemas.microsoft.com/office/drawing/2010/main">
                    <a14:imgLayer r:embed="rId4">
                      <a14:imgEffect>
                        <a14:backgroundRemoval t="68555" b="74316" l="19336" r="81934">
                          <a14:foregroundMark x1="21680" y1="72656" x2="27832" y2="72852"/>
                          <a14:foregroundMark x1="21973" y1="73535" x2="23438" y2="72949"/>
                          <a14:foregroundMark x1="26465" y1="74023" x2="27246" y2="72754"/>
                          <a14:foregroundMark x1="27734" y1="73340" x2="28613" y2="72949"/>
                          <a14:foregroundMark x1="23145" y1="73633" x2="23047" y2="72656"/>
                          <a14:foregroundMark x1="29688" y1="73438" x2="30469" y2="72168"/>
                          <a14:foregroundMark x1="31836" y1="73535" x2="32617" y2="72168"/>
                          <a14:foregroundMark x1="30176" y1="74316" x2="30176" y2="72949"/>
                          <a14:foregroundMark x1="34473" y1="73730" x2="34766" y2="71973"/>
                          <a14:foregroundMark x1="34668" y1="72852" x2="48535" y2="72461"/>
                          <a14:foregroundMark x1="34863" y1="73535" x2="48730" y2="73730"/>
                          <a14:foregroundMark x1="50586" y1="73535" x2="51270" y2="72363"/>
                          <a14:foregroundMark x1="52832" y1="72656" x2="69336" y2="72559"/>
                          <a14:foregroundMark x1="52930" y1="73340" x2="68457" y2="73145"/>
                          <a14:foregroundMark x1="69727" y1="72461" x2="69336" y2="73340"/>
                          <a14:foregroundMark x1="76660" y1="72656" x2="80273" y2="72754"/>
                          <a14:foregroundMark x1="76758" y1="73340" x2="81055" y2="73340"/>
                          <a14:foregroundMark x1="73633" y1="72852" x2="75000" y2="72852"/>
                          <a14:foregroundMark x1="73633" y1="73340" x2="75000" y2="73340"/>
                          <a14:foregroundMark x1="71680" y1="73340" x2="72168" y2="72949"/>
                          <a14:backgroundMark x1="69043" y1="71973" x2="69141" y2="71875"/>
                          <a14:backgroundMark x1="26855" y1="72168" x2="26953" y2="71875"/>
                        </a14:backgroundRemoval>
                      </a14:imgEffect>
                    </a14:imgLayer>
                  </a14:imgProps>
                </a:ext>
                <a:ext uri="{28A0092B-C50C-407E-A947-70E740481C1C}">
                  <a14:useLocalDpi xmlns:a14="http://schemas.microsoft.com/office/drawing/2010/main" val="0"/>
                </a:ext>
              </a:extLst>
            </a:blip>
            <a:srcRect l="19503" t="68027" r="18010" b="26202"/>
            <a:stretch/>
          </p:blipFill>
          <p:spPr>
            <a:xfrm>
              <a:off x="3249386" y="4518053"/>
              <a:ext cx="5643918" cy="521253"/>
            </a:xfrm>
            <a:prstGeom prst="rect">
              <a:avLst/>
            </a:prstGeom>
          </p:spPr>
        </p:pic>
        <p:sp>
          <p:nvSpPr>
            <p:cNvPr id="9" name="文字方塊 8"/>
            <p:cNvSpPr txBox="1"/>
            <p:nvPr/>
          </p:nvSpPr>
          <p:spPr>
            <a:xfrm>
              <a:off x="7794944" y="4779101"/>
              <a:ext cx="375739" cy="310957"/>
            </a:xfrm>
            <a:prstGeom prst="rect">
              <a:avLst/>
            </a:prstGeom>
            <a:noFill/>
          </p:spPr>
          <p:txBody>
            <a:bodyPr wrap="none" rtlCol="0">
              <a:spAutoFit/>
            </a:bodyPr>
            <a:lstStyle/>
            <a:p>
              <a:r>
                <a:rPr lang="en-US" altLang="zh-TW" sz="600" dirty="0" smtClean="0">
                  <a:solidFill>
                    <a:schemeClr val="tx1">
                      <a:lumMod val="65000"/>
                      <a:lumOff val="35000"/>
                    </a:schemeClr>
                  </a:solidFill>
                </a:rPr>
                <a:t>9</a:t>
              </a:r>
              <a:endParaRPr lang="zh-TW" altLang="en-US" sz="600" dirty="0">
                <a:solidFill>
                  <a:schemeClr val="tx1">
                    <a:lumMod val="65000"/>
                    <a:lumOff val="35000"/>
                  </a:schemeClr>
                </a:solidFill>
              </a:endParaRPr>
            </a:p>
          </p:txBody>
        </p:sp>
        <p:sp>
          <p:nvSpPr>
            <p:cNvPr id="10" name="文字方塊 9"/>
            <p:cNvSpPr txBox="1"/>
            <p:nvPr/>
          </p:nvSpPr>
          <p:spPr>
            <a:xfrm>
              <a:off x="3984939" y="4771847"/>
              <a:ext cx="416230" cy="310957"/>
            </a:xfrm>
            <a:prstGeom prst="rect">
              <a:avLst/>
            </a:prstGeom>
            <a:noFill/>
          </p:spPr>
          <p:txBody>
            <a:bodyPr wrap="none" rtlCol="0">
              <a:spAutoFit/>
            </a:bodyPr>
            <a:lstStyle/>
            <a:p>
              <a:r>
                <a:rPr lang="en-US" altLang="zh-TW" sz="600" dirty="0" smtClean="0">
                  <a:solidFill>
                    <a:schemeClr val="tx1">
                      <a:lumMod val="65000"/>
                      <a:lumOff val="35000"/>
                    </a:schemeClr>
                  </a:solidFill>
                </a:rPr>
                <a:t>-9</a:t>
              </a:r>
              <a:endParaRPr lang="zh-TW" altLang="en-US" sz="600" dirty="0">
                <a:solidFill>
                  <a:schemeClr val="tx1">
                    <a:lumMod val="65000"/>
                    <a:lumOff val="35000"/>
                  </a:schemeClr>
                </a:solidFill>
              </a:endParaRPr>
            </a:p>
          </p:txBody>
        </p:sp>
      </p:grpSp>
      <p:sp>
        <p:nvSpPr>
          <p:cNvPr id="12" name="文字方塊 11"/>
          <p:cNvSpPr txBox="1"/>
          <p:nvPr/>
        </p:nvSpPr>
        <p:spPr>
          <a:xfrm>
            <a:off x="6890386" y="2029443"/>
            <a:ext cx="441146" cy="338554"/>
          </a:xfrm>
          <a:prstGeom prst="rect">
            <a:avLst/>
          </a:prstGeom>
          <a:noFill/>
        </p:spPr>
        <p:txBody>
          <a:bodyPr wrap="square" rtlCol="0">
            <a:spAutoFit/>
          </a:bodyPr>
          <a:lstStyle/>
          <a:p>
            <a:r>
              <a:rPr lang="en-US" altLang="zh-TW" sz="1600" dirty="0" smtClean="0">
                <a:solidFill>
                  <a:schemeClr val="tx1">
                    <a:lumMod val="50000"/>
                    <a:lumOff val="50000"/>
                  </a:schemeClr>
                </a:solidFill>
              </a:rPr>
              <a:t>km</a:t>
            </a:r>
            <a:endParaRPr lang="zh-TW" altLang="en-US" sz="1600" dirty="0">
              <a:solidFill>
                <a:schemeClr val="tx1">
                  <a:lumMod val="50000"/>
                  <a:lumOff val="50000"/>
                </a:schemeClr>
              </a:solidFill>
            </a:endParaRPr>
          </a:p>
        </p:txBody>
      </p:sp>
      <p:sp>
        <p:nvSpPr>
          <p:cNvPr id="13" name="文字方塊 12"/>
          <p:cNvSpPr txBox="1"/>
          <p:nvPr/>
        </p:nvSpPr>
        <p:spPr>
          <a:xfrm>
            <a:off x="11603777" y="4599296"/>
            <a:ext cx="825663" cy="338554"/>
          </a:xfrm>
          <a:prstGeom prst="rect">
            <a:avLst/>
          </a:prstGeom>
          <a:noFill/>
        </p:spPr>
        <p:txBody>
          <a:bodyPr wrap="square" rtlCol="0">
            <a:spAutoFit/>
          </a:bodyPr>
          <a:lstStyle/>
          <a:p>
            <a:r>
              <a:rPr lang="en-US" altLang="zh-TW" sz="1600" dirty="0" smtClean="0">
                <a:solidFill>
                  <a:schemeClr val="tx1">
                    <a:lumMod val="50000"/>
                    <a:lumOff val="50000"/>
                  </a:schemeClr>
                </a:solidFill>
              </a:rPr>
              <a:t>40 km</a:t>
            </a:r>
            <a:endParaRPr lang="zh-TW" altLang="en-US" sz="1600" dirty="0">
              <a:solidFill>
                <a:schemeClr val="tx1">
                  <a:lumMod val="50000"/>
                  <a:lumOff val="50000"/>
                </a:schemeClr>
              </a:solidFill>
            </a:endParaRPr>
          </a:p>
        </p:txBody>
      </p:sp>
      <p:sp>
        <p:nvSpPr>
          <p:cNvPr id="14" name="文字方塊 13"/>
          <p:cNvSpPr txBox="1"/>
          <p:nvPr/>
        </p:nvSpPr>
        <p:spPr>
          <a:xfrm>
            <a:off x="7023261" y="4595526"/>
            <a:ext cx="825663" cy="338554"/>
          </a:xfrm>
          <a:prstGeom prst="rect">
            <a:avLst/>
          </a:prstGeom>
          <a:noFill/>
        </p:spPr>
        <p:txBody>
          <a:bodyPr wrap="square" rtlCol="0">
            <a:spAutoFit/>
          </a:bodyPr>
          <a:lstStyle/>
          <a:p>
            <a:r>
              <a:rPr lang="en-US" altLang="zh-TW" sz="1600" dirty="0" smtClean="0">
                <a:solidFill>
                  <a:schemeClr val="tx1">
                    <a:lumMod val="50000"/>
                    <a:lumOff val="50000"/>
                  </a:schemeClr>
                </a:solidFill>
              </a:rPr>
              <a:t>-40 km</a:t>
            </a:r>
            <a:endParaRPr lang="zh-TW" altLang="en-US" sz="1600" dirty="0">
              <a:solidFill>
                <a:schemeClr val="tx1">
                  <a:lumMod val="50000"/>
                  <a:lumOff val="50000"/>
                </a:schemeClr>
              </a:solidFill>
            </a:endParaRPr>
          </a:p>
        </p:txBody>
      </p:sp>
      <p:sp>
        <p:nvSpPr>
          <p:cNvPr id="19" name="文字方塊 18"/>
          <p:cNvSpPr txBox="1"/>
          <p:nvPr/>
        </p:nvSpPr>
        <p:spPr>
          <a:xfrm>
            <a:off x="8309586" y="1869623"/>
            <a:ext cx="2738570" cy="369332"/>
          </a:xfrm>
          <a:prstGeom prst="rect">
            <a:avLst/>
          </a:prstGeom>
          <a:noFill/>
        </p:spPr>
        <p:txBody>
          <a:bodyPr wrap="none" rtlCol="0">
            <a:spAutoFit/>
          </a:bodyPr>
          <a:lstStyle/>
          <a:p>
            <a:r>
              <a:rPr lang="en-US" altLang="zh-TW" dirty="0" smtClean="0">
                <a:latin typeface="+mj-lt"/>
              </a:rPr>
              <a:t>XSAPR Radar radial velocity</a:t>
            </a:r>
            <a:endParaRPr lang="zh-TW" altLang="en-US" dirty="0">
              <a:latin typeface="+mj-lt"/>
            </a:endParaRPr>
          </a:p>
        </p:txBody>
      </p:sp>
      <p:sp>
        <p:nvSpPr>
          <p:cNvPr id="21" name="Shape 189"/>
          <p:cNvSpPr txBox="1"/>
          <p:nvPr/>
        </p:nvSpPr>
        <p:spPr>
          <a:xfrm>
            <a:off x="711200" y="1955998"/>
            <a:ext cx="1382267" cy="271750"/>
          </a:xfrm>
          <a:prstGeom prst="rect">
            <a:avLst/>
          </a:prstGeom>
          <a:noFill/>
          <a:ln>
            <a:noFill/>
          </a:ln>
        </p:spPr>
        <p:txBody>
          <a:bodyPr lIns="121900" tIns="121900" rIns="121900" bIns="121900" anchor="t" anchorCtr="0">
            <a:noAutofit/>
          </a:bodyPr>
          <a:lstStyle/>
          <a:p>
            <a:r>
              <a:rPr lang="en-US" altLang="zh-TW" sz="1600" dirty="0" smtClean="0">
                <a:latin typeface="+mj-lt"/>
              </a:rPr>
              <a:t>FNL 18Z</a:t>
            </a:r>
            <a:endParaRPr lang="en-US" altLang="zh-TW" sz="1600" dirty="0">
              <a:latin typeface="+mj-lt"/>
            </a:endParaRPr>
          </a:p>
        </p:txBody>
      </p:sp>
      <p:sp>
        <p:nvSpPr>
          <p:cNvPr id="22" name="Shape 190"/>
          <p:cNvSpPr txBox="1"/>
          <p:nvPr/>
        </p:nvSpPr>
        <p:spPr>
          <a:xfrm>
            <a:off x="2844798" y="1945590"/>
            <a:ext cx="1255482" cy="282158"/>
          </a:xfrm>
          <a:prstGeom prst="rect">
            <a:avLst/>
          </a:prstGeom>
          <a:noFill/>
          <a:ln>
            <a:noFill/>
          </a:ln>
        </p:spPr>
        <p:txBody>
          <a:bodyPr lIns="121900" tIns="121900" rIns="121900" bIns="121900" anchor="t" anchorCtr="0">
            <a:noAutofit/>
          </a:bodyPr>
          <a:lstStyle/>
          <a:p>
            <a:r>
              <a:rPr lang="en-US" altLang="zh-TW" sz="1600" dirty="0" smtClean="0">
                <a:latin typeface="+mj-lt"/>
              </a:rPr>
              <a:t>ECMWF 18Z</a:t>
            </a:r>
            <a:endParaRPr lang="en-US" altLang="zh-TW" sz="1600" dirty="0">
              <a:latin typeface="+mj-lt"/>
            </a:endParaRPr>
          </a:p>
        </p:txBody>
      </p:sp>
      <p:sp>
        <p:nvSpPr>
          <p:cNvPr id="23" name="Shape 191"/>
          <p:cNvSpPr txBox="1"/>
          <p:nvPr/>
        </p:nvSpPr>
        <p:spPr>
          <a:xfrm>
            <a:off x="4911072" y="1939425"/>
            <a:ext cx="1764462" cy="293717"/>
          </a:xfrm>
          <a:prstGeom prst="rect">
            <a:avLst/>
          </a:prstGeom>
          <a:noFill/>
          <a:ln>
            <a:noFill/>
          </a:ln>
        </p:spPr>
        <p:txBody>
          <a:bodyPr lIns="121900" tIns="121900" rIns="121900" bIns="121900" anchor="t" anchorCtr="0">
            <a:noAutofit/>
          </a:bodyPr>
          <a:lstStyle/>
          <a:p>
            <a:r>
              <a:rPr lang="en-US" altLang="zh-TW" sz="1600" dirty="0" smtClean="0">
                <a:latin typeface="+mj-lt"/>
              </a:rPr>
              <a:t>FNL+ECMWF 18Z</a:t>
            </a:r>
            <a:endParaRPr lang="en-US" altLang="zh-TW" sz="1600" dirty="0">
              <a:latin typeface="+mj-lt"/>
            </a:endParaRPr>
          </a:p>
        </p:txBody>
      </p:sp>
      <p:sp>
        <p:nvSpPr>
          <p:cNvPr id="24" name="文字方塊 23"/>
          <p:cNvSpPr txBox="1"/>
          <p:nvPr/>
        </p:nvSpPr>
        <p:spPr>
          <a:xfrm>
            <a:off x="7257447" y="2423888"/>
            <a:ext cx="1077539" cy="307777"/>
          </a:xfrm>
          <a:prstGeom prst="rect">
            <a:avLst/>
          </a:prstGeom>
          <a:noFill/>
        </p:spPr>
        <p:txBody>
          <a:bodyPr wrap="none" rtlCol="0">
            <a:spAutoFit/>
          </a:bodyPr>
          <a:lstStyle/>
          <a:p>
            <a:r>
              <a:rPr lang="en-US" altLang="zh-TW" sz="1400" dirty="0" smtClean="0"/>
              <a:t>RHI_180037</a:t>
            </a:r>
            <a:endParaRPr lang="zh-TW" altLang="en-US" sz="1400" dirty="0"/>
          </a:p>
        </p:txBody>
      </p:sp>
      <p:sp>
        <p:nvSpPr>
          <p:cNvPr id="26"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27" name="Shape 152"/>
          <p:cNvSpPr txBox="1"/>
          <p:nvPr/>
        </p:nvSpPr>
        <p:spPr>
          <a:xfrm>
            <a:off x="378266" y="876536"/>
            <a:ext cx="6047934" cy="670000"/>
          </a:xfrm>
          <a:prstGeom prst="rect">
            <a:avLst/>
          </a:prstGeom>
          <a:noFill/>
          <a:ln>
            <a:noFill/>
          </a:ln>
        </p:spPr>
        <p:txBody>
          <a:bodyPr lIns="121900" tIns="121900" rIns="121900" bIns="121900" anchor="t" anchorCtr="0">
            <a:noAutofit/>
          </a:bodyPr>
          <a:lstStyle/>
          <a:p>
            <a:r>
              <a:rPr lang="en-US" altLang="zh-TW" sz="2000" dirty="0" smtClean="0">
                <a:solidFill>
                  <a:schemeClr val="accent5"/>
                </a:solidFill>
                <a:latin typeface="+mj-lt"/>
              </a:rPr>
              <a:t>18Z 01 May W-E vertical profile of wind field at Barrow</a:t>
            </a:r>
            <a:endParaRPr lang="en-US" altLang="zh-TW" sz="2000" dirty="0">
              <a:solidFill>
                <a:schemeClr val="accent5"/>
              </a:solidFill>
              <a:latin typeface="+mj-lt"/>
            </a:endParaRPr>
          </a:p>
        </p:txBody>
      </p:sp>
      <p:sp>
        <p:nvSpPr>
          <p:cNvPr id="28" name="文字方塊 27"/>
          <p:cNvSpPr txBox="1"/>
          <p:nvPr/>
        </p:nvSpPr>
        <p:spPr>
          <a:xfrm>
            <a:off x="11209369" y="5021070"/>
            <a:ext cx="305827" cy="184666"/>
          </a:xfrm>
          <a:prstGeom prst="rect">
            <a:avLst/>
          </a:prstGeom>
          <a:noFill/>
        </p:spPr>
        <p:txBody>
          <a:bodyPr wrap="square" rtlCol="0">
            <a:spAutoFit/>
          </a:bodyPr>
          <a:lstStyle/>
          <a:p>
            <a:r>
              <a:rPr lang="en-US" altLang="zh-TW" sz="600" dirty="0" smtClean="0">
                <a:solidFill>
                  <a:schemeClr val="tx1">
                    <a:lumMod val="50000"/>
                    <a:lumOff val="50000"/>
                  </a:schemeClr>
                </a:solidFill>
              </a:rPr>
              <a:t>m/s</a:t>
            </a:r>
            <a:endParaRPr lang="zh-TW" altLang="en-US" sz="600" dirty="0">
              <a:solidFill>
                <a:schemeClr val="tx1">
                  <a:lumMod val="50000"/>
                  <a:lumOff val="50000"/>
                </a:schemeClr>
              </a:solidFill>
            </a:endParaRPr>
          </a:p>
        </p:txBody>
      </p:sp>
      <p:grpSp>
        <p:nvGrpSpPr>
          <p:cNvPr id="29" name="群組 28"/>
          <p:cNvGrpSpPr/>
          <p:nvPr/>
        </p:nvGrpSpPr>
        <p:grpSpPr>
          <a:xfrm>
            <a:off x="47207" y="4572578"/>
            <a:ext cx="2526963" cy="279481"/>
            <a:chOff x="29174" y="4586824"/>
            <a:chExt cx="2526963" cy="279481"/>
          </a:xfrm>
        </p:grpSpPr>
        <p:sp>
          <p:nvSpPr>
            <p:cNvPr id="30" name="文字方塊 29"/>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1" name="文字方塊 30"/>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2" name="文字方塊 31"/>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grpSp>
        <p:nvGrpSpPr>
          <p:cNvPr id="33" name="群組 32"/>
          <p:cNvGrpSpPr/>
          <p:nvPr/>
        </p:nvGrpSpPr>
        <p:grpSpPr>
          <a:xfrm>
            <a:off x="2320245" y="4573639"/>
            <a:ext cx="2526963" cy="279481"/>
            <a:chOff x="29174" y="4586824"/>
            <a:chExt cx="2526963" cy="279481"/>
          </a:xfrm>
        </p:grpSpPr>
        <p:sp>
          <p:nvSpPr>
            <p:cNvPr id="34" name="文字方塊 33"/>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5" name="文字方塊 34"/>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6" name="文字方塊 35"/>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grpSp>
        <p:nvGrpSpPr>
          <p:cNvPr id="37" name="群組 36"/>
          <p:cNvGrpSpPr/>
          <p:nvPr/>
        </p:nvGrpSpPr>
        <p:grpSpPr>
          <a:xfrm>
            <a:off x="4634025" y="4572578"/>
            <a:ext cx="2526963" cy="279481"/>
            <a:chOff x="29174" y="4586824"/>
            <a:chExt cx="2526963" cy="279481"/>
          </a:xfrm>
        </p:grpSpPr>
        <p:sp>
          <p:nvSpPr>
            <p:cNvPr id="38" name="文字方塊 37"/>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9" name="文字方塊 38"/>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40" name="文字方塊 39"/>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grpSp>
        <p:nvGrpSpPr>
          <p:cNvPr id="3" name="群組 2"/>
          <p:cNvGrpSpPr/>
          <p:nvPr/>
        </p:nvGrpSpPr>
        <p:grpSpPr>
          <a:xfrm>
            <a:off x="50800" y="2362199"/>
            <a:ext cx="6858000" cy="2233326"/>
            <a:chOff x="50800" y="2362199"/>
            <a:chExt cx="6858000" cy="2233326"/>
          </a:xfrm>
        </p:grpSpPr>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t="34285" b="33545"/>
            <a:stretch/>
          </p:blipFill>
          <p:spPr>
            <a:xfrm>
              <a:off x="50800" y="2362199"/>
              <a:ext cx="6858000" cy="2206165"/>
            </a:xfrm>
            <a:prstGeom prst="rect">
              <a:avLst/>
            </a:prstGeom>
          </p:spPr>
        </p:pic>
        <p:sp>
          <p:nvSpPr>
            <p:cNvPr id="2" name="矩形 1"/>
            <p:cNvSpPr/>
            <p:nvPr/>
          </p:nvSpPr>
          <p:spPr>
            <a:xfrm>
              <a:off x="4634025" y="2367996"/>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2348345" y="2367996"/>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62665" y="2367995"/>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 name="群組 3"/>
          <p:cNvGrpSpPr/>
          <p:nvPr/>
        </p:nvGrpSpPr>
        <p:grpSpPr>
          <a:xfrm>
            <a:off x="-78456" y="1962706"/>
            <a:ext cx="441146" cy="1224178"/>
            <a:chOff x="-78456" y="1962706"/>
            <a:chExt cx="441146" cy="1224178"/>
          </a:xfrm>
        </p:grpSpPr>
        <p:sp>
          <p:nvSpPr>
            <p:cNvPr id="15" name="文字方塊 14"/>
            <p:cNvSpPr txBox="1"/>
            <p:nvPr/>
          </p:nvSpPr>
          <p:spPr>
            <a:xfrm>
              <a:off x="-20662" y="2817552"/>
              <a:ext cx="301686" cy="369332"/>
            </a:xfrm>
            <a:prstGeom prst="rect">
              <a:avLst/>
            </a:prstGeom>
            <a:noFill/>
          </p:spPr>
          <p:txBody>
            <a:bodyPr wrap="none" rtlCol="0">
              <a:spAutoFit/>
            </a:bodyPr>
            <a:lstStyle/>
            <a:p>
              <a:r>
                <a:rPr lang="en-US" altLang="zh-TW" dirty="0" smtClean="0">
                  <a:latin typeface="+mj-lt"/>
                </a:rPr>
                <a:t>1</a:t>
              </a:r>
              <a:endParaRPr lang="zh-TW" altLang="en-US" dirty="0">
                <a:latin typeface="+mj-lt"/>
              </a:endParaRPr>
            </a:p>
          </p:txBody>
        </p:sp>
        <p:sp>
          <p:nvSpPr>
            <p:cNvPr id="16" name="文字方塊 15"/>
            <p:cNvSpPr txBox="1"/>
            <p:nvPr/>
          </p:nvSpPr>
          <p:spPr>
            <a:xfrm>
              <a:off x="-10139" y="2185585"/>
              <a:ext cx="301686" cy="369332"/>
            </a:xfrm>
            <a:prstGeom prst="rect">
              <a:avLst/>
            </a:prstGeom>
            <a:noFill/>
          </p:spPr>
          <p:txBody>
            <a:bodyPr wrap="none" rtlCol="0">
              <a:spAutoFit/>
            </a:bodyPr>
            <a:lstStyle/>
            <a:p>
              <a:r>
                <a:rPr lang="en-US" altLang="zh-TW" dirty="0" smtClean="0">
                  <a:latin typeface="+mj-lt"/>
                </a:rPr>
                <a:t>3</a:t>
              </a:r>
              <a:endParaRPr lang="zh-TW" altLang="en-US" dirty="0">
                <a:latin typeface="+mj-lt"/>
              </a:endParaRPr>
            </a:p>
          </p:txBody>
        </p:sp>
        <p:sp>
          <p:nvSpPr>
            <p:cNvPr id="43" name="文字方塊 42"/>
            <p:cNvSpPr txBox="1"/>
            <p:nvPr/>
          </p:nvSpPr>
          <p:spPr>
            <a:xfrm>
              <a:off x="-20662" y="2501465"/>
              <a:ext cx="354584" cy="369332"/>
            </a:xfrm>
            <a:prstGeom prst="rect">
              <a:avLst/>
            </a:prstGeom>
            <a:noFill/>
          </p:spPr>
          <p:txBody>
            <a:bodyPr wrap="none" rtlCol="0">
              <a:spAutoFit/>
            </a:bodyPr>
            <a:lstStyle/>
            <a:p>
              <a:r>
                <a:rPr lang="en-US" altLang="zh-TW" dirty="0" smtClean="0">
                  <a:latin typeface="+mj-lt"/>
                </a:rPr>
                <a:t>2 </a:t>
              </a:r>
              <a:endParaRPr lang="zh-TW" altLang="en-US" dirty="0">
                <a:latin typeface="+mj-lt"/>
              </a:endParaRPr>
            </a:p>
          </p:txBody>
        </p:sp>
        <p:sp>
          <p:nvSpPr>
            <p:cNvPr id="44" name="文字方塊 43"/>
            <p:cNvSpPr txBox="1"/>
            <p:nvPr/>
          </p:nvSpPr>
          <p:spPr>
            <a:xfrm>
              <a:off x="-78456" y="1962706"/>
              <a:ext cx="441146" cy="338554"/>
            </a:xfrm>
            <a:prstGeom prst="rect">
              <a:avLst/>
            </a:prstGeom>
            <a:noFill/>
          </p:spPr>
          <p:txBody>
            <a:bodyPr wrap="square" rtlCol="0">
              <a:spAutoFit/>
            </a:bodyPr>
            <a:lstStyle/>
            <a:p>
              <a:r>
                <a:rPr lang="en-US" altLang="zh-TW" sz="1600" dirty="0" smtClean="0">
                  <a:latin typeface="+mj-lt"/>
                </a:rPr>
                <a:t>km</a:t>
              </a:r>
              <a:endParaRPr lang="zh-TW" altLang="en-US" sz="1600" dirty="0">
                <a:latin typeface="+mj-lt"/>
              </a:endParaRPr>
            </a:p>
          </p:txBody>
        </p:sp>
      </p:grpSp>
      <p:pic>
        <p:nvPicPr>
          <p:cNvPr id="45" name="圖片 44"/>
          <p:cNvPicPr>
            <a:picLocks noChangeAspect="1"/>
          </p:cNvPicPr>
          <p:nvPr/>
        </p:nvPicPr>
        <p:blipFill rotWithShape="1">
          <a:blip r:embed="rId5">
            <a:extLst>
              <a:ext uri="{28A0092B-C50C-407E-A947-70E740481C1C}">
                <a14:useLocalDpi xmlns:a14="http://schemas.microsoft.com/office/drawing/2010/main" val="0"/>
              </a:ext>
            </a:extLst>
          </a:blip>
          <a:srcRect l="35131" t="67949" r="33573" b="28718"/>
          <a:stretch/>
        </p:blipFill>
        <p:spPr>
          <a:xfrm>
            <a:off x="2462496" y="4900994"/>
            <a:ext cx="2146300" cy="228600"/>
          </a:xfrm>
          <a:prstGeom prst="rect">
            <a:avLst/>
          </a:prstGeom>
        </p:spPr>
      </p:pic>
      <p:sp>
        <p:nvSpPr>
          <p:cNvPr id="46" name="文字方塊 45"/>
          <p:cNvSpPr txBox="1"/>
          <p:nvPr/>
        </p:nvSpPr>
        <p:spPr>
          <a:xfrm>
            <a:off x="4500173" y="4950550"/>
            <a:ext cx="507648" cy="215444"/>
          </a:xfrm>
          <a:prstGeom prst="rect">
            <a:avLst/>
          </a:prstGeom>
          <a:noFill/>
        </p:spPr>
        <p:txBody>
          <a:bodyPr wrap="square" rtlCol="0">
            <a:spAutoFit/>
          </a:bodyPr>
          <a:lstStyle/>
          <a:p>
            <a:r>
              <a:rPr lang="en-US" altLang="zh-TW" sz="800" dirty="0" smtClean="0">
                <a:solidFill>
                  <a:schemeClr val="tx1">
                    <a:lumMod val="50000"/>
                    <a:lumOff val="50000"/>
                  </a:schemeClr>
                </a:solidFill>
              </a:rPr>
              <a:t>m/s</a:t>
            </a:r>
            <a:endParaRPr lang="zh-TW" altLang="en-US" sz="800" dirty="0">
              <a:solidFill>
                <a:schemeClr val="tx1">
                  <a:lumMod val="50000"/>
                  <a:lumOff val="50000"/>
                </a:schemeClr>
              </a:solidFill>
            </a:endParaRPr>
          </a:p>
        </p:txBody>
      </p:sp>
      <p:sp>
        <p:nvSpPr>
          <p:cNvPr id="47" name="文字方塊 46"/>
          <p:cNvSpPr txBox="1"/>
          <p:nvPr/>
        </p:nvSpPr>
        <p:spPr>
          <a:xfrm>
            <a:off x="9570221" y="4584619"/>
            <a:ext cx="229303" cy="338554"/>
          </a:xfrm>
          <a:prstGeom prst="rect">
            <a:avLst/>
          </a:prstGeom>
          <a:noFill/>
        </p:spPr>
        <p:txBody>
          <a:bodyPr wrap="square" rtlCol="0">
            <a:spAutoFit/>
          </a:bodyPr>
          <a:lstStyle/>
          <a:p>
            <a:r>
              <a:rPr lang="en-US" altLang="zh-TW" sz="1600" dirty="0" smtClean="0">
                <a:solidFill>
                  <a:schemeClr val="tx1">
                    <a:lumMod val="50000"/>
                    <a:lumOff val="50000"/>
                  </a:schemeClr>
                </a:solidFill>
              </a:rPr>
              <a:t>0</a:t>
            </a:r>
            <a:endParaRPr lang="zh-TW" altLang="en-US" sz="1600" dirty="0">
              <a:solidFill>
                <a:schemeClr val="tx1">
                  <a:lumMod val="50000"/>
                  <a:lumOff val="50000"/>
                </a:schemeClr>
              </a:solidFill>
            </a:endParaRPr>
          </a:p>
        </p:txBody>
      </p:sp>
    </p:spTree>
    <p:extLst>
      <p:ext uri="{BB962C8B-B14F-4D97-AF65-F5344CB8AC3E}">
        <p14:creationId xmlns:p14="http://schemas.microsoft.com/office/powerpoint/2010/main" val="3036634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圖片 11"/>
          <p:cNvPicPr>
            <a:picLocks noChangeAspect="1"/>
          </p:cNvPicPr>
          <p:nvPr/>
        </p:nvPicPr>
        <p:blipFill rotWithShape="1">
          <a:blip r:embed="rId2">
            <a:extLst>
              <a:ext uri="{28A0092B-C50C-407E-A947-70E740481C1C}">
                <a14:useLocalDpi xmlns:a14="http://schemas.microsoft.com/office/drawing/2010/main" val="0"/>
              </a:ext>
            </a:extLst>
          </a:blip>
          <a:srcRect t="22687" r="3273" b="34328"/>
          <a:stretch/>
        </p:blipFill>
        <p:spPr>
          <a:xfrm>
            <a:off x="6919414" y="2243284"/>
            <a:ext cx="5301615" cy="2356012"/>
          </a:xfrm>
          <a:prstGeom prst="rect">
            <a:avLst/>
          </a:prstGeom>
        </p:spPr>
      </p:pic>
      <p:grpSp>
        <p:nvGrpSpPr>
          <p:cNvPr id="16" name="群組 15"/>
          <p:cNvGrpSpPr/>
          <p:nvPr/>
        </p:nvGrpSpPr>
        <p:grpSpPr>
          <a:xfrm>
            <a:off x="8208879" y="4914062"/>
            <a:ext cx="2983736" cy="317876"/>
            <a:chOff x="368490" y="327545"/>
            <a:chExt cx="9444251" cy="1006153"/>
          </a:xfrm>
        </p:grpSpPr>
        <p:pic>
          <p:nvPicPr>
            <p:cNvPr id="14" name="圖片 13"/>
            <p:cNvPicPr>
              <a:picLocks noChangeAspect="1"/>
            </p:cNvPicPr>
            <p:nvPr/>
          </p:nvPicPr>
          <p:blipFill rotWithShape="1">
            <a:blip r:embed="rId3">
              <a:extLst>
                <a:ext uri="{28A0092B-C50C-407E-A947-70E740481C1C}">
                  <a14:useLocalDpi xmlns:a14="http://schemas.microsoft.com/office/drawing/2010/main" val="0"/>
                </a:ext>
              </a:extLst>
            </a:blip>
            <a:srcRect l="20103" t="68589" r="22076" b="26564"/>
            <a:stretch/>
          </p:blipFill>
          <p:spPr>
            <a:xfrm>
              <a:off x="368490" y="327545"/>
              <a:ext cx="9444251" cy="791571"/>
            </a:xfrm>
            <a:prstGeom prst="rect">
              <a:avLst/>
            </a:prstGeom>
          </p:spPr>
        </p:pic>
        <p:sp>
          <p:nvSpPr>
            <p:cNvPr id="15" name="文字方塊 14"/>
            <p:cNvSpPr txBox="1"/>
            <p:nvPr/>
          </p:nvSpPr>
          <p:spPr>
            <a:xfrm>
              <a:off x="4780798" y="749186"/>
              <a:ext cx="642168" cy="584512"/>
            </a:xfrm>
            <a:prstGeom prst="rect">
              <a:avLst/>
            </a:prstGeom>
            <a:noFill/>
          </p:spPr>
          <p:txBody>
            <a:bodyPr wrap="square" rtlCol="0">
              <a:spAutoFit/>
            </a:bodyPr>
            <a:lstStyle/>
            <a:p>
              <a:r>
                <a:rPr lang="en-US" altLang="zh-TW" sz="600" dirty="0" smtClean="0">
                  <a:solidFill>
                    <a:schemeClr val="tx1">
                      <a:lumMod val="65000"/>
                      <a:lumOff val="35000"/>
                    </a:schemeClr>
                  </a:solidFill>
                </a:rPr>
                <a:t>0</a:t>
              </a:r>
              <a:endParaRPr lang="zh-TW" altLang="en-US" sz="600" dirty="0">
                <a:solidFill>
                  <a:schemeClr val="tx1">
                    <a:lumMod val="65000"/>
                    <a:lumOff val="35000"/>
                  </a:schemeClr>
                </a:solidFill>
              </a:endParaRPr>
            </a:p>
          </p:txBody>
        </p:sp>
      </p:grpSp>
      <p:sp>
        <p:nvSpPr>
          <p:cNvPr id="19" name="文字方塊 18"/>
          <p:cNvSpPr txBox="1"/>
          <p:nvPr/>
        </p:nvSpPr>
        <p:spPr>
          <a:xfrm>
            <a:off x="6890386" y="2029443"/>
            <a:ext cx="441146" cy="338554"/>
          </a:xfrm>
          <a:prstGeom prst="rect">
            <a:avLst/>
          </a:prstGeom>
          <a:noFill/>
        </p:spPr>
        <p:txBody>
          <a:bodyPr wrap="square" rtlCol="0">
            <a:spAutoFit/>
          </a:bodyPr>
          <a:lstStyle/>
          <a:p>
            <a:r>
              <a:rPr lang="en-US" altLang="zh-TW" sz="1600" dirty="0" smtClean="0">
                <a:solidFill>
                  <a:schemeClr val="tx1">
                    <a:lumMod val="50000"/>
                    <a:lumOff val="50000"/>
                  </a:schemeClr>
                </a:solidFill>
              </a:rPr>
              <a:t>km</a:t>
            </a:r>
            <a:endParaRPr lang="zh-TW" altLang="en-US" sz="1600" dirty="0">
              <a:solidFill>
                <a:schemeClr val="tx1">
                  <a:lumMod val="50000"/>
                  <a:lumOff val="50000"/>
                </a:schemeClr>
              </a:solidFill>
            </a:endParaRPr>
          </a:p>
        </p:txBody>
      </p:sp>
      <p:sp>
        <p:nvSpPr>
          <p:cNvPr id="20" name="文字方塊 19"/>
          <p:cNvSpPr txBox="1"/>
          <p:nvPr/>
        </p:nvSpPr>
        <p:spPr>
          <a:xfrm>
            <a:off x="11624668" y="4599296"/>
            <a:ext cx="825663" cy="338554"/>
          </a:xfrm>
          <a:prstGeom prst="rect">
            <a:avLst/>
          </a:prstGeom>
          <a:noFill/>
        </p:spPr>
        <p:txBody>
          <a:bodyPr wrap="square" rtlCol="0">
            <a:spAutoFit/>
          </a:bodyPr>
          <a:lstStyle/>
          <a:p>
            <a:r>
              <a:rPr lang="en-US" altLang="zh-TW" sz="1600" dirty="0" smtClean="0">
                <a:solidFill>
                  <a:schemeClr val="tx1">
                    <a:lumMod val="50000"/>
                    <a:lumOff val="50000"/>
                  </a:schemeClr>
                </a:solidFill>
              </a:rPr>
              <a:t>40 km</a:t>
            </a:r>
            <a:endParaRPr lang="zh-TW" altLang="en-US" sz="1600" dirty="0">
              <a:solidFill>
                <a:schemeClr val="tx1">
                  <a:lumMod val="50000"/>
                  <a:lumOff val="50000"/>
                </a:schemeClr>
              </a:solidFill>
            </a:endParaRPr>
          </a:p>
        </p:txBody>
      </p:sp>
      <p:sp>
        <p:nvSpPr>
          <p:cNvPr id="21" name="文字方塊 20"/>
          <p:cNvSpPr txBox="1"/>
          <p:nvPr/>
        </p:nvSpPr>
        <p:spPr>
          <a:xfrm>
            <a:off x="7023261" y="4595526"/>
            <a:ext cx="825663" cy="338554"/>
          </a:xfrm>
          <a:prstGeom prst="rect">
            <a:avLst/>
          </a:prstGeom>
          <a:noFill/>
        </p:spPr>
        <p:txBody>
          <a:bodyPr wrap="square" rtlCol="0">
            <a:spAutoFit/>
          </a:bodyPr>
          <a:lstStyle/>
          <a:p>
            <a:r>
              <a:rPr lang="en-US" altLang="zh-TW" sz="1600" dirty="0" smtClean="0">
                <a:solidFill>
                  <a:schemeClr val="tx1">
                    <a:lumMod val="50000"/>
                    <a:lumOff val="50000"/>
                  </a:schemeClr>
                </a:solidFill>
              </a:rPr>
              <a:t>-40 km</a:t>
            </a:r>
            <a:endParaRPr lang="zh-TW" altLang="en-US" sz="1600" dirty="0">
              <a:solidFill>
                <a:schemeClr val="tx1">
                  <a:lumMod val="50000"/>
                  <a:lumOff val="50000"/>
                </a:schemeClr>
              </a:solidFill>
            </a:endParaRPr>
          </a:p>
        </p:txBody>
      </p:sp>
      <p:sp>
        <p:nvSpPr>
          <p:cNvPr id="30" name="文字方塊 29"/>
          <p:cNvSpPr txBox="1"/>
          <p:nvPr/>
        </p:nvSpPr>
        <p:spPr>
          <a:xfrm>
            <a:off x="7257447" y="2423888"/>
            <a:ext cx="1077539" cy="307777"/>
          </a:xfrm>
          <a:prstGeom prst="rect">
            <a:avLst/>
          </a:prstGeom>
          <a:noFill/>
        </p:spPr>
        <p:txBody>
          <a:bodyPr wrap="none" rtlCol="0">
            <a:spAutoFit/>
          </a:bodyPr>
          <a:lstStyle/>
          <a:p>
            <a:r>
              <a:rPr lang="en-US" altLang="zh-TW" sz="1400" dirty="0" smtClean="0"/>
              <a:t>RHI_155445</a:t>
            </a:r>
            <a:endParaRPr lang="zh-TW" altLang="en-US" sz="1400" dirty="0"/>
          </a:p>
        </p:txBody>
      </p:sp>
      <p:sp>
        <p:nvSpPr>
          <p:cNvPr id="22"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Simulation </a:t>
            </a:r>
            <a:endParaRPr lang="en-US" sz="3200" b="0" i="0" u="sng" strike="noStrike" cap="none" baseline="0" dirty="0">
              <a:solidFill>
                <a:srgbClr val="000000"/>
              </a:solidFill>
              <a:latin typeface="+mj-lt"/>
              <a:ea typeface="Arial"/>
              <a:cs typeface="Arial"/>
              <a:sym typeface="Arial"/>
              <a:rtl val="0"/>
            </a:endParaRPr>
          </a:p>
        </p:txBody>
      </p:sp>
      <p:sp>
        <p:nvSpPr>
          <p:cNvPr id="25" name="Shape 152"/>
          <p:cNvSpPr txBox="1"/>
          <p:nvPr/>
        </p:nvSpPr>
        <p:spPr>
          <a:xfrm>
            <a:off x="378266" y="876536"/>
            <a:ext cx="6047934" cy="670000"/>
          </a:xfrm>
          <a:prstGeom prst="rect">
            <a:avLst/>
          </a:prstGeom>
          <a:noFill/>
          <a:ln>
            <a:noFill/>
          </a:ln>
        </p:spPr>
        <p:txBody>
          <a:bodyPr lIns="121900" tIns="121900" rIns="121900" bIns="121900" anchor="t" anchorCtr="0">
            <a:noAutofit/>
          </a:bodyPr>
          <a:lstStyle/>
          <a:p>
            <a:r>
              <a:rPr lang="en-US" altLang="zh-TW" sz="2000" dirty="0" smtClean="0">
                <a:solidFill>
                  <a:schemeClr val="accent5"/>
                </a:solidFill>
                <a:latin typeface="+mj-lt"/>
              </a:rPr>
              <a:t>16Z 02 May W-E vertical profile of wind field at Barrow</a:t>
            </a:r>
            <a:endParaRPr lang="en-US" altLang="zh-TW" sz="2000" dirty="0">
              <a:solidFill>
                <a:schemeClr val="accent5"/>
              </a:solidFill>
              <a:latin typeface="+mj-lt"/>
            </a:endParaRPr>
          </a:p>
        </p:txBody>
      </p:sp>
      <p:sp>
        <p:nvSpPr>
          <p:cNvPr id="31" name="文字方塊 30"/>
          <p:cNvSpPr txBox="1"/>
          <p:nvPr/>
        </p:nvSpPr>
        <p:spPr>
          <a:xfrm>
            <a:off x="11167497" y="5014753"/>
            <a:ext cx="457171" cy="200055"/>
          </a:xfrm>
          <a:prstGeom prst="rect">
            <a:avLst/>
          </a:prstGeom>
          <a:noFill/>
        </p:spPr>
        <p:txBody>
          <a:bodyPr wrap="square" rtlCol="0">
            <a:spAutoFit/>
          </a:bodyPr>
          <a:lstStyle/>
          <a:p>
            <a:r>
              <a:rPr lang="en-US" altLang="zh-TW" sz="700" dirty="0" smtClean="0">
                <a:solidFill>
                  <a:schemeClr val="tx1">
                    <a:lumMod val="50000"/>
                    <a:lumOff val="50000"/>
                  </a:schemeClr>
                </a:solidFill>
              </a:rPr>
              <a:t>m/s</a:t>
            </a:r>
            <a:endParaRPr lang="zh-TW" altLang="en-US" sz="700" dirty="0">
              <a:solidFill>
                <a:schemeClr val="tx1">
                  <a:lumMod val="50000"/>
                  <a:lumOff val="50000"/>
                </a:schemeClr>
              </a:solidFill>
            </a:endParaRPr>
          </a:p>
        </p:txBody>
      </p:sp>
      <p:grpSp>
        <p:nvGrpSpPr>
          <p:cNvPr id="2" name="群組 1"/>
          <p:cNvGrpSpPr/>
          <p:nvPr/>
        </p:nvGrpSpPr>
        <p:grpSpPr>
          <a:xfrm>
            <a:off x="47207" y="4572578"/>
            <a:ext cx="2526963" cy="279481"/>
            <a:chOff x="29174" y="4586824"/>
            <a:chExt cx="2526963" cy="279481"/>
          </a:xfrm>
        </p:grpSpPr>
        <p:sp>
          <p:nvSpPr>
            <p:cNvPr id="32" name="文字方塊 31"/>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3" name="文字方塊 32"/>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36" name="文字方塊 35"/>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sp>
        <p:nvSpPr>
          <p:cNvPr id="37" name="文字方塊 36"/>
          <p:cNvSpPr txBox="1"/>
          <p:nvPr/>
        </p:nvSpPr>
        <p:spPr>
          <a:xfrm>
            <a:off x="9570221" y="4584619"/>
            <a:ext cx="229303" cy="338554"/>
          </a:xfrm>
          <a:prstGeom prst="rect">
            <a:avLst/>
          </a:prstGeom>
          <a:noFill/>
        </p:spPr>
        <p:txBody>
          <a:bodyPr wrap="square" rtlCol="0">
            <a:spAutoFit/>
          </a:bodyPr>
          <a:lstStyle/>
          <a:p>
            <a:r>
              <a:rPr lang="en-US" altLang="zh-TW" sz="1600" dirty="0" smtClean="0">
                <a:solidFill>
                  <a:schemeClr val="tx1">
                    <a:lumMod val="50000"/>
                    <a:lumOff val="50000"/>
                  </a:schemeClr>
                </a:solidFill>
              </a:rPr>
              <a:t>0</a:t>
            </a:r>
            <a:endParaRPr lang="zh-TW" altLang="en-US" sz="1600" dirty="0">
              <a:solidFill>
                <a:schemeClr val="tx1">
                  <a:lumMod val="50000"/>
                  <a:lumOff val="50000"/>
                </a:schemeClr>
              </a:solidFill>
            </a:endParaRPr>
          </a:p>
        </p:txBody>
      </p:sp>
      <p:grpSp>
        <p:nvGrpSpPr>
          <p:cNvPr id="38" name="群組 37"/>
          <p:cNvGrpSpPr/>
          <p:nvPr/>
        </p:nvGrpSpPr>
        <p:grpSpPr>
          <a:xfrm>
            <a:off x="2320245" y="4573639"/>
            <a:ext cx="2526963" cy="279481"/>
            <a:chOff x="29174" y="4586824"/>
            <a:chExt cx="2526963" cy="279481"/>
          </a:xfrm>
        </p:grpSpPr>
        <p:sp>
          <p:nvSpPr>
            <p:cNvPr id="39" name="文字方塊 38"/>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40" name="文字方塊 39"/>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41" name="文字方塊 40"/>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grpSp>
        <p:nvGrpSpPr>
          <p:cNvPr id="42" name="群組 41"/>
          <p:cNvGrpSpPr/>
          <p:nvPr/>
        </p:nvGrpSpPr>
        <p:grpSpPr>
          <a:xfrm>
            <a:off x="4634025" y="4572578"/>
            <a:ext cx="2526963" cy="279481"/>
            <a:chOff x="29174" y="4586824"/>
            <a:chExt cx="2526963" cy="279481"/>
          </a:xfrm>
        </p:grpSpPr>
        <p:sp>
          <p:nvSpPr>
            <p:cNvPr id="43" name="文字方塊 42"/>
            <p:cNvSpPr txBox="1"/>
            <p:nvPr/>
          </p:nvSpPr>
          <p:spPr>
            <a:xfrm>
              <a:off x="2079314" y="4589306"/>
              <a:ext cx="476823"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44" name="文字方塊 43"/>
            <p:cNvSpPr txBox="1"/>
            <p:nvPr/>
          </p:nvSpPr>
          <p:spPr>
            <a:xfrm>
              <a:off x="29174" y="4589306"/>
              <a:ext cx="417857" cy="276999"/>
            </a:xfrm>
            <a:prstGeom prst="rect">
              <a:avLst/>
            </a:prstGeom>
            <a:noFill/>
          </p:spPr>
          <p:txBody>
            <a:bodyPr wrap="square" rtlCol="0">
              <a:spAutoFit/>
            </a:bodyPr>
            <a:lstStyle/>
            <a:p>
              <a:r>
                <a:rPr lang="en-US" altLang="zh-TW" sz="1200" dirty="0" smtClean="0">
                  <a:solidFill>
                    <a:schemeClr val="tx1">
                      <a:lumMod val="50000"/>
                      <a:lumOff val="50000"/>
                    </a:schemeClr>
                  </a:solidFill>
                </a:rPr>
                <a:t>-40</a:t>
              </a:r>
              <a:endParaRPr lang="zh-TW" altLang="en-US" sz="1200" dirty="0">
                <a:solidFill>
                  <a:schemeClr val="tx1">
                    <a:lumMod val="50000"/>
                    <a:lumOff val="50000"/>
                  </a:schemeClr>
                </a:solidFill>
              </a:endParaRPr>
            </a:p>
          </p:txBody>
        </p:sp>
        <p:sp>
          <p:nvSpPr>
            <p:cNvPr id="45" name="文字方塊 44"/>
            <p:cNvSpPr txBox="1"/>
            <p:nvPr/>
          </p:nvSpPr>
          <p:spPr>
            <a:xfrm>
              <a:off x="1100973" y="4586824"/>
              <a:ext cx="517259" cy="276999"/>
            </a:xfrm>
            <a:prstGeom prst="rect">
              <a:avLst/>
            </a:prstGeom>
            <a:noFill/>
          </p:spPr>
          <p:txBody>
            <a:bodyPr wrap="square" rtlCol="0">
              <a:spAutoFit/>
            </a:bodyPr>
            <a:lstStyle/>
            <a:p>
              <a:r>
                <a:rPr lang="en-US" altLang="zh-TW" sz="1200" dirty="0" smtClean="0">
                  <a:solidFill>
                    <a:schemeClr val="tx1">
                      <a:lumMod val="50000"/>
                      <a:lumOff val="50000"/>
                    </a:schemeClr>
                  </a:solidFill>
                </a:rPr>
                <a:t>0 km</a:t>
              </a:r>
              <a:endParaRPr lang="zh-TW" altLang="en-US" sz="1200" dirty="0">
                <a:solidFill>
                  <a:schemeClr val="tx1">
                    <a:lumMod val="50000"/>
                    <a:lumOff val="50000"/>
                  </a:schemeClr>
                </a:solidFill>
              </a:endParaRPr>
            </a:p>
          </p:txBody>
        </p:sp>
      </p:grpSp>
      <p:grpSp>
        <p:nvGrpSpPr>
          <p:cNvPr id="3" name="群組 2"/>
          <p:cNvGrpSpPr/>
          <p:nvPr/>
        </p:nvGrpSpPr>
        <p:grpSpPr>
          <a:xfrm>
            <a:off x="48714" y="2367995"/>
            <a:ext cx="6858000" cy="2231301"/>
            <a:chOff x="48714" y="2367995"/>
            <a:chExt cx="6858000" cy="2231301"/>
          </a:xfrm>
        </p:grpSpPr>
        <p:pic>
          <p:nvPicPr>
            <p:cNvPr id="11" name="圖片 10"/>
            <p:cNvPicPr>
              <a:picLocks noChangeAspect="1"/>
            </p:cNvPicPr>
            <p:nvPr/>
          </p:nvPicPr>
          <p:blipFill rotWithShape="1">
            <a:blip r:embed="rId4">
              <a:extLst>
                <a:ext uri="{28A0092B-C50C-407E-A947-70E740481C1C}">
                  <a14:useLocalDpi xmlns:a14="http://schemas.microsoft.com/office/drawing/2010/main" val="0"/>
                </a:ext>
              </a:extLst>
            </a:blip>
            <a:srcRect t="34311" b="33333"/>
            <a:stretch/>
          </p:blipFill>
          <p:spPr>
            <a:xfrm>
              <a:off x="48714" y="2380343"/>
              <a:ext cx="6858000" cy="2218953"/>
            </a:xfrm>
            <a:prstGeom prst="rect">
              <a:avLst/>
            </a:prstGeom>
          </p:spPr>
        </p:pic>
        <p:sp>
          <p:nvSpPr>
            <p:cNvPr id="47" name="矩形 46"/>
            <p:cNvSpPr/>
            <p:nvPr/>
          </p:nvSpPr>
          <p:spPr>
            <a:xfrm>
              <a:off x="4634025" y="2367996"/>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2348345" y="2367996"/>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62665" y="2367995"/>
              <a:ext cx="133894" cy="2227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0" name="文字方塊 49"/>
          <p:cNvSpPr txBox="1"/>
          <p:nvPr/>
        </p:nvSpPr>
        <p:spPr>
          <a:xfrm>
            <a:off x="8309586" y="1869623"/>
            <a:ext cx="2738570" cy="369332"/>
          </a:xfrm>
          <a:prstGeom prst="rect">
            <a:avLst/>
          </a:prstGeom>
          <a:noFill/>
        </p:spPr>
        <p:txBody>
          <a:bodyPr wrap="none" rtlCol="0">
            <a:spAutoFit/>
          </a:bodyPr>
          <a:lstStyle/>
          <a:p>
            <a:r>
              <a:rPr lang="en-US" altLang="zh-TW" dirty="0" smtClean="0">
                <a:latin typeface="+mj-lt"/>
              </a:rPr>
              <a:t>XSAPR Radar radial velocity</a:t>
            </a:r>
            <a:endParaRPr lang="zh-TW" altLang="en-US" dirty="0">
              <a:latin typeface="+mj-lt"/>
            </a:endParaRPr>
          </a:p>
        </p:txBody>
      </p:sp>
      <p:sp>
        <p:nvSpPr>
          <p:cNvPr id="51" name="Shape 189"/>
          <p:cNvSpPr txBox="1"/>
          <p:nvPr/>
        </p:nvSpPr>
        <p:spPr>
          <a:xfrm>
            <a:off x="711200" y="1955998"/>
            <a:ext cx="1382267" cy="271750"/>
          </a:xfrm>
          <a:prstGeom prst="rect">
            <a:avLst/>
          </a:prstGeom>
          <a:noFill/>
          <a:ln>
            <a:noFill/>
          </a:ln>
        </p:spPr>
        <p:txBody>
          <a:bodyPr lIns="121900" tIns="121900" rIns="121900" bIns="121900" anchor="t" anchorCtr="0">
            <a:noAutofit/>
          </a:bodyPr>
          <a:lstStyle/>
          <a:p>
            <a:r>
              <a:rPr lang="en-US" altLang="zh-TW" sz="1600" dirty="0" smtClean="0">
                <a:latin typeface="+mj-lt"/>
              </a:rPr>
              <a:t>FNL 18Z</a:t>
            </a:r>
            <a:endParaRPr lang="en-US" altLang="zh-TW" sz="1600" dirty="0">
              <a:latin typeface="+mj-lt"/>
            </a:endParaRPr>
          </a:p>
        </p:txBody>
      </p:sp>
      <p:sp>
        <p:nvSpPr>
          <p:cNvPr id="52" name="Shape 190"/>
          <p:cNvSpPr txBox="1"/>
          <p:nvPr/>
        </p:nvSpPr>
        <p:spPr>
          <a:xfrm>
            <a:off x="2844798" y="1945590"/>
            <a:ext cx="1255482" cy="282158"/>
          </a:xfrm>
          <a:prstGeom prst="rect">
            <a:avLst/>
          </a:prstGeom>
          <a:noFill/>
          <a:ln>
            <a:noFill/>
          </a:ln>
        </p:spPr>
        <p:txBody>
          <a:bodyPr lIns="121900" tIns="121900" rIns="121900" bIns="121900" anchor="t" anchorCtr="0">
            <a:noAutofit/>
          </a:bodyPr>
          <a:lstStyle/>
          <a:p>
            <a:r>
              <a:rPr lang="en-US" altLang="zh-TW" sz="1600" dirty="0" smtClean="0">
                <a:latin typeface="+mj-lt"/>
              </a:rPr>
              <a:t>ECMWF 18Z</a:t>
            </a:r>
            <a:endParaRPr lang="en-US" altLang="zh-TW" sz="1600" dirty="0">
              <a:latin typeface="+mj-lt"/>
            </a:endParaRPr>
          </a:p>
        </p:txBody>
      </p:sp>
      <p:sp>
        <p:nvSpPr>
          <p:cNvPr id="53" name="Shape 191"/>
          <p:cNvSpPr txBox="1"/>
          <p:nvPr/>
        </p:nvSpPr>
        <p:spPr>
          <a:xfrm>
            <a:off x="4911072" y="1939425"/>
            <a:ext cx="1764462" cy="293717"/>
          </a:xfrm>
          <a:prstGeom prst="rect">
            <a:avLst/>
          </a:prstGeom>
          <a:noFill/>
          <a:ln>
            <a:noFill/>
          </a:ln>
        </p:spPr>
        <p:txBody>
          <a:bodyPr lIns="121900" tIns="121900" rIns="121900" bIns="121900" anchor="t" anchorCtr="0">
            <a:noAutofit/>
          </a:bodyPr>
          <a:lstStyle/>
          <a:p>
            <a:r>
              <a:rPr lang="en-US" altLang="zh-TW" sz="1600" dirty="0" smtClean="0">
                <a:latin typeface="+mj-lt"/>
              </a:rPr>
              <a:t>FNL+ECMWF 18Z</a:t>
            </a:r>
            <a:endParaRPr lang="en-US" altLang="zh-TW" sz="1600" dirty="0">
              <a:latin typeface="+mj-lt"/>
            </a:endParaRPr>
          </a:p>
        </p:txBody>
      </p:sp>
      <p:grpSp>
        <p:nvGrpSpPr>
          <p:cNvPr id="54" name="群組 53"/>
          <p:cNvGrpSpPr/>
          <p:nvPr/>
        </p:nvGrpSpPr>
        <p:grpSpPr>
          <a:xfrm>
            <a:off x="-78456" y="1962706"/>
            <a:ext cx="441146" cy="1224178"/>
            <a:chOff x="-78456" y="1962706"/>
            <a:chExt cx="441146" cy="1224178"/>
          </a:xfrm>
        </p:grpSpPr>
        <p:sp>
          <p:nvSpPr>
            <p:cNvPr id="55" name="文字方塊 54"/>
            <p:cNvSpPr txBox="1"/>
            <p:nvPr/>
          </p:nvSpPr>
          <p:spPr>
            <a:xfrm>
              <a:off x="-20662" y="2817552"/>
              <a:ext cx="301686" cy="369332"/>
            </a:xfrm>
            <a:prstGeom prst="rect">
              <a:avLst/>
            </a:prstGeom>
            <a:noFill/>
          </p:spPr>
          <p:txBody>
            <a:bodyPr wrap="none" rtlCol="0">
              <a:spAutoFit/>
            </a:bodyPr>
            <a:lstStyle/>
            <a:p>
              <a:r>
                <a:rPr lang="en-US" altLang="zh-TW" dirty="0" smtClean="0">
                  <a:latin typeface="+mj-lt"/>
                </a:rPr>
                <a:t>1</a:t>
              </a:r>
              <a:endParaRPr lang="zh-TW" altLang="en-US" dirty="0">
                <a:latin typeface="+mj-lt"/>
              </a:endParaRPr>
            </a:p>
          </p:txBody>
        </p:sp>
        <p:sp>
          <p:nvSpPr>
            <p:cNvPr id="56" name="文字方塊 55"/>
            <p:cNvSpPr txBox="1"/>
            <p:nvPr/>
          </p:nvSpPr>
          <p:spPr>
            <a:xfrm>
              <a:off x="-10139" y="2185585"/>
              <a:ext cx="301686" cy="369332"/>
            </a:xfrm>
            <a:prstGeom prst="rect">
              <a:avLst/>
            </a:prstGeom>
            <a:noFill/>
          </p:spPr>
          <p:txBody>
            <a:bodyPr wrap="none" rtlCol="0">
              <a:spAutoFit/>
            </a:bodyPr>
            <a:lstStyle/>
            <a:p>
              <a:r>
                <a:rPr lang="en-US" altLang="zh-TW" dirty="0" smtClean="0">
                  <a:latin typeface="+mj-lt"/>
                </a:rPr>
                <a:t>3</a:t>
              </a:r>
              <a:endParaRPr lang="zh-TW" altLang="en-US" dirty="0">
                <a:latin typeface="+mj-lt"/>
              </a:endParaRPr>
            </a:p>
          </p:txBody>
        </p:sp>
        <p:sp>
          <p:nvSpPr>
            <p:cNvPr id="57" name="文字方塊 56"/>
            <p:cNvSpPr txBox="1"/>
            <p:nvPr/>
          </p:nvSpPr>
          <p:spPr>
            <a:xfrm>
              <a:off x="-20662" y="2501465"/>
              <a:ext cx="354584" cy="369332"/>
            </a:xfrm>
            <a:prstGeom prst="rect">
              <a:avLst/>
            </a:prstGeom>
            <a:noFill/>
          </p:spPr>
          <p:txBody>
            <a:bodyPr wrap="none" rtlCol="0">
              <a:spAutoFit/>
            </a:bodyPr>
            <a:lstStyle/>
            <a:p>
              <a:r>
                <a:rPr lang="en-US" altLang="zh-TW" dirty="0" smtClean="0">
                  <a:latin typeface="+mj-lt"/>
                </a:rPr>
                <a:t>2 </a:t>
              </a:r>
              <a:endParaRPr lang="zh-TW" altLang="en-US" dirty="0">
                <a:latin typeface="+mj-lt"/>
              </a:endParaRPr>
            </a:p>
          </p:txBody>
        </p:sp>
        <p:sp>
          <p:nvSpPr>
            <p:cNvPr id="58" name="文字方塊 57"/>
            <p:cNvSpPr txBox="1"/>
            <p:nvPr/>
          </p:nvSpPr>
          <p:spPr>
            <a:xfrm>
              <a:off x="-78456" y="1962706"/>
              <a:ext cx="441146" cy="338554"/>
            </a:xfrm>
            <a:prstGeom prst="rect">
              <a:avLst/>
            </a:prstGeom>
            <a:noFill/>
          </p:spPr>
          <p:txBody>
            <a:bodyPr wrap="square" rtlCol="0">
              <a:spAutoFit/>
            </a:bodyPr>
            <a:lstStyle/>
            <a:p>
              <a:r>
                <a:rPr lang="en-US" altLang="zh-TW" sz="1600" dirty="0" smtClean="0">
                  <a:latin typeface="+mj-lt"/>
                </a:rPr>
                <a:t>km</a:t>
              </a:r>
              <a:endParaRPr lang="zh-TW" altLang="en-US" sz="1600" dirty="0">
                <a:latin typeface="+mj-lt"/>
              </a:endParaRPr>
            </a:p>
          </p:txBody>
        </p:sp>
      </p:grpSp>
      <p:pic>
        <p:nvPicPr>
          <p:cNvPr id="61" name="圖片 60"/>
          <p:cNvPicPr>
            <a:picLocks noChangeAspect="1"/>
          </p:cNvPicPr>
          <p:nvPr/>
        </p:nvPicPr>
        <p:blipFill rotWithShape="1">
          <a:blip r:embed="rId4">
            <a:extLst>
              <a:ext uri="{28A0092B-C50C-407E-A947-70E740481C1C}">
                <a14:useLocalDpi xmlns:a14="http://schemas.microsoft.com/office/drawing/2010/main" val="0"/>
              </a:ext>
            </a:extLst>
          </a:blip>
          <a:srcRect l="33244" t="68082" r="33237" b="28770"/>
          <a:stretch/>
        </p:blipFill>
        <p:spPr>
          <a:xfrm>
            <a:off x="2335325" y="4898880"/>
            <a:ext cx="2298700" cy="215900"/>
          </a:xfrm>
          <a:prstGeom prst="rect">
            <a:avLst/>
          </a:prstGeom>
        </p:spPr>
      </p:pic>
      <p:sp>
        <p:nvSpPr>
          <p:cNvPr id="59" name="文字方塊 58"/>
          <p:cNvSpPr txBox="1"/>
          <p:nvPr/>
        </p:nvSpPr>
        <p:spPr>
          <a:xfrm>
            <a:off x="4436673" y="4937850"/>
            <a:ext cx="507648" cy="230832"/>
          </a:xfrm>
          <a:prstGeom prst="rect">
            <a:avLst/>
          </a:prstGeom>
          <a:noFill/>
        </p:spPr>
        <p:txBody>
          <a:bodyPr wrap="square" rtlCol="0">
            <a:spAutoFit/>
          </a:bodyPr>
          <a:lstStyle/>
          <a:p>
            <a:r>
              <a:rPr lang="en-US" altLang="zh-TW" sz="900" dirty="0" smtClean="0">
                <a:solidFill>
                  <a:schemeClr val="tx1">
                    <a:lumMod val="50000"/>
                    <a:lumOff val="50000"/>
                  </a:schemeClr>
                </a:solidFill>
              </a:rPr>
              <a:t>m/s</a:t>
            </a:r>
            <a:endParaRPr lang="zh-TW" altLang="en-US" sz="900" dirty="0">
              <a:solidFill>
                <a:schemeClr val="tx1">
                  <a:lumMod val="50000"/>
                  <a:lumOff val="50000"/>
                </a:schemeClr>
              </a:solidFill>
            </a:endParaRPr>
          </a:p>
        </p:txBody>
      </p:sp>
    </p:spTree>
    <p:extLst>
      <p:ext uri="{BB962C8B-B14F-4D97-AF65-F5344CB8AC3E}">
        <p14:creationId xmlns:p14="http://schemas.microsoft.com/office/powerpoint/2010/main" val="406912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03"/>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baseline="0" dirty="0" smtClean="0">
                <a:solidFill>
                  <a:srgbClr val="000000"/>
                </a:solidFill>
                <a:latin typeface="+mj-lt"/>
                <a:ea typeface="Arial"/>
                <a:cs typeface="Arial"/>
                <a:sym typeface="Arial"/>
                <a:rtl val="0"/>
              </a:rPr>
              <a:t>Objective</a:t>
            </a:r>
            <a:endParaRPr lang="en-US" sz="3200" b="0" i="0" u="sng" strike="noStrike" cap="none" baseline="0" dirty="0">
              <a:solidFill>
                <a:srgbClr val="000000"/>
              </a:solidFill>
              <a:latin typeface="+mj-lt"/>
              <a:ea typeface="Arial"/>
              <a:cs typeface="Arial"/>
              <a:sym typeface="Arial"/>
              <a:rtl val="0"/>
            </a:endParaRPr>
          </a:p>
        </p:txBody>
      </p:sp>
      <p:sp>
        <p:nvSpPr>
          <p:cNvPr id="5" name="矩形 4"/>
          <p:cNvSpPr/>
          <p:nvPr/>
        </p:nvSpPr>
        <p:spPr>
          <a:xfrm>
            <a:off x="596900" y="1327835"/>
            <a:ext cx="10566400" cy="1200329"/>
          </a:xfrm>
          <a:prstGeom prst="rect">
            <a:avLst/>
          </a:prstGeom>
        </p:spPr>
        <p:txBody>
          <a:bodyPr wrap="square">
            <a:spAutoFit/>
          </a:bodyPr>
          <a:lstStyle/>
          <a:p>
            <a:pPr marL="342900" indent="-342900">
              <a:buFont typeface="Wingdings" panose="05000000000000000000" pitchFamily="2" charset="2"/>
              <a:buChar char="Ø"/>
            </a:pPr>
            <a:r>
              <a:rPr lang="en-US" altLang="zh-TW" sz="2400" dirty="0">
                <a:solidFill>
                  <a:srgbClr val="000000"/>
                </a:solidFill>
                <a:latin typeface="+mj-lt"/>
              </a:rPr>
              <a:t>What are the physical processes behind the formation of multi-layer mixed-phase clouds</a:t>
            </a:r>
            <a:r>
              <a:rPr lang="en-US" altLang="zh-TW" sz="2400" dirty="0" smtClean="0">
                <a:solidFill>
                  <a:srgbClr val="000000"/>
                </a:solidFill>
                <a:latin typeface="+mj-lt"/>
              </a:rPr>
              <a:t>?</a:t>
            </a:r>
          </a:p>
          <a:p>
            <a:pPr marL="342900" indent="-342900">
              <a:buFont typeface="Wingdings" panose="05000000000000000000" pitchFamily="2" charset="2"/>
              <a:buChar char="Ø"/>
            </a:pPr>
            <a:r>
              <a:rPr lang="en-US" altLang="zh-TW" sz="2400" i="0" dirty="0" smtClean="0">
                <a:solidFill>
                  <a:srgbClr val="000000"/>
                </a:solidFill>
                <a:effectLst/>
                <a:latin typeface="+mj-lt"/>
              </a:rPr>
              <a:t>How does WRF simulation do in the AMPS clouds?</a:t>
            </a:r>
            <a:endParaRPr lang="en-US" altLang="zh-TW" sz="2400" i="0" dirty="0">
              <a:solidFill>
                <a:srgbClr val="000000"/>
              </a:solidFill>
              <a:effectLst/>
              <a:latin typeface="+mj-lt"/>
            </a:endParaRPr>
          </a:p>
        </p:txBody>
      </p:sp>
    </p:spTree>
    <p:extLst>
      <p:ext uri="{BB962C8B-B14F-4D97-AF65-F5344CB8AC3E}">
        <p14:creationId xmlns:p14="http://schemas.microsoft.com/office/powerpoint/2010/main" val="3231191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589" y="1106910"/>
            <a:ext cx="6858000" cy="6858000"/>
          </a:xfrm>
          <a:prstGeom prst="rect">
            <a:avLst/>
          </a:prstGeom>
        </p:spPr>
      </p:pic>
      <p:grpSp>
        <p:nvGrpSpPr>
          <p:cNvPr id="20" name="群組 19"/>
          <p:cNvGrpSpPr/>
          <p:nvPr/>
        </p:nvGrpSpPr>
        <p:grpSpPr>
          <a:xfrm>
            <a:off x="2743200" y="2141806"/>
            <a:ext cx="7226300" cy="4309794"/>
            <a:chOff x="2743200" y="1760806"/>
            <a:chExt cx="7226300" cy="4309794"/>
          </a:xfrm>
        </p:grpSpPr>
        <p:grpSp>
          <p:nvGrpSpPr>
            <p:cNvPr id="13" name="群組 12"/>
            <p:cNvGrpSpPr/>
            <p:nvPr/>
          </p:nvGrpSpPr>
          <p:grpSpPr>
            <a:xfrm>
              <a:off x="3004462" y="1760806"/>
              <a:ext cx="6965038" cy="369332"/>
              <a:chOff x="3042562" y="1710006"/>
              <a:chExt cx="6965038" cy="369332"/>
            </a:xfrm>
          </p:grpSpPr>
          <p:sp>
            <p:nvSpPr>
              <p:cNvPr id="10" name="矩形 9"/>
              <p:cNvSpPr/>
              <p:nvPr/>
            </p:nvSpPr>
            <p:spPr>
              <a:xfrm>
                <a:off x="3073400" y="1735164"/>
                <a:ext cx="6934200" cy="319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 name="群組 1"/>
              <p:cNvGrpSpPr/>
              <p:nvPr/>
            </p:nvGrpSpPr>
            <p:grpSpPr>
              <a:xfrm>
                <a:off x="3042562" y="1710006"/>
                <a:ext cx="3980110" cy="369332"/>
                <a:chOff x="2928262" y="1209962"/>
                <a:chExt cx="3980110" cy="369332"/>
              </a:xfrm>
            </p:grpSpPr>
            <p:sp>
              <p:nvSpPr>
                <p:cNvPr id="5" name="文字方塊 4"/>
                <p:cNvSpPr txBox="1"/>
                <p:nvPr/>
              </p:nvSpPr>
              <p:spPr>
                <a:xfrm>
                  <a:off x="2928262" y="1209962"/>
                  <a:ext cx="925766" cy="369332"/>
                </a:xfrm>
                <a:prstGeom prst="rect">
                  <a:avLst/>
                </a:prstGeom>
                <a:noFill/>
              </p:spPr>
              <p:txBody>
                <a:bodyPr wrap="none" rtlCol="0">
                  <a:spAutoFit/>
                </a:bodyPr>
                <a:lstStyle/>
                <a:p>
                  <a:r>
                    <a:rPr lang="en-US" altLang="zh-TW" dirty="0" smtClean="0"/>
                    <a:t>ECMWF</a:t>
                  </a:r>
                  <a:endParaRPr lang="zh-TW" altLang="en-US" dirty="0"/>
                </a:p>
              </p:txBody>
            </p:sp>
            <p:sp>
              <p:nvSpPr>
                <p:cNvPr id="6" name="文字方塊 5"/>
                <p:cNvSpPr txBox="1"/>
                <p:nvPr/>
              </p:nvSpPr>
              <p:spPr>
                <a:xfrm>
                  <a:off x="6371045" y="1209962"/>
                  <a:ext cx="537327" cy="369332"/>
                </a:xfrm>
                <a:prstGeom prst="rect">
                  <a:avLst/>
                </a:prstGeom>
                <a:noFill/>
              </p:spPr>
              <p:txBody>
                <a:bodyPr wrap="none" rtlCol="0">
                  <a:spAutoFit/>
                </a:bodyPr>
                <a:lstStyle/>
                <a:p>
                  <a:r>
                    <a:rPr lang="en-US" altLang="zh-TW" dirty="0" smtClean="0"/>
                    <a:t>FNL</a:t>
                  </a:r>
                  <a:endParaRPr lang="zh-TW" altLang="en-US" dirty="0"/>
                </a:p>
              </p:txBody>
            </p:sp>
          </p:grpSp>
        </p:grpSp>
        <p:grpSp>
          <p:nvGrpSpPr>
            <p:cNvPr id="19" name="群組 18"/>
            <p:cNvGrpSpPr/>
            <p:nvPr/>
          </p:nvGrpSpPr>
          <p:grpSpPr>
            <a:xfrm>
              <a:off x="2743200" y="5635096"/>
              <a:ext cx="7036671" cy="435504"/>
              <a:chOff x="2743200" y="5635096"/>
              <a:chExt cx="7036671" cy="435504"/>
            </a:xfrm>
          </p:grpSpPr>
          <p:sp>
            <p:nvSpPr>
              <p:cNvPr id="11" name="矩形 10"/>
              <p:cNvSpPr/>
              <p:nvPr/>
            </p:nvSpPr>
            <p:spPr>
              <a:xfrm>
                <a:off x="2743200" y="5635096"/>
                <a:ext cx="6934200" cy="435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p:cNvSpPr txBox="1"/>
              <p:nvPr/>
            </p:nvSpPr>
            <p:spPr>
              <a:xfrm>
                <a:off x="2971696" y="5635096"/>
                <a:ext cx="495649" cy="276999"/>
              </a:xfrm>
              <a:prstGeom prst="rect">
                <a:avLst/>
              </a:prstGeom>
              <a:noFill/>
            </p:spPr>
            <p:txBody>
              <a:bodyPr wrap="none" rtlCol="0">
                <a:spAutoFit/>
              </a:bodyPr>
              <a:lstStyle/>
              <a:p>
                <a:r>
                  <a:rPr lang="en-US" altLang="zh-TW" sz="1200" dirty="0"/>
                  <a:t>1</a:t>
                </a:r>
                <a:r>
                  <a:rPr lang="en-US" altLang="zh-TW" sz="1200" dirty="0" smtClean="0"/>
                  <a:t>80E</a:t>
                </a:r>
                <a:endParaRPr lang="zh-TW" altLang="en-US" sz="1200" dirty="0"/>
              </a:p>
            </p:txBody>
          </p:sp>
          <p:sp>
            <p:nvSpPr>
              <p:cNvPr id="12" name="文字方塊 11"/>
              <p:cNvSpPr txBox="1"/>
              <p:nvPr/>
            </p:nvSpPr>
            <p:spPr>
              <a:xfrm>
                <a:off x="5777680" y="5635096"/>
                <a:ext cx="556563" cy="276999"/>
              </a:xfrm>
              <a:prstGeom prst="rect">
                <a:avLst/>
              </a:prstGeom>
              <a:noFill/>
            </p:spPr>
            <p:txBody>
              <a:bodyPr wrap="none" rtlCol="0">
                <a:spAutoFit/>
              </a:bodyPr>
              <a:lstStyle/>
              <a:p>
                <a:r>
                  <a:rPr lang="en-US" altLang="zh-TW" sz="1200" dirty="0" smtClean="0"/>
                  <a:t>130W</a:t>
                </a:r>
                <a:endParaRPr lang="zh-TW" altLang="en-US" sz="1200" dirty="0"/>
              </a:p>
            </p:txBody>
          </p:sp>
          <p:sp>
            <p:nvSpPr>
              <p:cNvPr id="14" name="文字方塊 13"/>
              <p:cNvSpPr txBox="1"/>
              <p:nvPr/>
            </p:nvSpPr>
            <p:spPr>
              <a:xfrm>
                <a:off x="6417324" y="5635096"/>
                <a:ext cx="495649" cy="276999"/>
              </a:xfrm>
              <a:prstGeom prst="rect">
                <a:avLst/>
              </a:prstGeom>
              <a:noFill/>
            </p:spPr>
            <p:txBody>
              <a:bodyPr wrap="none" rtlCol="0">
                <a:spAutoFit/>
              </a:bodyPr>
              <a:lstStyle/>
              <a:p>
                <a:r>
                  <a:rPr lang="en-US" altLang="zh-TW" sz="1200" dirty="0" smtClean="0"/>
                  <a:t>180E</a:t>
                </a:r>
                <a:endParaRPr lang="zh-TW" altLang="en-US" sz="1200" dirty="0"/>
              </a:p>
            </p:txBody>
          </p:sp>
          <p:sp>
            <p:nvSpPr>
              <p:cNvPr id="15" name="文字方塊 14"/>
              <p:cNvSpPr txBox="1"/>
              <p:nvPr/>
            </p:nvSpPr>
            <p:spPr>
              <a:xfrm>
                <a:off x="9223308" y="5635096"/>
                <a:ext cx="556563" cy="276999"/>
              </a:xfrm>
              <a:prstGeom prst="rect">
                <a:avLst/>
              </a:prstGeom>
              <a:noFill/>
            </p:spPr>
            <p:txBody>
              <a:bodyPr wrap="none" rtlCol="0">
                <a:spAutoFit/>
              </a:bodyPr>
              <a:lstStyle/>
              <a:p>
                <a:r>
                  <a:rPr lang="en-US" altLang="zh-TW" sz="1200" dirty="0" smtClean="0"/>
                  <a:t>130W</a:t>
                </a:r>
                <a:endParaRPr lang="zh-TW" altLang="en-US" sz="1200" dirty="0"/>
              </a:p>
            </p:txBody>
          </p:sp>
        </p:grpSp>
      </p:grpSp>
      <p:sp>
        <p:nvSpPr>
          <p:cNvPr id="8" name="四角星形 7"/>
          <p:cNvSpPr/>
          <p:nvPr/>
        </p:nvSpPr>
        <p:spPr>
          <a:xfrm>
            <a:off x="4337102" y="3467100"/>
            <a:ext cx="215863" cy="2286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四角星形 8"/>
          <p:cNvSpPr/>
          <p:nvPr/>
        </p:nvSpPr>
        <p:spPr>
          <a:xfrm>
            <a:off x="7766066" y="3479800"/>
            <a:ext cx="215863" cy="228600"/>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Shape 103"/>
          <p:cNvSpPr txBox="1"/>
          <p:nvPr/>
        </p:nvSpPr>
        <p:spPr>
          <a:xfrm>
            <a:off x="265880" y="310958"/>
            <a:ext cx="4306118"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b="0" i="0" u="sng" strike="noStrike" cap="none" baseline="0" dirty="0" smtClean="0">
                <a:solidFill>
                  <a:srgbClr val="000000"/>
                </a:solidFill>
                <a:latin typeface="+mj-lt"/>
                <a:ea typeface="Arial"/>
                <a:cs typeface="Arial"/>
                <a:sym typeface="Arial"/>
                <a:rtl val="0"/>
              </a:rPr>
              <a:t>Case</a:t>
            </a:r>
            <a:endParaRPr lang="en-US" sz="3200" b="0" i="0" u="sng" strike="noStrike" cap="none" baseline="0" dirty="0">
              <a:solidFill>
                <a:srgbClr val="000000"/>
              </a:solidFill>
              <a:latin typeface="+mj-lt"/>
              <a:ea typeface="Arial"/>
              <a:cs typeface="Arial"/>
              <a:sym typeface="Arial"/>
              <a:rtl val="0"/>
            </a:endParaRPr>
          </a:p>
        </p:txBody>
      </p:sp>
      <p:sp>
        <p:nvSpPr>
          <p:cNvPr id="18" name="Shape 152"/>
          <p:cNvSpPr txBox="1"/>
          <p:nvPr/>
        </p:nvSpPr>
        <p:spPr>
          <a:xfrm>
            <a:off x="657666" y="1106910"/>
            <a:ext cx="5984433" cy="670000"/>
          </a:xfrm>
          <a:prstGeom prst="rect">
            <a:avLst/>
          </a:prstGeom>
          <a:noFill/>
          <a:ln>
            <a:noFill/>
          </a:ln>
        </p:spPr>
        <p:txBody>
          <a:bodyPr lIns="121900" tIns="121900" rIns="121900" bIns="121900" anchor="t" anchorCtr="0">
            <a:noAutofit/>
          </a:bodyPr>
          <a:lstStyle/>
          <a:p>
            <a:r>
              <a:rPr lang="en-US" altLang="zh-TW" sz="2000" dirty="0" smtClean="0">
                <a:latin typeface="+mj-lt"/>
              </a:rPr>
              <a:t>Time: 18Z 1 May – 18Z 2 </a:t>
            </a:r>
            <a:r>
              <a:rPr lang="en-US" altLang="zh-TW" sz="2000" dirty="0" smtClean="0">
                <a:latin typeface="+mj-lt"/>
              </a:rPr>
              <a:t>May 2013</a:t>
            </a:r>
            <a:endParaRPr lang="en-US" altLang="zh-TW" sz="2000" dirty="0" smtClean="0">
              <a:latin typeface="+mj-lt"/>
            </a:endParaRPr>
          </a:p>
          <a:p>
            <a:r>
              <a:rPr lang="en-US" altLang="zh-TW" sz="2000" dirty="0" smtClean="0">
                <a:solidFill>
                  <a:schemeClr val="accent5"/>
                </a:solidFill>
                <a:latin typeface="+mj-lt"/>
              </a:rPr>
              <a:t>Geopotential Height</a:t>
            </a:r>
            <a:endParaRPr lang="en-US" altLang="zh-TW" sz="2000" dirty="0">
              <a:solidFill>
                <a:schemeClr val="accent5"/>
              </a:solidFill>
              <a:latin typeface="+mj-lt"/>
            </a:endParaRPr>
          </a:p>
        </p:txBody>
      </p:sp>
      <p:sp>
        <p:nvSpPr>
          <p:cNvPr id="23" name="文字方塊 22"/>
          <p:cNvSpPr txBox="1"/>
          <p:nvPr/>
        </p:nvSpPr>
        <p:spPr>
          <a:xfrm>
            <a:off x="7395502" y="6016096"/>
            <a:ext cx="556563" cy="276999"/>
          </a:xfrm>
          <a:prstGeom prst="rect">
            <a:avLst/>
          </a:prstGeom>
          <a:noFill/>
        </p:spPr>
        <p:txBody>
          <a:bodyPr wrap="none" rtlCol="0">
            <a:spAutoFit/>
          </a:bodyPr>
          <a:lstStyle/>
          <a:p>
            <a:r>
              <a:rPr lang="en-US" altLang="zh-TW" sz="1200" dirty="0" smtClean="0"/>
              <a:t>160W</a:t>
            </a:r>
            <a:endParaRPr lang="zh-TW" altLang="en-US" sz="1200" dirty="0"/>
          </a:p>
        </p:txBody>
      </p:sp>
      <p:sp>
        <p:nvSpPr>
          <p:cNvPr id="24" name="文字方塊 23"/>
          <p:cNvSpPr txBox="1"/>
          <p:nvPr/>
        </p:nvSpPr>
        <p:spPr>
          <a:xfrm>
            <a:off x="8515410" y="6016096"/>
            <a:ext cx="556563" cy="276999"/>
          </a:xfrm>
          <a:prstGeom prst="rect">
            <a:avLst/>
          </a:prstGeom>
          <a:noFill/>
        </p:spPr>
        <p:txBody>
          <a:bodyPr wrap="none" rtlCol="0">
            <a:spAutoFit/>
          </a:bodyPr>
          <a:lstStyle/>
          <a:p>
            <a:r>
              <a:rPr lang="en-US" altLang="zh-TW" sz="1200" dirty="0" smtClean="0"/>
              <a:t>140W</a:t>
            </a:r>
            <a:endParaRPr lang="zh-TW" altLang="en-US" sz="1200" dirty="0"/>
          </a:p>
        </p:txBody>
      </p:sp>
      <p:sp>
        <p:nvSpPr>
          <p:cNvPr id="41" name="文字方塊 40"/>
          <p:cNvSpPr txBox="1"/>
          <p:nvPr/>
        </p:nvSpPr>
        <p:spPr>
          <a:xfrm>
            <a:off x="3939963" y="6016096"/>
            <a:ext cx="556563" cy="276999"/>
          </a:xfrm>
          <a:prstGeom prst="rect">
            <a:avLst/>
          </a:prstGeom>
          <a:noFill/>
        </p:spPr>
        <p:txBody>
          <a:bodyPr wrap="none" rtlCol="0">
            <a:spAutoFit/>
          </a:bodyPr>
          <a:lstStyle/>
          <a:p>
            <a:r>
              <a:rPr lang="en-US" altLang="zh-TW" sz="1200" dirty="0" smtClean="0"/>
              <a:t>160W</a:t>
            </a:r>
            <a:endParaRPr lang="zh-TW" altLang="en-US" sz="1200" dirty="0"/>
          </a:p>
        </p:txBody>
      </p:sp>
      <p:sp>
        <p:nvSpPr>
          <p:cNvPr id="42" name="文字方塊 41"/>
          <p:cNvSpPr txBox="1"/>
          <p:nvPr/>
        </p:nvSpPr>
        <p:spPr>
          <a:xfrm>
            <a:off x="5059871" y="6016096"/>
            <a:ext cx="556563" cy="276999"/>
          </a:xfrm>
          <a:prstGeom prst="rect">
            <a:avLst/>
          </a:prstGeom>
          <a:noFill/>
        </p:spPr>
        <p:txBody>
          <a:bodyPr wrap="none" rtlCol="0">
            <a:spAutoFit/>
          </a:bodyPr>
          <a:lstStyle/>
          <a:p>
            <a:r>
              <a:rPr lang="en-US" altLang="zh-TW" sz="1200" dirty="0" smtClean="0"/>
              <a:t>140W</a:t>
            </a:r>
            <a:endParaRPr lang="zh-TW" altLang="en-US" sz="1200" dirty="0"/>
          </a:p>
        </p:txBody>
      </p:sp>
      <p:sp>
        <p:nvSpPr>
          <p:cNvPr id="46" name="矩形 45"/>
          <p:cNvSpPr/>
          <p:nvPr/>
        </p:nvSpPr>
        <p:spPr>
          <a:xfrm>
            <a:off x="2558909" y="2380315"/>
            <a:ext cx="503082" cy="365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3" name="文字方塊 42"/>
          <p:cNvSpPr txBox="1"/>
          <p:nvPr/>
        </p:nvSpPr>
        <p:spPr>
          <a:xfrm>
            <a:off x="2583179" y="5815787"/>
            <a:ext cx="420308" cy="261610"/>
          </a:xfrm>
          <a:prstGeom prst="rect">
            <a:avLst/>
          </a:prstGeom>
          <a:noFill/>
        </p:spPr>
        <p:txBody>
          <a:bodyPr wrap="none" rtlCol="0">
            <a:spAutoFit/>
          </a:bodyPr>
          <a:lstStyle/>
          <a:p>
            <a:r>
              <a:rPr lang="en-US" altLang="zh-TW" sz="1050" dirty="0" smtClean="0"/>
              <a:t>30N</a:t>
            </a:r>
            <a:endParaRPr lang="zh-TW" altLang="en-US" sz="1050" dirty="0"/>
          </a:p>
        </p:txBody>
      </p:sp>
      <p:sp>
        <p:nvSpPr>
          <p:cNvPr id="45" name="文字方塊 44"/>
          <p:cNvSpPr txBox="1"/>
          <p:nvPr/>
        </p:nvSpPr>
        <p:spPr>
          <a:xfrm>
            <a:off x="2583179" y="2402760"/>
            <a:ext cx="409086" cy="253916"/>
          </a:xfrm>
          <a:prstGeom prst="rect">
            <a:avLst/>
          </a:prstGeom>
          <a:noFill/>
        </p:spPr>
        <p:txBody>
          <a:bodyPr wrap="none" rtlCol="0">
            <a:spAutoFit/>
          </a:bodyPr>
          <a:lstStyle/>
          <a:p>
            <a:r>
              <a:rPr lang="en-US" altLang="zh-TW" sz="1050" dirty="0"/>
              <a:t>9</a:t>
            </a:r>
            <a:r>
              <a:rPr lang="en-US" altLang="zh-TW" sz="1050" dirty="0" smtClean="0"/>
              <a:t>0N</a:t>
            </a:r>
            <a:endParaRPr lang="zh-TW" altLang="en-US" sz="1050" dirty="0"/>
          </a:p>
        </p:txBody>
      </p:sp>
      <p:sp>
        <p:nvSpPr>
          <p:cNvPr id="47" name="文字方塊 46"/>
          <p:cNvSpPr txBox="1"/>
          <p:nvPr/>
        </p:nvSpPr>
        <p:spPr>
          <a:xfrm>
            <a:off x="2583179" y="4112558"/>
            <a:ext cx="409086" cy="253916"/>
          </a:xfrm>
          <a:prstGeom prst="rect">
            <a:avLst/>
          </a:prstGeom>
          <a:noFill/>
        </p:spPr>
        <p:txBody>
          <a:bodyPr wrap="none" rtlCol="0">
            <a:spAutoFit/>
          </a:bodyPr>
          <a:lstStyle/>
          <a:p>
            <a:r>
              <a:rPr lang="en-US" altLang="zh-TW" sz="1050" dirty="0"/>
              <a:t>6</a:t>
            </a:r>
            <a:r>
              <a:rPr lang="en-US" altLang="zh-TW" sz="1050" dirty="0" smtClean="0"/>
              <a:t>0N</a:t>
            </a:r>
            <a:endParaRPr lang="zh-TW" altLang="en-US" sz="1050" dirty="0"/>
          </a:p>
        </p:txBody>
      </p:sp>
      <p:sp>
        <p:nvSpPr>
          <p:cNvPr id="48" name="矩形 47"/>
          <p:cNvSpPr/>
          <p:nvPr/>
        </p:nvSpPr>
        <p:spPr>
          <a:xfrm>
            <a:off x="5987921" y="2380315"/>
            <a:ext cx="503082" cy="3656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9" name="文字方塊 48"/>
          <p:cNvSpPr txBox="1"/>
          <p:nvPr/>
        </p:nvSpPr>
        <p:spPr>
          <a:xfrm>
            <a:off x="6012191" y="5815787"/>
            <a:ext cx="420308" cy="261610"/>
          </a:xfrm>
          <a:prstGeom prst="rect">
            <a:avLst/>
          </a:prstGeom>
          <a:noFill/>
        </p:spPr>
        <p:txBody>
          <a:bodyPr wrap="none" rtlCol="0">
            <a:spAutoFit/>
          </a:bodyPr>
          <a:lstStyle/>
          <a:p>
            <a:r>
              <a:rPr lang="en-US" altLang="zh-TW" sz="1050" dirty="0" smtClean="0"/>
              <a:t>30N</a:t>
            </a:r>
            <a:endParaRPr lang="zh-TW" altLang="en-US" sz="1050" dirty="0"/>
          </a:p>
        </p:txBody>
      </p:sp>
      <p:sp>
        <p:nvSpPr>
          <p:cNvPr id="50" name="文字方塊 49"/>
          <p:cNvSpPr txBox="1"/>
          <p:nvPr/>
        </p:nvSpPr>
        <p:spPr>
          <a:xfrm>
            <a:off x="6012191" y="2402760"/>
            <a:ext cx="409086" cy="253916"/>
          </a:xfrm>
          <a:prstGeom prst="rect">
            <a:avLst/>
          </a:prstGeom>
          <a:noFill/>
        </p:spPr>
        <p:txBody>
          <a:bodyPr wrap="none" rtlCol="0">
            <a:spAutoFit/>
          </a:bodyPr>
          <a:lstStyle/>
          <a:p>
            <a:r>
              <a:rPr lang="en-US" altLang="zh-TW" sz="1050" dirty="0"/>
              <a:t>9</a:t>
            </a:r>
            <a:r>
              <a:rPr lang="en-US" altLang="zh-TW" sz="1050" dirty="0" smtClean="0"/>
              <a:t>0N</a:t>
            </a:r>
            <a:endParaRPr lang="zh-TW" altLang="en-US" sz="1050" dirty="0"/>
          </a:p>
        </p:txBody>
      </p:sp>
      <p:sp>
        <p:nvSpPr>
          <p:cNvPr id="51" name="文字方塊 50"/>
          <p:cNvSpPr txBox="1"/>
          <p:nvPr/>
        </p:nvSpPr>
        <p:spPr>
          <a:xfrm>
            <a:off x="6012191" y="4112558"/>
            <a:ext cx="409086" cy="253916"/>
          </a:xfrm>
          <a:prstGeom prst="rect">
            <a:avLst/>
          </a:prstGeom>
          <a:noFill/>
        </p:spPr>
        <p:txBody>
          <a:bodyPr wrap="none" rtlCol="0">
            <a:spAutoFit/>
          </a:bodyPr>
          <a:lstStyle/>
          <a:p>
            <a:r>
              <a:rPr lang="en-US" altLang="zh-TW" sz="1050" dirty="0"/>
              <a:t>6</a:t>
            </a:r>
            <a:r>
              <a:rPr lang="en-US" altLang="zh-TW" sz="1050" dirty="0" smtClean="0"/>
              <a:t>0N</a:t>
            </a:r>
            <a:endParaRPr lang="zh-TW" altLang="en-US" sz="1050" dirty="0"/>
          </a:p>
        </p:txBody>
      </p:sp>
    </p:spTree>
    <p:extLst>
      <p:ext uri="{BB962C8B-B14F-4D97-AF65-F5344CB8AC3E}">
        <p14:creationId xmlns:p14="http://schemas.microsoft.com/office/powerpoint/2010/main" val="131718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10185" b="9074"/>
          <a:stretch/>
        </p:blipFill>
        <p:spPr>
          <a:xfrm>
            <a:off x="2667000" y="1130300"/>
            <a:ext cx="6858000" cy="5537200"/>
          </a:xfrm>
          <a:prstGeom prst="rect">
            <a:avLst/>
          </a:prstGeom>
        </p:spPr>
      </p:pic>
      <p:sp>
        <p:nvSpPr>
          <p:cNvPr id="4"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HSRL and KAZR observation</a:t>
            </a:r>
            <a:endParaRPr lang="en-US" sz="3200" b="0" i="0" u="sng" strike="noStrike" cap="none" baseline="0" dirty="0">
              <a:solidFill>
                <a:srgbClr val="000000"/>
              </a:solidFill>
              <a:latin typeface="+mj-lt"/>
              <a:ea typeface="Arial"/>
              <a:cs typeface="Arial"/>
              <a:sym typeface="Arial"/>
              <a:rtl val="0"/>
            </a:endParaRPr>
          </a:p>
        </p:txBody>
      </p:sp>
      <p:sp>
        <p:nvSpPr>
          <p:cNvPr id="3" name="文字方塊 2"/>
          <p:cNvSpPr txBox="1"/>
          <p:nvPr/>
        </p:nvSpPr>
        <p:spPr>
          <a:xfrm>
            <a:off x="8293100" y="63246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spTree>
    <p:extLst>
      <p:ext uri="{BB962C8B-B14F-4D97-AF65-F5344CB8AC3E}">
        <p14:creationId xmlns:p14="http://schemas.microsoft.com/office/powerpoint/2010/main" val="236634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10185" b="9074"/>
          <a:stretch/>
        </p:blipFill>
        <p:spPr>
          <a:xfrm>
            <a:off x="2667000" y="1130300"/>
            <a:ext cx="6858000" cy="5537200"/>
          </a:xfrm>
          <a:prstGeom prst="rect">
            <a:avLst/>
          </a:prstGeom>
        </p:spPr>
      </p:pic>
      <p:sp>
        <p:nvSpPr>
          <p:cNvPr id="4"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HSRL and KAZR observation</a:t>
            </a:r>
            <a:endParaRPr lang="en-US" sz="3200" b="0" i="0" u="sng" strike="noStrike" cap="none" baseline="0" dirty="0">
              <a:solidFill>
                <a:srgbClr val="000000"/>
              </a:solidFill>
              <a:latin typeface="+mj-lt"/>
              <a:ea typeface="Arial"/>
              <a:cs typeface="Arial"/>
              <a:sym typeface="Arial"/>
              <a:rtl val="0"/>
            </a:endParaRPr>
          </a:p>
        </p:txBody>
      </p:sp>
      <p:sp>
        <p:nvSpPr>
          <p:cNvPr id="3" name="文字方塊 2"/>
          <p:cNvSpPr txBox="1"/>
          <p:nvPr/>
        </p:nvSpPr>
        <p:spPr>
          <a:xfrm>
            <a:off x="8293100" y="63246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pic>
        <p:nvPicPr>
          <p:cNvPr id="5" name="Shape 295" descr="skewT_nsa050206.png"/>
          <p:cNvPicPr preferRelativeResize="0">
            <a:picLocks noChangeAspect="1"/>
          </p:cNvPicPr>
          <p:nvPr/>
        </p:nvPicPr>
        <p:blipFill>
          <a:blip r:embed="rId3">
            <a:alphaModFix/>
          </a:blip>
          <a:stretch>
            <a:fillRect/>
          </a:stretch>
        </p:blipFill>
        <p:spPr>
          <a:xfrm>
            <a:off x="0" y="2743200"/>
            <a:ext cx="4114800" cy="4114800"/>
          </a:xfrm>
          <a:prstGeom prst="rect">
            <a:avLst/>
          </a:prstGeom>
          <a:noFill/>
          <a:ln>
            <a:noFill/>
          </a:ln>
        </p:spPr>
      </p:pic>
      <p:cxnSp>
        <p:nvCxnSpPr>
          <p:cNvPr id="9" name="直線接點 8"/>
          <p:cNvCxnSpPr/>
          <p:nvPr/>
        </p:nvCxnSpPr>
        <p:spPr>
          <a:xfrm>
            <a:off x="5880100" y="1485900"/>
            <a:ext cx="0" cy="471170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07762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10185" b="9074"/>
          <a:stretch/>
        </p:blipFill>
        <p:spPr>
          <a:xfrm>
            <a:off x="2667000" y="1130300"/>
            <a:ext cx="6858000" cy="5537200"/>
          </a:xfrm>
          <a:prstGeom prst="rect">
            <a:avLst/>
          </a:prstGeom>
        </p:spPr>
      </p:pic>
      <p:sp>
        <p:nvSpPr>
          <p:cNvPr id="4"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HSRL and KAZR observation</a:t>
            </a:r>
            <a:endParaRPr lang="en-US" sz="3200" b="0" i="0" u="sng" strike="noStrike" cap="none" baseline="0" dirty="0">
              <a:solidFill>
                <a:srgbClr val="000000"/>
              </a:solidFill>
              <a:latin typeface="+mj-lt"/>
              <a:ea typeface="Arial"/>
              <a:cs typeface="Arial"/>
              <a:sym typeface="Arial"/>
              <a:rtl val="0"/>
            </a:endParaRPr>
          </a:p>
        </p:txBody>
      </p:sp>
      <p:sp>
        <p:nvSpPr>
          <p:cNvPr id="3" name="文字方塊 2"/>
          <p:cNvSpPr txBox="1"/>
          <p:nvPr/>
        </p:nvSpPr>
        <p:spPr>
          <a:xfrm>
            <a:off x="8293100" y="63246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pic>
        <p:nvPicPr>
          <p:cNvPr id="5" name="Shape 300" descr="skewT_nsa050212.png"/>
          <p:cNvPicPr preferRelativeResize="0">
            <a:picLocks noChangeAspect="1"/>
          </p:cNvPicPr>
          <p:nvPr/>
        </p:nvPicPr>
        <p:blipFill>
          <a:blip r:embed="rId3">
            <a:alphaModFix/>
          </a:blip>
          <a:stretch>
            <a:fillRect/>
          </a:stretch>
        </p:blipFill>
        <p:spPr>
          <a:xfrm>
            <a:off x="0" y="2743200"/>
            <a:ext cx="4114800" cy="4114800"/>
          </a:xfrm>
          <a:prstGeom prst="rect">
            <a:avLst/>
          </a:prstGeom>
          <a:noFill/>
          <a:ln>
            <a:noFill/>
          </a:ln>
        </p:spPr>
      </p:pic>
      <p:cxnSp>
        <p:nvCxnSpPr>
          <p:cNvPr id="6" name="直線接點 5"/>
          <p:cNvCxnSpPr/>
          <p:nvPr/>
        </p:nvCxnSpPr>
        <p:spPr>
          <a:xfrm>
            <a:off x="7061200" y="1485900"/>
            <a:ext cx="0" cy="471170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15479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extLst>
              <a:ext uri="{28A0092B-C50C-407E-A947-70E740481C1C}">
                <a14:useLocalDpi xmlns:a14="http://schemas.microsoft.com/office/drawing/2010/main" val="0"/>
              </a:ext>
            </a:extLst>
          </a:blip>
          <a:srcRect t="10185" b="9074"/>
          <a:stretch/>
        </p:blipFill>
        <p:spPr>
          <a:xfrm>
            <a:off x="2667000" y="1130300"/>
            <a:ext cx="6858000" cy="5537200"/>
          </a:xfrm>
          <a:prstGeom prst="rect">
            <a:avLst/>
          </a:prstGeom>
        </p:spPr>
      </p:pic>
      <p:sp>
        <p:nvSpPr>
          <p:cNvPr id="4" name="Shape 103"/>
          <p:cNvSpPr txBox="1"/>
          <p:nvPr/>
        </p:nvSpPr>
        <p:spPr>
          <a:xfrm>
            <a:off x="265880" y="310958"/>
            <a:ext cx="4941120" cy="669771"/>
          </a:xfrm>
          <a:prstGeom prst="rect">
            <a:avLst/>
          </a:prstGeom>
          <a:noFill/>
          <a:ln>
            <a:noFill/>
          </a:ln>
        </p:spPr>
        <p:txBody>
          <a:bodyPr lIns="69650" tIns="69650" rIns="69650" bIns="6965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200" u="sng" dirty="0" smtClean="0">
                <a:solidFill>
                  <a:srgbClr val="000000"/>
                </a:solidFill>
                <a:latin typeface="+mj-lt"/>
                <a:ea typeface="Arial"/>
                <a:cs typeface="Arial"/>
                <a:sym typeface="Arial"/>
                <a:rtl val="0"/>
              </a:rPr>
              <a:t>HSRL and KAZR observation</a:t>
            </a:r>
            <a:endParaRPr lang="en-US" sz="3200" b="0" i="0" u="sng" strike="noStrike" cap="none" baseline="0" dirty="0">
              <a:solidFill>
                <a:srgbClr val="000000"/>
              </a:solidFill>
              <a:latin typeface="+mj-lt"/>
              <a:ea typeface="Arial"/>
              <a:cs typeface="Arial"/>
              <a:sym typeface="Arial"/>
              <a:rtl val="0"/>
            </a:endParaRPr>
          </a:p>
        </p:txBody>
      </p:sp>
      <p:sp>
        <p:nvSpPr>
          <p:cNvPr id="3" name="文字方塊 2"/>
          <p:cNvSpPr txBox="1"/>
          <p:nvPr/>
        </p:nvSpPr>
        <p:spPr>
          <a:xfrm>
            <a:off x="8293100" y="6324600"/>
            <a:ext cx="333746" cy="261610"/>
          </a:xfrm>
          <a:prstGeom prst="rect">
            <a:avLst/>
          </a:prstGeom>
          <a:noFill/>
        </p:spPr>
        <p:txBody>
          <a:bodyPr wrap="none" rtlCol="0">
            <a:spAutoFit/>
          </a:bodyPr>
          <a:lstStyle/>
          <a:p>
            <a:r>
              <a:rPr lang="en-US" altLang="zh-TW" sz="1100" dirty="0" smtClean="0">
                <a:latin typeface="+mj-lt"/>
              </a:rPr>
              <a:t>(Z)</a:t>
            </a:r>
            <a:endParaRPr lang="zh-TW" altLang="en-US" sz="1100" dirty="0">
              <a:latin typeface="+mj-lt"/>
            </a:endParaRPr>
          </a:p>
        </p:txBody>
      </p:sp>
      <p:pic>
        <p:nvPicPr>
          <p:cNvPr id="5" name="Shape 305" descr="skewT_nsa050218.png"/>
          <p:cNvPicPr preferRelativeResize="0">
            <a:picLocks noChangeAspect="1"/>
          </p:cNvPicPr>
          <p:nvPr/>
        </p:nvPicPr>
        <p:blipFill>
          <a:blip r:embed="rId3">
            <a:alphaModFix/>
          </a:blip>
          <a:stretch>
            <a:fillRect/>
          </a:stretch>
        </p:blipFill>
        <p:spPr>
          <a:xfrm>
            <a:off x="0" y="2743200"/>
            <a:ext cx="4114800" cy="4114800"/>
          </a:xfrm>
          <a:prstGeom prst="rect">
            <a:avLst/>
          </a:prstGeom>
          <a:noFill/>
          <a:ln>
            <a:noFill/>
          </a:ln>
        </p:spPr>
      </p:pic>
      <p:cxnSp>
        <p:nvCxnSpPr>
          <p:cNvPr id="6" name="直線接點 5"/>
          <p:cNvCxnSpPr/>
          <p:nvPr/>
        </p:nvCxnSpPr>
        <p:spPr>
          <a:xfrm>
            <a:off x="8255000" y="1485900"/>
            <a:ext cx="0" cy="471170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2129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1828</TotalTime>
  <Words>1166</Words>
  <Application>Microsoft Office PowerPoint</Application>
  <PresentationFormat>寬螢幕</PresentationFormat>
  <Paragraphs>292</Paragraphs>
  <Slides>33</Slides>
  <Notes>7</Notes>
  <HiddenSlides>2</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33</vt:i4>
      </vt:variant>
    </vt:vector>
  </HeadingPairs>
  <TitlesOfParts>
    <vt:vector size="39" baseType="lpstr">
      <vt:lpstr>新細明體</vt:lpstr>
      <vt:lpstr>Arial</vt:lpstr>
      <vt:lpstr>Calibri</vt:lpstr>
      <vt:lpstr>Calibri Light</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80</cp:revision>
  <dcterms:created xsi:type="dcterms:W3CDTF">2016-08-15T19:17:10Z</dcterms:created>
  <dcterms:modified xsi:type="dcterms:W3CDTF">2016-08-19T06:00:18Z</dcterms:modified>
</cp:coreProperties>
</file>