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9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7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5A59-D635-B34F-BDC7-DACC0237DAE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6A3A-0165-0F46-8A01-D39FA8C35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12-10 at 1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0" y="1386738"/>
            <a:ext cx="5509846" cy="3673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769" y="166671"/>
            <a:ext cx="864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thermodynamic structure of Hurricane </a:t>
            </a:r>
            <a:r>
              <a:rPr lang="en-US" sz="2800" dirty="0" err="1" smtClean="0">
                <a:solidFill>
                  <a:srgbClr val="FFFFFF"/>
                </a:solidFill>
              </a:rPr>
              <a:t>Edouard</a:t>
            </a:r>
            <a:r>
              <a:rPr lang="en-US" sz="2800" dirty="0" smtClean="0">
                <a:solidFill>
                  <a:srgbClr val="FFFFFF"/>
                </a:solidFill>
              </a:rPr>
              <a:t> (2014): An ensemble perspective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890" y="5149178"/>
            <a:ext cx="4520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Erin </a:t>
            </a:r>
            <a:r>
              <a:rPr lang="en-US" sz="2400" dirty="0" err="1" smtClean="0">
                <a:solidFill>
                  <a:srgbClr val="FFFFFF"/>
                </a:solidFill>
              </a:rPr>
              <a:t>Munsell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Summer </a:t>
            </a:r>
            <a:r>
              <a:rPr lang="en-US" sz="2400" dirty="0" smtClean="0">
                <a:solidFill>
                  <a:srgbClr val="FFFFFF"/>
                </a:solidFill>
              </a:rPr>
              <a:t>2016 Group Meeting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August 19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smtClean="0">
                <a:solidFill>
                  <a:srgbClr val="FFFFFF"/>
                </a:solidFill>
              </a:rPr>
              <a:t>2016</a:t>
            </a:r>
          </a:p>
        </p:txBody>
      </p:sp>
      <p:pic>
        <p:nvPicPr>
          <p:cNvPr id="10" name="Picture 9" descr="Screen Shot 2014-12-10 at 1.46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/>
          <a:stretch/>
        </p:blipFill>
        <p:spPr>
          <a:xfrm>
            <a:off x="4465730" y="3142470"/>
            <a:ext cx="4678270" cy="3694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714" t="15100" r="10238" b="15384"/>
          <a:stretch/>
        </p:blipFill>
        <p:spPr>
          <a:xfrm>
            <a:off x="6408616" y="915085"/>
            <a:ext cx="2562322" cy="26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ert_avg_radii_good_members_Time4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" b="39807"/>
          <a:stretch/>
        </p:blipFill>
        <p:spPr>
          <a:xfrm>
            <a:off x="665280" y="458667"/>
            <a:ext cx="7772400" cy="62875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834952" y="0"/>
            <a:ext cx="75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Warm Core Structure at 18Z Sept 16 2014 –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GOOD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9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ert_avg_time_height_good_member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" b="40321"/>
          <a:stretch/>
        </p:blipFill>
        <p:spPr>
          <a:xfrm>
            <a:off x="682917" y="493951"/>
            <a:ext cx="7772400" cy="62337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40913" y="0"/>
            <a:ext cx="781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Warm Core (within 25-km radius) Evolution –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GOOD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ert_height_strength_curr_pmin_cor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25981" r="10697" b="23859"/>
          <a:stretch/>
        </p:blipFill>
        <p:spPr>
          <a:xfrm>
            <a:off x="881987" y="1076109"/>
            <a:ext cx="7315200" cy="5706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41118" y="-88204"/>
            <a:ext cx="88198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Correlation between height and strength of maximum temperature perturbation (within 25-km from </a:t>
            </a:r>
            <a:r>
              <a:rPr lang="en-US" sz="2400" dirty="0" err="1" smtClean="0">
                <a:solidFill>
                  <a:schemeClr val="bg1"/>
                </a:solidFill>
              </a:rPr>
              <a:t>Edouard’s</a:t>
            </a:r>
            <a:r>
              <a:rPr lang="en-US" sz="2400" dirty="0" smtClean="0">
                <a:solidFill>
                  <a:schemeClr val="bg1"/>
                </a:solidFill>
              </a:rPr>
              <a:t> center) and RI time and current intensity (minimum SLP)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ert_Avg_time_height_ri_time_cor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5723" r="9033" b="23859"/>
          <a:stretch/>
        </p:blipFill>
        <p:spPr>
          <a:xfrm>
            <a:off x="105835" y="88207"/>
            <a:ext cx="4392295" cy="3457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temp_pert_Avg_time_height_curr_pmin_cor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5723" r="9033" b="24115"/>
          <a:stretch/>
        </p:blipFill>
        <p:spPr>
          <a:xfrm>
            <a:off x="4603970" y="3298897"/>
            <a:ext cx="4392295" cy="34400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603970" y="88206"/>
            <a:ext cx="4357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Correlation between temperature perturbation (averaged within 25-km of </a:t>
            </a:r>
            <a:r>
              <a:rPr lang="en-US" sz="2400" dirty="0" err="1" smtClean="0">
                <a:solidFill>
                  <a:schemeClr val="bg1"/>
                </a:solidFill>
              </a:rPr>
              <a:t>Edouard’s</a:t>
            </a:r>
            <a:r>
              <a:rPr lang="en-US" sz="2400" dirty="0" smtClean="0">
                <a:solidFill>
                  <a:schemeClr val="bg1"/>
                </a:solidFill>
              </a:rPr>
              <a:t> center) and RI time (of three developing composite groups)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12" y="4421560"/>
            <a:ext cx="4357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Correlation between temperature perturbation (averaged within 25-km of </a:t>
            </a:r>
            <a:r>
              <a:rPr lang="en-US" sz="2400" dirty="0" err="1" smtClean="0">
                <a:solidFill>
                  <a:schemeClr val="bg1"/>
                </a:solidFill>
              </a:rPr>
              <a:t>Edouard’s</a:t>
            </a:r>
            <a:r>
              <a:rPr lang="en-US" sz="2400" dirty="0" smtClean="0">
                <a:solidFill>
                  <a:schemeClr val="bg1"/>
                </a:solidFill>
              </a:rPr>
              <a:t> center) and current intensity (minimum SLP of three developing composite groups)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ert_height_scat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3151" r="10364" b="24115"/>
          <a:stretch/>
        </p:blipFill>
        <p:spPr>
          <a:xfrm>
            <a:off x="167575" y="141129"/>
            <a:ext cx="4321737" cy="36164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temp_pert_strength_scatt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3151" r="10364" b="24115"/>
          <a:stretch/>
        </p:blipFill>
        <p:spPr>
          <a:xfrm>
            <a:off x="4628223" y="3065153"/>
            <a:ext cx="4321737" cy="3616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628223" y="141129"/>
            <a:ext cx="432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Scatterplot of Height of Maximum Temperature Perturbation (km; within 25-km from </a:t>
            </a:r>
            <a:r>
              <a:rPr lang="en-US" sz="2400" dirty="0" err="1" smtClean="0">
                <a:solidFill>
                  <a:srgbClr val="FFFFFF"/>
                </a:solidFill>
              </a:rPr>
              <a:t>Edouard’s</a:t>
            </a:r>
            <a:r>
              <a:rPr lang="en-US" sz="2400" dirty="0" smtClean="0">
                <a:solidFill>
                  <a:srgbClr val="FFFFFF"/>
                </a:solidFill>
              </a:rPr>
              <a:t> surface center) for the 40 members of the composite groups over time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75" y="4373266"/>
            <a:ext cx="432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Scatterplot of Strength of Maximum Temperature Perturbation (km; within 25-km from </a:t>
            </a:r>
            <a:r>
              <a:rPr lang="en-US" sz="2400" dirty="0" err="1" smtClean="0">
                <a:solidFill>
                  <a:srgbClr val="FFFFFF"/>
                </a:solidFill>
              </a:rPr>
              <a:t>Edouard’s</a:t>
            </a:r>
            <a:r>
              <a:rPr lang="en-US" sz="2400" dirty="0" smtClean="0">
                <a:solidFill>
                  <a:srgbClr val="FFFFFF"/>
                </a:solidFill>
              </a:rPr>
              <a:t> surface center) for the 40 members of the composite groups over time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4" y="-1"/>
            <a:ext cx="883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Summary and Conclusions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738" y="397318"/>
            <a:ext cx="8833592" cy="652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Utilize wealth of HS3 observations and PSU WRF-</a:t>
            </a:r>
            <a:r>
              <a:rPr lang="en-US" sz="2200" dirty="0" err="1" smtClean="0">
                <a:solidFill>
                  <a:srgbClr val="FFFFFF"/>
                </a:solidFill>
              </a:rPr>
              <a:t>EnKF</a:t>
            </a:r>
            <a:r>
              <a:rPr lang="en-US" sz="2200" dirty="0" smtClean="0">
                <a:solidFill>
                  <a:srgbClr val="FFFFFF"/>
                </a:solidFill>
              </a:rPr>
              <a:t> ensemble forecast of Hurricane </a:t>
            </a:r>
            <a:r>
              <a:rPr lang="en-US" sz="2200" dirty="0" err="1" smtClean="0">
                <a:solidFill>
                  <a:srgbClr val="FFFFFF"/>
                </a:solidFill>
              </a:rPr>
              <a:t>Edouard</a:t>
            </a:r>
            <a:r>
              <a:rPr lang="en-US" sz="2200" dirty="0" smtClean="0">
                <a:solidFill>
                  <a:srgbClr val="FFFFFF"/>
                </a:solidFill>
              </a:rPr>
              <a:t> (2014) to examine the evolution and variability of </a:t>
            </a:r>
            <a:r>
              <a:rPr lang="en-US" sz="2200" dirty="0" err="1" smtClean="0">
                <a:solidFill>
                  <a:srgbClr val="FFFFFF"/>
                </a:solidFill>
              </a:rPr>
              <a:t>Edouard’s</a:t>
            </a:r>
            <a:r>
              <a:rPr lang="en-US" sz="2200" dirty="0" smtClean="0">
                <a:solidFill>
                  <a:srgbClr val="FFFFFF"/>
                </a:solidFill>
              </a:rPr>
              <a:t> warm core structure, particularly throughout its RI period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Four HS3 flights into </a:t>
            </a:r>
            <a:r>
              <a:rPr lang="en-US" sz="2200" dirty="0" err="1" smtClean="0">
                <a:solidFill>
                  <a:srgbClr val="FFFFFF"/>
                </a:solidFill>
              </a:rPr>
              <a:t>Edouard</a:t>
            </a:r>
            <a:r>
              <a:rPr lang="en-US" sz="2200" dirty="0" smtClean="0">
                <a:solidFill>
                  <a:srgbClr val="FFFFFF"/>
                </a:solidFill>
              </a:rPr>
              <a:t> – Flight 3 temperature perturbations suggest two possible perturbation structures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1) </a:t>
            </a:r>
            <a:r>
              <a:rPr lang="en-US" sz="2200" dirty="0" smtClean="0">
                <a:solidFill>
                  <a:srgbClr val="FFFFFF"/>
                </a:solidFill>
              </a:rPr>
              <a:t>a mid-tropospheric maxima between 4–6 km and a slightly weaker but distinct upper-tropospheric maxima between 10–12 km (as in many of the Earl </a:t>
            </a:r>
            <a:r>
              <a:rPr lang="en-US" sz="2200" dirty="0" err="1" smtClean="0">
                <a:solidFill>
                  <a:srgbClr val="FFFFFF"/>
                </a:solidFill>
              </a:rPr>
              <a:t>sondes</a:t>
            </a:r>
            <a:r>
              <a:rPr lang="en-US" sz="2200" dirty="0" smtClean="0">
                <a:solidFill>
                  <a:srgbClr val="FFFFFF"/>
                </a:solidFill>
              </a:rPr>
              <a:t> in Stern and Zhang (2016)) – likely in the eye, closest to the center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2) a single maxima (slightly weaker than either of the maxima in 1) between 8–10 km – farther from center, perhaps </a:t>
            </a:r>
            <a:r>
              <a:rPr lang="en-US" sz="2200" dirty="0" err="1" smtClean="0">
                <a:solidFill>
                  <a:srgbClr val="FFFFFF"/>
                </a:solidFill>
              </a:rPr>
              <a:t>eyewall</a:t>
            </a:r>
            <a:endParaRPr lang="en-US" sz="22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Temperature perturbation structure of GOOD composite at 00Z 17 Sept 2014 (during HS3 Flight #3) compares mostly favorably to observations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Area-averaged temperature perturbations begin developing in the lower to mid-troposphere (between 2–6 km) and build upwards – development is mostly confined to AFTER RI time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Correlation analyses support these conclusions, however, </a:t>
            </a:r>
            <a:r>
              <a:rPr lang="en-US" sz="2200" dirty="0">
                <a:solidFill>
                  <a:srgbClr val="FFFFFF"/>
                </a:solidFill>
              </a:rPr>
              <a:t>o</a:t>
            </a:r>
            <a:r>
              <a:rPr lang="en-US" sz="2200" dirty="0" smtClean="0">
                <a:solidFill>
                  <a:srgbClr val="FFFFFF"/>
                </a:solidFill>
              </a:rPr>
              <a:t>nce all developing composites begin RI, there is little relationship between height of maximum temperature perturbation and RI time/current MSLP</a:t>
            </a:r>
          </a:p>
        </p:txBody>
      </p:sp>
    </p:spTree>
    <p:extLst>
      <p:ext uri="{BB962C8B-B14F-4D97-AF65-F5344CB8AC3E}">
        <p14:creationId xmlns:p14="http://schemas.microsoft.com/office/powerpoint/2010/main" val="69164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1593"/>
            <a:ext cx="4494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Maximum 10-m Wind Speed (</a:t>
            </a:r>
            <a:r>
              <a:rPr lang="en-US" sz="2400" dirty="0" err="1" smtClean="0">
                <a:solidFill>
                  <a:schemeClr val="bg1"/>
                </a:solidFill>
              </a:rPr>
              <a:t>kts</a:t>
            </a:r>
            <a:r>
              <a:rPr lang="en-US" sz="2400" dirty="0" smtClean="0">
                <a:solidFill>
                  <a:schemeClr val="bg1"/>
                </a:solidFill>
              </a:rPr>
              <a:t>) classified by performance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Best Track – Black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 – Blue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GOOD_EARLY – Green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GOOD_LATE – Magenta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POOR – Red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283" y="183827"/>
            <a:ext cx="41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Ensemble Tracks classified by performance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SST’s contoured (constant amongst members)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ensemble_tracks_by_perfor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5569" r="11200" b="23647"/>
          <a:stretch/>
        </p:blipFill>
        <p:spPr>
          <a:xfrm>
            <a:off x="116799" y="183827"/>
            <a:ext cx="4416552" cy="3578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axwinds_time_by_performa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69" r="10463" b="23647"/>
          <a:stretch/>
        </p:blipFill>
        <p:spPr>
          <a:xfrm>
            <a:off x="4632821" y="3276683"/>
            <a:ext cx="4396153" cy="34828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632821" y="2912533"/>
            <a:ext cx="439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FFFF"/>
                </a:solidFill>
              </a:rPr>
              <a:t>Munsell</a:t>
            </a:r>
            <a:r>
              <a:rPr lang="en-US" dirty="0" smtClean="0">
                <a:solidFill>
                  <a:srgbClr val="FFFFFF"/>
                </a:solidFill>
              </a:rPr>
              <a:t> et al. 2016, In review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5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1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HS3 </a:t>
            </a:r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Dropsonde</a:t>
            </a:r>
            <a:r>
              <a:rPr lang="en-US" sz="2400" dirty="0" smtClean="0">
                <a:solidFill>
                  <a:schemeClr val="bg1"/>
                </a:solidFill>
              </a:rPr>
              <a:t> Positions (to determine inner-core </a:t>
            </a:r>
            <a:r>
              <a:rPr lang="en-US" sz="2400" dirty="0" err="1" smtClean="0">
                <a:solidFill>
                  <a:schemeClr val="bg1"/>
                </a:solidFill>
              </a:rPr>
              <a:t>sondes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8212" y="369883"/>
            <a:ext cx="8089158" cy="6457926"/>
            <a:chOff x="438212" y="369883"/>
            <a:chExt cx="8089158" cy="6457926"/>
          </a:xfrm>
        </p:grpSpPr>
        <p:pic>
          <p:nvPicPr>
            <p:cNvPr id="15" name="Picture 14" descr="dropsondes_position_Flight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25868" r="10729" b="23758"/>
            <a:stretch/>
          </p:blipFill>
          <p:spPr>
            <a:xfrm>
              <a:off x="4548157" y="3627409"/>
              <a:ext cx="3979213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 descr="dropsondes_position_Flight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25868" r="10729" b="23758"/>
            <a:stretch/>
          </p:blipFill>
          <p:spPr>
            <a:xfrm>
              <a:off x="438212" y="3620252"/>
              <a:ext cx="3979212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 descr="dropsondes_position_Flight2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25868" r="10729" b="23758"/>
            <a:stretch/>
          </p:blipFill>
          <p:spPr>
            <a:xfrm>
              <a:off x="4548157" y="369883"/>
              <a:ext cx="3979212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" name="Picture 1" descr="dropsondes_position_Flight1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25868" r="10729" b="23758"/>
            <a:stretch/>
          </p:blipFill>
          <p:spPr>
            <a:xfrm>
              <a:off x="438212" y="369883"/>
              <a:ext cx="3979212" cy="3200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777875" y="39687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5525" y="39687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875" y="3617829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5525" y="3617829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919" y="-91782"/>
            <a:ext cx="797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HS3 </a:t>
            </a:r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Dropsonde</a:t>
            </a:r>
            <a:r>
              <a:rPr lang="en-US" sz="2400" dirty="0" smtClean="0">
                <a:solidFill>
                  <a:schemeClr val="bg1"/>
                </a:solidFill>
              </a:rPr>
              <a:t> Perturbation Temperatures (°C)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19" y="365125"/>
            <a:ext cx="7998081" cy="6455527"/>
            <a:chOff x="504919" y="365125"/>
            <a:chExt cx="7998081" cy="6455527"/>
          </a:xfrm>
        </p:grpSpPr>
        <p:pic>
          <p:nvPicPr>
            <p:cNvPr id="15" name="Picture 14" descr="dropsondes_pert_temperatures_env_Flight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868" r="10377" b="23485"/>
            <a:stretch/>
          </p:blipFill>
          <p:spPr>
            <a:xfrm>
              <a:off x="4545181" y="3620252"/>
              <a:ext cx="3957819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 descr="dropsondes_pert_temperatures_env_Flight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868" r="10377" b="23485"/>
            <a:stretch/>
          </p:blipFill>
          <p:spPr>
            <a:xfrm>
              <a:off x="504919" y="3620252"/>
              <a:ext cx="3957818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2" descr="dropsondes_pert_temperatures_env_Flight2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868" r="10377" b="23486"/>
            <a:stretch/>
          </p:blipFill>
          <p:spPr>
            <a:xfrm>
              <a:off x="4545182" y="365125"/>
              <a:ext cx="3957818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11" descr="dropsondes_pert_temperatures_env_Flight1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868" r="10377" b="23485"/>
            <a:stretch/>
          </p:blipFill>
          <p:spPr>
            <a:xfrm>
              <a:off x="504919" y="369883"/>
              <a:ext cx="3957818" cy="3200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825500" y="36512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3150" y="36512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5500" y="366077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3150" y="3660775"/>
              <a:ext cx="117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Flight #4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65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psondes_pert_temperatures_env_distance_color_Flight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25432" r="11348" b="23704"/>
          <a:stretch/>
        </p:blipFill>
        <p:spPr>
          <a:xfrm>
            <a:off x="720335" y="758315"/>
            <a:ext cx="7315200" cy="5982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 rot="5400000">
            <a:off x="5707033" y="3514143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Mean Distance from Center (km)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19" y="-91782"/>
            <a:ext cx="797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HS3 </a:t>
            </a:r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Flight #3 </a:t>
            </a:r>
            <a:r>
              <a:rPr lang="en-US" sz="2400" dirty="0" err="1" smtClean="0">
                <a:solidFill>
                  <a:schemeClr val="bg1"/>
                </a:solidFill>
              </a:rPr>
              <a:t>Dropsonde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Perturbation Temperatures (°C</a:t>
            </a:r>
            <a:r>
              <a:rPr lang="en-US" sz="2400" dirty="0" smtClean="0">
                <a:solidFill>
                  <a:schemeClr val="bg1"/>
                </a:solidFill>
              </a:rPr>
              <a:t>) – Colored by distance from center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91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Modeled vs. (Raw Data) Observations (Flight 3)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38" y="407467"/>
            <a:ext cx="8026865" cy="6433600"/>
            <a:chOff x="572638" y="407467"/>
            <a:chExt cx="8026865" cy="6433600"/>
          </a:xfrm>
        </p:grpSpPr>
        <p:pic>
          <p:nvPicPr>
            <p:cNvPr id="7" name="Picture 6" descr="temp_pert_Avg_Radii_shis_obs_nointerp_zz_Flight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5926" r="11568" b="23842"/>
            <a:stretch/>
          </p:blipFill>
          <p:spPr>
            <a:xfrm>
              <a:off x="588513" y="3640667"/>
              <a:ext cx="3937819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temp_pert_Avg_Radii_obs_nointerp_Flight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6158" r="11269" b="24074"/>
            <a:stretch/>
          </p:blipFill>
          <p:spPr>
            <a:xfrm>
              <a:off x="4610168" y="407467"/>
              <a:ext cx="3989335" cy="32004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3" name="Group 2"/>
            <p:cNvGrpSpPr/>
            <p:nvPr/>
          </p:nvGrpSpPr>
          <p:grpSpPr>
            <a:xfrm>
              <a:off x="572638" y="407467"/>
              <a:ext cx="3970866" cy="3200400"/>
              <a:chOff x="572638" y="407467"/>
              <a:chExt cx="3970866" cy="3200400"/>
            </a:xfrm>
          </p:grpSpPr>
          <p:pic>
            <p:nvPicPr>
              <p:cNvPr id="2" name="Picture 1" descr="temp_pert_Avg_Radii_MemGood_Time45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8" t="26158" r="11568" b="23843"/>
              <a:stretch/>
            </p:blipFill>
            <p:spPr>
              <a:xfrm>
                <a:off x="572638" y="407467"/>
                <a:ext cx="3970866" cy="32004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15536" y="417508"/>
                <a:ext cx="7842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GOOD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15536" y="3687242"/>
              <a:ext cx="6592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S-HIS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10168" y="3640667"/>
              <a:ext cx="3976734" cy="3200400"/>
              <a:chOff x="4610168" y="3640667"/>
              <a:chExt cx="3976734" cy="32004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610168" y="3640667"/>
                <a:ext cx="3976734" cy="3200400"/>
                <a:chOff x="4602331" y="3640667"/>
                <a:chExt cx="3976734" cy="3200400"/>
              </a:xfrm>
            </p:grpSpPr>
            <p:pic>
              <p:nvPicPr>
                <p:cNvPr id="15" name="Picture 14" descr="temp_pert_Avg_Radii_amsu_obs_Flight3.pd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28" t="26088" r="11569" b="24035"/>
                <a:stretch/>
              </p:blipFill>
              <p:spPr>
                <a:xfrm>
                  <a:off x="4602331" y="3640667"/>
                  <a:ext cx="3976734" cy="32004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4953322" y="3670309"/>
                  <a:ext cx="7870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AMSU</a:t>
                  </a:r>
                  <a:endParaRPr lang="en-US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82940" y="6159509"/>
                <a:ext cx="212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From RAMMB/CIRA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55478" y="417508"/>
              <a:ext cx="13202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Dropsondes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93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25" y="12700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Tracks, Minimum SLP (</a:t>
            </a:r>
            <a:r>
              <a:rPr lang="en-US" sz="2400" dirty="0" err="1" smtClean="0">
                <a:solidFill>
                  <a:schemeClr val="bg1"/>
                </a:solidFill>
              </a:rPr>
              <a:t>hPa</a:t>
            </a:r>
            <a:r>
              <a:rPr lang="en-US" sz="2400" dirty="0" smtClean="0">
                <a:solidFill>
                  <a:schemeClr val="bg1"/>
                </a:solidFill>
              </a:rPr>
              <a:t>), and Maximum 10-m Wind Speeds (</a:t>
            </a:r>
            <a:r>
              <a:rPr lang="en-US" sz="2400" dirty="0" err="1" smtClean="0">
                <a:solidFill>
                  <a:schemeClr val="bg1"/>
                </a:solidFill>
              </a:rPr>
              <a:t>kts</a:t>
            </a:r>
            <a:r>
              <a:rPr lang="en-US" sz="2400" dirty="0" smtClean="0">
                <a:solidFill>
                  <a:schemeClr val="bg1"/>
                </a:solidFill>
              </a:rPr>
              <a:t>) for GOOD_EARLY, GOOD, GOOD_LATE, POOR, and APSU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(extended to 12 UTC 17 September 2014)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tracks_compmembers_exten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25466" r="9033" b="22058"/>
          <a:stretch/>
        </p:blipFill>
        <p:spPr>
          <a:xfrm>
            <a:off x="194037" y="127001"/>
            <a:ext cx="4114800" cy="32412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minslp_compmembers_exte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4691" r="9012" b="22716"/>
          <a:stretch/>
        </p:blipFill>
        <p:spPr>
          <a:xfrm>
            <a:off x="194037" y="3527032"/>
            <a:ext cx="4114800" cy="31755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maxwinds_compmembers_ext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25061" r="8373" b="22346"/>
          <a:stretch/>
        </p:blipFill>
        <p:spPr>
          <a:xfrm>
            <a:off x="4683125" y="3527032"/>
            <a:ext cx="4114800" cy="31755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578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5466" y="-91782"/>
            <a:ext cx="939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Perturbation Temperatures (°C) – 09/17/14 at 00 UTC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1500" y="369883"/>
            <a:ext cx="8022574" cy="6446842"/>
            <a:chOff x="571500" y="369883"/>
            <a:chExt cx="8022574" cy="6446842"/>
          </a:xfrm>
        </p:grpSpPr>
        <p:pic>
          <p:nvPicPr>
            <p:cNvPr id="16" name="Picture 15" descr="temp_pert_Avg_Radii_MemPoor_Time45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6158" r="11269" b="23611"/>
            <a:stretch/>
          </p:blipFill>
          <p:spPr>
            <a:xfrm>
              <a:off x="4625632" y="3616325"/>
              <a:ext cx="3952567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14" descr="temp_pert_Avg_Radii_MemGoodLate_Time4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5695" r="11269" b="23611"/>
            <a:stretch/>
          </p:blipFill>
          <p:spPr>
            <a:xfrm>
              <a:off x="587375" y="3616325"/>
              <a:ext cx="3916470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 descr="temp_pert_Avg_Radii_MemGood_Time45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6158" r="11568" b="24074"/>
            <a:stretch/>
          </p:blipFill>
          <p:spPr>
            <a:xfrm>
              <a:off x="4619625" y="369883"/>
              <a:ext cx="3974449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2" descr="temp_pert_Avg_Radii_MemGoodEarly_Time45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5695" r="11269" b="24074"/>
            <a:stretch/>
          </p:blipFill>
          <p:spPr>
            <a:xfrm>
              <a:off x="571500" y="369883"/>
              <a:ext cx="3952567" cy="32004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Group 10"/>
            <p:cNvGrpSpPr/>
            <p:nvPr/>
          </p:nvGrpSpPr>
          <p:grpSpPr>
            <a:xfrm>
              <a:off x="904873" y="417508"/>
              <a:ext cx="4841877" cy="3633232"/>
              <a:chOff x="904873" y="417508"/>
              <a:chExt cx="4841877" cy="36332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04873" y="417508"/>
                <a:ext cx="14605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GOOD_EARLY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62523" y="417508"/>
                <a:ext cx="7842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GOOD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0748" y="3681408"/>
                <a:ext cx="14605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GOOD_LATE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46648" y="3665533"/>
                <a:ext cx="8001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9552" y="383642"/>
            <a:ext cx="8004895" cy="6429376"/>
            <a:chOff x="579552" y="383642"/>
            <a:chExt cx="8004895" cy="6429376"/>
          </a:xfrm>
        </p:grpSpPr>
        <p:pic>
          <p:nvPicPr>
            <p:cNvPr id="5" name="Picture 4" descr="temp_pert_Avg_time_height_MemPoor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" t="26158" r="10970" b="24074"/>
            <a:stretch/>
          </p:blipFill>
          <p:spPr>
            <a:xfrm>
              <a:off x="4581219" y="3612618"/>
              <a:ext cx="4003228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 descr="temp_pert_Avg_time_height_MemGoodLate.pdf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" t="26158" r="10970" b="24305"/>
            <a:stretch/>
          </p:blipFill>
          <p:spPr>
            <a:xfrm>
              <a:off x="579552" y="3604149"/>
              <a:ext cx="3995928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 descr="temp_pert_Avg_time_height_MemGood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7" t="26158" r="11568" b="24305"/>
            <a:stretch/>
          </p:blipFill>
          <p:spPr>
            <a:xfrm>
              <a:off x="4585612" y="383642"/>
              <a:ext cx="3977069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" name="Picture 1" descr="temp_pert_Avg_time_height_MemGoodEarly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" t="26158" r="11269" b="24074"/>
            <a:stretch/>
          </p:blipFill>
          <p:spPr>
            <a:xfrm>
              <a:off x="581394" y="383642"/>
              <a:ext cx="3988343" cy="32004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Group 10"/>
            <p:cNvGrpSpPr/>
            <p:nvPr/>
          </p:nvGrpSpPr>
          <p:grpSpPr>
            <a:xfrm>
              <a:off x="905931" y="400575"/>
              <a:ext cx="4808011" cy="3617357"/>
              <a:chOff x="905931" y="400575"/>
              <a:chExt cx="4808011" cy="36173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05931" y="400575"/>
                <a:ext cx="14605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GOOD_EARLY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13840" y="400575"/>
                <a:ext cx="7842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GOOD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1806" y="3631667"/>
                <a:ext cx="14605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GOOD_LATE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13840" y="3648600"/>
                <a:ext cx="8001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-1" y="-74849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Perturbation Temperatures (°C) – Time/Height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5909" y="400575"/>
            <a:ext cx="5230284" cy="6115584"/>
            <a:chOff x="1975909" y="400575"/>
            <a:chExt cx="5230284" cy="611558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7206193" y="3666591"/>
              <a:ext cx="0" cy="2849568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975909" y="769907"/>
              <a:ext cx="1" cy="2481294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485465" y="400575"/>
              <a:ext cx="33868" cy="2850626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29418" y="3648600"/>
              <a:ext cx="0" cy="2849568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16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641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7</cp:revision>
  <dcterms:created xsi:type="dcterms:W3CDTF">2016-08-18T22:08:13Z</dcterms:created>
  <dcterms:modified xsi:type="dcterms:W3CDTF">2016-08-18T23:18:14Z</dcterms:modified>
</cp:coreProperties>
</file>