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7" r:id="rId3"/>
    <p:sldId id="278" r:id="rId4"/>
    <p:sldId id="279" r:id="rId5"/>
    <p:sldId id="276" r:id="rId6"/>
    <p:sldId id="281" r:id="rId7"/>
    <p:sldId id="280" r:id="rId8"/>
    <p:sldId id="282" r:id="rId9"/>
    <p:sldId id="283" r:id="rId10"/>
    <p:sldId id="266" r:id="rId11"/>
    <p:sldId id="263" r:id="rId12"/>
    <p:sldId id="270" r:id="rId13"/>
    <p:sldId id="258" r:id="rId14"/>
    <p:sldId id="267" r:id="rId15"/>
    <p:sldId id="259" r:id="rId16"/>
    <p:sldId id="285" r:id="rId17"/>
    <p:sldId id="265" r:id="rId18"/>
    <p:sldId id="289" r:id="rId19"/>
    <p:sldId id="286" r:id="rId20"/>
    <p:sldId id="293" r:id="rId21"/>
    <p:sldId id="294" r:id="rId22"/>
    <p:sldId id="295" r:id="rId23"/>
    <p:sldId id="296" r:id="rId24"/>
    <p:sldId id="29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5D9"/>
    <a:srgbClr val="F90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62420" autoAdjust="0"/>
  </p:normalViewPr>
  <p:slideViewPr>
    <p:cSldViewPr snapToGrid="0">
      <p:cViewPr>
        <p:scale>
          <a:sx n="43" d="100"/>
          <a:sy n="43" d="100"/>
        </p:scale>
        <p:origin x="14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9EDC9-6F51-4A02-9DD2-D0C66853A532}" type="datetimeFigureOut">
              <a:rPr lang="zh-CN" altLang="en-US" smtClean="0"/>
              <a:t>2016/8/19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913BA-CC44-4D69-A60E-109735A28050}" type="slidenum">
              <a:rPr lang="zh-CN" altLang="en-US" smtClean="0"/>
              <a:t>‹#›</a:t>
            </a:fld>
            <a:endParaRPr lang="zh-CN" altLang="en-US"/>
          </a:p>
        </p:txBody>
      </p:sp>
    </p:spTree>
    <p:extLst>
      <p:ext uri="{BB962C8B-B14F-4D97-AF65-F5344CB8AC3E}">
        <p14:creationId xmlns:p14="http://schemas.microsoft.com/office/powerpoint/2010/main" val="71904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a:t>
            </a:fld>
            <a:endParaRPr lang="zh-CN" altLang="en-US"/>
          </a:p>
        </p:txBody>
      </p:sp>
    </p:spTree>
    <p:extLst>
      <p:ext uri="{BB962C8B-B14F-4D97-AF65-F5344CB8AC3E}">
        <p14:creationId xmlns:p14="http://schemas.microsoft.com/office/powerpoint/2010/main" val="118013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case is initialized at 00Z Aug 26, 2005. Figure 2a plots the sea surface temperature.</a:t>
            </a:r>
            <a:r>
              <a:rPr lang="en-US" altLang="zh-CN" baseline="0" dirty="0" smtClean="0"/>
              <a:t> We can see that SST is over 30 C throughout the gulf of </a:t>
            </a:r>
            <a:r>
              <a:rPr lang="en-US" altLang="zh-CN" baseline="0" dirty="0" err="1" smtClean="0"/>
              <a:t>mexico</a:t>
            </a:r>
            <a:r>
              <a:rPr lang="en-US" altLang="zh-CN" baseline="0" dirty="0" smtClean="0"/>
              <a:t>. Plotted in figure 1 is the sea surface height and Plotted in figure 2b is the temperature at 50-m depth. These two figures all show warm core eddies in red circles and cold eddies in purple circles. This mesoscale oceanic features can not be resolved in the original GFS SST fields.</a:t>
            </a:r>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10</a:t>
            </a:fld>
            <a:endParaRPr lang="zh-CN" altLang="en-US"/>
          </a:p>
        </p:txBody>
      </p:sp>
    </p:spTree>
    <p:extLst>
      <p:ext uri="{BB962C8B-B14F-4D97-AF65-F5344CB8AC3E}">
        <p14:creationId xmlns:p14="http://schemas.microsoft.com/office/powerpoint/2010/main" val="63578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dash lines are the uncoupled case and the solid lines are the coupled case. The simulated tracks in</a:t>
            </a:r>
            <a:r>
              <a:rPr lang="en-US" altLang="zh-CN" baseline="0" dirty="0" smtClean="0"/>
              <a:t> all cases are close to but slower than the best track. And the coupled ones </a:t>
            </a:r>
            <a:r>
              <a:rPr lang="en-US" altLang="zh-CN" baseline="0" dirty="0" smtClean="0"/>
              <a:t>move a little left to the uncoupled ones and are </a:t>
            </a:r>
            <a:r>
              <a:rPr lang="en-US" altLang="zh-CN" baseline="0" dirty="0" smtClean="0"/>
              <a:t>all closer to the best </a:t>
            </a:r>
            <a:r>
              <a:rPr lang="en-US" altLang="zh-CN" baseline="0" dirty="0" smtClean="0"/>
              <a:t>track. </a:t>
            </a:r>
            <a:r>
              <a:rPr lang="en-US" altLang="zh-CN" baseline="0" dirty="0" smtClean="0"/>
              <a:t>The track is insensitive to the drag formulas because the track position is mainly determined by large-scale steering flows. </a:t>
            </a:r>
          </a:p>
        </p:txBody>
      </p:sp>
      <p:sp>
        <p:nvSpPr>
          <p:cNvPr id="4" name="灯片编号占位符 3"/>
          <p:cNvSpPr>
            <a:spLocks noGrp="1"/>
          </p:cNvSpPr>
          <p:nvPr>
            <p:ph type="sldNum" sz="quarter" idx="10"/>
          </p:nvPr>
        </p:nvSpPr>
        <p:spPr/>
        <p:txBody>
          <a:bodyPr/>
          <a:lstStyle/>
          <a:p>
            <a:fld id="{D9A913BA-CC44-4D69-A60E-109735A28050}" type="slidenum">
              <a:rPr lang="zh-CN" altLang="en-US" smtClean="0"/>
              <a:t>11</a:t>
            </a:fld>
            <a:endParaRPr lang="zh-CN" altLang="en-US"/>
          </a:p>
        </p:txBody>
      </p:sp>
    </p:spTree>
    <p:extLst>
      <p:ext uri="{BB962C8B-B14F-4D97-AF65-F5344CB8AC3E}">
        <p14:creationId xmlns:p14="http://schemas.microsoft.com/office/powerpoint/2010/main" val="378752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For the non-coupled cases, the minimum SLP is similar to some extent. This may be due to the same parameterization scheme of heat flux they used. But the case with the reduced wind drag in hurricane condition yields much larger wind speed than the other two cases and the best track.</a:t>
            </a:r>
          </a:p>
          <a:p>
            <a:r>
              <a:rPr lang="en-US" altLang="zh-CN" baseline="0" dirty="0" smtClean="0"/>
              <a:t>After coupled with the ocean model, the minimum SLP and the maximum wind speed are both significantly lower than the non-coupled ones because of the ocean cooling. While the two cases with larger wind stress underestimated the intensity of Katrina, the result from the case with the reduced wind drag is consistent with best track. It can also reproduce the intensification and peak value at this time.</a:t>
            </a:r>
          </a:p>
          <a:p>
            <a:r>
              <a:rPr lang="en-US" altLang="zh-CN" baseline="0" dirty="0" smtClean="0"/>
              <a:t>So we can </a:t>
            </a:r>
            <a:r>
              <a:rPr lang="en-US" altLang="zh-CN" baseline="0" dirty="0" smtClean="0"/>
              <a:t>conclude in this Katrina case </a:t>
            </a:r>
            <a:r>
              <a:rPr lang="en-US" altLang="zh-CN" baseline="0" dirty="0" smtClean="0"/>
              <a:t>that considering the ocean cooling effect and decreasing tendency of the wind stress coefficient in high wind condition, the hurricane intensity can be well </a:t>
            </a:r>
            <a:r>
              <a:rPr lang="en-US" altLang="zh-CN" baseline="0" dirty="0" smtClean="0"/>
              <a:t>reproduced.</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12</a:t>
            </a:fld>
            <a:endParaRPr lang="zh-CN" altLang="en-US"/>
          </a:p>
        </p:txBody>
      </p:sp>
    </p:spTree>
    <p:extLst>
      <p:ext uri="{BB962C8B-B14F-4D97-AF65-F5344CB8AC3E}">
        <p14:creationId xmlns:p14="http://schemas.microsoft.com/office/powerpoint/2010/main" val="289304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figures are the SST evolution computed by three cases.</a:t>
            </a:r>
            <a:endParaRPr lang="en-US" altLang="zh-CN" dirty="0" smtClean="0"/>
          </a:p>
          <a:p>
            <a:r>
              <a:rPr lang="en-US" altLang="zh-CN" baseline="0" dirty="0" smtClean="0"/>
              <a:t>Let’s see the first row. When the hurricane passed by, we can easily see the ocean cooling. And the maximum cooling </a:t>
            </a:r>
            <a:r>
              <a:rPr lang="en-US" altLang="zh-CN" baseline="0" dirty="0" err="1" smtClean="0"/>
              <a:t>accur</a:t>
            </a:r>
            <a:r>
              <a:rPr lang="en-US" altLang="zh-CN" baseline="0" dirty="0" smtClean="0"/>
              <a:t> in this two regions. Which is consistent with the cold core eddy in the initial condition. During these two regions, the hurricane passed over the Loop Current, the temperature decreased not much, so in this area the hurricane intensified.</a:t>
            </a:r>
          </a:p>
          <a:p>
            <a:r>
              <a:rPr lang="en-US" altLang="zh-CN" baseline="0" dirty="0" smtClean="0"/>
              <a:t>When compared three cases, we can see the SST fields are similar. Although PSU drag formula yields the wind stress coefficient increasing with the wind speed, the simulated wind speed is smaller than the other two cases, so these two variables compensate with each other. We can see the white lines in the figures. It is the contour of the wind stress. The distribution and the magnitudes are much alike. As a result the SST fields driven by the wind forcing are similar.</a:t>
            </a:r>
          </a:p>
          <a:p>
            <a:endParaRPr lang="en-US" altLang="zh-CN" baseline="0" dirty="0" smtClean="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13</a:t>
            </a:fld>
            <a:endParaRPr lang="zh-CN" altLang="en-US"/>
          </a:p>
        </p:txBody>
      </p:sp>
    </p:spTree>
    <p:extLst>
      <p:ext uri="{BB962C8B-B14F-4D97-AF65-F5344CB8AC3E}">
        <p14:creationId xmlns:p14="http://schemas.microsoft.com/office/powerpoint/2010/main" val="28152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major differences of the 10-m wind speed among three options lie in the tangential wind instead of the radial wind velocity. </a:t>
            </a:r>
          </a:p>
          <a:p>
            <a:endParaRPr lang="en-US" altLang="zh-CN" baseline="0" dirty="0" smtClean="0"/>
          </a:p>
          <a:p>
            <a:r>
              <a:rPr lang="en-US" altLang="zh-CN" baseline="0" dirty="0" smtClean="0"/>
              <a:t>The thick black lines represent 950 </a:t>
            </a:r>
            <a:r>
              <a:rPr lang="en-US" altLang="zh-CN" baseline="0" dirty="0" err="1" smtClean="0"/>
              <a:t>millibar</a:t>
            </a:r>
            <a:r>
              <a:rPr lang="en-US" altLang="zh-CN" baseline="0" dirty="0" smtClean="0"/>
              <a:t>, it expands throughout the first 90 hours after the initial time in the coupled cases. But the minimum sea level pressure all peaks at around 72 hours. </a:t>
            </a:r>
            <a:r>
              <a:rPr lang="en-US" altLang="zh-CN" baseline="0" dirty="0" smtClean="0"/>
              <a:t>At this time the hurricane pass over the Loop Current.</a:t>
            </a:r>
            <a:endParaRPr lang="en-US" altLang="zh-CN" baseline="0" dirty="0" smtClean="0"/>
          </a:p>
          <a:p>
            <a:r>
              <a:rPr lang="en-US" altLang="zh-CN" baseline="0" dirty="0" smtClean="0"/>
              <a:t>Without the coupling, the whole pressure field expand throughout the 90 hours.</a:t>
            </a:r>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15</a:t>
            </a:fld>
            <a:endParaRPr lang="zh-CN" altLang="en-US"/>
          </a:p>
        </p:txBody>
      </p:sp>
    </p:spTree>
    <p:extLst>
      <p:ext uri="{BB962C8B-B14F-4D97-AF65-F5344CB8AC3E}">
        <p14:creationId xmlns:p14="http://schemas.microsoft.com/office/powerpoint/2010/main" val="380227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major differences of the 10-m wind speed among three options lie in the tangential wind instead of the radial wind </a:t>
            </a:r>
            <a:r>
              <a:rPr lang="en-US" altLang="zh-CN" baseline="0" dirty="0" smtClean="0"/>
              <a:t>velocity. We can see the </a:t>
            </a:r>
            <a:endParaRPr lang="en-US" altLang="zh-CN" baseline="0" dirty="0" smtClean="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16</a:t>
            </a:fld>
            <a:endParaRPr lang="zh-CN" altLang="en-US"/>
          </a:p>
        </p:txBody>
      </p:sp>
    </p:spTree>
    <p:extLst>
      <p:ext uri="{BB962C8B-B14F-4D97-AF65-F5344CB8AC3E}">
        <p14:creationId xmlns:p14="http://schemas.microsoft.com/office/powerpoint/2010/main" val="402178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17</a:t>
            </a:fld>
            <a:endParaRPr lang="zh-CN" altLang="en-US"/>
          </a:p>
        </p:txBody>
      </p:sp>
    </p:spTree>
    <p:extLst>
      <p:ext uri="{BB962C8B-B14F-4D97-AF65-F5344CB8AC3E}">
        <p14:creationId xmlns:p14="http://schemas.microsoft.com/office/powerpoint/2010/main" val="125081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22</a:t>
            </a:fld>
            <a:endParaRPr lang="zh-CN" altLang="en-US"/>
          </a:p>
        </p:txBody>
      </p:sp>
    </p:spTree>
    <p:extLst>
      <p:ext uri="{BB962C8B-B14F-4D97-AF65-F5344CB8AC3E}">
        <p14:creationId xmlns:p14="http://schemas.microsoft.com/office/powerpoint/2010/main" val="132985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23</a:t>
            </a:fld>
            <a:endParaRPr lang="zh-CN" altLang="en-US"/>
          </a:p>
        </p:txBody>
      </p:sp>
    </p:spTree>
    <p:extLst>
      <p:ext uri="{BB962C8B-B14F-4D97-AF65-F5344CB8AC3E}">
        <p14:creationId xmlns:p14="http://schemas.microsoft.com/office/powerpoint/2010/main" val="205133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Figure</a:t>
            </a:r>
            <a:r>
              <a:rPr lang="en-US" altLang="zh-CN" baseline="0" dirty="0" smtClean="0"/>
              <a:t> 1 shows that the drag formulas proposed by different authors vary to a large extent in high wind condition.</a:t>
            </a:r>
            <a:endParaRPr lang="zh-CN" altLang="en-US" dirty="0"/>
          </a:p>
        </p:txBody>
      </p:sp>
      <p:sp>
        <p:nvSpPr>
          <p:cNvPr id="4" name="灯片编号占位符 3"/>
          <p:cNvSpPr>
            <a:spLocks noGrp="1"/>
          </p:cNvSpPr>
          <p:nvPr>
            <p:ph type="sldNum" sz="quarter" idx="10"/>
          </p:nvPr>
        </p:nvSpPr>
        <p:spPr/>
        <p:txBody>
          <a:bodyPr/>
          <a:lstStyle/>
          <a:p>
            <a:fld id="{66E598E0-F2BC-4086-ADB4-300CC718BC53}" type="slidenum">
              <a:rPr lang="zh-CN" altLang="en-US" smtClean="0"/>
              <a:t>2</a:t>
            </a:fld>
            <a:endParaRPr lang="zh-CN" altLang="en-US"/>
          </a:p>
        </p:txBody>
      </p:sp>
    </p:spTree>
    <p:extLst>
      <p:ext uri="{BB962C8B-B14F-4D97-AF65-F5344CB8AC3E}">
        <p14:creationId xmlns:p14="http://schemas.microsoft.com/office/powerpoint/2010/main" val="277038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Three drag formulas are chosen</a:t>
            </a:r>
            <a:r>
              <a:rPr lang="en-US" altLang="zh-CN" baseline="0" dirty="0" smtClean="0"/>
              <a:t>. These three options use the same heat flux scheme. The ratio of </a:t>
            </a:r>
            <a:r>
              <a:rPr lang="en-US" altLang="zh-CN" baseline="0" dirty="0" err="1" smtClean="0"/>
              <a:t>Ck</a:t>
            </a:r>
            <a:r>
              <a:rPr lang="en-US" altLang="zh-CN" baseline="0" dirty="0" smtClean="0"/>
              <a:t> to Cd is plotted in figure 2. </a:t>
            </a:r>
            <a:r>
              <a:rPr lang="en-US" altLang="zh-CN" baseline="0" dirty="0" err="1" smtClean="0"/>
              <a:t>Opt_CYJ</a:t>
            </a:r>
            <a:r>
              <a:rPr lang="en-US" altLang="zh-CN" baseline="0" dirty="0" smtClean="0"/>
              <a:t> is larger than 0.75 when wind speed is beyond 64 m/s, which is consistent with the conclusion of Emanuel (1995) that the ratio in real hurricanes lies above 0.75.</a:t>
            </a:r>
          </a:p>
          <a:p>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3</a:t>
            </a:fld>
            <a:endParaRPr lang="zh-CN" altLang="en-US"/>
          </a:p>
        </p:txBody>
      </p:sp>
    </p:spTree>
    <p:extLst>
      <p:ext uri="{BB962C8B-B14F-4D97-AF65-F5344CB8AC3E}">
        <p14:creationId xmlns:p14="http://schemas.microsoft.com/office/powerpoint/2010/main" val="39349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general, most of the operational systems use the time-independent sea surface temperature</a:t>
            </a:r>
            <a:r>
              <a:rPr lang="en-US" altLang="zh-CN" baseline="0" dirty="0" smtClean="0"/>
              <a:t> field</a:t>
            </a:r>
            <a:r>
              <a:rPr lang="en-US" altLang="zh-CN" dirty="0" smtClean="0"/>
              <a:t> to forecast</a:t>
            </a:r>
            <a:r>
              <a:rPr lang="en-US" altLang="zh-CN" baseline="0" dirty="0" smtClean="0"/>
              <a:t> the hurricane intensity and doesn’t consider the ocean cooling effect.</a:t>
            </a:r>
            <a:endParaRPr lang="en-US" altLang="zh-CN" dirty="0" smtClean="0"/>
          </a:p>
          <a:p>
            <a:r>
              <a:rPr lang="en-US" altLang="zh-CN" dirty="0" smtClean="0"/>
              <a:t>As is known</a:t>
            </a:r>
            <a:r>
              <a:rPr lang="en-US" altLang="zh-CN" baseline="0" dirty="0" smtClean="0"/>
              <a:t>, hurricane wind field has significant impacts on ocean physics</a:t>
            </a:r>
          </a:p>
          <a:p>
            <a:r>
              <a:rPr lang="en-US" altLang="zh-CN" dirty="0" smtClean="0"/>
              <a:t>colder</a:t>
            </a:r>
            <a:r>
              <a:rPr lang="en-US" altLang="zh-CN" baseline="0" dirty="0" smtClean="0"/>
              <a:t> </a:t>
            </a:r>
            <a:r>
              <a:rPr lang="en-US" altLang="zh-CN" dirty="0" smtClean="0"/>
              <a:t>water in the deeper</a:t>
            </a:r>
            <a:r>
              <a:rPr lang="en-US" altLang="zh-CN" baseline="0" dirty="0" smtClean="0"/>
              <a:t> layer in the ocean will rise to the surface and the sea surface temperature is lowered. (Next </a:t>
            </a:r>
            <a:r>
              <a:rPr lang="en-US" altLang="zh-CN" baseline="0" dirty="0" err="1" smtClean="0"/>
              <a:t>ppt</a:t>
            </a:r>
            <a:r>
              <a:rPr lang="en-US" altLang="zh-CN" baseline="0" dirty="0" smtClean="0"/>
              <a:t>)</a:t>
            </a:r>
          </a:p>
          <a:p>
            <a:r>
              <a:rPr lang="en-US" altLang="zh-CN" sz="1200" dirty="0" smtClean="0"/>
              <a:t>Negative feedback from</a:t>
            </a:r>
            <a:r>
              <a:rPr lang="en-US" altLang="zh-CN" sz="1200" baseline="0" dirty="0" smtClean="0"/>
              <a:t> ocean response will</a:t>
            </a:r>
            <a:r>
              <a:rPr lang="en-US" altLang="zh-CN" sz="1200" dirty="0" smtClean="0"/>
              <a:t> occur. Lower</a:t>
            </a:r>
            <a:r>
              <a:rPr lang="en-US" altLang="zh-CN" sz="1200" baseline="0" dirty="0" smtClean="0"/>
              <a:t> SST may reduce the heat flux from ocean to air and impede the hurricane </a:t>
            </a:r>
            <a:r>
              <a:rPr lang="en-US" altLang="zh-CN" sz="1200" baseline="0" dirty="0" err="1" smtClean="0"/>
              <a:t>intensificaition</a:t>
            </a:r>
            <a:r>
              <a:rPr lang="en-US" altLang="zh-CN" sz="1200" baseline="0" dirty="0" smtClean="0"/>
              <a:t>.</a:t>
            </a:r>
          </a:p>
          <a:p>
            <a:r>
              <a:rPr lang="en-US" altLang="zh-CN" baseline="0" dirty="0" smtClean="0"/>
              <a:t>So the hurricane motion is a strongly coupled process</a:t>
            </a:r>
          </a:p>
          <a:p>
            <a:r>
              <a:rPr lang="en-US" altLang="zh-CN" dirty="0" smtClean="0"/>
              <a:t>So in summary</a:t>
            </a:r>
            <a:r>
              <a:rPr lang="en-US" altLang="zh-CN" baseline="0" dirty="0" smtClean="0"/>
              <a:t> </a:t>
            </a:r>
            <a:r>
              <a:rPr lang="en-US" altLang="zh-CN" dirty="0" smtClean="0"/>
              <a:t>my research</a:t>
            </a:r>
            <a:r>
              <a:rPr lang="en-US" altLang="zh-CN" baseline="0" dirty="0" smtClean="0"/>
              <a:t> is to investigate </a:t>
            </a:r>
            <a:r>
              <a:rPr lang="en-US" altLang="zh-CN" b="1" dirty="0" smtClean="0">
                <a:latin typeface="+mn-lt"/>
              </a:rPr>
              <a:t>Joint Effects of Ocean Cooling and Reduced Wind Drag on Hurricane Forecast</a:t>
            </a:r>
            <a:endParaRPr lang="zh-CN" altLang="en-US" dirty="0"/>
          </a:p>
        </p:txBody>
      </p:sp>
      <p:sp>
        <p:nvSpPr>
          <p:cNvPr id="4" name="灯片编号占位符 3"/>
          <p:cNvSpPr>
            <a:spLocks noGrp="1"/>
          </p:cNvSpPr>
          <p:nvPr>
            <p:ph type="sldNum" sz="quarter" idx="10"/>
          </p:nvPr>
        </p:nvSpPr>
        <p:spPr/>
        <p:txBody>
          <a:bodyPr/>
          <a:lstStyle/>
          <a:p>
            <a:fld id="{66E598E0-F2BC-4086-ADB4-300CC718BC53}" type="slidenum">
              <a:rPr lang="zh-CN" altLang="en-US" smtClean="0"/>
              <a:t>4</a:t>
            </a:fld>
            <a:endParaRPr lang="zh-CN" altLang="en-US"/>
          </a:p>
        </p:txBody>
      </p:sp>
    </p:spTree>
    <p:extLst>
      <p:ext uri="{BB962C8B-B14F-4D97-AF65-F5344CB8AC3E}">
        <p14:creationId xmlns:p14="http://schemas.microsoft.com/office/powerpoint/2010/main" val="384782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Plotted</a:t>
            </a:r>
            <a:r>
              <a:rPr lang="en-US" altLang="zh-CN" baseline="0" dirty="0" smtClean="0"/>
              <a:t> in the figures is the satellite observed SST during the hurricane Katrina. We can clearly see the temperature cooling region in the black circle. The SST cooling is up to 6-7 degree Celsius during Katrina.</a:t>
            </a:r>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5</a:t>
            </a:fld>
            <a:endParaRPr lang="zh-CN" altLang="en-US"/>
          </a:p>
        </p:txBody>
      </p:sp>
    </p:spTree>
    <p:extLst>
      <p:ext uri="{BB962C8B-B14F-4D97-AF65-F5344CB8AC3E}">
        <p14:creationId xmlns:p14="http://schemas.microsoft.com/office/powerpoint/2010/main" val="169623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wind stress derived from the three</a:t>
            </a:r>
            <a:r>
              <a:rPr lang="en-US" altLang="zh-CN" baseline="0" dirty="0" smtClean="0"/>
              <a:t> drag formulas discussed above </a:t>
            </a:r>
            <a:r>
              <a:rPr lang="en-US" altLang="zh-CN" dirty="0" smtClean="0"/>
              <a:t>is calculated in WRF</a:t>
            </a:r>
            <a:r>
              <a:rPr lang="en-US" altLang="zh-CN" baseline="0" dirty="0" smtClean="0"/>
              <a:t> and transferred to ROMS to drive the ocean dynamics.</a:t>
            </a:r>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6</a:t>
            </a:fld>
            <a:endParaRPr lang="zh-CN" altLang="en-US"/>
          </a:p>
        </p:txBody>
      </p:sp>
    </p:spTree>
    <p:extLst>
      <p:ext uri="{BB962C8B-B14F-4D97-AF65-F5344CB8AC3E}">
        <p14:creationId xmlns:p14="http://schemas.microsoft.com/office/powerpoint/2010/main" val="183335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hurricane case I study is Katrina because it has extremely</a:t>
            </a:r>
            <a:r>
              <a:rPr lang="en-US" altLang="zh-CN" baseline="0" dirty="0" smtClean="0"/>
              <a:t> large intensity and is applicable for the sensitivity analysis of wind stress coefficient in high wind condition. I set six cases. The first three are run only in WRF and not coupled with the ocean model. They use three different drag formulas and the static SST fields are from GFS product. The later three cases are coupled with the ocean model.</a:t>
            </a:r>
            <a:endParaRPr lang="zh-CN" altLang="en-US" dirty="0"/>
          </a:p>
        </p:txBody>
      </p:sp>
      <p:sp>
        <p:nvSpPr>
          <p:cNvPr id="4" name="灯片编号占位符 3"/>
          <p:cNvSpPr>
            <a:spLocks noGrp="1"/>
          </p:cNvSpPr>
          <p:nvPr>
            <p:ph type="sldNum" sz="quarter" idx="10"/>
          </p:nvPr>
        </p:nvSpPr>
        <p:spPr/>
        <p:txBody>
          <a:bodyPr/>
          <a:lstStyle/>
          <a:p>
            <a:fld id="{D9A913BA-CC44-4D69-A60E-109735A28050}" type="slidenum">
              <a:rPr lang="zh-CN" altLang="en-US" smtClean="0"/>
              <a:t>7</a:t>
            </a:fld>
            <a:endParaRPr lang="zh-CN" altLang="en-US"/>
          </a:p>
        </p:txBody>
      </p:sp>
    </p:spTree>
    <p:extLst>
      <p:ext uri="{BB962C8B-B14F-4D97-AF65-F5344CB8AC3E}">
        <p14:creationId xmlns:p14="http://schemas.microsoft.com/office/powerpoint/2010/main" val="2444797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a:t>
            </a:r>
            <a:r>
              <a:rPr lang="en-US" altLang="zh-CN" baseline="0" dirty="0" smtClean="0"/>
              <a:t> used three nesting domains in WRF. The horizontal grid resolution is 27, 9, 3 km respectively. Vertical direction uses 43 levels.</a:t>
            </a:r>
          </a:p>
          <a:p>
            <a:r>
              <a:rPr lang="en-US" altLang="zh-CN" baseline="0" dirty="0" smtClean="0"/>
              <a:t>The initial condition was interpolated from the </a:t>
            </a:r>
            <a:r>
              <a:rPr lang="en-US" altLang="zh-CN" baseline="0" dirty="0" err="1" smtClean="0"/>
              <a:t>EnKF</a:t>
            </a:r>
            <a:r>
              <a:rPr lang="en-US" altLang="zh-CN" baseline="0" dirty="0" smtClean="0"/>
              <a:t> ensemble mean output created by Green and Zhang (2013)</a:t>
            </a:r>
          </a:p>
          <a:p>
            <a:r>
              <a:rPr lang="en-US" altLang="zh-CN" baseline="0" dirty="0" smtClean="0"/>
              <a:t>Lateral boundary condition use GFS</a:t>
            </a:r>
            <a:endParaRPr lang="zh-CN" altLang="en-US" dirty="0"/>
          </a:p>
        </p:txBody>
      </p:sp>
      <p:sp>
        <p:nvSpPr>
          <p:cNvPr id="4" name="灯片编号占位符 3"/>
          <p:cNvSpPr>
            <a:spLocks noGrp="1"/>
          </p:cNvSpPr>
          <p:nvPr>
            <p:ph type="sldNum" sz="quarter" idx="10"/>
          </p:nvPr>
        </p:nvSpPr>
        <p:spPr/>
        <p:txBody>
          <a:bodyPr/>
          <a:lstStyle/>
          <a:p>
            <a:fld id="{66E598E0-F2BC-4086-ADB4-300CC718BC53}" type="slidenum">
              <a:rPr lang="zh-CN" altLang="en-US" smtClean="0"/>
              <a:t>8</a:t>
            </a:fld>
            <a:endParaRPr lang="zh-CN" altLang="en-US"/>
          </a:p>
        </p:txBody>
      </p:sp>
    </p:spTree>
    <p:extLst>
      <p:ext uri="{BB962C8B-B14F-4D97-AF65-F5344CB8AC3E}">
        <p14:creationId xmlns:p14="http://schemas.microsoft.com/office/powerpoint/2010/main" val="190353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15 levels in the upper 50 m to better resolve</a:t>
            </a:r>
            <a:r>
              <a:rPr lang="en-US" altLang="zh-CN" baseline="0" dirty="0" smtClean="0"/>
              <a:t> the ocean mixed layer.</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66E598E0-F2BC-4086-ADB4-300CC718BC53}" type="slidenum">
              <a:rPr lang="zh-CN" altLang="en-US" smtClean="0"/>
              <a:t>9</a:t>
            </a:fld>
            <a:endParaRPr lang="zh-CN" altLang="en-US"/>
          </a:p>
        </p:txBody>
      </p:sp>
    </p:spTree>
    <p:extLst>
      <p:ext uri="{BB962C8B-B14F-4D97-AF65-F5344CB8AC3E}">
        <p14:creationId xmlns:p14="http://schemas.microsoft.com/office/powerpoint/2010/main" val="143869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31631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21874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92943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60199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147010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176453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326044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83203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671549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76416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462E0FB-DE17-499B-A0F1-FEE373E0BEBB}" type="datetimeFigureOut">
              <a:rPr lang="zh-CN" altLang="en-US" smtClean="0"/>
              <a:t>2016/8/19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111688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2E0FB-DE17-499B-A0F1-FEE373E0BEBB}" type="datetimeFigureOut">
              <a:rPr lang="zh-CN" altLang="en-US" smtClean="0"/>
              <a:t>2016/8/19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A5FA3-6D5F-4871-BC62-EA18040F70F3}" type="slidenum">
              <a:rPr lang="zh-CN" altLang="en-US" smtClean="0"/>
              <a:t>‹#›</a:t>
            </a:fld>
            <a:endParaRPr lang="zh-CN" altLang="en-US"/>
          </a:p>
        </p:txBody>
      </p:sp>
    </p:spTree>
    <p:extLst>
      <p:ext uri="{BB962C8B-B14F-4D97-AF65-F5344CB8AC3E}">
        <p14:creationId xmlns:p14="http://schemas.microsoft.com/office/powerpoint/2010/main" val="200583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notesSlide" Target="../notesSlides/notesSlide13.xm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39.png"/><Relationship Id="rId20" Type="http://schemas.openxmlformats.org/officeDocument/2006/relationships/image" Target="../media/image1.wmf"/><Relationship Id="rId1" Type="http://schemas.openxmlformats.org/officeDocument/2006/relationships/vmlDrawing" Target="../drawings/vmlDrawing3.v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oleObject" Target="../embeddings/oleObject12.bin"/><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16.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7.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s>
</file>

<file path=ppt/slides/_rels/slide1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tiff"/><Relationship Id="rId5" Type="http://schemas.openxmlformats.org/officeDocument/2006/relationships/image" Target="../media/image1.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70.tiff"/><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21.xml.rels><?xml version="1.0" encoding="UTF-8" standalone="yes"?>
<Relationships xmlns="http://schemas.openxmlformats.org/package/2006/relationships"><Relationship Id="rId3" Type="http://schemas.openxmlformats.org/officeDocument/2006/relationships/image" Target="../media/image72.tiff"/><Relationship Id="rId7" Type="http://schemas.openxmlformats.org/officeDocument/2006/relationships/image" Target="../media/image76.tiff"/><Relationship Id="rId2" Type="http://schemas.openxmlformats.org/officeDocument/2006/relationships/image" Target="../media/image71.tiff"/><Relationship Id="rId1" Type="http://schemas.openxmlformats.org/officeDocument/2006/relationships/slideLayout" Target="../slideLayouts/slideLayout2.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22.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8.tiff"/></Relationships>
</file>

<file path=ppt/slides/_rels/slide2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6.bin"/><Relationship Id="rId18" Type="http://schemas.openxmlformats.org/officeDocument/2006/relationships/image" Target="../media/image10.wmf"/><Relationship Id="rId3" Type="http://schemas.openxmlformats.org/officeDocument/2006/relationships/notesSlide" Target="../notesSlides/notesSlide3.xml"/><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7.wmf"/><Relationship Id="rId17" Type="http://schemas.openxmlformats.org/officeDocument/2006/relationships/oleObject" Target="../embeddings/oleObject8.bin"/><Relationship Id="rId25" Type="http://schemas.openxmlformats.org/officeDocument/2006/relationships/image" Target="../media/image15.tiff"/><Relationship Id="rId2" Type="http://schemas.openxmlformats.org/officeDocument/2006/relationships/slideLayout" Target="../slideLayouts/slideLayout2.xml"/><Relationship Id="rId16" Type="http://schemas.openxmlformats.org/officeDocument/2006/relationships/image" Target="../media/image9.wmf"/><Relationship Id="rId20" Type="http://schemas.openxmlformats.org/officeDocument/2006/relationships/image" Target="../media/image11.wmf"/><Relationship Id="rId1" Type="http://schemas.openxmlformats.org/officeDocument/2006/relationships/vmlDrawing" Target="../drawings/vmlDrawing2.vml"/><Relationship Id="rId6" Type="http://schemas.openxmlformats.org/officeDocument/2006/relationships/image" Target="../media/image4.wmf"/><Relationship Id="rId11" Type="http://schemas.openxmlformats.org/officeDocument/2006/relationships/oleObject" Target="../embeddings/oleObject5.bin"/><Relationship Id="rId24" Type="http://schemas.openxmlformats.org/officeDocument/2006/relationships/image" Target="../media/image13.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6.wmf"/><Relationship Id="rId19" Type="http://schemas.openxmlformats.org/officeDocument/2006/relationships/oleObject" Target="../embeddings/oleObject9.bin"/><Relationship Id="rId4" Type="http://schemas.openxmlformats.org/officeDocument/2006/relationships/image" Target="../media/image14.tiff"/><Relationship Id="rId9" Type="http://schemas.openxmlformats.org/officeDocument/2006/relationships/oleObject" Target="../embeddings/oleObject4.bin"/><Relationship Id="rId14" Type="http://schemas.openxmlformats.org/officeDocument/2006/relationships/image" Target="../media/image8.wmf"/><Relationship Id="rId22" Type="http://schemas.openxmlformats.org/officeDocument/2006/relationships/image" Target="../media/image12.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US" altLang="zh-CN" b="1" dirty="0" smtClean="0">
                <a:latin typeface="+mn-lt"/>
              </a:rPr>
              <a:t>Joint Effects of Ocean Cooling and Reduced Wind Drag on Hurricane Forecasting</a:t>
            </a:r>
            <a:endParaRPr lang="zh-CN" altLang="en-US" b="1" dirty="0">
              <a:latin typeface="+mn-lt"/>
            </a:endParaRPr>
          </a:p>
        </p:txBody>
      </p:sp>
      <p:sp>
        <p:nvSpPr>
          <p:cNvPr id="3" name="副标题 2"/>
          <p:cNvSpPr>
            <a:spLocks noGrp="1"/>
          </p:cNvSpPr>
          <p:nvPr>
            <p:ph type="subTitle" idx="1"/>
          </p:nvPr>
        </p:nvSpPr>
        <p:spPr>
          <a:xfrm>
            <a:off x="1524000" y="4066733"/>
            <a:ext cx="9144000" cy="1655762"/>
          </a:xfrm>
        </p:spPr>
        <p:txBody>
          <a:bodyPr anchor="ctr">
            <a:normAutofit/>
          </a:bodyPr>
          <a:lstStyle/>
          <a:p>
            <a:r>
              <a:rPr lang="en-US" altLang="zh-CN" sz="2800" dirty="0" err="1" smtClean="0"/>
              <a:t>Yingjian</a:t>
            </a:r>
            <a:r>
              <a:rPr lang="en-US" altLang="zh-CN" sz="2800" dirty="0" smtClean="0"/>
              <a:t> Chen, </a:t>
            </a:r>
            <a:r>
              <a:rPr lang="en-US" altLang="zh-CN" sz="2800" dirty="0" err="1" smtClean="0"/>
              <a:t>Fuqing</a:t>
            </a:r>
            <a:r>
              <a:rPr lang="en-US" altLang="zh-CN" sz="2800" dirty="0" smtClean="0"/>
              <a:t> Zhang and </a:t>
            </a:r>
            <a:r>
              <a:rPr lang="en-US" altLang="zh-CN" sz="2800" dirty="0" err="1" smtClean="0"/>
              <a:t>Xiping</a:t>
            </a:r>
            <a:r>
              <a:rPr lang="en-US" altLang="zh-CN" sz="2800" dirty="0" smtClean="0"/>
              <a:t> Yu</a:t>
            </a:r>
          </a:p>
          <a:p>
            <a:r>
              <a:rPr lang="en-US" altLang="zh-CN" sz="2800" dirty="0" smtClean="0"/>
              <a:t>2016.08.19</a:t>
            </a:r>
            <a:endParaRPr lang="zh-CN" altLang="en-US" sz="2800" dirty="0"/>
          </a:p>
        </p:txBody>
      </p:sp>
    </p:spTree>
    <p:extLst>
      <p:ext uri="{BB962C8B-B14F-4D97-AF65-F5344CB8AC3E}">
        <p14:creationId xmlns:p14="http://schemas.microsoft.com/office/powerpoint/2010/main" val="75901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2086" y="0"/>
            <a:ext cx="4860124" cy="376638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66" y="2188563"/>
            <a:ext cx="5261362" cy="407732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085" y="3074701"/>
            <a:ext cx="4860125" cy="3766382"/>
          </a:xfrm>
          <a:prstGeom prst="rect">
            <a:avLst/>
          </a:prstGeom>
        </p:spPr>
      </p:pic>
      <p:sp>
        <p:nvSpPr>
          <p:cNvPr id="6" name="文本框 5"/>
          <p:cNvSpPr txBox="1"/>
          <p:nvPr/>
        </p:nvSpPr>
        <p:spPr>
          <a:xfrm>
            <a:off x="866303" y="580623"/>
            <a:ext cx="4365263" cy="995016"/>
          </a:xfrm>
          <a:prstGeom prst="rect">
            <a:avLst/>
          </a:prstGeom>
          <a:noFill/>
        </p:spPr>
        <p:txBody>
          <a:bodyPr wrap="square" rtlCol="0">
            <a:spAutoFit/>
          </a:bodyPr>
          <a:lstStyle/>
          <a:p>
            <a:pPr>
              <a:lnSpc>
                <a:spcPts val="3600"/>
              </a:lnSpc>
            </a:pPr>
            <a:r>
              <a:rPr lang="en-US" altLang="zh-CN" sz="2800" dirty="0" smtClean="0"/>
              <a:t>00:00 UTC, 26 Aug, 2005</a:t>
            </a:r>
          </a:p>
          <a:p>
            <a:pPr>
              <a:lnSpc>
                <a:spcPts val="3600"/>
              </a:lnSpc>
            </a:pPr>
            <a:r>
              <a:rPr lang="en-US" altLang="zh-CN" sz="2800" dirty="0" smtClean="0"/>
              <a:t>Initial conditions:</a:t>
            </a:r>
            <a:endParaRPr lang="zh-CN" altLang="en-US" sz="2800" dirty="0"/>
          </a:p>
        </p:txBody>
      </p:sp>
      <p:sp>
        <p:nvSpPr>
          <p:cNvPr id="7" name="文本框 6"/>
          <p:cNvSpPr txBox="1"/>
          <p:nvPr/>
        </p:nvSpPr>
        <p:spPr>
          <a:xfrm>
            <a:off x="866303" y="1957730"/>
            <a:ext cx="3522688" cy="461665"/>
          </a:xfrm>
          <a:prstGeom prst="rect">
            <a:avLst/>
          </a:prstGeom>
          <a:noFill/>
        </p:spPr>
        <p:txBody>
          <a:bodyPr wrap="square" rtlCol="0">
            <a:spAutoFit/>
          </a:bodyPr>
          <a:lstStyle/>
          <a:p>
            <a:r>
              <a:rPr lang="en-US" altLang="zh-CN" sz="2400" dirty="0" smtClean="0"/>
              <a:t>Sea Surface Height (SSH):</a:t>
            </a:r>
            <a:endParaRPr lang="zh-CN" altLang="en-US" sz="2400" dirty="0"/>
          </a:p>
        </p:txBody>
      </p:sp>
      <p:sp>
        <p:nvSpPr>
          <p:cNvPr id="8" name="文本框 7"/>
          <p:cNvSpPr txBox="1"/>
          <p:nvPr/>
        </p:nvSpPr>
        <p:spPr>
          <a:xfrm>
            <a:off x="5522815" y="1467692"/>
            <a:ext cx="1616224" cy="830997"/>
          </a:xfrm>
          <a:prstGeom prst="rect">
            <a:avLst/>
          </a:prstGeom>
          <a:noFill/>
        </p:spPr>
        <p:txBody>
          <a:bodyPr wrap="square" rtlCol="0">
            <a:spAutoFit/>
          </a:bodyPr>
          <a:lstStyle/>
          <a:p>
            <a:r>
              <a:rPr lang="en-US" altLang="zh-CN" sz="2400" dirty="0" smtClean="0"/>
              <a:t>Sea Surface Temp.</a:t>
            </a:r>
            <a:endParaRPr lang="zh-CN" altLang="en-US" sz="2400" dirty="0"/>
          </a:p>
        </p:txBody>
      </p:sp>
      <p:sp>
        <p:nvSpPr>
          <p:cNvPr id="12" name="文本框 11"/>
          <p:cNvSpPr txBox="1"/>
          <p:nvPr/>
        </p:nvSpPr>
        <p:spPr>
          <a:xfrm>
            <a:off x="5522815" y="4559310"/>
            <a:ext cx="1757569" cy="830997"/>
          </a:xfrm>
          <a:prstGeom prst="rect">
            <a:avLst/>
          </a:prstGeom>
          <a:noFill/>
        </p:spPr>
        <p:txBody>
          <a:bodyPr wrap="square" rtlCol="0">
            <a:spAutoFit/>
          </a:bodyPr>
          <a:lstStyle/>
          <a:p>
            <a:r>
              <a:rPr lang="en-US" altLang="zh-CN" sz="2400" dirty="0" smtClean="0"/>
              <a:t>50-m depth Temp.</a:t>
            </a:r>
            <a:endParaRPr lang="zh-CN" altLang="en-US" sz="2400" dirty="0"/>
          </a:p>
        </p:txBody>
      </p:sp>
      <p:sp>
        <p:nvSpPr>
          <p:cNvPr id="9" name="椭圆 8"/>
          <p:cNvSpPr/>
          <p:nvPr/>
        </p:nvSpPr>
        <p:spPr>
          <a:xfrm rot="-2400000">
            <a:off x="2972112" y="3198376"/>
            <a:ext cx="593660" cy="13905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068642" y="3282846"/>
            <a:ext cx="884420" cy="6445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nvSpPr>
        <p:spPr>
          <a:xfrm>
            <a:off x="8417735" y="4137285"/>
            <a:ext cx="752549" cy="479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p:cNvSpPr/>
          <p:nvPr/>
        </p:nvSpPr>
        <p:spPr>
          <a:xfrm rot="-2400000">
            <a:off x="9335590" y="4154848"/>
            <a:ext cx="508501" cy="12469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9841910" y="4544320"/>
            <a:ext cx="370903" cy="370903"/>
          </a:xfrm>
          <a:prstGeom prst="ellipse">
            <a:avLst/>
          </a:prstGeom>
          <a:noFill/>
          <a:ln w="38100">
            <a:solidFill>
              <a:srgbClr val="F907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578514" y="3782321"/>
            <a:ext cx="370903" cy="370903"/>
          </a:xfrm>
          <a:prstGeom prst="ellipse">
            <a:avLst/>
          </a:prstGeom>
          <a:noFill/>
          <a:ln w="38100">
            <a:solidFill>
              <a:srgbClr val="F907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713222" y="3029731"/>
            <a:ext cx="388027" cy="388027"/>
          </a:xfrm>
          <a:prstGeom prst="ellipse">
            <a:avLst/>
          </a:prstGeom>
          <a:noFill/>
          <a:ln w="38100">
            <a:solidFill>
              <a:srgbClr val="F907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9095788" y="3893670"/>
            <a:ext cx="388027" cy="388027"/>
          </a:xfrm>
          <a:prstGeom prst="ellipse">
            <a:avLst/>
          </a:prstGeom>
          <a:noFill/>
          <a:ln w="38100">
            <a:solidFill>
              <a:srgbClr val="F907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5436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648" y="269822"/>
            <a:ext cx="5387441" cy="6368295"/>
          </a:xfrm>
          <a:prstGeom prst="rect">
            <a:avLst/>
          </a:prstGeom>
        </p:spPr>
      </p:pic>
    </p:spTree>
    <p:extLst>
      <p:ext uri="{BB962C8B-B14F-4D97-AF65-F5344CB8AC3E}">
        <p14:creationId xmlns:p14="http://schemas.microsoft.com/office/powerpoint/2010/main" val="158096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138" y="624202"/>
            <a:ext cx="4919130" cy="609139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4785" y="624202"/>
            <a:ext cx="4919130" cy="6091390"/>
          </a:xfrm>
          <a:prstGeom prst="rect">
            <a:avLst/>
          </a:prstGeom>
        </p:spPr>
      </p:pic>
      <p:sp>
        <p:nvSpPr>
          <p:cNvPr id="6" name="文本框 5"/>
          <p:cNvSpPr txBox="1"/>
          <p:nvPr/>
        </p:nvSpPr>
        <p:spPr>
          <a:xfrm>
            <a:off x="2933254" y="650233"/>
            <a:ext cx="2263515" cy="523220"/>
          </a:xfrm>
          <a:prstGeom prst="rect">
            <a:avLst/>
          </a:prstGeom>
          <a:noFill/>
        </p:spPr>
        <p:txBody>
          <a:bodyPr wrap="square" rtlCol="0">
            <a:spAutoFit/>
          </a:bodyPr>
          <a:lstStyle/>
          <a:p>
            <a:r>
              <a:rPr lang="en-US" altLang="zh-CN" sz="2800" b="1" dirty="0" smtClean="0"/>
              <a:t>Non Coupled</a:t>
            </a:r>
            <a:endParaRPr lang="zh-CN" altLang="en-US" sz="2800" b="1" dirty="0"/>
          </a:p>
        </p:txBody>
      </p:sp>
      <p:sp>
        <p:nvSpPr>
          <p:cNvPr id="7" name="文本框 6"/>
          <p:cNvSpPr txBox="1"/>
          <p:nvPr/>
        </p:nvSpPr>
        <p:spPr>
          <a:xfrm>
            <a:off x="8486929" y="650233"/>
            <a:ext cx="2263515" cy="523220"/>
          </a:xfrm>
          <a:prstGeom prst="rect">
            <a:avLst/>
          </a:prstGeom>
          <a:noFill/>
        </p:spPr>
        <p:txBody>
          <a:bodyPr wrap="square" rtlCol="0">
            <a:spAutoFit/>
          </a:bodyPr>
          <a:lstStyle/>
          <a:p>
            <a:r>
              <a:rPr lang="en-US" altLang="zh-CN" sz="2800" b="1" dirty="0" smtClean="0"/>
              <a:t>Coupled</a:t>
            </a:r>
            <a:endParaRPr lang="zh-CN" altLang="en-US" sz="2800" b="1" dirty="0"/>
          </a:p>
        </p:txBody>
      </p:sp>
      <p:sp>
        <p:nvSpPr>
          <p:cNvPr id="2" name="文本框 1"/>
          <p:cNvSpPr txBox="1"/>
          <p:nvPr/>
        </p:nvSpPr>
        <p:spPr>
          <a:xfrm>
            <a:off x="1678891" y="59961"/>
            <a:ext cx="4422099" cy="584775"/>
          </a:xfrm>
          <a:prstGeom prst="rect">
            <a:avLst/>
          </a:prstGeom>
          <a:noFill/>
        </p:spPr>
        <p:txBody>
          <a:bodyPr wrap="square" rtlCol="0">
            <a:spAutoFit/>
          </a:bodyPr>
          <a:lstStyle/>
          <a:p>
            <a:r>
              <a:rPr lang="en-US" altLang="zh-CN" sz="3200" b="1" dirty="0" smtClean="0"/>
              <a:t>Hurricane Intensity</a:t>
            </a:r>
            <a:endParaRPr lang="zh-CN" altLang="en-US" sz="3200" b="1" dirty="0"/>
          </a:p>
        </p:txBody>
      </p:sp>
    </p:spTree>
    <p:extLst>
      <p:ext uri="{BB962C8B-B14F-4D97-AF65-F5344CB8AC3E}">
        <p14:creationId xmlns:p14="http://schemas.microsoft.com/office/powerpoint/2010/main" val="2460910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30711" y="1379178"/>
            <a:ext cx="1088437" cy="369332"/>
          </a:xfrm>
          <a:prstGeom prst="rect">
            <a:avLst/>
          </a:prstGeom>
          <a:noFill/>
        </p:spPr>
        <p:txBody>
          <a:bodyPr wrap="square" rtlCol="0">
            <a:spAutoFit/>
          </a:bodyPr>
          <a:lstStyle/>
          <a:p>
            <a:r>
              <a:rPr lang="en-US" altLang="zh-CN" dirty="0" err="1" smtClean="0"/>
              <a:t>CY_Cpl</a:t>
            </a:r>
            <a:endParaRPr lang="zh-CN" altLang="en-US" dirty="0"/>
          </a:p>
        </p:txBody>
      </p:sp>
      <p:sp>
        <p:nvSpPr>
          <p:cNvPr id="13" name="文本框 12"/>
          <p:cNvSpPr txBox="1"/>
          <p:nvPr/>
        </p:nvSpPr>
        <p:spPr>
          <a:xfrm>
            <a:off x="325309" y="3510472"/>
            <a:ext cx="1183633" cy="369332"/>
          </a:xfrm>
          <a:prstGeom prst="rect">
            <a:avLst/>
          </a:prstGeom>
          <a:noFill/>
        </p:spPr>
        <p:txBody>
          <a:bodyPr wrap="square" rtlCol="0">
            <a:spAutoFit/>
          </a:bodyPr>
          <a:lstStyle/>
          <a:p>
            <a:r>
              <a:rPr lang="en-US" altLang="zh-CN" dirty="0" smtClean="0"/>
              <a:t>Opt 2_Cpl</a:t>
            </a:r>
            <a:endParaRPr lang="zh-CN" altLang="en-US" dirty="0"/>
          </a:p>
        </p:txBody>
      </p:sp>
      <p:sp>
        <p:nvSpPr>
          <p:cNvPr id="14" name="文本框 13"/>
          <p:cNvSpPr txBox="1"/>
          <p:nvPr/>
        </p:nvSpPr>
        <p:spPr>
          <a:xfrm>
            <a:off x="325309" y="5591330"/>
            <a:ext cx="980154" cy="369332"/>
          </a:xfrm>
          <a:prstGeom prst="rect">
            <a:avLst/>
          </a:prstGeom>
          <a:noFill/>
        </p:spPr>
        <p:txBody>
          <a:bodyPr wrap="square" rtlCol="0">
            <a:spAutoFit/>
          </a:bodyPr>
          <a:lstStyle/>
          <a:p>
            <a:r>
              <a:rPr lang="en-US" altLang="zh-CN" dirty="0" err="1" smtClean="0"/>
              <a:t>PSU_Cpl</a:t>
            </a:r>
            <a:endParaRPr lang="zh-CN" altLang="en-US" dirty="0"/>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70" y="481840"/>
            <a:ext cx="2164008" cy="21640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7378" y="481840"/>
            <a:ext cx="2164008" cy="2164008"/>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540" y="481840"/>
            <a:ext cx="2164008" cy="2164008"/>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3701" y="481840"/>
            <a:ext cx="2164008" cy="2164008"/>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016" y="481840"/>
            <a:ext cx="2164008" cy="2164008"/>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9263" y="2580421"/>
            <a:ext cx="2164008" cy="2164008"/>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271" y="2580421"/>
            <a:ext cx="2164008" cy="2164008"/>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6433" y="2580421"/>
            <a:ext cx="2164008" cy="2164008"/>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39594" y="2580421"/>
            <a:ext cx="2164008" cy="2164008"/>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01909" y="2580421"/>
            <a:ext cx="2164008" cy="2164008"/>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3072" y="4693992"/>
            <a:ext cx="2164008" cy="2164008"/>
          </a:xfrm>
          <a:prstGeom prst="rect">
            <a:avLst/>
          </a:prstGeom>
        </p:spPr>
      </p:pic>
      <p:pic>
        <p:nvPicPr>
          <p:cNvPr id="31" name="图片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13271" y="4693992"/>
            <a:ext cx="2164008" cy="2164008"/>
          </a:xfrm>
          <a:prstGeom prst="rect">
            <a:avLst/>
          </a:prstGeom>
        </p:spPr>
      </p:pic>
      <p:pic>
        <p:nvPicPr>
          <p:cNvPr id="32" name="图片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0665" y="4693992"/>
            <a:ext cx="2164008" cy="2164008"/>
          </a:xfrm>
          <a:prstGeom prst="rect">
            <a:avLst/>
          </a:prstGeom>
        </p:spPr>
      </p:pic>
      <p:pic>
        <p:nvPicPr>
          <p:cNvPr id="33" name="图片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39594" y="4693992"/>
            <a:ext cx="2164008" cy="2164008"/>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01909" y="4693992"/>
            <a:ext cx="2164008" cy="2164008"/>
          </a:xfrm>
          <a:prstGeom prst="rect">
            <a:avLst/>
          </a:prstGeom>
        </p:spPr>
      </p:pic>
      <p:sp>
        <p:nvSpPr>
          <p:cNvPr id="17" name="文本框 16"/>
          <p:cNvSpPr txBox="1"/>
          <p:nvPr/>
        </p:nvSpPr>
        <p:spPr>
          <a:xfrm>
            <a:off x="305476" y="16218"/>
            <a:ext cx="7249567" cy="584775"/>
          </a:xfrm>
          <a:prstGeom prst="rect">
            <a:avLst/>
          </a:prstGeom>
          <a:noFill/>
        </p:spPr>
        <p:txBody>
          <a:bodyPr wrap="square" rtlCol="0">
            <a:spAutoFit/>
          </a:bodyPr>
          <a:lstStyle/>
          <a:p>
            <a:r>
              <a:rPr lang="en-US" altLang="zh-CN" sz="3200" b="1" dirty="0" smtClean="0"/>
              <a:t>SST computed by different drag formulas </a:t>
            </a:r>
          </a:p>
        </p:txBody>
      </p:sp>
      <p:graphicFrame>
        <p:nvGraphicFramePr>
          <p:cNvPr id="35" name="对象 34"/>
          <p:cNvGraphicFramePr>
            <a:graphicFrameLocks noChangeAspect="1"/>
          </p:cNvGraphicFramePr>
          <p:nvPr>
            <p:extLst>
              <p:ext uri="{D42A27DB-BD31-4B8C-83A1-F6EECF244321}">
                <p14:modId xmlns:p14="http://schemas.microsoft.com/office/powerpoint/2010/main" val="4274048305"/>
              </p:ext>
            </p:extLst>
          </p:nvPr>
        </p:nvGraphicFramePr>
        <p:xfrm>
          <a:off x="9064885" y="16218"/>
          <a:ext cx="2200968" cy="475209"/>
        </p:xfrm>
        <a:graphic>
          <a:graphicData uri="http://schemas.openxmlformats.org/presentationml/2006/ole">
            <mc:AlternateContent xmlns:mc="http://schemas.openxmlformats.org/markup-compatibility/2006">
              <mc:Choice xmlns:v="urn:schemas-microsoft-com:vml" Requires="v">
                <p:oleObj spid="_x0000_s4102" name="Equation" r:id="rId19" imgW="1117440" imgH="241200" progId="Equation.DSMT4">
                  <p:embed/>
                </p:oleObj>
              </mc:Choice>
              <mc:Fallback>
                <p:oleObj name="Equation" r:id="rId19" imgW="1117440" imgH="241200" progId="Equation.DSMT4">
                  <p:embed/>
                  <p:pic>
                    <p:nvPicPr>
                      <p:cNvPr id="0" name=""/>
                      <p:cNvPicPr/>
                      <p:nvPr/>
                    </p:nvPicPr>
                    <p:blipFill>
                      <a:blip r:embed="rId20"/>
                      <a:stretch>
                        <a:fillRect/>
                      </a:stretch>
                    </p:blipFill>
                    <p:spPr>
                      <a:xfrm>
                        <a:off x="9064885" y="16218"/>
                        <a:ext cx="2200968" cy="475209"/>
                      </a:xfrm>
                      <a:prstGeom prst="rect">
                        <a:avLst/>
                      </a:prstGeom>
                    </p:spPr>
                  </p:pic>
                </p:oleObj>
              </mc:Fallback>
            </mc:AlternateContent>
          </a:graphicData>
        </a:graphic>
      </p:graphicFrame>
    </p:spTree>
    <p:extLst>
      <p:ext uri="{BB962C8B-B14F-4D97-AF65-F5344CB8AC3E}">
        <p14:creationId xmlns:p14="http://schemas.microsoft.com/office/powerpoint/2010/main" val="114909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1" y="1017768"/>
            <a:ext cx="4762500" cy="4762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117" y="1017768"/>
            <a:ext cx="4762500" cy="4762500"/>
          </a:xfrm>
          <a:prstGeom prst="rect">
            <a:avLst/>
          </a:prstGeom>
        </p:spPr>
      </p:pic>
    </p:spTree>
    <p:extLst>
      <p:ext uri="{BB962C8B-B14F-4D97-AF65-F5344CB8AC3E}">
        <p14:creationId xmlns:p14="http://schemas.microsoft.com/office/powerpoint/2010/main" val="4045573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513" y="855726"/>
            <a:ext cx="2880000" cy="2880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1670" y="855726"/>
            <a:ext cx="2880000" cy="288000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1670" y="3735726"/>
            <a:ext cx="2880000" cy="2880000"/>
          </a:xfrm>
          <a:prstGeom prst="rect">
            <a:avLst/>
          </a:prstGeom>
        </p:spPr>
      </p:pic>
      <p:sp>
        <p:nvSpPr>
          <p:cNvPr id="9" name="文本框 8"/>
          <p:cNvSpPr txBox="1"/>
          <p:nvPr/>
        </p:nvSpPr>
        <p:spPr>
          <a:xfrm>
            <a:off x="2827451" y="486394"/>
            <a:ext cx="1088437" cy="400110"/>
          </a:xfrm>
          <a:prstGeom prst="rect">
            <a:avLst/>
          </a:prstGeom>
          <a:noFill/>
        </p:spPr>
        <p:txBody>
          <a:bodyPr wrap="square" rtlCol="0">
            <a:spAutoFit/>
          </a:bodyPr>
          <a:lstStyle/>
          <a:p>
            <a:pPr algn="ctr"/>
            <a:r>
              <a:rPr lang="en-US" altLang="zh-CN" sz="2000" b="1" dirty="0" err="1" smtClean="0"/>
              <a:t>CY_Cpl</a:t>
            </a:r>
            <a:endParaRPr lang="zh-CN" altLang="en-US" sz="2000" b="1" dirty="0"/>
          </a:p>
        </p:txBody>
      </p:sp>
      <p:sp>
        <p:nvSpPr>
          <p:cNvPr id="10" name="文本框 9"/>
          <p:cNvSpPr txBox="1"/>
          <p:nvPr/>
        </p:nvSpPr>
        <p:spPr>
          <a:xfrm>
            <a:off x="6037297" y="486394"/>
            <a:ext cx="1316433" cy="400110"/>
          </a:xfrm>
          <a:prstGeom prst="rect">
            <a:avLst/>
          </a:prstGeom>
          <a:noFill/>
        </p:spPr>
        <p:txBody>
          <a:bodyPr wrap="square" rtlCol="0">
            <a:spAutoFit/>
          </a:bodyPr>
          <a:lstStyle/>
          <a:p>
            <a:pPr algn="ctr"/>
            <a:r>
              <a:rPr lang="en-US" altLang="zh-CN" sz="2000" b="1" dirty="0" smtClean="0"/>
              <a:t>Opt 2_Cpl</a:t>
            </a:r>
            <a:endParaRPr lang="zh-CN" altLang="en-US" sz="2000" b="1" dirty="0"/>
          </a:p>
        </p:txBody>
      </p:sp>
      <p:sp>
        <p:nvSpPr>
          <p:cNvPr id="11" name="文本框 10"/>
          <p:cNvSpPr txBox="1"/>
          <p:nvPr/>
        </p:nvSpPr>
        <p:spPr>
          <a:xfrm>
            <a:off x="9462490" y="493103"/>
            <a:ext cx="1113735" cy="400110"/>
          </a:xfrm>
          <a:prstGeom prst="rect">
            <a:avLst/>
          </a:prstGeom>
          <a:noFill/>
        </p:spPr>
        <p:txBody>
          <a:bodyPr wrap="square" rtlCol="0">
            <a:spAutoFit/>
          </a:bodyPr>
          <a:lstStyle/>
          <a:p>
            <a:pPr algn="ctr"/>
            <a:r>
              <a:rPr lang="en-US" altLang="zh-CN" sz="2000" b="1" dirty="0" err="1" smtClean="0"/>
              <a:t>PSU_Cpl</a:t>
            </a:r>
            <a:endParaRPr lang="zh-CN" altLang="en-US" sz="2000" b="1" dirty="0"/>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357" y="886504"/>
            <a:ext cx="2879999" cy="2879999"/>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513" y="3735726"/>
            <a:ext cx="2880000" cy="28800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9355" y="3735726"/>
            <a:ext cx="2880001" cy="2880001"/>
          </a:xfrm>
          <a:prstGeom prst="rect">
            <a:avLst/>
          </a:prstGeom>
        </p:spPr>
      </p:pic>
      <p:sp>
        <p:nvSpPr>
          <p:cNvPr id="16" name="文本框 15"/>
          <p:cNvSpPr txBox="1"/>
          <p:nvPr/>
        </p:nvSpPr>
        <p:spPr>
          <a:xfrm>
            <a:off x="494675" y="2083632"/>
            <a:ext cx="1158042" cy="400110"/>
          </a:xfrm>
          <a:prstGeom prst="rect">
            <a:avLst/>
          </a:prstGeom>
          <a:noFill/>
        </p:spPr>
        <p:txBody>
          <a:bodyPr wrap="square" rtlCol="0">
            <a:spAutoFit/>
          </a:bodyPr>
          <a:lstStyle/>
          <a:p>
            <a:pPr algn="ctr"/>
            <a:r>
              <a:rPr lang="en-US" altLang="zh-CN" sz="2000" b="1" dirty="0" smtClean="0"/>
              <a:t>Coupled</a:t>
            </a:r>
            <a:endParaRPr lang="zh-CN" altLang="en-US" sz="2000" b="1" dirty="0"/>
          </a:p>
        </p:txBody>
      </p:sp>
      <p:sp>
        <p:nvSpPr>
          <p:cNvPr id="17" name="文本框 16"/>
          <p:cNvSpPr txBox="1"/>
          <p:nvPr/>
        </p:nvSpPr>
        <p:spPr>
          <a:xfrm>
            <a:off x="494675" y="4821783"/>
            <a:ext cx="1158042" cy="707886"/>
          </a:xfrm>
          <a:prstGeom prst="rect">
            <a:avLst/>
          </a:prstGeom>
          <a:noFill/>
        </p:spPr>
        <p:txBody>
          <a:bodyPr wrap="square" rtlCol="0">
            <a:spAutoFit/>
          </a:bodyPr>
          <a:lstStyle/>
          <a:p>
            <a:pPr algn="ctr"/>
            <a:r>
              <a:rPr lang="en-US" altLang="zh-CN" sz="2000" b="1" dirty="0" smtClean="0"/>
              <a:t>Non Coupled</a:t>
            </a:r>
            <a:endParaRPr lang="zh-CN" altLang="en-US" sz="2000" b="1" dirty="0"/>
          </a:p>
        </p:txBody>
      </p:sp>
    </p:spTree>
    <p:extLst>
      <p:ext uri="{BB962C8B-B14F-4D97-AF65-F5344CB8AC3E}">
        <p14:creationId xmlns:p14="http://schemas.microsoft.com/office/powerpoint/2010/main" val="1990433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514" y="855726"/>
            <a:ext cx="2880000" cy="2880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1670" y="855726"/>
            <a:ext cx="2880000" cy="288000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357" y="855726"/>
            <a:ext cx="2880000" cy="2880000"/>
          </a:xfrm>
          <a:prstGeom prst="rect">
            <a:avLst/>
          </a:prstGeom>
        </p:spPr>
      </p:pic>
      <p:sp>
        <p:nvSpPr>
          <p:cNvPr id="9" name="文本框 8"/>
          <p:cNvSpPr txBox="1"/>
          <p:nvPr/>
        </p:nvSpPr>
        <p:spPr>
          <a:xfrm>
            <a:off x="2827451" y="486394"/>
            <a:ext cx="1088437" cy="400110"/>
          </a:xfrm>
          <a:prstGeom prst="rect">
            <a:avLst/>
          </a:prstGeom>
          <a:noFill/>
        </p:spPr>
        <p:txBody>
          <a:bodyPr wrap="square" rtlCol="0">
            <a:spAutoFit/>
          </a:bodyPr>
          <a:lstStyle/>
          <a:p>
            <a:pPr algn="ctr"/>
            <a:r>
              <a:rPr lang="en-US" altLang="zh-CN" sz="2000" b="1" dirty="0" err="1" smtClean="0"/>
              <a:t>CY_Cpl</a:t>
            </a:r>
            <a:endParaRPr lang="zh-CN" altLang="en-US" sz="2000" b="1" dirty="0"/>
          </a:p>
        </p:txBody>
      </p:sp>
      <p:sp>
        <p:nvSpPr>
          <p:cNvPr id="10" name="文本框 9"/>
          <p:cNvSpPr txBox="1"/>
          <p:nvPr/>
        </p:nvSpPr>
        <p:spPr>
          <a:xfrm>
            <a:off x="6037297" y="486394"/>
            <a:ext cx="1316433" cy="400110"/>
          </a:xfrm>
          <a:prstGeom prst="rect">
            <a:avLst/>
          </a:prstGeom>
          <a:noFill/>
        </p:spPr>
        <p:txBody>
          <a:bodyPr wrap="square" rtlCol="0">
            <a:spAutoFit/>
          </a:bodyPr>
          <a:lstStyle/>
          <a:p>
            <a:pPr algn="ctr"/>
            <a:r>
              <a:rPr lang="en-US" altLang="zh-CN" sz="2000" b="1" dirty="0" smtClean="0"/>
              <a:t>Opt 2_Cpl</a:t>
            </a:r>
            <a:endParaRPr lang="zh-CN" altLang="en-US" sz="2000" b="1" dirty="0"/>
          </a:p>
        </p:txBody>
      </p:sp>
      <p:sp>
        <p:nvSpPr>
          <p:cNvPr id="11" name="文本框 10"/>
          <p:cNvSpPr txBox="1"/>
          <p:nvPr/>
        </p:nvSpPr>
        <p:spPr>
          <a:xfrm>
            <a:off x="9462490" y="493103"/>
            <a:ext cx="1113735" cy="400110"/>
          </a:xfrm>
          <a:prstGeom prst="rect">
            <a:avLst/>
          </a:prstGeom>
          <a:noFill/>
        </p:spPr>
        <p:txBody>
          <a:bodyPr wrap="square" rtlCol="0">
            <a:spAutoFit/>
          </a:bodyPr>
          <a:lstStyle/>
          <a:p>
            <a:pPr algn="ctr"/>
            <a:r>
              <a:rPr lang="en-US" altLang="zh-CN" sz="2000" b="1" dirty="0" err="1" smtClean="0"/>
              <a:t>PSU_Cpl</a:t>
            </a:r>
            <a:endParaRPr lang="zh-CN" altLang="en-US" sz="2000" b="1" dirty="0"/>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1671" y="3735726"/>
            <a:ext cx="2879999" cy="2879999"/>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5514" y="3735726"/>
            <a:ext cx="2896795" cy="2896795"/>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6152" y="3735725"/>
            <a:ext cx="2880000" cy="2880000"/>
          </a:xfrm>
          <a:prstGeom prst="rect">
            <a:avLst/>
          </a:prstGeom>
        </p:spPr>
      </p:pic>
      <p:sp>
        <p:nvSpPr>
          <p:cNvPr id="12" name="文本框 11"/>
          <p:cNvSpPr txBox="1"/>
          <p:nvPr/>
        </p:nvSpPr>
        <p:spPr>
          <a:xfrm>
            <a:off x="494675" y="2083632"/>
            <a:ext cx="1158042" cy="400110"/>
          </a:xfrm>
          <a:prstGeom prst="rect">
            <a:avLst/>
          </a:prstGeom>
          <a:noFill/>
        </p:spPr>
        <p:txBody>
          <a:bodyPr wrap="square" rtlCol="0">
            <a:spAutoFit/>
          </a:bodyPr>
          <a:lstStyle/>
          <a:p>
            <a:pPr algn="ctr"/>
            <a:r>
              <a:rPr lang="en-US" altLang="zh-CN" sz="2000" b="1" dirty="0" smtClean="0"/>
              <a:t>Coupled</a:t>
            </a:r>
            <a:endParaRPr lang="zh-CN" altLang="en-US" sz="2000" b="1" dirty="0"/>
          </a:p>
        </p:txBody>
      </p:sp>
      <p:sp>
        <p:nvSpPr>
          <p:cNvPr id="13" name="文本框 12"/>
          <p:cNvSpPr txBox="1"/>
          <p:nvPr/>
        </p:nvSpPr>
        <p:spPr>
          <a:xfrm>
            <a:off x="494675" y="4821783"/>
            <a:ext cx="1158042" cy="707886"/>
          </a:xfrm>
          <a:prstGeom prst="rect">
            <a:avLst/>
          </a:prstGeom>
          <a:noFill/>
        </p:spPr>
        <p:txBody>
          <a:bodyPr wrap="square" rtlCol="0">
            <a:spAutoFit/>
          </a:bodyPr>
          <a:lstStyle/>
          <a:p>
            <a:pPr algn="ctr"/>
            <a:r>
              <a:rPr lang="en-US" altLang="zh-CN" sz="2000" b="1" dirty="0" smtClean="0"/>
              <a:t>Non Coupled</a:t>
            </a:r>
            <a:endParaRPr lang="zh-CN" altLang="en-US" sz="2000" b="1" dirty="0"/>
          </a:p>
        </p:txBody>
      </p:sp>
    </p:spTree>
    <p:extLst>
      <p:ext uri="{BB962C8B-B14F-4D97-AF65-F5344CB8AC3E}">
        <p14:creationId xmlns:p14="http://schemas.microsoft.com/office/powerpoint/2010/main" val="2100528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168" y="1253840"/>
            <a:ext cx="2353543" cy="235354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167" y="3816931"/>
            <a:ext cx="2353543" cy="235354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5179" y="3816930"/>
            <a:ext cx="2353543" cy="2353543"/>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180" y="1253840"/>
            <a:ext cx="2353543" cy="2353543"/>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1521" y="1253840"/>
            <a:ext cx="2353543" cy="2353543"/>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1521" y="3816929"/>
            <a:ext cx="2353543" cy="2353543"/>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8165" y="1253840"/>
            <a:ext cx="2353544" cy="2353544"/>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18165" y="3816929"/>
            <a:ext cx="2353544" cy="2353544"/>
          </a:xfrm>
          <a:prstGeom prst="rect">
            <a:avLst/>
          </a:prstGeom>
        </p:spPr>
      </p:pic>
      <p:sp>
        <p:nvSpPr>
          <p:cNvPr id="11" name="文本框 10"/>
          <p:cNvSpPr txBox="1"/>
          <p:nvPr/>
        </p:nvSpPr>
        <p:spPr>
          <a:xfrm>
            <a:off x="337810" y="2107445"/>
            <a:ext cx="1088437" cy="646331"/>
          </a:xfrm>
          <a:prstGeom prst="rect">
            <a:avLst/>
          </a:prstGeom>
          <a:noFill/>
        </p:spPr>
        <p:txBody>
          <a:bodyPr wrap="square" rtlCol="0">
            <a:spAutoFit/>
          </a:bodyPr>
          <a:lstStyle/>
          <a:p>
            <a:r>
              <a:rPr lang="en-US" altLang="zh-CN" b="1" dirty="0" smtClean="0"/>
              <a:t>Sensible heat flux</a:t>
            </a:r>
            <a:endParaRPr lang="zh-CN" altLang="en-US" b="1" dirty="0"/>
          </a:p>
        </p:txBody>
      </p:sp>
      <p:sp>
        <p:nvSpPr>
          <p:cNvPr id="12" name="文本框 11"/>
          <p:cNvSpPr txBox="1"/>
          <p:nvPr/>
        </p:nvSpPr>
        <p:spPr>
          <a:xfrm>
            <a:off x="337810" y="4670534"/>
            <a:ext cx="1227011" cy="646331"/>
          </a:xfrm>
          <a:prstGeom prst="rect">
            <a:avLst/>
          </a:prstGeom>
          <a:noFill/>
        </p:spPr>
        <p:txBody>
          <a:bodyPr wrap="square" rtlCol="0">
            <a:spAutoFit/>
          </a:bodyPr>
          <a:lstStyle/>
          <a:p>
            <a:r>
              <a:rPr lang="en-US" altLang="zh-CN" b="1" dirty="0" smtClean="0"/>
              <a:t>Latent heat flux</a:t>
            </a:r>
            <a:endParaRPr lang="zh-CN" altLang="en-US" b="1" dirty="0"/>
          </a:p>
        </p:txBody>
      </p:sp>
      <p:sp>
        <p:nvSpPr>
          <p:cNvPr id="13" name="文本框 12"/>
          <p:cNvSpPr txBox="1"/>
          <p:nvPr/>
        </p:nvSpPr>
        <p:spPr>
          <a:xfrm>
            <a:off x="2059127" y="869119"/>
            <a:ext cx="1327621" cy="400110"/>
          </a:xfrm>
          <a:prstGeom prst="rect">
            <a:avLst/>
          </a:prstGeom>
          <a:noFill/>
        </p:spPr>
        <p:txBody>
          <a:bodyPr wrap="square" rtlCol="0">
            <a:spAutoFit/>
          </a:bodyPr>
          <a:lstStyle/>
          <a:p>
            <a:pPr algn="ctr"/>
            <a:r>
              <a:rPr lang="en-US" altLang="zh-CN" sz="2000" b="1" dirty="0" err="1" smtClean="0"/>
              <a:t>CY_NoCpl</a:t>
            </a:r>
            <a:endParaRPr lang="zh-CN" altLang="en-US" sz="2000" b="1" dirty="0"/>
          </a:p>
        </p:txBody>
      </p:sp>
      <p:sp>
        <p:nvSpPr>
          <p:cNvPr id="14" name="文本框 13"/>
          <p:cNvSpPr txBox="1"/>
          <p:nvPr/>
        </p:nvSpPr>
        <p:spPr>
          <a:xfrm>
            <a:off x="4625518" y="854217"/>
            <a:ext cx="1192863" cy="400110"/>
          </a:xfrm>
          <a:prstGeom prst="rect">
            <a:avLst/>
          </a:prstGeom>
          <a:noFill/>
        </p:spPr>
        <p:txBody>
          <a:bodyPr wrap="square" rtlCol="0">
            <a:spAutoFit/>
          </a:bodyPr>
          <a:lstStyle/>
          <a:p>
            <a:pPr algn="ctr"/>
            <a:r>
              <a:rPr lang="en-US" altLang="zh-CN" sz="2000" b="1" dirty="0" err="1" smtClean="0"/>
              <a:t>CY_Cpl</a:t>
            </a:r>
            <a:endParaRPr lang="zh-CN" altLang="en-US" sz="2000" b="1" dirty="0"/>
          </a:p>
        </p:txBody>
      </p:sp>
      <p:sp>
        <p:nvSpPr>
          <p:cNvPr id="15" name="文本框 14"/>
          <p:cNvSpPr txBox="1"/>
          <p:nvPr/>
        </p:nvSpPr>
        <p:spPr>
          <a:xfrm>
            <a:off x="7151205" y="854616"/>
            <a:ext cx="1686654" cy="400110"/>
          </a:xfrm>
          <a:prstGeom prst="rect">
            <a:avLst/>
          </a:prstGeom>
          <a:noFill/>
        </p:spPr>
        <p:txBody>
          <a:bodyPr wrap="square" rtlCol="0">
            <a:spAutoFit/>
          </a:bodyPr>
          <a:lstStyle/>
          <a:p>
            <a:pPr algn="ctr"/>
            <a:r>
              <a:rPr lang="en-US" altLang="zh-CN" sz="2000" b="1" dirty="0" smtClean="0"/>
              <a:t>Opt 2_NoCpl</a:t>
            </a:r>
            <a:endParaRPr lang="zh-CN" altLang="en-US" sz="2000" b="1" dirty="0"/>
          </a:p>
        </p:txBody>
      </p:sp>
      <p:sp>
        <p:nvSpPr>
          <p:cNvPr id="16" name="文本框 15"/>
          <p:cNvSpPr txBox="1"/>
          <p:nvPr/>
        </p:nvSpPr>
        <p:spPr>
          <a:xfrm>
            <a:off x="9783747" y="854217"/>
            <a:ext cx="1429090" cy="400110"/>
          </a:xfrm>
          <a:prstGeom prst="rect">
            <a:avLst/>
          </a:prstGeom>
          <a:noFill/>
        </p:spPr>
        <p:txBody>
          <a:bodyPr wrap="square" rtlCol="0">
            <a:spAutoFit/>
          </a:bodyPr>
          <a:lstStyle/>
          <a:p>
            <a:pPr algn="ctr"/>
            <a:r>
              <a:rPr lang="en-US" altLang="zh-CN" sz="2000" b="1" dirty="0" smtClean="0"/>
              <a:t>Opt 2_Cpl</a:t>
            </a:r>
            <a:endParaRPr lang="zh-CN" altLang="en-US" sz="2000" b="1" dirty="0"/>
          </a:p>
        </p:txBody>
      </p:sp>
    </p:spTree>
    <p:extLst>
      <p:ext uri="{BB962C8B-B14F-4D97-AF65-F5344CB8AC3E}">
        <p14:creationId xmlns:p14="http://schemas.microsoft.com/office/powerpoint/2010/main" val="1182078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7273" y="1531126"/>
            <a:ext cx="5386527" cy="4263622"/>
          </a:xfr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31126"/>
            <a:ext cx="5386527" cy="4263622"/>
          </a:xfrm>
          <a:prstGeom prst="rect">
            <a:avLst/>
          </a:prstGeom>
        </p:spPr>
      </p:pic>
      <p:sp>
        <p:nvSpPr>
          <p:cNvPr id="9" name="文本框 8"/>
          <p:cNvSpPr txBox="1"/>
          <p:nvPr/>
        </p:nvSpPr>
        <p:spPr>
          <a:xfrm>
            <a:off x="1272915" y="674557"/>
            <a:ext cx="7616252" cy="461665"/>
          </a:xfrm>
          <a:prstGeom prst="rect">
            <a:avLst/>
          </a:prstGeom>
          <a:noFill/>
        </p:spPr>
        <p:txBody>
          <a:bodyPr wrap="square" rtlCol="0">
            <a:spAutoFit/>
          </a:bodyPr>
          <a:lstStyle/>
          <a:p>
            <a:r>
              <a:rPr lang="en-US" altLang="zh-CN" sz="2400" b="1" dirty="0"/>
              <a:t>Azimuthally averaged </a:t>
            </a:r>
            <a:r>
              <a:rPr lang="en-US" altLang="zh-CN" sz="2400" b="1" dirty="0" smtClean="0"/>
              <a:t>10-m wind fields</a:t>
            </a:r>
            <a:endParaRPr lang="zh-CN" altLang="en-US" sz="2400" b="1" dirty="0"/>
          </a:p>
        </p:txBody>
      </p:sp>
      <p:sp>
        <p:nvSpPr>
          <p:cNvPr id="10" name="文本框 9"/>
          <p:cNvSpPr txBox="1"/>
          <p:nvPr/>
        </p:nvSpPr>
        <p:spPr>
          <a:xfrm>
            <a:off x="3072983" y="1304144"/>
            <a:ext cx="1394085" cy="400110"/>
          </a:xfrm>
          <a:prstGeom prst="rect">
            <a:avLst/>
          </a:prstGeom>
          <a:noFill/>
        </p:spPr>
        <p:txBody>
          <a:bodyPr wrap="square" rtlCol="0">
            <a:spAutoFit/>
          </a:bodyPr>
          <a:lstStyle/>
          <a:p>
            <a:pPr algn="ctr"/>
            <a:r>
              <a:rPr lang="en-US" altLang="zh-CN" sz="2000" b="1" dirty="0" smtClean="0"/>
              <a:t>48 hours</a:t>
            </a:r>
            <a:endParaRPr lang="zh-CN" altLang="en-US" sz="2000" b="1" dirty="0"/>
          </a:p>
        </p:txBody>
      </p:sp>
      <p:sp>
        <p:nvSpPr>
          <p:cNvPr id="11" name="文本框 10"/>
          <p:cNvSpPr txBox="1"/>
          <p:nvPr/>
        </p:nvSpPr>
        <p:spPr>
          <a:xfrm>
            <a:off x="8192124" y="1304144"/>
            <a:ext cx="1394085" cy="400110"/>
          </a:xfrm>
          <a:prstGeom prst="rect">
            <a:avLst/>
          </a:prstGeom>
          <a:noFill/>
        </p:spPr>
        <p:txBody>
          <a:bodyPr wrap="square" rtlCol="0">
            <a:spAutoFit/>
          </a:bodyPr>
          <a:lstStyle/>
          <a:p>
            <a:pPr algn="ctr"/>
            <a:r>
              <a:rPr lang="en-US" altLang="zh-CN" sz="2000" b="1" dirty="0" smtClean="0"/>
              <a:t>72 hours</a:t>
            </a:r>
            <a:endParaRPr lang="zh-CN" altLang="en-US" sz="2000" b="1" dirty="0"/>
          </a:p>
        </p:txBody>
      </p:sp>
    </p:spTree>
    <p:extLst>
      <p:ext uri="{BB962C8B-B14F-4D97-AF65-F5344CB8AC3E}">
        <p14:creationId xmlns:p14="http://schemas.microsoft.com/office/powerpoint/2010/main" val="833504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124262" y="1444406"/>
            <a:ext cx="4438338" cy="759137"/>
          </a:xfrm>
        </p:spPr>
        <p:txBody>
          <a:bodyPr>
            <a:normAutofit/>
          </a:bodyPr>
          <a:lstStyle/>
          <a:p>
            <a:r>
              <a:rPr lang="en-US" altLang="zh-CN" sz="3600" b="1" dirty="0" smtClean="0"/>
              <a:t>Case Study: Katrina</a:t>
            </a:r>
            <a:endParaRPr lang="zh-CN" altLang="en-US" sz="3600" b="1" dirty="0"/>
          </a:p>
        </p:txBody>
      </p:sp>
      <p:graphicFrame>
        <p:nvGraphicFramePr>
          <p:cNvPr id="5" name="内容占位符 3"/>
          <p:cNvGraphicFramePr>
            <a:graphicFrameLocks noGrp="1"/>
          </p:cNvGraphicFramePr>
          <p:nvPr>
            <p:ph idx="1"/>
            <p:extLst>
              <p:ext uri="{D42A27DB-BD31-4B8C-83A1-F6EECF244321}">
                <p14:modId xmlns:p14="http://schemas.microsoft.com/office/powerpoint/2010/main" val="1268793025"/>
              </p:ext>
            </p:extLst>
          </p:nvPr>
        </p:nvGraphicFramePr>
        <p:xfrm>
          <a:off x="1124262" y="2338451"/>
          <a:ext cx="10073390" cy="2295640"/>
        </p:xfrm>
        <a:graphic>
          <a:graphicData uri="http://schemas.openxmlformats.org/drawingml/2006/table">
            <a:tbl>
              <a:tblPr firstRow="1" bandRow="1">
                <a:tableStyleId>{5C22544A-7EE6-4342-B048-85BDC9FD1C3A}</a:tableStyleId>
              </a:tblPr>
              <a:tblGrid>
                <a:gridCol w="1214204"/>
                <a:gridCol w="1828800"/>
                <a:gridCol w="1304144"/>
                <a:gridCol w="3732551"/>
                <a:gridCol w="1993691"/>
              </a:tblGrid>
              <a:tr h="573910">
                <a:tc>
                  <a:txBody>
                    <a:bodyPr/>
                    <a:lstStyle/>
                    <a:p>
                      <a:pPr algn="ctr"/>
                      <a:r>
                        <a:rPr lang="en-US" altLang="zh-CN" sz="2400" dirty="0" smtClean="0"/>
                        <a:t>Case ID</a:t>
                      </a:r>
                      <a:endParaRPr lang="zh-CN" altLang="en-US" sz="2400" dirty="0"/>
                    </a:p>
                  </a:txBody>
                  <a:tcPr anchor="ctr"/>
                </a:tc>
                <a:tc>
                  <a:txBody>
                    <a:bodyPr/>
                    <a:lstStyle/>
                    <a:p>
                      <a:pPr algn="ctr"/>
                      <a:r>
                        <a:rPr lang="en-US" altLang="zh-CN" sz="2400" dirty="0" smtClean="0"/>
                        <a:t>Name</a:t>
                      </a:r>
                      <a:endParaRPr lang="zh-CN" altLang="en-US" sz="2400" dirty="0"/>
                    </a:p>
                  </a:txBody>
                  <a:tcPr anchor="ctr"/>
                </a:tc>
                <a:tc>
                  <a:txBody>
                    <a:bodyPr/>
                    <a:lstStyle/>
                    <a:p>
                      <a:pPr algn="ctr"/>
                      <a:r>
                        <a:rPr lang="en-US" altLang="zh-CN" sz="2400" dirty="0" smtClean="0"/>
                        <a:t>Coupled</a:t>
                      </a:r>
                      <a:endParaRPr lang="zh-CN" altLang="en-US" sz="2400" dirty="0"/>
                    </a:p>
                  </a:txBody>
                  <a:tcPr anchor="ctr"/>
                </a:tc>
                <a:tc>
                  <a:txBody>
                    <a:bodyPr/>
                    <a:lstStyle/>
                    <a:p>
                      <a:pPr algn="ctr"/>
                      <a:r>
                        <a:rPr lang="en-US" altLang="zh-CN" sz="2400" dirty="0" smtClean="0"/>
                        <a:t>Drag Formula</a:t>
                      </a:r>
                      <a:endParaRPr lang="zh-CN" altLang="en-US" sz="2400" dirty="0"/>
                    </a:p>
                  </a:txBody>
                  <a:tcPr anchor="ctr"/>
                </a:tc>
                <a:tc>
                  <a:txBody>
                    <a:bodyPr/>
                    <a:lstStyle/>
                    <a:p>
                      <a:pPr algn="ctr"/>
                      <a:r>
                        <a:rPr lang="en-US" altLang="zh-CN" sz="2400" dirty="0" smtClean="0"/>
                        <a:t>Wind Field</a:t>
                      </a:r>
                      <a:endParaRPr lang="zh-CN" altLang="en-US" sz="2400" dirty="0"/>
                    </a:p>
                  </a:txBody>
                  <a:tcPr anchor="ctr"/>
                </a:tc>
              </a:tr>
              <a:tr h="573910">
                <a:tc>
                  <a:txBody>
                    <a:bodyPr/>
                    <a:lstStyle/>
                    <a:p>
                      <a:pPr algn="ctr"/>
                      <a:r>
                        <a:rPr lang="en-US" altLang="zh-CN" sz="2400" dirty="0" smtClean="0"/>
                        <a:t>7</a:t>
                      </a:r>
                      <a:endParaRPr lang="zh-CN" altLang="en-US" sz="2400" dirty="0"/>
                    </a:p>
                  </a:txBody>
                  <a:tcPr anchor="ctr"/>
                </a:tc>
                <a:tc>
                  <a:txBody>
                    <a:bodyPr/>
                    <a:lstStyle/>
                    <a:p>
                      <a:pPr algn="ctr"/>
                      <a:r>
                        <a:rPr lang="en-US" altLang="zh-CN" sz="2400" dirty="0" smtClean="0"/>
                        <a:t>PSU_ROMS</a:t>
                      </a:r>
                      <a:endParaRPr lang="zh-CN" altLang="en-US" sz="2400" dirty="0"/>
                    </a:p>
                  </a:txBody>
                  <a:tcPr anchor="ctr"/>
                </a:tc>
                <a:tc>
                  <a:txBody>
                    <a:bodyPr/>
                    <a:lstStyle/>
                    <a:p>
                      <a:pPr algn="ctr"/>
                      <a:r>
                        <a:rPr lang="en-US" altLang="zh-CN" sz="2400" dirty="0" smtClean="0"/>
                        <a:t>×</a:t>
                      </a:r>
                      <a:endParaRPr lang="zh-CN" altLang="en-US" sz="2400" dirty="0"/>
                    </a:p>
                  </a:txBody>
                  <a:tcPr anchor="ctr"/>
                </a:tc>
                <a:tc>
                  <a:txBody>
                    <a:bodyPr/>
                    <a:lstStyle/>
                    <a:p>
                      <a:pPr algn="ctr"/>
                      <a:r>
                        <a:rPr lang="en-US" altLang="zh-CN" sz="2400" dirty="0" smtClean="0"/>
                        <a:t>PSU (Green</a:t>
                      </a:r>
                      <a:r>
                        <a:rPr lang="en-US" altLang="zh-CN" sz="2400" baseline="0" dirty="0" smtClean="0"/>
                        <a:t> and Zhang, 2013)</a:t>
                      </a:r>
                      <a:endParaRPr lang="zh-CN" altLang="en-US" sz="2400" dirty="0"/>
                    </a:p>
                  </a:txBody>
                  <a:tcPr anchor="ctr"/>
                </a:tc>
                <a:tc rowSpan="3">
                  <a:txBody>
                    <a:bodyPr/>
                    <a:lstStyle/>
                    <a:p>
                      <a:pPr algn="ctr"/>
                      <a:r>
                        <a:rPr lang="en-US" altLang="zh-CN" sz="2400" dirty="0" err="1" smtClean="0"/>
                        <a:t>CY_Cpl</a:t>
                      </a:r>
                      <a:r>
                        <a:rPr lang="en-US" altLang="zh-CN" sz="2400" dirty="0" smtClean="0"/>
                        <a:t> WRF output</a:t>
                      </a:r>
                      <a:endParaRPr lang="zh-CN" altLang="en-US" sz="2400" dirty="0"/>
                    </a:p>
                  </a:txBody>
                  <a:tcPr anchor="ctr"/>
                </a:tc>
              </a:tr>
              <a:tr h="573910">
                <a:tc>
                  <a:txBody>
                    <a:bodyPr/>
                    <a:lstStyle/>
                    <a:p>
                      <a:pPr algn="ctr"/>
                      <a:r>
                        <a:rPr lang="en-US" altLang="zh-CN" sz="2400" dirty="0" smtClean="0"/>
                        <a:t>8</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Opt</a:t>
                      </a:r>
                      <a:r>
                        <a:rPr lang="en-US" altLang="zh-CN" sz="2400" baseline="0" dirty="0" smtClean="0"/>
                        <a:t> 2_ROMS</a:t>
                      </a:r>
                      <a:endParaRPr lang="zh-CN" altLang="en-US" sz="24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a:t>
                      </a:r>
                      <a:endParaRPr lang="zh-CN" altLang="en-US" sz="2400" dirty="0" smtClean="0"/>
                    </a:p>
                  </a:txBody>
                  <a:tcPr anchor="ctr"/>
                </a:tc>
                <a:tc>
                  <a:txBody>
                    <a:bodyPr/>
                    <a:lstStyle/>
                    <a:p>
                      <a:pPr algn="ctr"/>
                      <a:r>
                        <a:rPr lang="en-US" altLang="zh-CN" sz="2400" dirty="0" smtClean="0"/>
                        <a:t>WRF Opt 2</a:t>
                      </a:r>
                      <a:endParaRPr lang="zh-CN" altLang="en-US" sz="2400" dirty="0"/>
                    </a:p>
                  </a:txBody>
                  <a:tcPr anchor="ctr"/>
                </a:tc>
                <a:tc vMerge="1">
                  <a:txBody>
                    <a:bodyPr/>
                    <a:lstStyle/>
                    <a:p>
                      <a:pPr algn="ctr"/>
                      <a:endParaRPr lang="zh-CN" altLang="en-US" sz="2400" dirty="0"/>
                    </a:p>
                  </a:txBody>
                  <a:tcPr anchor="ctr"/>
                </a:tc>
              </a:tr>
              <a:tr h="573910">
                <a:tc>
                  <a:txBody>
                    <a:bodyPr/>
                    <a:lstStyle/>
                    <a:p>
                      <a:pPr algn="ctr"/>
                      <a:r>
                        <a:rPr lang="en-US" altLang="zh-CN" sz="2400" dirty="0" smtClean="0"/>
                        <a:t>9</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CY_ROMS</a:t>
                      </a:r>
                      <a:endParaRPr lang="zh-CN" altLang="en-US" sz="24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a:t>
                      </a:r>
                      <a:endParaRPr lang="zh-CN" altLang="en-US" sz="2400" dirty="0" smtClean="0"/>
                    </a:p>
                  </a:txBody>
                  <a:tcPr anchor="ctr"/>
                </a:tc>
                <a:tc>
                  <a:txBody>
                    <a:bodyPr/>
                    <a:lstStyle/>
                    <a:p>
                      <a:pPr algn="ctr"/>
                      <a:r>
                        <a:rPr lang="en-US" altLang="zh-CN" sz="2400" dirty="0" smtClean="0"/>
                        <a:t>C-Y (Chen and Yu, 2016)</a:t>
                      </a:r>
                      <a:endParaRPr lang="zh-CN" altLang="en-US" sz="2400" dirty="0"/>
                    </a:p>
                  </a:txBody>
                  <a:tcPr anchor="ctr"/>
                </a:tc>
                <a:tc vMerge="1">
                  <a:txBody>
                    <a:bodyPr/>
                    <a:lstStyle/>
                    <a:p>
                      <a:pPr algn="ctr"/>
                      <a:endParaRPr lang="zh-CN" altLang="en-US" sz="2400" dirty="0"/>
                    </a:p>
                  </a:txBody>
                  <a:tcPr anchor="ctr"/>
                </a:tc>
              </a:tr>
            </a:tbl>
          </a:graphicData>
        </a:graphic>
      </p:graphicFrame>
    </p:spTree>
    <p:extLst>
      <p:ext uri="{BB962C8B-B14F-4D97-AF65-F5344CB8AC3E}">
        <p14:creationId xmlns:p14="http://schemas.microsoft.com/office/powerpoint/2010/main" val="346779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061339"/>
          </a:xfrm>
        </p:spPr>
        <p:txBody>
          <a:bodyPr>
            <a:normAutofit/>
          </a:bodyPr>
          <a:lstStyle/>
          <a:p>
            <a:r>
              <a:rPr lang="en-US" altLang="zh-CN" sz="3600" b="1" dirty="0" smtClean="0">
                <a:latin typeface="Segoe UI Black" panose="020B0A02040204020203" pitchFamily="34" charset="0"/>
                <a:ea typeface="Segoe UI Black" panose="020B0A02040204020203" pitchFamily="34" charset="0"/>
                <a:cs typeface="Segoe UI Black" panose="020B0A02040204020203" pitchFamily="34" charset="0"/>
              </a:rPr>
              <a:t>Introduction</a:t>
            </a:r>
            <a:endParaRPr lang="zh-CN" altLang="en-US" sz="3600" b="1" dirty="0">
              <a:latin typeface="Segoe UI Black" panose="020B0A02040204020203" pitchFamily="34" charset="0"/>
              <a:cs typeface="Segoe UI Black" panose="020B0A02040204020203" pitchFamily="34" charset="0"/>
            </a:endParaRPr>
          </a:p>
        </p:txBody>
      </p:sp>
      <p:sp>
        <p:nvSpPr>
          <p:cNvPr id="3" name="内容占位符 2"/>
          <p:cNvSpPr>
            <a:spLocks noGrp="1"/>
          </p:cNvSpPr>
          <p:nvPr>
            <p:ph idx="1"/>
          </p:nvPr>
        </p:nvSpPr>
        <p:spPr>
          <a:xfrm>
            <a:off x="838200" y="1353312"/>
            <a:ext cx="10515600" cy="4823651"/>
          </a:xfrm>
        </p:spPr>
        <p:txBody>
          <a:bodyPr>
            <a:normAutofit/>
          </a:bodyPr>
          <a:lstStyle/>
          <a:p>
            <a:pPr>
              <a:lnSpc>
                <a:spcPts val="3200"/>
              </a:lnSpc>
            </a:pPr>
            <a:r>
              <a:rPr lang="en-US" altLang="zh-CN" sz="2400" dirty="0"/>
              <a:t>Wind stress is an important driving force </a:t>
            </a:r>
            <a:r>
              <a:rPr lang="en-US" altLang="zh-CN" sz="2400" dirty="0" smtClean="0"/>
              <a:t>for meteorological </a:t>
            </a:r>
            <a:r>
              <a:rPr lang="en-US" altLang="zh-CN" sz="2400" dirty="0"/>
              <a:t>and </a:t>
            </a:r>
            <a:r>
              <a:rPr lang="en-US" altLang="zh-CN" sz="2400" dirty="0" err="1"/>
              <a:t>oceanographical</a:t>
            </a:r>
            <a:r>
              <a:rPr lang="en-US" altLang="zh-CN" sz="2400" dirty="0"/>
              <a:t> </a:t>
            </a:r>
            <a:r>
              <a:rPr lang="en-US" altLang="zh-CN" sz="2400" dirty="0" smtClean="0"/>
              <a:t>processes. </a:t>
            </a:r>
          </a:p>
          <a:p>
            <a:pPr>
              <a:lnSpc>
                <a:spcPts val="3200"/>
              </a:lnSpc>
            </a:pPr>
            <a:r>
              <a:rPr lang="en-US" altLang="zh-CN" sz="2400" dirty="0" smtClean="0"/>
              <a:t>It can be calculated by </a:t>
            </a:r>
          </a:p>
          <a:p>
            <a:pPr>
              <a:lnSpc>
                <a:spcPts val="3200"/>
              </a:lnSpc>
            </a:pPr>
            <a:r>
              <a:rPr lang="en-US" altLang="zh-CN" sz="2400" dirty="0" smtClean="0"/>
              <a:t>The tendency of wind stress coefficient in hurricane condition remains controversial for decades.</a:t>
            </a:r>
          </a:p>
          <a:p>
            <a:pPr>
              <a:lnSpc>
                <a:spcPts val="3200"/>
              </a:lnSpc>
            </a:pPr>
            <a:r>
              <a:rPr lang="en-US" altLang="zh-CN" sz="2400" dirty="0"/>
              <a:t>The recent field </a:t>
            </a:r>
            <a:r>
              <a:rPr lang="en-US" altLang="zh-CN" sz="2400" dirty="0" smtClean="0"/>
              <a:t>data showed that the </a:t>
            </a:r>
            <a:r>
              <a:rPr lang="en-US" altLang="zh-CN" sz="2400" dirty="0"/>
              <a:t>wind stress coefficient levels off and even decreases when the wind speed exceeds 30-40 </a:t>
            </a:r>
            <a:r>
              <a:rPr lang="en-US" altLang="zh-CN" sz="2400" dirty="0" smtClean="0"/>
              <a:t>m/s</a:t>
            </a:r>
          </a:p>
          <a:p>
            <a:pPr>
              <a:lnSpc>
                <a:spcPts val="3200"/>
              </a:lnSpc>
            </a:pPr>
            <a:endParaRPr lang="en-US" altLang="zh-CN" sz="2400" dirty="0" smtClean="0"/>
          </a:p>
        </p:txBody>
      </p:sp>
      <p:graphicFrame>
        <p:nvGraphicFramePr>
          <p:cNvPr id="5" name="对象 4"/>
          <p:cNvGraphicFramePr>
            <a:graphicFrameLocks noChangeAspect="1"/>
          </p:cNvGraphicFramePr>
          <p:nvPr>
            <p:extLst>
              <p:ext uri="{D42A27DB-BD31-4B8C-83A1-F6EECF244321}">
                <p14:modId xmlns:p14="http://schemas.microsoft.com/office/powerpoint/2010/main" val="828751752"/>
              </p:ext>
            </p:extLst>
          </p:nvPr>
        </p:nvGraphicFramePr>
        <p:xfrm>
          <a:off x="4058171" y="2297970"/>
          <a:ext cx="2200968" cy="475209"/>
        </p:xfrm>
        <a:graphic>
          <a:graphicData uri="http://schemas.openxmlformats.org/presentationml/2006/ole">
            <mc:AlternateContent xmlns:mc="http://schemas.openxmlformats.org/markup-compatibility/2006">
              <mc:Choice xmlns:v="urn:schemas-microsoft-com:vml" Requires="v">
                <p:oleObj spid="_x0000_s2068" name="Equation" r:id="rId4" imgW="1117440" imgH="241200" progId="Equation.DSMT4">
                  <p:embed/>
                </p:oleObj>
              </mc:Choice>
              <mc:Fallback>
                <p:oleObj name="Equation" r:id="rId4" imgW="1117440" imgH="241200" progId="Equation.DSMT4">
                  <p:embed/>
                  <p:pic>
                    <p:nvPicPr>
                      <p:cNvPr id="0" name=""/>
                      <p:cNvPicPr/>
                      <p:nvPr/>
                    </p:nvPicPr>
                    <p:blipFill>
                      <a:blip r:embed="rId5"/>
                      <a:stretch>
                        <a:fillRect/>
                      </a:stretch>
                    </p:blipFill>
                    <p:spPr>
                      <a:xfrm>
                        <a:off x="4058171" y="2297970"/>
                        <a:ext cx="2200968" cy="475209"/>
                      </a:xfrm>
                      <a:prstGeom prst="rect">
                        <a:avLst/>
                      </a:prstGeom>
                    </p:spPr>
                  </p:pic>
                </p:oleObj>
              </mc:Fallback>
            </mc:AlternateContent>
          </a:graphicData>
        </a:graphic>
      </p:graphicFrame>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4646" y="3458619"/>
            <a:ext cx="4319016" cy="2878836"/>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4646" y="3458619"/>
            <a:ext cx="4319016" cy="2878836"/>
          </a:xfrm>
          <a:prstGeom prst="rect">
            <a:avLst/>
          </a:prstGeom>
        </p:spPr>
      </p:pic>
      <p:sp>
        <p:nvSpPr>
          <p:cNvPr id="9" name="文本框 8"/>
          <p:cNvSpPr txBox="1"/>
          <p:nvPr/>
        </p:nvSpPr>
        <p:spPr>
          <a:xfrm>
            <a:off x="838200" y="4637283"/>
            <a:ext cx="10379439" cy="1569660"/>
          </a:xfrm>
          <a:prstGeom prst="rect">
            <a:avLst/>
          </a:prstGeom>
          <a:noFill/>
        </p:spPr>
        <p:txBody>
          <a:bodyPr wrap="square" rtlCol="0">
            <a:spAutoFit/>
          </a:bodyPr>
          <a:lstStyle/>
          <a:p>
            <a:pPr marL="342900" indent="-342900">
              <a:buFont typeface="Arial" panose="020B0604020202020204" pitchFamily="34" charset="0"/>
              <a:buChar char="•"/>
            </a:pPr>
            <a:r>
              <a:rPr lang="en-US" altLang="zh-CN" sz="3200" b="1" dirty="0" smtClean="0"/>
              <a:t>To investigate the sensitivity of hurricane intensity forecast to different tendency of wind stress coefficient in extreme wind condition.</a:t>
            </a:r>
            <a:endParaRPr lang="zh-CN" altLang="en-US" sz="3200" b="1" dirty="0"/>
          </a:p>
        </p:txBody>
      </p:sp>
    </p:spTree>
    <p:extLst>
      <p:ext uri="{BB962C8B-B14F-4D97-AF65-F5344CB8AC3E}">
        <p14:creationId xmlns:p14="http://schemas.microsoft.com/office/powerpoint/2010/main" val="5610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75973" y="401938"/>
            <a:ext cx="3616027" cy="3465519"/>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173" y="401938"/>
            <a:ext cx="3616028" cy="346551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173" y="3280050"/>
            <a:ext cx="3616028" cy="346552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5972" y="3280050"/>
            <a:ext cx="3616028" cy="3465520"/>
          </a:xfrm>
          <a:prstGeom prst="rect">
            <a:avLst/>
          </a:prstGeom>
        </p:spPr>
      </p:pic>
      <p:sp>
        <p:nvSpPr>
          <p:cNvPr id="12" name="文本框 11"/>
          <p:cNvSpPr txBox="1"/>
          <p:nvPr/>
        </p:nvSpPr>
        <p:spPr>
          <a:xfrm>
            <a:off x="239846" y="1658043"/>
            <a:ext cx="1454046" cy="461665"/>
          </a:xfrm>
          <a:prstGeom prst="rect">
            <a:avLst/>
          </a:prstGeom>
          <a:noFill/>
        </p:spPr>
        <p:txBody>
          <a:bodyPr wrap="square" rtlCol="0">
            <a:spAutoFit/>
          </a:bodyPr>
          <a:lstStyle/>
          <a:p>
            <a:r>
              <a:rPr lang="en-US" altLang="zh-CN" sz="2400" b="1" dirty="0" smtClean="0"/>
              <a:t>CY_ROMS</a:t>
            </a:r>
            <a:endParaRPr lang="zh-CN" altLang="en-US" sz="2400" b="1" dirty="0"/>
          </a:p>
        </p:txBody>
      </p:sp>
      <p:sp>
        <p:nvSpPr>
          <p:cNvPr id="13" name="文本框 12"/>
          <p:cNvSpPr txBox="1"/>
          <p:nvPr/>
        </p:nvSpPr>
        <p:spPr>
          <a:xfrm>
            <a:off x="89946" y="4551145"/>
            <a:ext cx="1738859" cy="461665"/>
          </a:xfrm>
          <a:prstGeom prst="rect">
            <a:avLst/>
          </a:prstGeom>
          <a:noFill/>
        </p:spPr>
        <p:txBody>
          <a:bodyPr wrap="square" rtlCol="0">
            <a:spAutoFit/>
          </a:bodyPr>
          <a:lstStyle/>
          <a:p>
            <a:r>
              <a:rPr lang="en-US" altLang="zh-CN" sz="2400" b="1" dirty="0" smtClean="0"/>
              <a:t>PSU_ROMS</a:t>
            </a:r>
            <a:endParaRPr lang="zh-CN" altLang="en-US" sz="2400" b="1" dirty="0"/>
          </a:p>
        </p:txBody>
      </p:sp>
      <p:sp>
        <p:nvSpPr>
          <p:cNvPr id="14" name="文本框 13"/>
          <p:cNvSpPr txBox="1"/>
          <p:nvPr/>
        </p:nvSpPr>
        <p:spPr>
          <a:xfrm>
            <a:off x="164894" y="113260"/>
            <a:ext cx="1843790" cy="523220"/>
          </a:xfrm>
          <a:prstGeom prst="rect">
            <a:avLst/>
          </a:prstGeom>
          <a:noFill/>
        </p:spPr>
        <p:txBody>
          <a:bodyPr wrap="square" rtlCol="0">
            <a:spAutoFit/>
          </a:bodyPr>
          <a:lstStyle/>
          <a:p>
            <a:r>
              <a:rPr lang="en-US" altLang="zh-CN" sz="2800" b="1" dirty="0" smtClean="0"/>
              <a:t>48 Hours</a:t>
            </a:r>
            <a:endParaRPr lang="zh-CN" altLang="en-US" sz="2800" b="1" dirty="0"/>
          </a:p>
        </p:txBody>
      </p:sp>
      <p:sp>
        <p:nvSpPr>
          <p:cNvPr id="15" name="文本框 14"/>
          <p:cNvSpPr txBox="1"/>
          <p:nvPr/>
        </p:nvSpPr>
        <p:spPr>
          <a:xfrm>
            <a:off x="6385704" y="201883"/>
            <a:ext cx="1439056" cy="400110"/>
          </a:xfrm>
          <a:prstGeom prst="rect">
            <a:avLst/>
          </a:prstGeom>
          <a:noFill/>
        </p:spPr>
        <p:txBody>
          <a:bodyPr wrap="square" rtlCol="0">
            <a:spAutoFit/>
          </a:bodyPr>
          <a:lstStyle/>
          <a:p>
            <a:pPr algn="ctr"/>
            <a:r>
              <a:rPr lang="en-US" altLang="zh-CN" sz="2000" b="1" dirty="0" smtClean="0"/>
              <a:t>20-m depth</a:t>
            </a:r>
            <a:endParaRPr lang="zh-CN" altLang="en-US" sz="2000" b="1" dirty="0"/>
          </a:p>
        </p:txBody>
      </p:sp>
      <p:sp>
        <p:nvSpPr>
          <p:cNvPr id="16" name="文本框 15"/>
          <p:cNvSpPr txBox="1"/>
          <p:nvPr/>
        </p:nvSpPr>
        <p:spPr>
          <a:xfrm>
            <a:off x="9790960" y="201883"/>
            <a:ext cx="1439056" cy="400110"/>
          </a:xfrm>
          <a:prstGeom prst="rect">
            <a:avLst/>
          </a:prstGeom>
          <a:noFill/>
        </p:spPr>
        <p:txBody>
          <a:bodyPr wrap="square" rtlCol="0">
            <a:spAutoFit/>
          </a:bodyPr>
          <a:lstStyle/>
          <a:p>
            <a:pPr algn="ctr"/>
            <a:r>
              <a:rPr lang="en-US" altLang="zh-CN" sz="2000" b="1" dirty="0" smtClean="0"/>
              <a:t>50-m depth</a:t>
            </a:r>
            <a:endParaRPr lang="zh-CN" altLang="en-US" sz="2000" b="1" dirty="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527" y="396073"/>
            <a:ext cx="3616027" cy="3465519"/>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0526" y="3280050"/>
            <a:ext cx="3616027" cy="3465519"/>
          </a:xfrm>
          <a:prstGeom prst="rect">
            <a:avLst/>
          </a:prstGeom>
        </p:spPr>
      </p:pic>
      <p:sp>
        <p:nvSpPr>
          <p:cNvPr id="17" name="文本框 16"/>
          <p:cNvSpPr txBox="1"/>
          <p:nvPr/>
        </p:nvSpPr>
        <p:spPr>
          <a:xfrm>
            <a:off x="2803396" y="201883"/>
            <a:ext cx="1439056" cy="400110"/>
          </a:xfrm>
          <a:prstGeom prst="rect">
            <a:avLst/>
          </a:prstGeom>
          <a:noFill/>
        </p:spPr>
        <p:txBody>
          <a:bodyPr wrap="square" rtlCol="0">
            <a:spAutoFit/>
          </a:bodyPr>
          <a:lstStyle/>
          <a:p>
            <a:pPr algn="ctr"/>
            <a:r>
              <a:rPr lang="en-US" altLang="zh-CN" sz="2000" b="1" dirty="0" smtClean="0"/>
              <a:t>surface</a:t>
            </a:r>
            <a:endParaRPr lang="zh-CN" altLang="en-US" sz="2000" b="1" dirty="0"/>
          </a:p>
        </p:txBody>
      </p:sp>
    </p:spTree>
    <p:extLst>
      <p:ext uri="{BB962C8B-B14F-4D97-AF65-F5344CB8AC3E}">
        <p14:creationId xmlns:p14="http://schemas.microsoft.com/office/powerpoint/2010/main" val="1801584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75973" y="401938"/>
            <a:ext cx="3616027" cy="3465518"/>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173" y="401938"/>
            <a:ext cx="3616027" cy="346551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173" y="3280050"/>
            <a:ext cx="3616028" cy="346551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5972" y="3280050"/>
            <a:ext cx="3616028" cy="3465519"/>
          </a:xfrm>
          <a:prstGeom prst="rect">
            <a:avLst/>
          </a:prstGeom>
        </p:spPr>
      </p:pic>
      <p:sp>
        <p:nvSpPr>
          <p:cNvPr id="12" name="文本框 11"/>
          <p:cNvSpPr txBox="1"/>
          <p:nvPr/>
        </p:nvSpPr>
        <p:spPr>
          <a:xfrm>
            <a:off x="239846" y="1658043"/>
            <a:ext cx="1454046" cy="461665"/>
          </a:xfrm>
          <a:prstGeom prst="rect">
            <a:avLst/>
          </a:prstGeom>
          <a:noFill/>
        </p:spPr>
        <p:txBody>
          <a:bodyPr wrap="square" rtlCol="0">
            <a:spAutoFit/>
          </a:bodyPr>
          <a:lstStyle/>
          <a:p>
            <a:r>
              <a:rPr lang="en-US" altLang="zh-CN" sz="2400" b="1" dirty="0" smtClean="0"/>
              <a:t>CY_ROMS</a:t>
            </a:r>
            <a:endParaRPr lang="zh-CN" altLang="en-US" sz="2400" b="1" dirty="0"/>
          </a:p>
        </p:txBody>
      </p:sp>
      <p:sp>
        <p:nvSpPr>
          <p:cNvPr id="13" name="文本框 12"/>
          <p:cNvSpPr txBox="1"/>
          <p:nvPr/>
        </p:nvSpPr>
        <p:spPr>
          <a:xfrm>
            <a:off x="89946" y="4551145"/>
            <a:ext cx="1738859" cy="461665"/>
          </a:xfrm>
          <a:prstGeom prst="rect">
            <a:avLst/>
          </a:prstGeom>
          <a:noFill/>
        </p:spPr>
        <p:txBody>
          <a:bodyPr wrap="square" rtlCol="0">
            <a:spAutoFit/>
          </a:bodyPr>
          <a:lstStyle/>
          <a:p>
            <a:r>
              <a:rPr lang="en-US" altLang="zh-CN" sz="2400" b="1" dirty="0" smtClean="0"/>
              <a:t>PSU_ROMS</a:t>
            </a:r>
            <a:endParaRPr lang="zh-CN" altLang="en-US" sz="2400" b="1" dirty="0"/>
          </a:p>
        </p:txBody>
      </p:sp>
      <p:sp>
        <p:nvSpPr>
          <p:cNvPr id="14" name="文本框 13"/>
          <p:cNvSpPr txBox="1"/>
          <p:nvPr/>
        </p:nvSpPr>
        <p:spPr>
          <a:xfrm>
            <a:off x="164894" y="113260"/>
            <a:ext cx="1843790" cy="523220"/>
          </a:xfrm>
          <a:prstGeom prst="rect">
            <a:avLst/>
          </a:prstGeom>
          <a:noFill/>
        </p:spPr>
        <p:txBody>
          <a:bodyPr wrap="square" rtlCol="0">
            <a:spAutoFit/>
          </a:bodyPr>
          <a:lstStyle/>
          <a:p>
            <a:r>
              <a:rPr lang="en-US" altLang="zh-CN" sz="2800" b="1" dirty="0" smtClean="0"/>
              <a:t>48 Hours</a:t>
            </a:r>
            <a:endParaRPr lang="zh-CN" altLang="en-US" sz="2800" b="1" dirty="0"/>
          </a:p>
        </p:txBody>
      </p:sp>
      <p:sp>
        <p:nvSpPr>
          <p:cNvPr id="15" name="文本框 14"/>
          <p:cNvSpPr txBox="1"/>
          <p:nvPr/>
        </p:nvSpPr>
        <p:spPr>
          <a:xfrm>
            <a:off x="6385704" y="201883"/>
            <a:ext cx="1439056" cy="400110"/>
          </a:xfrm>
          <a:prstGeom prst="rect">
            <a:avLst/>
          </a:prstGeom>
          <a:noFill/>
        </p:spPr>
        <p:txBody>
          <a:bodyPr wrap="square" rtlCol="0">
            <a:spAutoFit/>
          </a:bodyPr>
          <a:lstStyle/>
          <a:p>
            <a:pPr algn="ctr"/>
            <a:r>
              <a:rPr lang="en-US" altLang="zh-CN" sz="2000" b="1" dirty="0" smtClean="0"/>
              <a:t>20-m depth</a:t>
            </a:r>
            <a:endParaRPr lang="zh-CN" altLang="en-US" sz="2000" b="1" dirty="0"/>
          </a:p>
        </p:txBody>
      </p:sp>
      <p:sp>
        <p:nvSpPr>
          <p:cNvPr id="16" name="文本框 15"/>
          <p:cNvSpPr txBox="1"/>
          <p:nvPr/>
        </p:nvSpPr>
        <p:spPr>
          <a:xfrm>
            <a:off x="9790960" y="201883"/>
            <a:ext cx="1439056" cy="400110"/>
          </a:xfrm>
          <a:prstGeom prst="rect">
            <a:avLst/>
          </a:prstGeom>
          <a:noFill/>
        </p:spPr>
        <p:txBody>
          <a:bodyPr wrap="square" rtlCol="0">
            <a:spAutoFit/>
          </a:bodyPr>
          <a:lstStyle/>
          <a:p>
            <a:pPr algn="ctr"/>
            <a:r>
              <a:rPr lang="en-US" altLang="zh-CN" sz="2000" b="1" dirty="0" smtClean="0"/>
              <a:t>50-m depth</a:t>
            </a:r>
            <a:endParaRPr lang="zh-CN" altLang="en-US" sz="2000" b="1" dirty="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527" y="396073"/>
            <a:ext cx="3616027" cy="3465518"/>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0526" y="3280050"/>
            <a:ext cx="3616027" cy="3465518"/>
          </a:xfrm>
          <a:prstGeom prst="rect">
            <a:avLst/>
          </a:prstGeom>
        </p:spPr>
      </p:pic>
      <p:sp>
        <p:nvSpPr>
          <p:cNvPr id="17" name="文本框 16"/>
          <p:cNvSpPr txBox="1"/>
          <p:nvPr/>
        </p:nvSpPr>
        <p:spPr>
          <a:xfrm>
            <a:off x="2803396" y="201883"/>
            <a:ext cx="1439056" cy="400110"/>
          </a:xfrm>
          <a:prstGeom prst="rect">
            <a:avLst/>
          </a:prstGeom>
          <a:noFill/>
        </p:spPr>
        <p:txBody>
          <a:bodyPr wrap="square" rtlCol="0">
            <a:spAutoFit/>
          </a:bodyPr>
          <a:lstStyle/>
          <a:p>
            <a:pPr algn="ctr"/>
            <a:r>
              <a:rPr lang="en-US" altLang="zh-CN" sz="2000" b="1" dirty="0" smtClean="0"/>
              <a:t>surface</a:t>
            </a:r>
            <a:endParaRPr lang="zh-CN" altLang="en-US" sz="2000" b="1" dirty="0"/>
          </a:p>
        </p:txBody>
      </p:sp>
    </p:spTree>
    <p:extLst>
      <p:ext uri="{BB962C8B-B14F-4D97-AF65-F5344CB8AC3E}">
        <p14:creationId xmlns:p14="http://schemas.microsoft.com/office/powerpoint/2010/main" val="2941877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177" y="1390884"/>
            <a:ext cx="5219999" cy="5002729"/>
          </a:xfrm>
          <a:prstGeom prst="rect">
            <a:avLst/>
          </a:prstGeom>
        </p:spPr>
      </p:pic>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03989" y="1390884"/>
            <a:ext cx="5219998" cy="5002729"/>
          </a:xfrm>
        </p:spPr>
      </p:pic>
      <p:sp>
        <p:nvSpPr>
          <p:cNvPr id="5" name="标题 1"/>
          <p:cNvSpPr txBox="1">
            <a:spLocks/>
          </p:cNvSpPr>
          <p:nvPr/>
        </p:nvSpPr>
        <p:spPr>
          <a:xfrm>
            <a:off x="1676400" y="2327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latin typeface="+mn-lt"/>
              </a:rPr>
              <a:t>48 Hours after 00:00 UTC, 26 AUG, 2005</a:t>
            </a:r>
            <a:endParaRPr lang="zh-CN" altLang="en-US" sz="2400" b="1" dirty="0">
              <a:latin typeface="+mn-lt"/>
            </a:endParaRPr>
          </a:p>
        </p:txBody>
      </p:sp>
      <p:sp>
        <p:nvSpPr>
          <p:cNvPr id="2" name="文本框 1"/>
          <p:cNvSpPr txBox="1"/>
          <p:nvPr/>
        </p:nvSpPr>
        <p:spPr>
          <a:xfrm>
            <a:off x="3024727" y="1280769"/>
            <a:ext cx="1678898" cy="400110"/>
          </a:xfrm>
          <a:prstGeom prst="rect">
            <a:avLst/>
          </a:prstGeom>
          <a:noFill/>
        </p:spPr>
        <p:txBody>
          <a:bodyPr wrap="square" rtlCol="0">
            <a:spAutoFit/>
          </a:bodyPr>
          <a:lstStyle/>
          <a:p>
            <a:pPr algn="ctr"/>
            <a:r>
              <a:rPr lang="en-US" altLang="zh-CN" sz="2000" b="1" dirty="0" smtClean="0"/>
              <a:t>CY_ROMS</a:t>
            </a:r>
            <a:endParaRPr lang="zh-CN" altLang="en-US" sz="2000" b="1" dirty="0"/>
          </a:p>
        </p:txBody>
      </p:sp>
      <p:sp>
        <p:nvSpPr>
          <p:cNvPr id="7" name="文本框 6"/>
          <p:cNvSpPr txBox="1"/>
          <p:nvPr/>
        </p:nvSpPr>
        <p:spPr>
          <a:xfrm>
            <a:off x="8074540" y="1280769"/>
            <a:ext cx="1678898" cy="400110"/>
          </a:xfrm>
          <a:prstGeom prst="rect">
            <a:avLst/>
          </a:prstGeom>
          <a:noFill/>
        </p:spPr>
        <p:txBody>
          <a:bodyPr wrap="square" rtlCol="0">
            <a:spAutoFit/>
          </a:bodyPr>
          <a:lstStyle/>
          <a:p>
            <a:pPr algn="ctr"/>
            <a:r>
              <a:rPr lang="en-US" altLang="zh-CN" sz="2000" b="1" dirty="0" smtClean="0"/>
              <a:t>PSU_ROMS</a:t>
            </a:r>
            <a:endParaRPr lang="zh-CN" altLang="en-US" sz="2000" b="1" dirty="0"/>
          </a:p>
        </p:txBody>
      </p:sp>
    </p:spTree>
    <p:extLst>
      <p:ext uri="{BB962C8B-B14F-4D97-AF65-F5344CB8AC3E}">
        <p14:creationId xmlns:p14="http://schemas.microsoft.com/office/powerpoint/2010/main" val="2133471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177" y="1390884"/>
            <a:ext cx="5219999" cy="5002730"/>
          </a:xfrm>
          <a:prstGeom prst="rect">
            <a:avLst/>
          </a:prstGeom>
        </p:spPr>
      </p:pic>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03989" y="1390884"/>
            <a:ext cx="5219999" cy="5002729"/>
          </a:xfrm>
        </p:spPr>
      </p:pic>
      <p:sp>
        <p:nvSpPr>
          <p:cNvPr id="5" name="标题 1"/>
          <p:cNvSpPr txBox="1">
            <a:spLocks/>
          </p:cNvSpPr>
          <p:nvPr/>
        </p:nvSpPr>
        <p:spPr>
          <a:xfrm>
            <a:off x="1676400" y="2327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latin typeface="+mn-lt"/>
              </a:rPr>
              <a:t>84 Hours after 00:00 UTC, 26 AUG, 2005</a:t>
            </a:r>
            <a:endParaRPr lang="zh-CN" altLang="en-US" sz="2400" b="1" dirty="0">
              <a:latin typeface="+mn-lt"/>
            </a:endParaRPr>
          </a:p>
        </p:txBody>
      </p:sp>
      <p:sp>
        <p:nvSpPr>
          <p:cNvPr id="2" name="文本框 1"/>
          <p:cNvSpPr txBox="1"/>
          <p:nvPr/>
        </p:nvSpPr>
        <p:spPr>
          <a:xfrm>
            <a:off x="3024727" y="1280769"/>
            <a:ext cx="1678898" cy="400110"/>
          </a:xfrm>
          <a:prstGeom prst="rect">
            <a:avLst/>
          </a:prstGeom>
          <a:noFill/>
        </p:spPr>
        <p:txBody>
          <a:bodyPr wrap="square" rtlCol="0">
            <a:spAutoFit/>
          </a:bodyPr>
          <a:lstStyle/>
          <a:p>
            <a:pPr algn="ctr"/>
            <a:r>
              <a:rPr lang="en-US" altLang="zh-CN" sz="2000" b="1" dirty="0" smtClean="0"/>
              <a:t>CY_ROMS</a:t>
            </a:r>
            <a:endParaRPr lang="zh-CN" altLang="en-US" sz="2000" b="1" dirty="0"/>
          </a:p>
        </p:txBody>
      </p:sp>
      <p:sp>
        <p:nvSpPr>
          <p:cNvPr id="7" name="文本框 6"/>
          <p:cNvSpPr txBox="1"/>
          <p:nvPr/>
        </p:nvSpPr>
        <p:spPr>
          <a:xfrm>
            <a:off x="8074540" y="1280769"/>
            <a:ext cx="1678898" cy="400110"/>
          </a:xfrm>
          <a:prstGeom prst="rect">
            <a:avLst/>
          </a:prstGeom>
          <a:noFill/>
        </p:spPr>
        <p:txBody>
          <a:bodyPr wrap="square" rtlCol="0">
            <a:spAutoFit/>
          </a:bodyPr>
          <a:lstStyle/>
          <a:p>
            <a:pPr algn="ctr"/>
            <a:r>
              <a:rPr lang="en-US" altLang="zh-CN" sz="2000" b="1" dirty="0" smtClean="0"/>
              <a:t>PSU_ROMS</a:t>
            </a:r>
            <a:endParaRPr lang="zh-CN" altLang="en-US" sz="2000" b="1" dirty="0"/>
          </a:p>
        </p:txBody>
      </p:sp>
    </p:spTree>
    <p:extLst>
      <p:ext uri="{BB962C8B-B14F-4D97-AF65-F5344CB8AC3E}">
        <p14:creationId xmlns:p14="http://schemas.microsoft.com/office/powerpoint/2010/main" val="1150129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40073"/>
            <a:ext cx="10515600" cy="1283792"/>
          </a:xfrm>
        </p:spPr>
        <p:txBody>
          <a:bodyPr/>
          <a:lstStyle/>
          <a:p>
            <a:r>
              <a:rPr lang="en-US" altLang="zh-CN" b="1" dirty="0" smtClean="0">
                <a:latin typeface="+mn-lt"/>
              </a:rPr>
              <a:t>Conclusions</a:t>
            </a:r>
            <a:endParaRPr lang="zh-CN" altLang="en-US" b="1" dirty="0">
              <a:latin typeface="+mn-lt"/>
            </a:endParaRPr>
          </a:p>
        </p:txBody>
      </p:sp>
      <p:sp>
        <p:nvSpPr>
          <p:cNvPr id="3" name="内容占位符 2"/>
          <p:cNvSpPr>
            <a:spLocks noGrp="1"/>
          </p:cNvSpPr>
          <p:nvPr>
            <p:ph idx="1"/>
          </p:nvPr>
        </p:nvSpPr>
        <p:spPr>
          <a:xfrm>
            <a:off x="838200" y="1708878"/>
            <a:ext cx="10515600" cy="4588005"/>
          </a:xfrm>
        </p:spPr>
        <p:txBody>
          <a:bodyPr/>
          <a:lstStyle/>
          <a:p>
            <a:r>
              <a:rPr lang="en-US" altLang="zh-CN" dirty="0" smtClean="0"/>
              <a:t>The reduced wind stress coefficient in hurricane conditions largely increases the hurricane intensity</a:t>
            </a:r>
          </a:p>
          <a:p>
            <a:r>
              <a:rPr lang="en-US" altLang="zh-CN" dirty="0" smtClean="0"/>
              <a:t>With the ocean cooling effect, the hurricane intensity decreases</a:t>
            </a:r>
          </a:p>
          <a:p>
            <a:r>
              <a:rPr lang="en-US" altLang="zh-CN" dirty="0" smtClean="0"/>
              <a:t>Considering the joint effects of reduced wind drag and ocean cooling,</a:t>
            </a:r>
            <a:r>
              <a:rPr lang="zh-CN" altLang="en-US" dirty="0"/>
              <a:t> </a:t>
            </a:r>
            <a:r>
              <a:rPr lang="en-US" altLang="zh-CN" dirty="0" smtClean="0"/>
              <a:t>the intensity of Katrina can be well reproduced.</a:t>
            </a:r>
          </a:p>
          <a:p>
            <a:endParaRPr lang="en-US" altLang="zh-CN" dirty="0" smtClean="0"/>
          </a:p>
        </p:txBody>
      </p:sp>
      <p:sp>
        <p:nvSpPr>
          <p:cNvPr id="4" name="标题 1"/>
          <p:cNvSpPr txBox="1">
            <a:spLocks/>
          </p:cNvSpPr>
          <p:nvPr/>
        </p:nvSpPr>
        <p:spPr>
          <a:xfrm>
            <a:off x="838200" y="4002881"/>
            <a:ext cx="10515600" cy="12837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smtClean="0">
                <a:latin typeface="+mn-lt"/>
              </a:rPr>
              <a:t>Future Plan</a:t>
            </a:r>
            <a:endParaRPr lang="zh-CN" altLang="en-US" b="1" dirty="0">
              <a:latin typeface="+mn-lt"/>
            </a:endParaRPr>
          </a:p>
        </p:txBody>
      </p:sp>
      <p:sp>
        <p:nvSpPr>
          <p:cNvPr id="5" name="内容占位符 2"/>
          <p:cNvSpPr txBox="1">
            <a:spLocks/>
          </p:cNvSpPr>
          <p:nvPr/>
        </p:nvSpPr>
        <p:spPr>
          <a:xfrm>
            <a:off x="838200" y="5165490"/>
            <a:ext cx="10515600" cy="1131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Test the applicability of the joint effects on hurricane Edouard.</a:t>
            </a:r>
          </a:p>
          <a:p>
            <a:endParaRPr lang="en-US" altLang="zh-CN" dirty="0" smtClean="0"/>
          </a:p>
        </p:txBody>
      </p:sp>
    </p:spTree>
    <p:extLst>
      <p:ext uri="{BB962C8B-B14F-4D97-AF65-F5344CB8AC3E}">
        <p14:creationId xmlns:p14="http://schemas.microsoft.com/office/powerpoint/2010/main" val="288037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0330" y="233556"/>
            <a:ext cx="4357935" cy="3267682"/>
          </a:xfrm>
          <a:prstGeom prst="rect">
            <a:avLst/>
          </a:prstGeom>
        </p:spPr>
      </p:pic>
      <p:graphicFrame>
        <p:nvGraphicFramePr>
          <p:cNvPr id="10" name="对象 9"/>
          <p:cNvGraphicFramePr>
            <a:graphicFrameLocks noChangeAspect="1"/>
          </p:cNvGraphicFramePr>
          <p:nvPr>
            <p:extLst/>
          </p:nvPr>
        </p:nvGraphicFramePr>
        <p:xfrm>
          <a:off x="3494974" y="1618791"/>
          <a:ext cx="2895600" cy="596900"/>
        </p:xfrm>
        <a:graphic>
          <a:graphicData uri="http://schemas.openxmlformats.org/presentationml/2006/ole">
            <mc:AlternateContent xmlns:mc="http://schemas.openxmlformats.org/markup-compatibility/2006">
              <mc:Choice xmlns:v="urn:schemas-microsoft-com:vml" Requires="v">
                <p:oleObj spid="_x0000_s3204" name="Equation" r:id="rId5" imgW="2895480" imgH="596880" progId="Equation.DSMT4">
                  <p:embed/>
                </p:oleObj>
              </mc:Choice>
              <mc:Fallback>
                <p:oleObj name="Equation" r:id="rId5" imgW="2895480" imgH="596880" progId="Equation.DSMT4">
                  <p:embed/>
                  <p:pic>
                    <p:nvPicPr>
                      <p:cNvPr id="0" name=""/>
                      <p:cNvPicPr/>
                      <p:nvPr/>
                    </p:nvPicPr>
                    <p:blipFill>
                      <a:blip r:embed="rId6"/>
                      <a:stretch>
                        <a:fillRect/>
                      </a:stretch>
                    </p:blipFill>
                    <p:spPr>
                      <a:xfrm>
                        <a:off x="3494974" y="1618791"/>
                        <a:ext cx="2895600" cy="596900"/>
                      </a:xfrm>
                      <a:prstGeom prst="rect">
                        <a:avLst/>
                      </a:prstGeom>
                    </p:spPr>
                  </p:pic>
                </p:oleObj>
              </mc:Fallback>
            </mc:AlternateContent>
          </a:graphicData>
        </a:graphic>
      </p:graphicFrame>
      <p:graphicFrame>
        <p:nvGraphicFramePr>
          <p:cNvPr id="11" name="对象 10"/>
          <p:cNvGraphicFramePr>
            <a:graphicFrameLocks noChangeAspect="1"/>
          </p:cNvGraphicFramePr>
          <p:nvPr>
            <p:extLst/>
          </p:nvPr>
        </p:nvGraphicFramePr>
        <p:xfrm>
          <a:off x="1515740" y="2463469"/>
          <a:ext cx="1739900" cy="635000"/>
        </p:xfrm>
        <a:graphic>
          <a:graphicData uri="http://schemas.openxmlformats.org/presentationml/2006/ole">
            <mc:AlternateContent xmlns:mc="http://schemas.openxmlformats.org/markup-compatibility/2006">
              <mc:Choice xmlns:v="urn:schemas-microsoft-com:vml" Requires="v">
                <p:oleObj spid="_x0000_s3205" name="Equation" r:id="rId7" imgW="1739880" imgH="634680" progId="Equation.DSMT4">
                  <p:embed/>
                </p:oleObj>
              </mc:Choice>
              <mc:Fallback>
                <p:oleObj name="Equation" r:id="rId7" imgW="1739880" imgH="634680" progId="Equation.DSMT4">
                  <p:embed/>
                  <p:pic>
                    <p:nvPicPr>
                      <p:cNvPr id="0" name=""/>
                      <p:cNvPicPr/>
                      <p:nvPr/>
                    </p:nvPicPr>
                    <p:blipFill>
                      <a:blip r:embed="rId8"/>
                      <a:stretch>
                        <a:fillRect/>
                      </a:stretch>
                    </p:blipFill>
                    <p:spPr>
                      <a:xfrm>
                        <a:off x="1515740" y="2463469"/>
                        <a:ext cx="1739900" cy="635000"/>
                      </a:xfrm>
                      <a:prstGeom prst="rect">
                        <a:avLst/>
                      </a:prstGeom>
                    </p:spPr>
                  </p:pic>
                </p:oleObj>
              </mc:Fallback>
            </mc:AlternateContent>
          </a:graphicData>
        </a:graphic>
      </p:graphicFrame>
      <p:graphicFrame>
        <p:nvGraphicFramePr>
          <p:cNvPr id="12" name="对象 11"/>
          <p:cNvGraphicFramePr>
            <a:graphicFrameLocks noChangeAspect="1"/>
          </p:cNvGraphicFramePr>
          <p:nvPr>
            <p:extLst/>
          </p:nvPr>
        </p:nvGraphicFramePr>
        <p:xfrm>
          <a:off x="3494974" y="2250502"/>
          <a:ext cx="1955800" cy="533400"/>
        </p:xfrm>
        <a:graphic>
          <a:graphicData uri="http://schemas.openxmlformats.org/presentationml/2006/ole">
            <mc:AlternateContent xmlns:mc="http://schemas.openxmlformats.org/markup-compatibility/2006">
              <mc:Choice xmlns:v="urn:schemas-microsoft-com:vml" Requires="v">
                <p:oleObj spid="_x0000_s3206" name="Equation" r:id="rId9" imgW="1955520" imgH="533160" progId="Equation.DSMT4">
                  <p:embed/>
                </p:oleObj>
              </mc:Choice>
              <mc:Fallback>
                <p:oleObj name="Equation" r:id="rId9" imgW="1955520" imgH="533160" progId="Equation.DSMT4">
                  <p:embed/>
                  <p:pic>
                    <p:nvPicPr>
                      <p:cNvPr id="0" name=""/>
                      <p:cNvPicPr/>
                      <p:nvPr/>
                    </p:nvPicPr>
                    <p:blipFill>
                      <a:blip r:embed="rId10"/>
                      <a:stretch>
                        <a:fillRect/>
                      </a:stretch>
                    </p:blipFill>
                    <p:spPr>
                      <a:xfrm>
                        <a:off x="3494974" y="2250502"/>
                        <a:ext cx="1955800" cy="533400"/>
                      </a:xfrm>
                      <a:prstGeom prst="rect">
                        <a:avLst/>
                      </a:prstGeom>
                    </p:spPr>
                  </p:pic>
                </p:oleObj>
              </mc:Fallback>
            </mc:AlternateContent>
          </a:graphicData>
        </a:graphic>
      </p:graphicFrame>
      <p:graphicFrame>
        <p:nvGraphicFramePr>
          <p:cNvPr id="13" name="对象 12"/>
          <p:cNvGraphicFramePr>
            <a:graphicFrameLocks noChangeAspect="1"/>
          </p:cNvGraphicFramePr>
          <p:nvPr>
            <p:extLst/>
          </p:nvPr>
        </p:nvGraphicFramePr>
        <p:xfrm>
          <a:off x="3494974" y="2735821"/>
          <a:ext cx="2679700" cy="596900"/>
        </p:xfrm>
        <a:graphic>
          <a:graphicData uri="http://schemas.openxmlformats.org/presentationml/2006/ole">
            <mc:AlternateContent xmlns:mc="http://schemas.openxmlformats.org/markup-compatibility/2006">
              <mc:Choice xmlns:v="urn:schemas-microsoft-com:vml" Requires="v">
                <p:oleObj spid="_x0000_s3207" name="Equation" r:id="rId11" imgW="2679480" imgH="596880" progId="Equation.DSMT4">
                  <p:embed/>
                </p:oleObj>
              </mc:Choice>
              <mc:Fallback>
                <p:oleObj name="Equation" r:id="rId11" imgW="2679480" imgH="596880" progId="Equation.DSMT4">
                  <p:embed/>
                  <p:pic>
                    <p:nvPicPr>
                      <p:cNvPr id="0" name=""/>
                      <p:cNvPicPr/>
                      <p:nvPr/>
                    </p:nvPicPr>
                    <p:blipFill>
                      <a:blip r:embed="rId12"/>
                      <a:stretch>
                        <a:fillRect/>
                      </a:stretch>
                    </p:blipFill>
                    <p:spPr>
                      <a:xfrm>
                        <a:off x="3494974" y="2735821"/>
                        <a:ext cx="2679700" cy="596900"/>
                      </a:xfrm>
                      <a:prstGeom prst="rect">
                        <a:avLst/>
                      </a:prstGeom>
                    </p:spPr>
                  </p:pic>
                </p:oleObj>
              </mc:Fallback>
            </mc:AlternateContent>
          </a:graphicData>
        </a:graphic>
      </p:graphicFrame>
      <p:graphicFrame>
        <p:nvGraphicFramePr>
          <p:cNvPr id="14" name="对象 13"/>
          <p:cNvGraphicFramePr>
            <a:graphicFrameLocks noChangeAspect="1"/>
          </p:cNvGraphicFramePr>
          <p:nvPr>
            <p:extLst/>
          </p:nvPr>
        </p:nvGraphicFramePr>
        <p:xfrm>
          <a:off x="1515740" y="1727511"/>
          <a:ext cx="1562100" cy="647700"/>
        </p:xfrm>
        <a:graphic>
          <a:graphicData uri="http://schemas.openxmlformats.org/presentationml/2006/ole">
            <mc:AlternateContent xmlns:mc="http://schemas.openxmlformats.org/markup-compatibility/2006">
              <mc:Choice xmlns:v="urn:schemas-microsoft-com:vml" Requires="v">
                <p:oleObj spid="_x0000_s3208" name="Equation" r:id="rId13" imgW="1562040" imgH="647640" progId="Equation.DSMT4">
                  <p:embed/>
                </p:oleObj>
              </mc:Choice>
              <mc:Fallback>
                <p:oleObj name="Equation" r:id="rId13" imgW="1562040" imgH="647640" progId="Equation.DSMT4">
                  <p:embed/>
                  <p:pic>
                    <p:nvPicPr>
                      <p:cNvPr id="0" name=""/>
                      <p:cNvPicPr/>
                      <p:nvPr/>
                    </p:nvPicPr>
                    <p:blipFill>
                      <a:blip r:embed="rId14"/>
                      <a:stretch>
                        <a:fillRect/>
                      </a:stretch>
                    </p:blipFill>
                    <p:spPr>
                      <a:xfrm>
                        <a:off x="1515740" y="1727511"/>
                        <a:ext cx="1562100" cy="647700"/>
                      </a:xfrm>
                      <a:prstGeom prst="rect">
                        <a:avLst/>
                      </a:prstGeom>
                    </p:spPr>
                  </p:pic>
                </p:oleObj>
              </mc:Fallback>
            </mc:AlternateContent>
          </a:graphicData>
        </a:graphic>
      </p:graphicFrame>
      <p:graphicFrame>
        <p:nvGraphicFramePr>
          <p:cNvPr id="15" name="对象 14"/>
          <p:cNvGraphicFramePr>
            <a:graphicFrameLocks noChangeAspect="1"/>
          </p:cNvGraphicFramePr>
          <p:nvPr>
            <p:extLst/>
          </p:nvPr>
        </p:nvGraphicFramePr>
        <p:xfrm>
          <a:off x="1515740" y="1011750"/>
          <a:ext cx="3467100" cy="330200"/>
        </p:xfrm>
        <a:graphic>
          <a:graphicData uri="http://schemas.openxmlformats.org/presentationml/2006/ole">
            <mc:AlternateContent xmlns:mc="http://schemas.openxmlformats.org/markup-compatibility/2006">
              <mc:Choice xmlns:v="urn:schemas-microsoft-com:vml" Requires="v">
                <p:oleObj spid="_x0000_s3209" name="Equation" r:id="rId15" imgW="3466800" imgH="330120" progId="Equation.DSMT4">
                  <p:embed/>
                </p:oleObj>
              </mc:Choice>
              <mc:Fallback>
                <p:oleObj name="Equation" r:id="rId15" imgW="3466800" imgH="330120" progId="Equation.DSMT4">
                  <p:embed/>
                  <p:pic>
                    <p:nvPicPr>
                      <p:cNvPr id="0" name=""/>
                      <p:cNvPicPr/>
                      <p:nvPr/>
                    </p:nvPicPr>
                    <p:blipFill>
                      <a:blip r:embed="rId16"/>
                      <a:stretch>
                        <a:fillRect/>
                      </a:stretch>
                    </p:blipFill>
                    <p:spPr>
                      <a:xfrm>
                        <a:off x="1515740" y="1011750"/>
                        <a:ext cx="3467100" cy="330200"/>
                      </a:xfrm>
                      <a:prstGeom prst="rect">
                        <a:avLst/>
                      </a:prstGeom>
                    </p:spPr>
                  </p:pic>
                </p:oleObj>
              </mc:Fallback>
            </mc:AlternateContent>
          </a:graphicData>
        </a:graphic>
      </p:graphicFrame>
      <p:sp>
        <p:nvSpPr>
          <p:cNvPr id="16" name="文本框 15"/>
          <p:cNvSpPr txBox="1"/>
          <p:nvPr/>
        </p:nvSpPr>
        <p:spPr>
          <a:xfrm>
            <a:off x="999812" y="639215"/>
            <a:ext cx="3077514" cy="400110"/>
          </a:xfrm>
          <a:prstGeom prst="rect">
            <a:avLst/>
          </a:prstGeom>
          <a:noFill/>
        </p:spPr>
        <p:txBody>
          <a:bodyPr wrap="square" rtlCol="0">
            <a:spAutoFit/>
          </a:bodyPr>
          <a:lstStyle/>
          <a:p>
            <a:r>
              <a:rPr lang="en-US" altLang="zh-CN" sz="2000" b="1" dirty="0" smtClean="0">
                <a:solidFill>
                  <a:srgbClr val="2305D9"/>
                </a:solidFill>
              </a:rPr>
              <a:t>C-Y (Chen and Yu, 2016)</a:t>
            </a:r>
            <a:endParaRPr lang="zh-CN" altLang="en-US" sz="2000" b="1" dirty="0">
              <a:solidFill>
                <a:srgbClr val="2305D9"/>
              </a:solidFill>
            </a:endParaRPr>
          </a:p>
        </p:txBody>
      </p:sp>
      <p:sp>
        <p:nvSpPr>
          <p:cNvPr id="17" name="文本框 16"/>
          <p:cNvSpPr txBox="1"/>
          <p:nvPr/>
        </p:nvSpPr>
        <p:spPr>
          <a:xfrm>
            <a:off x="999811" y="1364611"/>
            <a:ext cx="1353645" cy="400110"/>
          </a:xfrm>
          <a:prstGeom prst="rect">
            <a:avLst/>
          </a:prstGeom>
          <a:noFill/>
        </p:spPr>
        <p:txBody>
          <a:bodyPr wrap="square" rtlCol="0">
            <a:spAutoFit/>
          </a:bodyPr>
          <a:lstStyle/>
          <a:p>
            <a:r>
              <a:rPr lang="en-US" altLang="zh-CN" sz="2000" b="1" dirty="0" smtClean="0">
                <a:solidFill>
                  <a:srgbClr val="FF0000"/>
                </a:solidFill>
              </a:rPr>
              <a:t>WRF Opt 2</a:t>
            </a:r>
            <a:endParaRPr lang="zh-CN" altLang="en-US" sz="2000" b="1" dirty="0">
              <a:solidFill>
                <a:srgbClr val="FF0000"/>
              </a:solidFill>
            </a:endParaRPr>
          </a:p>
        </p:txBody>
      </p:sp>
      <p:graphicFrame>
        <p:nvGraphicFramePr>
          <p:cNvPr id="18" name="对象 17"/>
          <p:cNvGraphicFramePr>
            <a:graphicFrameLocks noChangeAspect="1"/>
          </p:cNvGraphicFramePr>
          <p:nvPr>
            <p:extLst/>
          </p:nvPr>
        </p:nvGraphicFramePr>
        <p:xfrm>
          <a:off x="1347703" y="6352398"/>
          <a:ext cx="2628900" cy="368300"/>
        </p:xfrm>
        <a:graphic>
          <a:graphicData uri="http://schemas.openxmlformats.org/presentationml/2006/ole">
            <mc:AlternateContent xmlns:mc="http://schemas.openxmlformats.org/markup-compatibility/2006">
              <mc:Choice xmlns:v="urn:schemas-microsoft-com:vml" Requires="v">
                <p:oleObj spid="_x0000_s3210" name="Equation" r:id="rId17" imgW="2628720" imgH="368280" progId="Equation.DSMT4">
                  <p:embed/>
                </p:oleObj>
              </mc:Choice>
              <mc:Fallback>
                <p:oleObj name="Equation" r:id="rId17" imgW="2628720" imgH="368280" progId="Equation.DSMT4">
                  <p:embed/>
                  <p:pic>
                    <p:nvPicPr>
                      <p:cNvPr id="0" name=""/>
                      <p:cNvPicPr/>
                      <p:nvPr/>
                    </p:nvPicPr>
                    <p:blipFill>
                      <a:blip r:embed="rId18"/>
                      <a:stretch>
                        <a:fillRect/>
                      </a:stretch>
                    </p:blipFill>
                    <p:spPr>
                      <a:xfrm>
                        <a:off x="1347703" y="6352398"/>
                        <a:ext cx="2628900" cy="368300"/>
                      </a:xfrm>
                      <a:prstGeom prst="rect">
                        <a:avLst/>
                      </a:prstGeom>
                    </p:spPr>
                  </p:pic>
                </p:oleObj>
              </mc:Fallback>
            </mc:AlternateContent>
          </a:graphicData>
        </a:graphic>
      </p:graphicFrame>
      <p:graphicFrame>
        <p:nvGraphicFramePr>
          <p:cNvPr id="21" name="对象 20"/>
          <p:cNvGraphicFramePr>
            <a:graphicFrameLocks noChangeAspect="1"/>
          </p:cNvGraphicFramePr>
          <p:nvPr>
            <p:extLst/>
          </p:nvPr>
        </p:nvGraphicFramePr>
        <p:xfrm>
          <a:off x="1347703" y="5673799"/>
          <a:ext cx="1600200" cy="584200"/>
        </p:xfrm>
        <a:graphic>
          <a:graphicData uri="http://schemas.openxmlformats.org/presentationml/2006/ole">
            <mc:AlternateContent xmlns:mc="http://schemas.openxmlformats.org/markup-compatibility/2006">
              <mc:Choice xmlns:v="urn:schemas-microsoft-com:vml" Requires="v">
                <p:oleObj spid="_x0000_s3211" name="Equation" r:id="rId19" imgW="1600200" imgH="583920" progId="Equation.DSMT4">
                  <p:embed/>
                </p:oleObj>
              </mc:Choice>
              <mc:Fallback>
                <p:oleObj name="Equation" r:id="rId19" imgW="1600200" imgH="583920" progId="Equation.DSMT4">
                  <p:embed/>
                  <p:pic>
                    <p:nvPicPr>
                      <p:cNvPr id="0" name=""/>
                      <p:cNvPicPr/>
                      <p:nvPr/>
                    </p:nvPicPr>
                    <p:blipFill>
                      <a:blip r:embed="rId20"/>
                      <a:stretch>
                        <a:fillRect/>
                      </a:stretch>
                    </p:blipFill>
                    <p:spPr>
                      <a:xfrm>
                        <a:off x="1347703" y="5673799"/>
                        <a:ext cx="1600200" cy="584200"/>
                      </a:xfrm>
                      <a:prstGeom prst="rect">
                        <a:avLst/>
                      </a:prstGeom>
                    </p:spPr>
                  </p:pic>
                </p:oleObj>
              </mc:Fallback>
            </mc:AlternateContent>
          </a:graphicData>
        </a:graphic>
      </p:graphicFrame>
      <p:sp>
        <p:nvSpPr>
          <p:cNvPr id="24" name="文本框 23"/>
          <p:cNvSpPr txBox="1"/>
          <p:nvPr/>
        </p:nvSpPr>
        <p:spPr>
          <a:xfrm>
            <a:off x="776837" y="5247696"/>
            <a:ext cx="4860163" cy="461665"/>
          </a:xfrm>
          <a:prstGeom prst="rect">
            <a:avLst/>
          </a:prstGeom>
          <a:noFill/>
        </p:spPr>
        <p:txBody>
          <a:bodyPr wrap="square" rtlCol="0">
            <a:spAutoFit/>
          </a:bodyPr>
          <a:lstStyle/>
          <a:p>
            <a:r>
              <a:rPr lang="en-US" altLang="zh-CN" sz="2400" b="1" dirty="0" smtClean="0"/>
              <a:t>Ex. coefficient for sensible heat:</a:t>
            </a:r>
            <a:endParaRPr lang="zh-CN" altLang="en-US" sz="2400" b="1" dirty="0"/>
          </a:p>
        </p:txBody>
      </p:sp>
      <p:sp>
        <p:nvSpPr>
          <p:cNvPr id="26" name="文本框 25"/>
          <p:cNvSpPr txBox="1"/>
          <p:nvPr/>
        </p:nvSpPr>
        <p:spPr>
          <a:xfrm>
            <a:off x="778101" y="202068"/>
            <a:ext cx="4858899" cy="461665"/>
          </a:xfrm>
          <a:prstGeom prst="rect">
            <a:avLst/>
          </a:prstGeom>
          <a:noFill/>
        </p:spPr>
        <p:txBody>
          <a:bodyPr wrap="square" rtlCol="0">
            <a:spAutoFit/>
          </a:bodyPr>
          <a:lstStyle/>
          <a:p>
            <a:r>
              <a:rPr lang="en-US" altLang="zh-CN" sz="2400" b="1" dirty="0" smtClean="0"/>
              <a:t>Ex. coefficient for wind drag:</a:t>
            </a:r>
            <a:endParaRPr lang="zh-CN" altLang="en-US" sz="2400" b="1" dirty="0"/>
          </a:p>
        </p:txBody>
      </p:sp>
      <p:sp>
        <p:nvSpPr>
          <p:cNvPr id="27" name="文本框 26"/>
          <p:cNvSpPr txBox="1"/>
          <p:nvPr/>
        </p:nvSpPr>
        <p:spPr>
          <a:xfrm>
            <a:off x="984821" y="3270667"/>
            <a:ext cx="3197436" cy="400110"/>
          </a:xfrm>
          <a:prstGeom prst="rect">
            <a:avLst/>
          </a:prstGeom>
          <a:noFill/>
        </p:spPr>
        <p:txBody>
          <a:bodyPr wrap="square" rtlCol="0">
            <a:spAutoFit/>
          </a:bodyPr>
          <a:lstStyle/>
          <a:p>
            <a:r>
              <a:rPr lang="en-US" altLang="zh-CN" sz="2000" b="1" dirty="0" smtClean="0">
                <a:solidFill>
                  <a:schemeClr val="accent6"/>
                </a:solidFill>
              </a:rPr>
              <a:t>PSU (Green and Zhang, 2013)</a:t>
            </a:r>
            <a:endParaRPr lang="zh-CN" altLang="en-US" sz="2000" b="1" dirty="0">
              <a:solidFill>
                <a:schemeClr val="accent6"/>
              </a:solidFill>
            </a:endParaRPr>
          </a:p>
        </p:txBody>
      </p:sp>
      <p:graphicFrame>
        <p:nvGraphicFramePr>
          <p:cNvPr id="28" name="对象 27"/>
          <p:cNvGraphicFramePr>
            <a:graphicFrameLocks noChangeAspect="1"/>
          </p:cNvGraphicFramePr>
          <p:nvPr>
            <p:extLst/>
          </p:nvPr>
        </p:nvGraphicFramePr>
        <p:xfrm>
          <a:off x="1501946" y="3610419"/>
          <a:ext cx="4089400" cy="965200"/>
        </p:xfrm>
        <a:graphic>
          <a:graphicData uri="http://schemas.openxmlformats.org/presentationml/2006/ole">
            <mc:AlternateContent xmlns:mc="http://schemas.openxmlformats.org/markup-compatibility/2006">
              <mc:Choice xmlns:v="urn:schemas-microsoft-com:vml" Requires="v">
                <p:oleObj spid="_x0000_s3212" name="Equation" r:id="rId21" imgW="4089240" imgH="965160" progId="Equation.DSMT4">
                  <p:embed/>
                </p:oleObj>
              </mc:Choice>
              <mc:Fallback>
                <p:oleObj name="Equation" r:id="rId21" imgW="4089240" imgH="965160" progId="Equation.DSMT4">
                  <p:embed/>
                  <p:pic>
                    <p:nvPicPr>
                      <p:cNvPr id="0" name=""/>
                      <p:cNvPicPr/>
                      <p:nvPr/>
                    </p:nvPicPr>
                    <p:blipFill>
                      <a:blip r:embed="rId22"/>
                      <a:stretch>
                        <a:fillRect/>
                      </a:stretch>
                    </p:blipFill>
                    <p:spPr>
                      <a:xfrm>
                        <a:off x="1501946" y="3610419"/>
                        <a:ext cx="4089400" cy="965200"/>
                      </a:xfrm>
                      <a:prstGeom prst="rect">
                        <a:avLst/>
                      </a:prstGeom>
                    </p:spPr>
                  </p:pic>
                </p:oleObj>
              </mc:Fallback>
            </mc:AlternateContent>
          </a:graphicData>
        </a:graphic>
      </p:graphicFrame>
      <p:graphicFrame>
        <p:nvGraphicFramePr>
          <p:cNvPr id="29" name="对象 28"/>
          <p:cNvGraphicFramePr>
            <a:graphicFrameLocks noChangeAspect="1"/>
          </p:cNvGraphicFramePr>
          <p:nvPr>
            <p:extLst/>
          </p:nvPr>
        </p:nvGraphicFramePr>
        <p:xfrm>
          <a:off x="1515740" y="4272604"/>
          <a:ext cx="3987800" cy="1130300"/>
        </p:xfrm>
        <a:graphic>
          <a:graphicData uri="http://schemas.openxmlformats.org/presentationml/2006/ole">
            <mc:AlternateContent xmlns:mc="http://schemas.openxmlformats.org/markup-compatibility/2006">
              <mc:Choice xmlns:v="urn:schemas-microsoft-com:vml" Requires="v">
                <p:oleObj spid="_x0000_s3213" name="Equation" r:id="rId23" imgW="3987720" imgH="1130040" progId="Equation.DSMT4">
                  <p:embed/>
                </p:oleObj>
              </mc:Choice>
              <mc:Fallback>
                <p:oleObj name="Equation" r:id="rId23" imgW="3987720" imgH="1130040" progId="Equation.DSMT4">
                  <p:embed/>
                  <p:pic>
                    <p:nvPicPr>
                      <p:cNvPr id="0" name=""/>
                      <p:cNvPicPr/>
                      <p:nvPr/>
                    </p:nvPicPr>
                    <p:blipFill>
                      <a:blip r:embed="rId24"/>
                      <a:stretch>
                        <a:fillRect/>
                      </a:stretch>
                    </p:blipFill>
                    <p:spPr>
                      <a:xfrm>
                        <a:off x="1515740" y="4272604"/>
                        <a:ext cx="3987800" cy="1130300"/>
                      </a:xfrm>
                      <a:prstGeom prst="rect">
                        <a:avLst/>
                      </a:prstGeom>
                    </p:spPr>
                  </p:pic>
                </p:oleObj>
              </mc:Fallback>
            </mc:AlternateContent>
          </a:graphicData>
        </a:graphic>
      </p:graphicFrame>
      <p:pic>
        <p:nvPicPr>
          <p:cNvPr id="8" name="图片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30329" y="3353797"/>
            <a:ext cx="4357936" cy="3267683"/>
          </a:xfrm>
          <a:prstGeom prst="rect">
            <a:avLst/>
          </a:prstGeom>
        </p:spPr>
      </p:pic>
      <p:sp>
        <p:nvSpPr>
          <p:cNvPr id="2" name="文本框 1"/>
          <p:cNvSpPr txBox="1"/>
          <p:nvPr/>
        </p:nvSpPr>
        <p:spPr>
          <a:xfrm>
            <a:off x="4167282" y="6320588"/>
            <a:ext cx="2313248" cy="400110"/>
          </a:xfrm>
          <a:prstGeom prst="rect">
            <a:avLst/>
          </a:prstGeom>
          <a:noFill/>
        </p:spPr>
        <p:txBody>
          <a:bodyPr wrap="square" rtlCol="0">
            <a:spAutoFit/>
          </a:bodyPr>
          <a:lstStyle/>
          <a:p>
            <a:r>
              <a:rPr lang="en-US" altLang="zh-CN" sz="2000" dirty="0" smtClean="0"/>
              <a:t>(</a:t>
            </a:r>
            <a:r>
              <a:rPr lang="en-US" altLang="zh-CN" sz="2000" dirty="0" err="1" smtClean="0"/>
              <a:t>Brutsaert</a:t>
            </a:r>
            <a:r>
              <a:rPr lang="en-US" altLang="zh-CN" sz="2000" dirty="0" smtClean="0"/>
              <a:t>, 1975)</a:t>
            </a:r>
            <a:endParaRPr lang="zh-CN" altLang="en-US" sz="2000" dirty="0"/>
          </a:p>
        </p:txBody>
      </p:sp>
    </p:spTree>
    <p:extLst>
      <p:ext uri="{BB962C8B-B14F-4D97-AF65-F5344CB8AC3E}">
        <p14:creationId xmlns:p14="http://schemas.microsoft.com/office/powerpoint/2010/main" val="2170880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061339"/>
          </a:xfrm>
        </p:spPr>
        <p:txBody>
          <a:bodyPr>
            <a:normAutofit/>
          </a:bodyPr>
          <a:lstStyle/>
          <a:p>
            <a:r>
              <a:rPr lang="en-US" altLang="zh-CN" sz="3600" b="1" dirty="0" smtClean="0">
                <a:latin typeface="Segoe UI Black" panose="020B0A02040204020203" pitchFamily="34" charset="0"/>
                <a:ea typeface="Segoe UI Black" panose="020B0A02040204020203" pitchFamily="34" charset="0"/>
                <a:cs typeface="Segoe UI Black" panose="020B0A02040204020203" pitchFamily="34" charset="0"/>
              </a:rPr>
              <a:t>Introduction</a:t>
            </a:r>
            <a:endParaRPr lang="zh-CN" altLang="en-US" sz="3600" b="1" dirty="0">
              <a:latin typeface="Segoe UI Black" panose="020B0A02040204020203" pitchFamily="34" charset="0"/>
              <a:cs typeface="Segoe UI Black" panose="020B0A02040204020203" pitchFamily="34" charset="0"/>
            </a:endParaRPr>
          </a:p>
        </p:txBody>
      </p:sp>
      <p:sp>
        <p:nvSpPr>
          <p:cNvPr id="3" name="内容占位符 2"/>
          <p:cNvSpPr>
            <a:spLocks noGrp="1"/>
          </p:cNvSpPr>
          <p:nvPr>
            <p:ph idx="1"/>
          </p:nvPr>
        </p:nvSpPr>
        <p:spPr>
          <a:xfrm>
            <a:off x="838200" y="1353312"/>
            <a:ext cx="10515600" cy="5212380"/>
          </a:xfrm>
        </p:spPr>
        <p:txBody>
          <a:bodyPr>
            <a:normAutofit/>
          </a:bodyPr>
          <a:lstStyle/>
          <a:p>
            <a:pPr>
              <a:lnSpc>
                <a:spcPts val="2800"/>
              </a:lnSpc>
              <a:spcBef>
                <a:spcPts val="1800"/>
              </a:spcBef>
            </a:pPr>
            <a:r>
              <a:rPr lang="en-US" altLang="zh-CN" sz="2400" dirty="0" smtClean="0"/>
              <a:t>Hurricane </a:t>
            </a:r>
            <a:r>
              <a:rPr lang="en-US" altLang="zh-CN" sz="2400" dirty="0"/>
              <a:t>wind </a:t>
            </a:r>
            <a:r>
              <a:rPr lang="en-US" altLang="zh-CN" sz="2400" dirty="0" smtClean="0"/>
              <a:t>field has significant impacts on ocean physics:</a:t>
            </a:r>
          </a:p>
          <a:p>
            <a:pPr marL="360000" indent="0">
              <a:lnSpc>
                <a:spcPts val="2800"/>
              </a:lnSpc>
              <a:spcBef>
                <a:spcPts val="1800"/>
              </a:spcBef>
              <a:buNone/>
            </a:pPr>
            <a:r>
              <a:rPr lang="en-US" altLang="zh-CN" sz="2400" dirty="0" smtClean="0"/>
              <a:t>(1) Sensible and latent heat are lost to the atmosphere</a:t>
            </a:r>
          </a:p>
          <a:p>
            <a:pPr marL="360000" indent="0">
              <a:lnSpc>
                <a:spcPts val="2800"/>
              </a:lnSpc>
              <a:spcBef>
                <a:spcPts val="1800"/>
              </a:spcBef>
              <a:buNone/>
            </a:pPr>
            <a:r>
              <a:rPr lang="en-US" altLang="zh-CN" sz="2400" dirty="0" smtClean="0"/>
              <a:t>(2) cyclonic motion of hurricane intensifies </a:t>
            </a:r>
            <a:r>
              <a:rPr lang="en-US" altLang="zh-CN" sz="2400" dirty="0"/>
              <a:t>the oceanic cyclonic circulation, </a:t>
            </a:r>
            <a:endParaRPr lang="en-US" altLang="zh-CN" sz="2400" dirty="0" smtClean="0"/>
          </a:p>
          <a:p>
            <a:pPr marL="360000" indent="0">
              <a:lnSpc>
                <a:spcPts val="2800"/>
              </a:lnSpc>
              <a:spcBef>
                <a:spcPts val="1800"/>
              </a:spcBef>
              <a:buNone/>
            </a:pPr>
            <a:r>
              <a:rPr lang="en-US" altLang="zh-CN" sz="2400" dirty="0" smtClean="0"/>
              <a:t>(3) strong winds enhances the turbulent entrainment.</a:t>
            </a:r>
          </a:p>
          <a:p>
            <a:pPr marL="360000" indent="0">
              <a:lnSpc>
                <a:spcPts val="2800"/>
              </a:lnSpc>
              <a:spcBef>
                <a:spcPts val="1800"/>
              </a:spcBef>
              <a:buNone/>
            </a:pPr>
            <a:r>
              <a:rPr lang="en-US" altLang="zh-CN" sz="2400" dirty="0" smtClean="0"/>
              <a:t>As a result, SST decreases during the hurricane period.</a:t>
            </a:r>
          </a:p>
          <a:p>
            <a:pPr>
              <a:lnSpc>
                <a:spcPts val="2800"/>
              </a:lnSpc>
              <a:spcBef>
                <a:spcPts val="1800"/>
              </a:spcBef>
            </a:pPr>
            <a:r>
              <a:rPr lang="en-US" altLang="zh-CN" sz="2400" dirty="0" smtClean="0"/>
              <a:t>Negative feedback may occur between </a:t>
            </a:r>
            <a:r>
              <a:rPr lang="en-US" altLang="zh-CN" sz="2400" dirty="0"/>
              <a:t>the SST response and </a:t>
            </a:r>
            <a:r>
              <a:rPr lang="en-US" altLang="zh-CN" sz="2400" dirty="0" smtClean="0"/>
              <a:t>hurricane intensity</a:t>
            </a:r>
          </a:p>
          <a:p>
            <a:pPr>
              <a:lnSpc>
                <a:spcPts val="2800"/>
              </a:lnSpc>
              <a:spcBef>
                <a:spcPts val="1800"/>
              </a:spcBef>
            </a:pPr>
            <a:r>
              <a:rPr lang="en-US" altLang="zh-CN" sz="3200" b="1" dirty="0" smtClean="0"/>
              <a:t>To investigate the joint effect of ocean cooling and reduced wind drag on hurricane forecast.</a:t>
            </a:r>
            <a:endParaRPr lang="zh-CN" altLang="en-US" sz="3200" b="1" dirty="0"/>
          </a:p>
        </p:txBody>
      </p:sp>
    </p:spTree>
    <p:extLst>
      <p:ext uri="{BB962C8B-B14F-4D97-AF65-F5344CB8AC3E}">
        <p14:creationId xmlns:p14="http://schemas.microsoft.com/office/powerpoint/2010/main" val="757500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7284" y="919709"/>
            <a:ext cx="4363387" cy="624278"/>
          </a:xfrm>
        </p:spPr>
        <p:txBody>
          <a:bodyPr>
            <a:normAutofit/>
          </a:bodyPr>
          <a:lstStyle/>
          <a:p>
            <a:r>
              <a:rPr lang="en-US" altLang="zh-CN" sz="3200" b="1" dirty="0" smtClean="0">
                <a:latin typeface="+mn-lt"/>
              </a:rPr>
              <a:t>Satellite-observed SST</a:t>
            </a:r>
            <a:endParaRPr lang="zh-CN" altLang="en-US" sz="3200" b="1" dirty="0">
              <a:latin typeface="+mn-lt"/>
            </a:endParaRPr>
          </a:p>
        </p:txBody>
      </p:sp>
      <p:pic>
        <p:nvPicPr>
          <p:cNvPr id="4" name="内容占位符 3"/>
          <p:cNvPicPr>
            <a:picLocks noGrp="1" noChangeAspect="1"/>
          </p:cNvPicPr>
          <p:nvPr>
            <p:ph idx="1"/>
          </p:nvPr>
        </p:nvPicPr>
        <p:blipFill rotWithShape="1">
          <a:blip r:embed="rId3">
            <a:extLst>
              <a:ext uri="{28A0092B-C50C-407E-A947-70E740481C1C}">
                <a14:useLocalDpi xmlns:a14="http://schemas.microsoft.com/office/drawing/2010/main" val="0"/>
              </a:ext>
            </a:extLst>
          </a:blip>
          <a:srcRect t="9097" b="22054"/>
          <a:stretch/>
        </p:blipFill>
        <p:spPr>
          <a:xfrm>
            <a:off x="6526330" y="187378"/>
            <a:ext cx="4320000" cy="2974259"/>
          </a:xfr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8428" b="10749"/>
          <a:stretch/>
        </p:blipFill>
        <p:spPr>
          <a:xfrm>
            <a:off x="6526330" y="3161637"/>
            <a:ext cx="4320000" cy="3491520"/>
          </a:xfrm>
          <a:prstGeom prst="rect">
            <a:avLst/>
          </a:prstGeom>
        </p:spPr>
      </p:pic>
      <p:sp>
        <p:nvSpPr>
          <p:cNvPr id="6" name="椭圆 5"/>
          <p:cNvSpPr/>
          <p:nvPr/>
        </p:nvSpPr>
        <p:spPr>
          <a:xfrm>
            <a:off x="9069053" y="1454047"/>
            <a:ext cx="689547" cy="52465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304553" y="3972393"/>
            <a:ext cx="629587" cy="49467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500" y="1733551"/>
            <a:ext cx="4762500" cy="4762500"/>
          </a:xfrm>
          <a:prstGeom prst="rect">
            <a:avLst/>
          </a:prstGeom>
        </p:spPr>
      </p:pic>
      <p:sp>
        <p:nvSpPr>
          <p:cNvPr id="9" name="椭圆 8"/>
          <p:cNvSpPr/>
          <p:nvPr/>
        </p:nvSpPr>
        <p:spPr>
          <a:xfrm>
            <a:off x="3023620" y="2921796"/>
            <a:ext cx="1068696" cy="70582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96502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3190" y="290134"/>
            <a:ext cx="10515600" cy="1325563"/>
          </a:xfrm>
        </p:spPr>
        <p:txBody>
          <a:bodyPr>
            <a:normAutofit/>
          </a:bodyPr>
          <a:lstStyle/>
          <a:p>
            <a:r>
              <a:rPr lang="en-US" altLang="zh-CN" sz="3600" b="1" dirty="0" smtClean="0">
                <a:latin typeface="+mn-lt"/>
              </a:rPr>
              <a:t>Coupled model</a:t>
            </a:r>
            <a:endParaRPr lang="zh-CN" altLang="en-US" sz="3600" b="1" dirty="0">
              <a:latin typeface="+mn-lt"/>
            </a:endParaRPr>
          </a:p>
        </p:txBody>
      </p:sp>
      <p:grpSp>
        <p:nvGrpSpPr>
          <p:cNvPr id="4" name="组合 3"/>
          <p:cNvGrpSpPr/>
          <p:nvPr/>
        </p:nvGrpSpPr>
        <p:grpSpPr>
          <a:xfrm>
            <a:off x="4607221" y="1765013"/>
            <a:ext cx="3846988" cy="4047503"/>
            <a:chOff x="7616142" y="1690688"/>
            <a:chExt cx="4431151" cy="4516660"/>
          </a:xfrm>
        </p:grpSpPr>
        <p:sp>
          <p:nvSpPr>
            <p:cNvPr id="5" name="矩形 4"/>
            <p:cNvSpPr/>
            <p:nvPr/>
          </p:nvSpPr>
          <p:spPr>
            <a:xfrm>
              <a:off x="7616142" y="1690688"/>
              <a:ext cx="255213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smtClean="0"/>
                <a:t>WRF</a:t>
              </a:r>
              <a:endParaRPr lang="zh-CN" altLang="en-US" sz="3200" b="1" dirty="0"/>
            </a:p>
          </p:txBody>
        </p:sp>
        <p:sp>
          <p:nvSpPr>
            <p:cNvPr id="6" name="矩形 5"/>
            <p:cNvSpPr/>
            <p:nvPr/>
          </p:nvSpPr>
          <p:spPr>
            <a:xfrm>
              <a:off x="7616142" y="5292948"/>
              <a:ext cx="255213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smtClean="0"/>
                <a:t>ROMS</a:t>
              </a:r>
              <a:endParaRPr lang="zh-CN" altLang="en-US" sz="3200" b="1" dirty="0"/>
            </a:p>
          </p:txBody>
        </p:sp>
        <p:sp>
          <p:nvSpPr>
            <p:cNvPr id="7" name="下箭头 6"/>
            <p:cNvSpPr/>
            <p:nvPr/>
          </p:nvSpPr>
          <p:spPr>
            <a:xfrm>
              <a:off x="8960641" y="2735880"/>
              <a:ext cx="235527" cy="2429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下箭头 7"/>
            <p:cNvSpPr/>
            <p:nvPr/>
          </p:nvSpPr>
          <p:spPr>
            <a:xfrm flipV="1">
              <a:off x="8526945" y="2735879"/>
              <a:ext cx="258373" cy="2429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 8"/>
            <p:cNvSpPr txBox="1"/>
            <p:nvPr/>
          </p:nvSpPr>
          <p:spPr>
            <a:xfrm>
              <a:off x="7802068" y="3591029"/>
              <a:ext cx="71394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SST</a:t>
              </a:r>
              <a:endParaRPr lang="zh-CN" altLang="en-US" sz="2400" dirty="0"/>
            </a:p>
          </p:txBody>
        </p:sp>
        <p:sp>
          <p:nvSpPr>
            <p:cNvPr id="10" name="文本框 9"/>
            <p:cNvSpPr txBox="1"/>
            <p:nvPr/>
          </p:nvSpPr>
          <p:spPr>
            <a:xfrm>
              <a:off x="9371491" y="2867226"/>
              <a:ext cx="250047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Momentum</a:t>
              </a:r>
              <a:endParaRPr lang="zh-CN" altLang="en-US" sz="2400" dirty="0"/>
            </a:p>
          </p:txBody>
        </p:sp>
        <p:sp>
          <p:nvSpPr>
            <p:cNvPr id="11" name="文本框 10"/>
            <p:cNvSpPr txBox="1"/>
            <p:nvPr/>
          </p:nvSpPr>
          <p:spPr>
            <a:xfrm>
              <a:off x="9371491" y="3661389"/>
              <a:ext cx="267580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Sensible heat</a:t>
              </a:r>
              <a:endParaRPr lang="zh-CN" altLang="en-US" sz="2400" dirty="0"/>
            </a:p>
          </p:txBody>
        </p:sp>
        <p:sp>
          <p:nvSpPr>
            <p:cNvPr id="12" name="文本框 11"/>
            <p:cNvSpPr txBox="1"/>
            <p:nvPr/>
          </p:nvSpPr>
          <p:spPr>
            <a:xfrm>
              <a:off x="9371491" y="3269460"/>
              <a:ext cx="2136154"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Latent heat</a:t>
              </a:r>
              <a:endParaRPr lang="zh-CN" altLang="en-US" sz="2400" dirty="0"/>
            </a:p>
          </p:txBody>
        </p:sp>
        <p:sp>
          <p:nvSpPr>
            <p:cNvPr id="13" name="文本框 12"/>
            <p:cNvSpPr txBox="1"/>
            <p:nvPr/>
          </p:nvSpPr>
          <p:spPr>
            <a:xfrm>
              <a:off x="9371491" y="4051393"/>
              <a:ext cx="267580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Short wave</a:t>
              </a:r>
              <a:endParaRPr lang="zh-CN" altLang="en-US" sz="2400" dirty="0"/>
            </a:p>
          </p:txBody>
        </p:sp>
        <p:sp>
          <p:nvSpPr>
            <p:cNvPr id="14" name="文本框 13"/>
            <p:cNvSpPr txBox="1"/>
            <p:nvPr/>
          </p:nvSpPr>
          <p:spPr>
            <a:xfrm>
              <a:off x="9371491" y="4430116"/>
              <a:ext cx="267580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smtClean="0"/>
                <a:t>Long wave</a:t>
              </a:r>
              <a:endParaRPr lang="zh-CN" altLang="en-US" sz="2400" dirty="0"/>
            </a:p>
          </p:txBody>
        </p:sp>
      </p:grpSp>
    </p:spTree>
    <p:extLst>
      <p:ext uri="{BB962C8B-B14F-4D97-AF65-F5344CB8AC3E}">
        <p14:creationId xmlns:p14="http://schemas.microsoft.com/office/powerpoint/2010/main" val="297498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4262" y="679912"/>
            <a:ext cx="4438338" cy="759137"/>
          </a:xfrm>
        </p:spPr>
        <p:txBody>
          <a:bodyPr>
            <a:normAutofit/>
          </a:bodyPr>
          <a:lstStyle/>
          <a:p>
            <a:r>
              <a:rPr lang="en-US" altLang="zh-CN" sz="3600" b="1" dirty="0" smtClean="0"/>
              <a:t>Case Study: Katrina</a:t>
            </a:r>
            <a:endParaRPr lang="zh-CN" altLang="en-US" sz="3600" b="1" dirty="0"/>
          </a:p>
        </p:txBody>
      </p:sp>
      <p:graphicFrame>
        <p:nvGraphicFramePr>
          <p:cNvPr id="4" name="内容占位符 3"/>
          <p:cNvGraphicFramePr>
            <a:graphicFrameLocks noGrp="1"/>
          </p:cNvGraphicFramePr>
          <p:nvPr>
            <p:ph idx="1"/>
            <p:extLst/>
          </p:nvPr>
        </p:nvGraphicFramePr>
        <p:xfrm>
          <a:off x="1124262" y="1573957"/>
          <a:ext cx="10088383" cy="4017370"/>
        </p:xfrm>
        <a:graphic>
          <a:graphicData uri="http://schemas.openxmlformats.org/drawingml/2006/table">
            <a:tbl>
              <a:tblPr firstRow="1" bandRow="1">
                <a:tableStyleId>{5C22544A-7EE6-4342-B048-85BDC9FD1C3A}</a:tableStyleId>
              </a:tblPr>
              <a:tblGrid>
                <a:gridCol w="1139253"/>
                <a:gridCol w="1708879"/>
                <a:gridCol w="1274164"/>
                <a:gridCol w="3777521"/>
                <a:gridCol w="2188566"/>
              </a:tblGrid>
              <a:tr h="573910">
                <a:tc>
                  <a:txBody>
                    <a:bodyPr/>
                    <a:lstStyle/>
                    <a:p>
                      <a:pPr algn="ctr"/>
                      <a:r>
                        <a:rPr lang="en-US" altLang="zh-CN" sz="2400" dirty="0" smtClean="0"/>
                        <a:t>Case ID</a:t>
                      </a:r>
                      <a:endParaRPr lang="zh-CN" altLang="en-US" sz="2400" dirty="0"/>
                    </a:p>
                  </a:txBody>
                  <a:tcPr anchor="ctr"/>
                </a:tc>
                <a:tc>
                  <a:txBody>
                    <a:bodyPr/>
                    <a:lstStyle/>
                    <a:p>
                      <a:pPr algn="ctr"/>
                      <a:r>
                        <a:rPr lang="en-US" altLang="zh-CN" sz="2400" dirty="0" smtClean="0"/>
                        <a:t>Name</a:t>
                      </a:r>
                      <a:endParaRPr lang="zh-CN" altLang="en-US" sz="2400" dirty="0"/>
                    </a:p>
                  </a:txBody>
                  <a:tcPr anchor="ctr"/>
                </a:tc>
                <a:tc>
                  <a:txBody>
                    <a:bodyPr/>
                    <a:lstStyle/>
                    <a:p>
                      <a:pPr algn="ctr"/>
                      <a:r>
                        <a:rPr lang="en-US" altLang="zh-CN" sz="2400" dirty="0" smtClean="0"/>
                        <a:t>Coupled</a:t>
                      </a:r>
                      <a:endParaRPr lang="zh-CN" altLang="en-US" sz="2400" dirty="0"/>
                    </a:p>
                  </a:txBody>
                  <a:tcPr anchor="ctr"/>
                </a:tc>
                <a:tc>
                  <a:txBody>
                    <a:bodyPr/>
                    <a:lstStyle/>
                    <a:p>
                      <a:pPr algn="ctr"/>
                      <a:r>
                        <a:rPr lang="en-US" altLang="zh-CN" sz="2400" dirty="0" smtClean="0"/>
                        <a:t>Drag Formula</a:t>
                      </a:r>
                      <a:endParaRPr lang="zh-CN" altLang="en-US" sz="2400" dirty="0"/>
                    </a:p>
                  </a:txBody>
                  <a:tcPr anchor="ctr"/>
                </a:tc>
                <a:tc>
                  <a:txBody>
                    <a:bodyPr/>
                    <a:lstStyle/>
                    <a:p>
                      <a:pPr algn="ctr"/>
                      <a:r>
                        <a:rPr lang="en-US" altLang="zh-CN" sz="2400" dirty="0" smtClean="0"/>
                        <a:t>SST Field</a:t>
                      </a:r>
                      <a:endParaRPr lang="zh-CN" altLang="en-US" sz="2400" dirty="0"/>
                    </a:p>
                  </a:txBody>
                  <a:tcPr anchor="ctr"/>
                </a:tc>
              </a:tr>
              <a:tr h="573910">
                <a:tc>
                  <a:txBody>
                    <a:bodyPr/>
                    <a:lstStyle/>
                    <a:p>
                      <a:pPr algn="ctr"/>
                      <a:r>
                        <a:rPr lang="en-US" altLang="zh-CN" sz="2400" dirty="0" smtClean="0"/>
                        <a:t>1</a:t>
                      </a:r>
                      <a:endParaRPr lang="zh-CN" altLang="en-US" sz="2400" dirty="0"/>
                    </a:p>
                  </a:txBody>
                  <a:tcPr anchor="ctr"/>
                </a:tc>
                <a:tc>
                  <a:txBody>
                    <a:bodyPr/>
                    <a:lstStyle/>
                    <a:p>
                      <a:pPr algn="ctr"/>
                      <a:r>
                        <a:rPr lang="en-US" altLang="zh-CN" sz="2400" dirty="0" err="1" smtClean="0"/>
                        <a:t>PSU_Cpl</a:t>
                      </a:r>
                      <a:endParaRPr lang="zh-CN" altLang="en-US" sz="2400" dirty="0"/>
                    </a:p>
                  </a:txBody>
                  <a:tcPr anchor="ctr"/>
                </a:tc>
                <a:tc>
                  <a:txBody>
                    <a:bodyPr/>
                    <a:lstStyle/>
                    <a:p>
                      <a:pPr algn="ctr"/>
                      <a:r>
                        <a:rPr lang="en-US" altLang="zh-CN" sz="2400" dirty="0" smtClean="0"/>
                        <a:t>×</a:t>
                      </a:r>
                      <a:endParaRPr lang="zh-CN" altLang="en-US" sz="2400" dirty="0"/>
                    </a:p>
                  </a:txBody>
                  <a:tcPr anchor="ctr"/>
                </a:tc>
                <a:tc>
                  <a:txBody>
                    <a:bodyPr/>
                    <a:lstStyle/>
                    <a:p>
                      <a:pPr algn="ctr"/>
                      <a:r>
                        <a:rPr lang="en-US" altLang="zh-CN" sz="2400" dirty="0" smtClean="0"/>
                        <a:t>PSU (Green</a:t>
                      </a:r>
                      <a:r>
                        <a:rPr lang="en-US" altLang="zh-CN" sz="2400" baseline="0" dirty="0" smtClean="0"/>
                        <a:t> and Zhang, 2013)</a:t>
                      </a:r>
                      <a:endParaRPr lang="zh-CN" altLang="en-US" sz="2400" dirty="0"/>
                    </a:p>
                  </a:txBody>
                  <a:tcPr anchor="ctr"/>
                </a:tc>
                <a:tc>
                  <a:txBody>
                    <a:bodyPr/>
                    <a:lstStyle/>
                    <a:p>
                      <a:pPr algn="ctr"/>
                      <a:r>
                        <a:rPr lang="en-US" altLang="zh-CN" sz="2400" dirty="0" smtClean="0"/>
                        <a:t>GFS</a:t>
                      </a:r>
                      <a:endParaRPr lang="zh-CN" altLang="en-US" sz="2400" dirty="0"/>
                    </a:p>
                  </a:txBody>
                  <a:tcPr anchor="ctr"/>
                </a:tc>
              </a:tr>
              <a:tr h="573910">
                <a:tc>
                  <a:txBody>
                    <a:bodyPr/>
                    <a:lstStyle/>
                    <a:p>
                      <a:pPr algn="ctr"/>
                      <a:r>
                        <a:rPr lang="en-US" altLang="zh-CN" sz="2400" dirty="0" smtClean="0"/>
                        <a:t>2</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Opt 2_Cpl</a:t>
                      </a:r>
                      <a:endParaRPr lang="zh-CN" altLang="en-US" sz="24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a:t>
                      </a:r>
                      <a:endParaRPr lang="zh-CN" altLang="en-US" sz="2400" dirty="0" smtClean="0"/>
                    </a:p>
                  </a:txBody>
                  <a:tcPr anchor="ctr"/>
                </a:tc>
                <a:tc>
                  <a:txBody>
                    <a:bodyPr/>
                    <a:lstStyle/>
                    <a:p>
                      <a:pPr algn="ctr"/>
                      <a:r>
                        <a:rPr lang="en-US" altLang="zh-CN" sz="2400" dirty="0" smtClean="0"/>
                        <a:t>WRF Opt 2</a:t>
                      </a:r>
                      <a:endParaRPr lang="zh-CN" altLang="en-US" sz="2400" dirty="0"/>
                    </a:p>
                  </a:txBody>
                  <a:tcPr anchor="ctr"/>
                </a:tc>
                <a:tc>
                  <a:txBody>
                    <a:bodyPr/>
                    <a:lstStyle/>
                    <a:p>
                      <a:pPr algn="ctr"/>
                      <a:r>
                        <a:rPr lang="en-US" altLang="zh-CN" sz="2400" dirty="0" smtClean="0"/>
                        <a:t>GFS</a:t>
                      </a:r>
                      <a:endParaRPr lang="zh-CN" altLang="en-US" sz="2400" dirty="0"/>
                    </a:p>
                  </a:txBody>
                  <a:tcPr anchor="ctr"/>
                </a:tc>
              </a:tr>
              <a:tr h="573910">
                <a:tc>
                  <a:txBody>
                    <a:bodyPr/>
                    <a:lstStyle/>
                    <a:p>
                      <a:pPr algn="ctr"/>
                      <a:r>
                        <a:rPr lang="en-US" altLang="zh-CN" sz="2400" dirty="0" smtClean="0"/>
                        <a:t>3</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err="1" smtClean="0"/>
                        <a:t>CY_Cpl</a:t>
                      </a:r>
                      <a:endParaRPr lang="zh-CN" altLang="en-US" sz="24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a:t>
                      </a:r>
                      <a:endParaRPr lang="zh-CN" altLang="en-US" sz="2400" dirty="0" smtClean="0"/>
                    </a:p>
                  </a:txBody>
                  <a:tcPr anchor="ctr"/>
                </a:tc>
                <a:tc>
                  <a:txBody>
                    <a:bodyPr/>
                    <a:lstStyle/>
                    <a:p>
                      <a:pPr algn="ctr"/>
                      <a:r>
                        <a:rPr lang="en-US" altLang="zh-CN" sz="2400" dirty="0" smtClean="0"/>
                        <a:t>C-Y (Chen and Yu, 2016)</a:t>
                      </a:r>
                      <a:endParaRPr lang="zh-CN" altLang="en-US" sz="2400" dirty="0"/>
                    </a:p>
                  </a:txBody>
                  <a:tcPr anchor="ctr"/>
                </a:tc>
                <a:tc>
                  <a:txBody>
                    <a:bodyPr/>
                    <a:lstStyle/>
                    <a:p>
                      <a:pPr algn="ctr"/>
                      <a:r>
                        <a:rPr lang="en-US" altLang="zh-CN" sz="2400" dirty="0" smtClean="0"/>
                        <a:t>GFS</a:t>
                      </a:r>
                      <a:endParaRPr lang="zh-CN" altLang="en-US" sz="2400" dirty="0"/>
                    </a:p>
                  </a:txBody>
                  <a:tcPr anchor="ctr"/>
                </a:tc>
              </a:tr>
              <a:tr h="573910">
                <a:tc>
                  <a:txBody>
                    <a:bodyPr/>
                    <a:lstStyle/>
                    <a:p>
                      <a:pPr algn="ctr"/>
                      <a:r>
                        <a:rPr lang="en-US" altLang="zh-CN" sz="2400" dirty="0" smtClean="0"/>
                        <a:t>4</a:t>
                      </a:r>
                      <a:endParaRPr lang="zh-CN" altLang="en-US" sz="2400" dirty="0"/>
                    </a:p>
                  </a:txBody>
                  <a:tcPr anchor="ctr"/>
                </a:tc>
                <a:tc>
                  <a:txBody>
                    <a:bodyPr/>
                    <a:lstStyle/>
                    <a:p>
                      <a:pPr algn="ctr"/>
                      <a:r>
                        <a:rPr lang="en-US" altLang="zh-CN" sz="2400" dirty="0" err="1" smtClean="0"/>
                        <a:t>PSU_Cpl</a:t>
                      </a:r>
                      <a:endParaRPr lang="zh-CN" altLang="en-US" sz="2400" dirty="0"/>
                    </a:p>
                  </a:txBody>
                  <a:tcPr anchor="ctr"/>
                </a:tc>
                <a:tc>
                  <a:txBody>
                    <a:bodyPr/>
                    <a:lstStyle/>
                    <a:p>
                      <a:pPr algn="ctr"/>
                      <a:r>
                        <a:rPr lang="zh-CN" altLang="en-US" sz="2400" dirty="0" smtClean="0"/>
                        <a:t>√</a:t>
                      </a:r>
                      <a:endParaRPr lang="zh-CN" altLang="en-US" sz="2400" dirty="0"/>
                    </a:p>
                  </a:txBody>
                  <a:tcPr anchor="ctr"/>
                </a:tc>
                <a:tc>
                  <a:txBody>
                    <a:bodyPr/>
                    <a:lstStyle/>
                    <a:p>
                      <a:pPr algn="ctr"/>
                      <a:r>
                        <a:rPr lang="en-US" altLang="zh-CN" sz="2400" dirty="0" smtClean="0"/>
                        <a:t>PSU (Green</a:t>
                      </a:r>
                      <a:r>
                        <a:rPr lang="en-US" altLang="zh-CN" sz="2400" baseline="0" dirty="0" smtClean="0"/>
                        <a:t> and Zhang, 2013)</a:t>
                      </a:r>
                      <a:endParaRPr lang="zh-CN" altLang="en-US" sz="2400" dirty="0"/>
                    </a:p>
                  </a:txBody>
                  <a:tcPr anchor="ctr"/>
                </a:tc>
                <a:tc>
                  <a:txBody>
                    <a:bodyPr/>
                    <a:lstStyle/>
                    <a:p>
                      <a:pPr algn="ctr"/>
                      <a:r>
                        <a:rPr lang="en-US" altLang="zh-CN" sz="2400" dirty="0" smtClean="0"/>
                        <a:t>Global HYCOM</a:t>
                      </a:r>
                      <a:endParaRPr lang="zh-CN" altLang="en-US" sz="2400" dirty="0"/>
                    </a:p>
                  </a:txBody>
                  <a:tcPr anchor="ctr"/>
                </a:tc>
              </a:tr>
              <a:tr h="573910">
                <a:tc>
                  <a:txBody>
                    <a:bodyPr/>
                    <a:lstStyle/>
                    <a:p>
                      <a:pPr algn="ctr"/>
                      <a:r>
                        <a:rPr lang="en-US" altLang="zh-CN" sz="2400" dirty="0" smtClean="0"/>
                        <a:t>5</a:t>
                      </a:r>
                      <a:endParaRPr lang="zh-CN" altLang="en-US" sz="2400" dirty="0"/>
                    </a:p>
                  </a:txBody>
                  <a:tcPr anchor="ctr"/>
                </a:tc>
                <a:tc>
                  <a:txBody>
                    <a:bodyPr/>
                    <a:lstStyle/>
                    <a:p>
                      <a:pPr algn="ctr"/>
                      <a:r>
                        <a:rPr lang="en-US" altLang="zh-CN" sz="2400" dirty="0" smtClean="0"/>
                        <a:t>Opt</a:t>
                      </a:r>
                      <a:r>
                        <a:rPr lang="en-US" altLang="zh-CN" sz="2400" baseline="0" dirty="0" smtClean="0"/>
                        <a:t> 2_Cpl</a:t>
                      </a:r>
                      <a:endParaRPr lang="zh-CN" altLang="en-US" sz="2400" dirty="0"/>
                    </a:p>
                  </a:txBody>
                  <a:tcPr anchor="ctr"/>
                </a:tc>
                <a:tc>
                  <a:txBody>
                    <a:bodyPr/>
                    <a:lstStyle/>
                    <a:p>
                      <a:pPr algn="ctr"/>
                      <a:r>
                        <a:rPr lang="zh-CN" altLang="en-US" sz="2400" dirty="0" smtClean="0"/>
                        <a:t>√</a:t>
                      </a:r>
                      <a:endParaRPr lang="zh-CN" altLang="en-US" sz="2400" dirty="0"/>
                    </a:p>
                  </a:txBody>
                  <a:tcPr anchor="ctr"/>
                </a:tc>
                <a:tc>
                  <a:txBody>
                    <a:bodyPr/>
                    <a:lstStyle/>
                    <a:p>
                      <a:pPr algn="ctr"/>
                      <a:r>
                        <a:rPr lang="en-US" altLang="zh-CN" sz="2400" dirty="0" smtClean="0"/>
                        <a:t>WRF Opt 2</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Global HYCOM</a:t>
                      </a:r>
                      <a:endParaRPr lang="zh-CN" altLang="en-US" sz="2400" dirty="0" smtClean="0"/>
                    </a:p>
                  </a:txBody>
                  <a:tcPr anchor="ctr"/>
                </a:tc>
              </a:tr>
              <a:tr h="573910">
                <a:tc>
                  <a:txBody>
                    <a:bodyPr/>
                    <a:lstStyle/>
                    <a:p>
                      <a:pPr algn="ctr"/>
                      <a:r>
                        <a:rPr lang="en-US" altLang="zh-CN" sz="2400" dirty="0" smtClean="0"/>
                        <a:t>6</a:t>
                      </a:r>
                      <a:endParaRPr lang="zh-CN" altLang="en-US" sz="2400" dirty="0"/>
                    </a:p>
                  </a:txBody>
                  <a:tcPr anchor="ctr"/>
                </a:tc>
                <a:tc>
                  <a:txBody>
                    <a:bodyPr/>
                    <a:lstStyle/>
                    <a:p>
                      <a:pPr algn="ctr"/>
                      <a:r>
                        <a:rPr lang="en-US" altLang="zh-CN" sz="2400" dirty="0" err="1" smtClean="0"/>
                        <a:t>CY_Cpl</a:t>
                      </a:r>
                      <a:endParaRPr lang="zh-CN" altLang="en-US" sz="2400" dirty="0"/>
                    </a:p>
                  </a:txBody>
                  <a:tcPr anchor="ctr"/>
                </a:tc>
                <a:tc>
                  <a:txBody>
                    <a:bodyPr/>
                    <a:lstStyle/>
                    <a:p>
                      <a:pPr algn="ctr"/>
                      <a:r>
                        <a:rPr lang="zh-CN" altLang="en-US" sz="2400" dirty="0" smtClean="0"/>
                        <a:t>√</a:t>
                      </a:r>
                      <a:endParaRPr lang="zh-CN" altLang="en-US" sz="2400" dirty="0"/>
                    </a:p>
                  </a:txBody>
                  <a:tcPr anchor="ctr"/>
                </a:tc>
                <a:tc>
                  <a:txBody>
                    <a:bodyPr/>
                    <a:lstStyle/>
                    <a:p>
                      <a:pPr algn="ctr"/>
                      <a:r>
                        <a:rPr lang="en-US" altLang="zh-CN" sz="2400" dirty="0" smtClean="0"/>
                        <a:t>C-Y (Chen and Yu, 2016)</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Global HYCOM</a:t>
                      </a:r>
                      <a:endParaRPr lang="zh-CN" altLang="en-US" sz="2400" dirty="0" smtClean="0"/>
                    </a:p>
                  </a:txBody>
                  <a:tcPr anchor="ctr"/>
                </a:tc>
              </a:tr>
            </a:tbl>
          </a:graphicData>
        </a:graphic>
      </p:graphicFrame>
    </p:spTree>
    <p:extLst>
      <p:ext uri="{BB962C8B-B14F-4D97-AF65-F5344CB8AC3E}">
        <p14:creationId xmlns:p14="http://schemas.microsoft.com/office/powerpoint/2010/main" val="4207196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946840"/>
          </a:xfrm>
        </p:spPr>
        <p:txBody>
          <a:bodyPr>
            <a:norm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Model Configuration</a:t>
            </a:r>
            <a:endParaRPr lang="zh-CN" altLang="en-US" sz="3600" dirty="0">
              <a:latin typeface="Segoe UI Black" panose="020B0A02040204020203" pitchFamily="34" charset="0"/>
              <a:cs typeface="Segoe UI Black" panose="020B0A02040204020203" pitchFamily="34" charset="0"/>
            </a:endParaRPr>
          </a:p>
        </p:txBody>
      </p:sp>
      <p:sp>
        <p:nvSpPr>
          <p:cNvPr id="3" name="内容占位符 2"/>
          <p:cNvSpPr>
            <a:spLocks noGrp="1"/>
          </p:cNvSpPr>
          <p:nvPr>
            <p:ph idx="1"/>
          </p:nvPr>
        </p:nvSpPr>
        <p:spPr>
          <a:xfrm>
            <a:off x="838200" y="1961321"/>
            <a:ext cx="5632610" cy="4518992"/>
          </a:xfrm>
        </p:spPr>
        <p:txBody>
          <a:bodyPr>
            <a:normAutofit/>
          </a:bodyPr>
          <a:lstStyle/>
          <a:p>
            <a:r>
              <a:rPr lang="en-US" altLang="zh-CN" sz="2400" dirty="0" smtClean="0"/>
              <a:t>3 </a:t>
            </a:r>
            <a:r>
              <a:rPr lang="en-US" altLang="zh-CN" sz="2400" dirty="0"/>
              <a:t>nesting </a:t>
            </a:r>
            <a:r>
              <a:rPr lang="en-US" altLang="zh-CN" sz="2400" dirty="0" smtClean="0"/>
              <a:t>domains:</a:t>
            </a:r>
          </a:p>
          <a:p>
            <a:pPr marL="360000" indent="0">
              <a:buNone/>
            </a:pPr>
            <a:r>
              <a:rPr lang="en-US" altLang="zh-CN" sz="2400" dirty="0" smtClean="0"/>
              <a:t>D01 </a:t>
            </a:r>
            <a:r>
              <a:rPr lang="en-US" altLang="zh-CN" sz="2400" dirty="0"/>
              <a:t>(304*274, </a:t>
            </a:r>
            <a:r>
              <a:rPr lang="en-US" altLang="zh-CN" sz="2400" dirty="0" smtClean="0"/>
              <a:t>27 </a:t>
            </a:r>
            <a:r>
              <a:rPr lang="en-US" altLang="zh-CN" sz="2400" dirty="0"/>
              <a:t>km</a:t>
            </a:r>
            <a:r>
              <a:rPr lang="en-US" altLang="zh-CN" sz="2400" dirty="0" smtClean="0"/>
              <a:t>)</a:t>
            </a:r>
          </a:p>
          <a:p>
            <a:pPr marL="360000" indent="0">
              <a:buNone/>
            </a:pPr>
            <a:r>
              <a:rPr lang="en-US" altLang="zh-CN" sz="2400" dirty="0" smtClean="0"/>
              <a:t>D02 (403*382, 9 km)</a:t>
            </a:r>
          </a:p>
          <a:p>
            <a:pPr marL="360000" indent="0">
              <a:buNone/>
            </a:pPr>
            <a:r>
              <a:rPr lang="en-US" altLang="zh-CN" sz="2400" dirty="0" smtClean="0"/>
              <a:t>D03 (403*403, 3 km)-vortex following</a:t>
            </a:r>
            <a:endParaRPr lang="en-US" altLang="zh-CN" sz="2400" dirty="0"/>
          </a:p>
          <a:p>
            <a:r>
              <a:rPr lang="en-US" altLang="zh-CN" sz="2400" dirty="0" smtClean="0"/>
              <a:t>Vertical levels = 43</a:t>
            </a:r>
          </a:p>
          <a:p>
            <a:r>
              <a:rPr lang="en-US" altLang="zh-CN" sz="2400" dirty="0" smtClean="0"/>
              <a:t>Initial condition: interpolated from the </a:t>
            </a:r>
            <a:r>
              <a:rPr lang="en-US" altLang="zh-CN" sz="2400" dirty="0" err="1" smtClean="0"/>
              <a:t>EnKF</a:t>
            </a:r>
            <a:r>
              <a:rPr lang="en-US" altLang="zh-CN" sz="2400" dirty="0" smtClean="0"/>
              <a:t> ensemble mean output created by Green and Zhang (2013)</a:t>
            </a:r>
          </a:p>
          <a:p>
            <a:r>
              <a:rPr lang="en-US" altLang="zh-CN" sz="2400" dirty="0" smtClean="0"/>
              <a:t>Boundary condition: GFS</a:t>
            </a:r>
            <a:endParaRPr lang="zh-CN" altLang="en-US" sz="2400" dirty="0"/>
          </a:p>
        </p:txBody>
      </p:sp>
      <p:sp>
        <p:nvSpPr>
          <p:cNvPr id="4" name="文本框 3"/>
          <p:cNvSpPr txBox="1"/>
          <p:nvPr/>
        </p:nvSpPr>
        <p:spPr>
          <a:xfrm>
            <a:off x="838200" y="1282077"/>
            <a:ext cx="5857461" cy="584775"/>
          </a:xfrm>
          <a:prstGeom prst="rect">
            <a:avLst/>
          </a:prstGeom>
          <a:noFill/>
        </p:spPr>
        <p:txBody>
          <a:bodyPr wrap="square" rtlCol="0">
            <a:spAutoFit/>
          </a:bodyPr>
          <a:lstStyle/>
          <a:p>
            <a:r>
              <a:rPr lang="en-US" altLang="zh-CN" sz="3200" b="1" dirty="0" smtClean="0"/>
              <a:t>WRF</a:t>
            </a:r>
            <a:endParaRPr lang="zh-CN" altLang="en-US" sz="3200" b="1" dirty="0"/>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4858" b="6670"/>
          <a:stretch/>
        </p:blipFill>
        <p:spPr>
          <a:xfrm>
            <a:off x="6356162" y="1124262"/>
            <a:ext cx="5337138" cy="4721902"/>
          </a:xfrm>
          <a:prstGeom prst="rect">
            <a:avLst/>
          </a:prstGeom>
        </p:spPr>
      </p:pic>
    </p:spTree>
    <p:extLst>
      <p:ext uri="{BB962C8B-B14F-4D97-AF65-F5344CB8AC3E}">
        <p14:creationId xmlns:p14="http://schemas.microsoft.com/office/powerpoint/2010/main" val="289639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946840"/>
          </a:xfrm>
        </p:spPr>
        <p:txBody>
          <a:bodyPr>
            <a:norm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Model Configuration</a:t>
            </a:r>
            <a:endParaRPr lang="zh-CN" altLang="en-US" sz="3600" dirty="0">
              <a:latin typeface="Segoe UI Black" panose="020B0A02040204020203" pitchFamily="34" charset="0"/>
              <a:cs typeface="Segoe UI Black" panose="020B0A02040204020203" pitchFamily="34" charset="0"/>
            </a:endParaRPr>
          </a:p>
        </p:txBody>
      </p:sp>
      <p:sp>
        <p:nvSpPr>
          <p:cNvPr id="3" name="内容占位符 2"/>
          <p:cNvSpPr>
            <a:spLocks noGrp="1"/>
          </p:cNvSpPr>
          <p:nvPr>
            <p:ph idx="1"/>
          </p:nvPr>
        </p:nvSpPr>
        <p:spPr>
          <a:xfrm>
            <a:off x="838200" y="1961321"/>
            <a:ext cx="5421006" cy="4215641"/>
          </a:xfrm>
        </p:spPr>
        <p:txBody>
          <a:bodyPr/>
          <a:lstStyle/>
          <a:p>
            <a:r>
              <a:rPr lang="en-US" altLang="zh-CN" sz="2400" dirty="0" smtClean="0"/>
              <a:t>1 domain (540*346, 1/25°)</a:t>
            </a:r>
          </a:p>
          <a:p>
            <a:r>
              <a:rPr lang="en-US" altLang="zh-CN" sz="2400" dirty="0" smtClean="0"/>
              <a:t>Total vertical levels = 36, with at </a:t>
            </a:r>
            <a:r>
              <a:rPr lang="en-US" altLang="zh-CN" sz="2400" dirty="0"/>
              <a:t>least 15 levels in the upper 50-m</a:t>
            </a:r>
            <a:endParaRPr lang="en-US" altLang="zh-CN" sz="2400" dirty="0" smtClean="0"/>
          </a:p>
          <a:p>
            <a:r>
              <a:rPr lang="en-US" altLang="zh-CN" sz="2400" dirty="0" smtClean="0"/>
              <a:t>Bathymetry: GEBCO</a:t>
            </a:r>
          </a:p>
          <a:p>
            <a:r>
              <a:rPr lang="en-US" altLang="zh-CN" sz="2400" dirty="0"/>
              <a:t>Forcing </a:t>
            </a:r>
            <a:r>
              <a:rPr lang="en-US" altLang="zh-CN" sz="2400" dirty="0" smtClean="0"/>
              <a:t>field: WRF output</a:t>
            </a:r>
          </a:p>
          <a:p>
            <a:r>
              <a:rPr lang="en-US" altLang="zh-CN" sz="2400" dirty="0" smtClean="0"/>
              <a:t>Initial condition: global HYCOM</a:t>
            </a:r>
          </a:p>
          <a:p>
            <a:r>
              <a:rPr lang="en-US" altLang="zh-CN" sz="2400" dirty="0" smtClean="0"/>
              <a:t>Boundary condition: global HYCOM</a:t>
            </a:r>
            <a:endParaRPr lang="zh-CN" altLang="en-US" sz="2400" dirty="0"/>
          </a:p>
        </p:txBody>
      </p:sp>
      <p:sp>
        <p:nvSpPr>
          <p:cNvPr id="4" name="文本框 3"/>
          <p:cNvSpPr txBox="1"/>
          <p:nvPr/>
        </p:nvSpPr>
        <p:spPr>
          <a:xfrm>
            <a:off x="838200" y="1282077"/>
            <a:ext cx="5857461" cy="584775"/>
          </a:xfrm>
          <a:prstGeom prst="rect">
            <a:avLst/>
          </a:prstGeom>
          <a:noFill/>
        </p:spPr>
        <p:txBody>
          <a:bodyPr wrap="square" rtlCol="0">
            <a:spAutoFit/>
          </a:bodyPr>
          <a:lstStyle/>
          <a:p>
            <a:r>
              <a:rPr lang="en-US" altLang="zh-CN" sz="3200" b="1" dirty="0" smtClean="0"/>
              <a:t>ROMS</a:t>
            </a:r>
            <a:endParaRPr lang="zh-CN" altLang="en-US" sz="3200" b="1"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5060" y="838546"/>
            <a:ext cx="5339342" cy="5117105"/>
          </a:xfrm>
          <a:prstGeom prst="rect">
            <a:avLst/>
          </a:prstGeom>
        </p:spPr>
      </p:pic>
    </p:spTree>
    <p:extLst>
      <p:ext uri="{BB962C8B-B14F-4D97-AF65-F5344CB8AC3E}">
        <p14:creationId xmlns:p14="http://schemas.microsoft.com/office/powerpoint/2010/main" val="1417341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6712</TotalTime>
  <Words>1667</Words>
  <Application>Microsoft Office PowerPoint</Application>
  <PresentationFormat>宽屏</PresentationFormat>
  <Paragraphs>206</Paragraphs>
  <Slides>24</Slides>
  <Notes>18</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1" baseType="lpstr">
      <vt:lpstr>宋体</vt:lpstr>
      <vt:lpstr>Arial</vt:lpstr>
      <vt:lpstr>Calibri</vt:lpstr>
      <vt:lpstr>Calibri Light</vt:lpstr>
      <vt:lpstr>Segoe UI Black</vt:lpstr>
      <vt:lpstr>Office 主题</vt:lpstr>
      <vt:lpstr>Equation</vt:lpstr>
      <vt:lpstr>Joint Effects of Ocean Cooling and Reduced Wind Drag on Hurricane Forecasting</vt:lpstr>
      <vt:lpstr>Introduction</vt:lpstr>
      <vt:lpstr>PowerPoint 演示文稿</vt:lpstr>
      <vt:lpstr>Introduction</vt:lpstr>
      <vt:lpstr>Satellite-observed SST</vt:lpstr>
      <vt:lpstr>Coupled model</vt:lpstr>
      <vt:lpstr>Case Study: Katrina</vt:lpstr>
      <vt:lpstr>Model Configuration</vt:lpstr>
      <vt:lpstr>Model Configuration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Case Study: Katrina</vt:lpstr>
      <vt:lpstr>PowerPoint 演示文稿</vt:lpstr>
      <vt:lpstr>PowerPoint 演示文稿</vt:lpstr>
      <vt:lpstr>PowerPoint 演示文稿</vt:lpstr>
      <vt:lpstr>PowerPoint 演示文稿</vt:lpstr>
      <vt:lpstr>Conclusions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陈英健</dc:creator>
  <cp:lastModifiedBy>陈英健</cp:lastModifiedBy>
  <cp:revision>126</cp:revision>
  <dcterms:created xsi:type="dcterms:W3CDTF">2016-06-23T13:50:45Z</dcterms:created>
  <dcterms:modified xsi:type="dcterms:W3CDTF">2016-08-19T14:48:22Z</dcterms:modified>
</cp:coreProperties>
</file>