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75" r:id="rId4"/>
    <p:sldId id="266" r:id="rId5"/>
    <p:sldId id="281" r:id="rId6"/>
    <p:sldId id="278" r:id="rId7"/>
    <p:sldId id="276" r:id="rId8"/>
    <p:sldId id="258" r:id="rId9"/>
    <p:sldId id="269" r:id="rId10"/>
    <p:sldId id="271" r:id="rId11"/>
    <p:sldId id="279" r:id="rId12"/>
    <p:sldId id="280" r:id="rId13"/>
    <p:sldId id="273" r:id="rId14"/>
    <p:sldId id="272" r:id="rId15"/>
    <p:sldId id="268" r:id="rId16"/>
    <p:sldId id="274" r:id="rId17"/>
    <p:sldId id="277" r:id="rId18"/>
    <p:sldId id="260" r:id="rId19"/>
    <p:sldId id="267" r:id="rId20"/>
    <p:sldId id="262" r:id="rId21"/>
    <p:sldId id="257" r:id="rId22"/>
    <p:sldId id="264" r:id="rId23"/>
    <p:sldId id="26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59" d="100"/>
          <a:sy n="59" d="100"/>
        </p:scale>
        <p:origin x="8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86CF-EBD6-4A0A-B929-6931191C0189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7B91-A91D-4024-82D8-2AF1D8377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Fewer </a:t>
            </a:r>
            <a:r>
              <a:rPr lang="en-US" dirty="0" err="1"/>
              <a:t>eqns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5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</a:t>
            </a:r>
            <a:r>
              <a:rPr lang="en-US" dirty="0" err="1"/>
              <a:t>colorbars</a:t>
            </a:r>
            <a:endParaRPr lang="en-US" dirty="0"/>
          </a:p>
          <a:p>
            <a:r>
              <a:rPr lang="en-US" dirty="0"/>
              <a:t>Remove </a:t>
            </a:r>
            <a:r>
              <a:rPr lang="en-US" dirty="0" err="1"/>
              <a:t>suptitle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plots</a:t>
            </a:r>
          </a:p>
          <a:p>
            <a:r>
              <a:rPr lang="en-US" dirty="0"/>
              <a:t>Limit</a:t>
            </a:r>
            <a:r>
              <a:rPr lang="en-US" baseline="0" dirty="0"/>
              <a:t> to 17th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fig</a:t>
            </a:r>
          </a:p>
          <a:p>
            <a:r>
              <a:rPr lang="en-US" dirty="0"/>
              <a:t>Bring in communication and</a:t>
            </a:r>
            <a:r>
              <a:rPr lang="en-US" baseline="0" dirty="0"/>
              <a:t> modelling </a:t>
            </a:r>
            <a:r>
              <a:rPr lang="en-US" baseline="0" dirty="0" err="1"/>
              <a:t>bqckg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</a:t>
            </a:r>
            <a:r>
              <a:rPr lang="en-US" dirty="0" err="1"/>
              <a:t>meteo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B91-A91D-4024-82D8-2AF1D8377F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63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8ADC-45A7-47E0-9B6E-51F2A525081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E712-80CB-420D-BCEA-E987DFDE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7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Ozone Sensitivity to Nitric Oxide Emissions in WRF-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886856"/>
          </a:xfrm>
        </p:spPr>
        <p:txBody>
          <a:bodyPr>
            <a:normAutofit/>
          </a:bodyPr>
          <a:lstStyle/>
          <a:p>
            <a:r>
              <a:rPr lang="en-US" dirty="0"/>
              <a:t>ADAPT meeting- Summer 2016</a:t>
            </a:r>
          </a:p>
          <a:p>
            <a:r>
              <a:rPr lang="en-US" dirty="0"/>
              <a:t>Andrew Thomas</a:t>
            </a:r>
          </a:p>
          <a:p>
            <a:r>
              <a:rPr lang="en-US" dirty="0"/>
              <a:t>Advisers: Amy Huff and </a:t>
            </a:r>
            <a:r>
              <a:rPr lang="en-US" dirty="0" err="1"/>
              <a:t>Fuqing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5890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‘Control’ Model over event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7" y="2193925"/>
            <a:ext cx="4728884" cy="440382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65514"/>
            <a:ext cx="5953967" cy="4332233"/>
          </a:xfrm>
        </p:spPr>
      </p:pic>
    </p:spTree>
    <p:extLst>
      <p:ext uri="{BB962C8B-B14F-4D97-AF65-F5344CB8AC3E}">
        <p14:creationId xmlns:p14="http://schemas.microsoft.com/office/powerpoint/2010/main" val="371576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51870" y="0"/>
            <a:ext cx="8610600" cy="1293028"/>
          </a:xfrm>
        </p:spPr>
        <p:txBody>
          <a:bodyPr/>
          <a:lstStyle/>
          <a:p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Sensitivities of nEI-11: NO</a:t>
            </a:r>
            <a:r>
              <a:rPr lang="en-US" baseline="-25000" dirty="0"/>
              <a:t>x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11"/>
            <a:ext cx="12192000" cy="5907590"/>
          </a:xfrm>
        </p:spPr>
      </p:pic>
    </p:spTree>
    <p:extLst>
      <p:ext uri="{BB962C8B-B14F-4D97-AF65-F5344CB8AC3E}">
        <p14:creationId xmlns:p14="http://schemas.microsoft.com/office/powerpoint/2010/main" val="359542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51870" y="0"/>
            <a:ext cx="8610600" cy="1293028"/>
          </a:xfrm>
        </p:spPr>
        <p:txBody>
          <a:bodyPr/>
          <a:lstStyle/>
          <a:p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Sensitivities of nEI-11: O</a:t>
            </a:r>
            <a:r>
              <a:rPr lang="en-US" baseline="-25000" dirty="0"/>
              <a:t>3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11"/>
            <a:ext cx="12192000" cy="5907590"/>
          </a:xfrm>
        </p:spPr>
      </p:pic>
    </p:spTree>
    <p:extLst>
      <p:ext uri="{BB962C8B-B14F-4D97-AF65-F5344CB8AC3E}">
        <p14:creationId xmlns:p14="http://schemas.microsoft.com/office/powerpoint/2010/main" val="309483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243" y="127558"/>
            <a:ext cx="8610600" cy="1293028"/>
          </a:xfrm>
        </p:spPr>
        <p:txBody>
          <a:bodyPr/>
          <a:lstStyle/>
          <a:p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Sensitivity: Reduction comparison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0687"/>
            <a:ext cx="12285769" cy="4637314"/>
          </a:xfrm>
        </p:spPr>
      </p:pic>
      <p:sp>
        <p:nvSpPr>
          <p:cNvPr id="6" name="TextBox 5"/>
          <p:cNvSpPr txBox="1"/>
          <p:nvPr/>
        </p:nvSpPr>
        <p:spPr>
          <a:xfrm>
            <a:off x="2008414" y="1851355"/>
            <a:ext cx="867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Hourly O</a:t>
            </a:r>
            <a:r>
              <a:rPr lang="en-US" baseline="-25000" dirty="0"/>
              <a:t>3</a:t>
            </a:r>
            <a:r>
              <a:rPr lang="en-US" dirty="0"/>
              <a:t> from 9/17/15 12 UTC to 9/18/15 12 UTC</a:t>
            </a:r>
          </a:p>
        </p:txBody>
      </p:sp>
    </p:spTree>
    <p:extLst>
      <p:ext uri="{BB962C8B-B14F-4D97-AF65-F5344CB8AC3E}">
        <p14:creationId xmlns:p14="http://schemas.microsoft.com/office/powerpoint/2010/main" val="57356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0844"/>
            <a:ext cx="8610600" cy="1293028"/>
          </a:xfrm>
        </p:spPr>
        <p:txBody>
          <a:bodyPr/>
          <a:lstStyle/>
          <a:p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Sensitivity: Increase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7015"/>
            <a:ext cx="12242511" cy="4620986"/>
          </a:xfrm>
        </p:spPr>
      </p:pic>
      <p:sp>
        <p:nvSpPr>
          <p:cNvPr id="6" name="TextBox 5"/>
          <p:cNvSpPr txBox="1"/>
          <p:nvPr/>
        </p:nvSpPr>
        <p:spPr>
          <a:xfrm>
            <a:off x="2008414" y="1851355"/>
            <a:ext cx="867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Hourly O</a:t>
            </a:r>
            <a:r>
              <a:rPr lang="en-US" baseline="-25000" dirty="0"/>
              <a:t>3</a:t>
            </a:r>
            <a:r>
              <a:rPr lang="en-US" dirty="0"/>
              <a:t> from 9/17/15 12 UTC to 9/18/15 12 UTC</a:t>
            </a:r>
          </a:p>
        </p:txBody>
      </p:sp>
    </p:spTree>
    <p:extLst>
      <p:ext uri="{BB962C8B-B14F-4D97-AF65-F5344CB8AC3E}">
        <p14:creationId xmlns:p14="http://schemas.microsoft.com/office/powerpoint/2010/main" val="19592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US" dirty="0"/>
              <a:t>NEI 2011 and NEI 2005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55"/>
            <a:ext cx="12192000" cy="5876945"/>
          </a:xfrm>
        </p:spPr>
      </p:pic>
    </p:spTree>
    <p:extLst>
      <p:ext uri="{BB962C8B-B14F-4D97-AF65-F5344CB8AC3E}">
        <p14:creationId xmlns:p14="http://schemas.microsoft.com/office/powerpoint/2010/main" val="51385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85" y="241859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NEI 2005 – NEI 2011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1523"/>
            <a:ext cx="12192000" cy="4586478"/>
          </a:xfrm>
        </p:spPr>
      </p:pic>
      <p:sp>
        <p:nvSpPr>
          <p:cNvPr id="5" name="TextBox 4"/>
          <p:cNvSpPr txBox="1"/>
          <p:nvPr/>
        </p:nvSpPr>
        <p:spPr>
          <a:xfrm>
            <a:off x="1943100" y="1889901"/>
            <a:ext cx="867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Hourly O</a:t>
            </a:r>
            <a:r>
              <a:rPr lang="en-US" baseline="-25000" dirty="0"/>
              <a:t>3</a:t>
            </a:r>
            <a:r>
              <a:rPr lang="en-US" dirty="0"/>
              <a:t> from 9/17/15 12 UTC to 9/18/15 12 UTC</a:t>
            </a:r>
          </a:p>
        </p:txBody>
      </p:sp>
    </p:spTree>
    <p:extLst>
      <p:ext uri="{BB962C8B-B14F-4D97-AF65-F5344CB8AC3E}">
        <p14:creationId xmlns:p14="http://schemas.microsoft.com/office/powerpoint/2010/main" val="363113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2183"/>
          </a:xfrm>
        </p:spPr>
        <p:txBody>
          <a:bodyPr>
            <a:normAutofit/>
          </a:bodyPr>
          <a:lstStyle/>
          <a:p>
            <a:r>
              <a:rPr lang="en-US" sz="2800" dirty="0"/>
              <a:t>This is still an early result</a:t>
            </a:r>
          </a:p>
          <a:p>
            <a:r>
              <a:rPr lang="en-US" sz="2800" dirty="0"/>
              <a:t>There may be more at work with the other pollutants. The change in ozone from changing only the NO</a:t>
            </a:r>
            <a:r>
              <a:rPr lang="en-US" sz="2800" baseline="-25000" dirty="0"/>
              <a:t>x</a:t>
            </a:r>
            <a:r>
              <a:rPr lang="en-US" sz="2800" dirty="0"/>
              <a:t> is smaller than expected.</a:t>
            </a:r>
          </a:p>
          <a:p>
            <a:r>
              <a:rPr lang="en-US" sz="2800" dirty="0"/>
              <a:t>Ozone during the day seems to be more sensitive to NO</a:t>
            </a:r>
            <a:r>
              <a:rPr lang="en-US" sz="2800" baseline="-25000" dirty="0"/>
              <a:t>x</a:t>
            </a:r>
            <a:r>
              <a:rPr lang="en-US" sz="2800" dirty="0"/>
              <a:t> emissions than ozone in the evening.</a:t>
            </a:r>
          </a:p>
          <a:p>
            <a:r>
              <a:rPr lang="en-US" sz="2800" dirty="0"/>
              <a:t>Despite being a secondary pollutant, WRF-</a:t>
            </a:r>
            <a:r>
              <a:rPr lang="en-US" sz="2800" dirty="0" err="1"/>
              <a:t>Chem</a:t>
            </a:r>
            <a:r>
              <a:rPr lang="en-US" sz="2800" dirty="0"/>
              <a:t> produces better O</a:t>
            </a:r>
            <a:r>
              <a:rPr lang="en-US" sz="2800" baseline="-25000" dirty="0"/>
              <a:t>3</a:t>
            </a:r>
            <a:r>
              <a:rPr lang="en-US" sz="2800" dirty="0"/>
              <a:t> forecasts than NO</a:t>
            </a:r>
            <a:r>
              <a:rPr lang="en-US" sz="2800" baseline="-25000" dirty="0"/>
              <a:t>x</a:t>
            </a:r>
            <a:r>
              <a:rPr lang="en-US" sz="2800" dirty="0"/>
              <a:t> forecasts</a:t>
            </a:r>
          </a:p>
          <a:p>
            <a:pPr lvl="1"/>
            <a:r>
              <a:rPr lang="en-US" sz="2400" dirty="0"/>
              <a:t>There may be a bias here- NO</a:t>
            </a:r>
            <a:r>
              <a:rPr lang="en-US" sz="2400" baseline="-25000" dirty="0"/>
              <a:t>x</a:t>
            </a:r>
            <a:r>
              <a:rPr lang="en-US" sz="2400" dirty="0"/>
              <a:t> monitors are usually sparser than O</a:t>
            </a:r>
            <a:r>
              <a:rPr lang="en-US" sz="2400" baseline="-25000" dirty="0"/>
              <a:t>3</a:t>
            </a:r>
            <a:r>
              <a:rPr lang="en-US" sz="2400" dirty="0"/>
              <a:t> monitors and found in urban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8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60" y="3405112"/>
            <a:ext cx="7109880" cy="3487917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59" y="0"/>
            <a:ext cx="7109880" cy="3405112"/>
          </a:xfrm>
        </p:spPr>
      </p:pic>
      <p:cxnSp>
        <p:nvCxnSpPr>
          <p:cNvPr id="18" name="Straight Connector 17"/>
          <p:cNvCxnSpPr/>
          <p:nvPr/>
        </p:nvCxnSpPr>
        <p:spPr>
          <a:xfrm>
            <a:off x="3729162" y="38961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11762" y="38961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13412" y="39596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96012" y="36421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84962" y="38961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3912" y="38326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38500" y="376914"/>
            <a:ext cx="1712" cy="615306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62862" y="37056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58162" y="37691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47112" y="376914"/>
            <a:ext cx="10325" cy="6134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36062" y="554714"/>
            <a:ext cx="4638" cy="285039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136062" y="3951964"/>
            <a:ext cx="0" cy="25780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Arrow: Right 43"/>
          <p:cNvSpPr/>
          <p:nvPr/>
        </p:nvSpPr>
        <p:spPr>
          <a:xfrm>
            <a:off x="122208" y="890514"/>
            <a:ext cx="2040647" cy="162408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baseline="-25000" dirty="0"/>
              <a:t>3</a:t>
            </a:r>
          </a:p>
        </p:txBody>
      </p:sp>
      <p:sp>
        <p:nvSpPr>
          <p:cNvPr id="45" name="Arrow: Left 44"/>
          <p:cNvSpPr/>
          <p:nvPr/>
        </p:nvSpPr>
        <p:spPr>
          <a:xfrm>
            <a:off x="9571434" y="4234670"/>
            <a:ext cx="2251881" cy="1828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</a:t>
            </a:r>
            <a:r>
              <a:rPr lang="en-US" sz="2800" baseline="-25000" dirty="0"/>
              <a:t>x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272659" y="3402009"/>
            <a:ext cx="72196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4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O</a:t>
            </a:r>
            <a:r>
              <a:rPr lang="en-US" baseline="-25000" dirty="0"/>
              <a:t>3</a:t>
            </a:r>
            <a:r>
              <a:rPr lang="en-US" dirty="0"/>
              <a:t> and Simplified Nonlinear relationship to NO</a:t>
            </a:r>
            <a:r>
              <a:rPr lang="en-US" baseline="-25000" dirty="0"/>
              <a:t>x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009" y="2057401"/>
            <a:ext cx="5334000" cy="3971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3029" y="6029326"/>
            <a:ext cx="501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Meteo</a:t>
            </a:r>
            <a:r>
              <a:rPr lang="en-US" dirty="0"/>
              <a:t> 419, year 2014, lecture 15</a:t>
            </a:r>
          </a:p>
        </p:txBody>
      </p:sp>
    </p:spTree>
    <p:extLst>
      <p:ext uri="{BB962C8B-B14F-4D97-AF65-F5344CB8AC3E}">
        <p14:creationId xmlns:p14="http://schemas.microsoft.com/office/powerpoint/2010/main" val="160861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Sensitivity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 is a secondary pollutant, from which NO</a:t>
            </a:r>
            <a:r>
              <a:rPr lang="en-US" sz="2800" baseline="-25000" dirty="0"/>
              <a:t>2</a:t>
            </a:r>
            <a:r>
              <a:rPr lang="en-US" sz="2800" dirty="0"/>
              <a:t> is one precursor chemical.</a:t>
            </a:r>
          </a:p>
          <a:p>
            <a:r>
              <a:rPr lang="en-US" sz="2800" dirty="0"/>
              <a:t>NO</a:t>
            </a:r>
            <a:r>
              <a:rPr lang="en-US" sz="2800" baseline="-25000" dirty="0"/>
              <a:t>x</a:t>
            </a:r>
            <a:r>
              <a:rPr lang="en-US" sz="2800" dirty="0"/>
              <a:t> emissions contain many uncertainties and are updated once every few years.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NEI-2011 Emissions</a:t>
            </a:r>
          </a:p>
          <a:p>
            <a:r>
              <a:rPr lang="en-US" sz="2800" dirty="0"/>
              <a:t>NEI-2011 Emissions with 20% less anthropogenic NO</a:t>
            </a:r>
            <a:r>
              <a:rPr lang="en-US" sz="2800" baseline="-25000" dirty="0"/>
              <a:t>x</a:t>
            </a:r>
          </a:p>
          <a:p>
            <a:r>
              <a:rPr lang="en-US" sz="2800" dirty="0"/>
              <a:t>NEI-2011 Emissions with 20% more anthropogenic NO</a:t>
            </a:r>
            <a:r>
              <a:rPr lang="en-US" sz="2800" baseline="-25000" dirty="0"/>
              <a:t>x</a:t>
            </a:r>
          </a:p>
          <a:p>
            <a:r>
              <a:rPr lang="en-US" sz="2800" dirty="0"/>
              <a:t>NEI-2005 Emissions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7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Human Health and Ozone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672" y="0"/>
            <a:ext cx="8610600" cy="1293028"/>
          </a:xfrm>
        </p:spPr>
        <p:txBody>
          <a:bodyPr/>
          <a:lstStyle/>
          <a:p>
            <a:r>
              <a:rPr lang="en-US" dirty="0"/>
              <a:t>‘Control’ Model Setup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39415"/>
              </p:ext>
            </p:extLst>
          </p:nvPr>
        </p:nvGraphicFramePr>
        <p:xfrm>
          <a:off x="644857" y="1061016"/>
          <a:ext cx="10820400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942105938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434315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Setting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418086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Atmospheric Chemical Mechanism (RACM) with Kinetic Preprocessor (KPP)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33475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Photolysis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Madronich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53405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Biogenic Emissions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 of Emission</a:t>
                      </a:r>
                      <a:r>
                        <a:rPr lang="en-US" baseline="0" dirty="0"/>
                        <a:t> of Gases and Aerosols from Nature (MEGAN)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16521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Anthropogenic Emissions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Emissions Inventory</a:t>
                      </a:r>
                      <a:r>
                        <a:rPr lang="en-US" baseline="0" dirty="0"/>
                        <a:t> 2011 (NEI-2011)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412208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Chemical Boundary Conditions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  <a:r>
                        <a:rPr lang="en-US" baseline="0" dirty="0"/>
                        <a:t> of Ozone and Related Tracers (</a:t>
                      </a:r>
                      <a:r>
                        <a:rPr lang="en-US" dirty="0"/>
                        <a:t>MOZART)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67074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Resolution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km with 159 </a:t>
                      </a:r>
                      <a:r>
                        <a:rPr lang="en-US" dirty="0" err="1"/>
                        <a:t>gridpoints</a:t>
                      </a:r>
                      <a:r>
                        <a:rPr lang="en-US" dirty="0"/>
                        <a:t>, 44 vertical</a:t>
                      </a:r>
                      <a:r>
                        <a:rPr lang="en-US" baseline="0" dirty="0"/>
                        <a:t> levels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74670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Boundary Layer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Yonsei</a:t>
                      </a:r>
                      <a:r>
                        <a:rPr lang="en-US" dirty="0"/>
                        <a:t> State University (YSU)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26469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Cumulus 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Grell-Devenyi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424273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Microphysics 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WRF Single Moment 6 class (WSM6)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46804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Meteorological initial and Boundary Conditions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Forecasting System (GFS) refreshed every 24 hours. Two</a:t>
                      </a:r>
                      <a:r>
                        <a:rPr lang="en-US" baseline="0" dirty="0"/>
                        <a:t> day spin-up (not shown).</a:t>
                      </a:r>
                      <a:endParaRPr lang="en-US" dirty="0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6608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Dudhia</a:t>
                      </a:r>
                      <a:r>
                        <a:rPr lang="en-US" dirty="0"/>
                        <a:t> (shortwave) and RRTM (longwave)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80605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0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aily 7:00 AM E.S.T. Surface Map and Station Weat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724"/>
            <a:ext cx="6019800" cy="43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0" y="246611"/>
            <a:ext cx="1196908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Description of Test event: Sept. 15</a:t>
            </a:r>
            <a:r>
              <a:rPr lang="en-US" sz="3600" baseline="30000" dirty="0"/>
              <a:t>th</a:t>
            </a:r>
            <a:r>
              <a:rPr lang="en-US" sz="3600" dirty="0"/>
              <a:t> 2015: Beginning</a:t>
            </a:r>
          </a:p>
        </p:txBody>
      </p:sp>
      <p:pic>
        <p:nvPicPr>
          <p:cNvPr id="1026" name="Picture 2" descr="http://ready.arl.noaa.gov/hypubout/130037_trj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61" y="2005945"/>
            <a:ext cx="3709391" cy="46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8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611"/>
            <a:ext cx="11969086" cy="1293028"/>
          </a:xfrm>
        </p:spPr>
        <p:txBody>
          <a:bodyPr>
            <a:normAutofit/>
          </a:bodyPr>
          <a:lstStyle/>
          <a:p>
            <a:r>
              <a:rPr lang="en-US" sz="3600" dirty="0"/>
              <a:t>Description of Test event: Sept. 17</a:t>
            </a:r>
            <a:r>
              <a:rPr lang="en-US" sz="3600" baseline="30000" dirty="0"/>
              <a:t>th</a:t>
            </a:r>
            <a:r>
              <a:rPr lang="en-US" sz="3600" dirty="0"/>
              <a:t>  2015: Peak</a:t>
            </a:r>
          </a:p>
        </p:txBody>
      </p:sp>
      <p:pic>
        <p:nvPicPr>
          <p:cNvPr id="5" name="Picture 20" descr="http://www.spc.noaa.gov/exper/ma_archive/images_s4/20150917/16_pmsl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8180" b="41244"/>
          <a:stretch/>
        </p:blipFill>
        <p:spPr bwMode="auto">
          <a:xfrm>
            <a:off x="4599366" y="3353086"/>
            <a:ext cx="2075597" cy="22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0712" y="2095966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 Trough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37164" y="2465298"/>
            <a:ext cx="39238" cy="1951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s3-us-west-1.amazonaws.com/files.airnowtech.org/airnow/2015/20150917/peak_o3_ny_pa_n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63" y="1807896"/>
            <a:ext cx="5294123" cy="40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eady.arl.noaa.gov/hypubout/11381_trj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" y="1503403"/>
            <a:ext cx="4078177" cy="50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4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611"/>
            <a:ext cx="11969086" cy="1293028"/>
          </a:xfrm>
        </p:spPr>
        <p:txBody>
          <a:bodyPr>
            <a:normAutofit/>
          </a:bodyPr>
          <a:lstStyle/>
          <a:p>
            <a:r>
              <a:rPr lang="en-US" sz="3600" dirty="0"/>
              <a:t>Description of Test event: Sept. 21</a:t>
            </a:r>
            <a:r>
              <a:rPr lang="en-US" sz="3600" baseline="30000" dirty="0"/>
              <a:t>st</a:t>
            </a:r>
            <a:r>
              <a:rPr lang="en-US" sz="3600" dirty="0"/>
              <a:t>, 2015: End</a:t>
            </a:r>
          </a:p>
        </p:txBody>
      </p:sp>
      <p:pic>
        <p:nvPicPr>
          <p:cNvPr id="3074" name="Picture 2" descr="http://www2.mmm.ucar.edu/imagearchive1/RadarComposites/mid_atlantic/20150921/mid_atlantic_20150921163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831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ily 7:00 AM E.S.T. Surface Map and Station Weat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86724"/>
            <a:ext cx="5849369" cy="42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7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and human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Ozone is considered by the EPA as one of the 6 “criteria pollutants.”</a:t>
            </a:r>
          </a:p>
          <a:p>
            <a:r>
              <a:rPr lang="en-US" dirty="0"/>
              <a:t>Ozone is inhaled and it oxidizes the mucus membrane lining of the lung</a:t>
            </a:r>
          </a:p>
          <a:p>
            <a:r>
              <a:rPr lang="en-US" dirty="0"/>
              <a:t>Inhaled ozone oxidizes the lining of the lungs, causing a “reactive cascade” which leads to cardiovascular problems.</a:t>
            </a: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7098609"/>
              </p:ext>
            </p:extLst>
          </p:nvPr>
        </p:nvGraphicFramePr>
        <p:xfrm>
          <a:off x="6358596" y="2194559"/>
          <a:ext cx="5833403" cy="4072362"/>
        </p:xfrm>
        <a:graphic>
          <a:graphicData uri="http://schemas.openxmlformats.org/drawingml/2006/table">
            <a:tbl>
              <a:tblPr/>
              <a:tblGrid>
                <a:gridCol w="1315375">
                  <a:extLst>
                    <a:ext uri="{9D8B030D-6E8A-4147-A177-3AD203B41FA5}">
                      <a16:colId xmlns:a16="http://schemas.microsoft.com/office/drawing/2014/main" val="2148217723"/>
                    </a:ext>
                  </a:extLst>
                </a:gridCol>
                <a:gridCol w="929341">
                  <a:extLst>
                    <a:ext uri="{9D8B030D-6E8A-4147-A177-3AD203B41FA5}">
                      <a16:colId xmlns:a16="http://schemas.microsoft.com/office/drawing/2014/main" val="2121910622"/>
                    </a:ext>
                  </a:extLst>
                </a:gridCol>
                <a:gridCol w="3588687">
                  <a:extLst>
                    <a:ext uri="{9D8B030D-6E8A-4147-A177-3AD203B41FA5}">
                      <a16:colId xmlns:a16="http://schemas.microsoft.com/office/drawing/2014/main" val="1097665161"/>
                    </a:ext>
                  </a:extLst>
                </a:gridCol>
              </a:tblGrid>
              <a:tr h="472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5E9E"/>
                          </a:solidFill>
                          <a:effectLst/>
                          <a:latin typeface="Verdana" panose="020B0604030504040204" pitchFamily="34" charset="0"/>
                        </a:rPr>
                        <a:t>Air Quality Index Levels of Health Concern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5E9E"/>
                          </a:solidFill>
                          <a:effectLst/>
                          <a:latin typeface="Verdana" panose="020B0604030504040204" pitchFamily="34" charset="0"/>
                        </a:rPr>
                        <a:t>Maximum 8 Hour Average Ozone Level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5E9E"/>
                          </a:solidFill>
                          <a:effectLst/>
                          <a:latin typeface="Verdana" panose="020B0604030504040204" pitchFamily="34" charset="0"/>
                        </a:rPr>
                        <a:t>Meaning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24484"/>
                  </a:ext>
                </a:extLst>
              </a:tr>
              <a:tr h="623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Good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0-55 ppb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Air quality is considered satisfactory, and air pollution poses little or no risk.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77111"/>
                  </a:ext>
                </a:extLst>
              </a:tr>
              <a:tr h="923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55-71 ppb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Air quality is acceptable; however, for some pollutants there may be a moderate health concern for a very small number of people who are unusually sensitive to air pollution.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2039"/>
                  </a:ext>
                </a:extLst>
              </a:tr>
              <a:tr h="515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Unhealthy for Sensitive Groups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71-86 ppb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Members of sensitive groups may experience health effects. The general public is not likely to be affected.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09219"/>
                  </a:ext>
                </a:extLst>
              </a:tr>
              <a:tr h="587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Unhealthy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86-106 ppb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Everyone may begin to experience health effects; members of sensitive groups may experience more serious health effects.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2408"/>
                  </a:ext>
                </a:extLst>
              </a:tr>
              <a:tr h="455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Very Unhealthy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106-201 ppb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Health warnings of emergency conditions. The entire population is more likely to be affected.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86748"/>
                  </a:ext>
                </a:extLst>
              </a:tr>
              <a:tr h="491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Hazardous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&gt;201 ppb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Health alert: everyone may experience more serious health effects.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9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</a:t>
            </a:r>
            <a:r>
              <a:rPr lang="en-US" baseline="-25000" dirty="0"/>
              <a:t>3</a:t>
            </a:r>
            <a:r>
              <a:rPr lang="en-US" dirty="0"/>
              <a:t> and NO</a:t>
            </a:r>
            <a:r>
              <a:rPr lang="en-US" baseline="-25000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>
                  <a:highlight>
                    <a:srgbClr val="FF0000"/>
                  </a:highlight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𝑁𝑂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&lt;424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>
                  <a:highlight>
                    <a:srgbClr val="FF0000"/>
                  </a:highlight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00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Ozone formed from oxygen atom and oxygen molecule.</a:t>
            </a:r>
          </a:p>
          <a:p>
            <a:r>
              <a:rPr lang="en-US" sz="2800" dirty="0"/>
              <a:t>Oxygen molecule formed from the </a:t>
            </a:r>
            <a:r>
              <a:rPr lang="en-US" sz="2800" dirty="0" err="1"/>
              <a:t>photolization</a:t>
            </a:r>
            <a:r>
              <a:rPr lang="en-US" sz="2800" dirty="0"/>
              <a:t> (reaction with UV radiation) of NO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NO</a:t>
            </a:r>
            <a:r>
              <a:rPr lang="en-US" sz="2800" baseline="-25000" dirty="0"/>
              <a:t>2</a:t>
            </a:r>
            <a:r>
              <a:rPr lang="en-US" sz="2800" dirty="0"/>
              <a:t> formed via NO and CH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1209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model: WRF-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Offline Air Quality Models (like CMAQ)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Computes chemistry after meteorology</a:t>
            </a:r>
          </a:p>
          <a:p>
            <a:r>
              <a:rPr lang="en-US" dirty="0"/>
              <a:t>Computationally inexpensive</a:t>
            </a:r>
          </a:p>
          <a:p>
            <a:r>
              <a:rPr lang="en-US" dirty="0"/>
              <a:t>Used operationally and for regulatory purposes</a:t>
            </a:r>
          </a:p>
          <a:p>
            <a:r>
              <a:rPr lang="en-US" dirty="0"/>
              <a:t>Often interpolates between chemistry grid and meteorology grid.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Air Quality Models (like WRF-</a:t>
            </a:r>
            <a:r>
              <a:rPr lang="en-US" dirty="0" err="1"/>
              <a:t>Chem</a:t>
            </a:r>
            <a:r>
              <a:rPr lang="en-US" dirty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Computes chemistry concurrently with meteorology</a:t>
            </a:r>
          </a:p>
          <a:p>
            <a:r>
              <a:rPr lang="en-US" dirty="0"/>
              <a:t>Computationally more expensive</a:t>
            </a:r>
          </a:p>
          <a:p>
            <a:r>
              <a:rPr lang="en-US" dirty="0"/>
              <a:t>Used experimentally</a:t>
            </a:r>
          </a:p>
          <a:p>
            <a:r>
              <a:rPr lang="en-US" dirty="0"/>
              <a:t>Has the potential to allow chemistry to affect meteorology.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6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‘Control’ Model Setup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  <a:p>
            <a:pPr lvl="1"/>
            <a:r>
              <a:rPr lang="en-US" dirty="0"/>
              <a:t>RACM</a:t>
            </a:r>
          </a:p>
          <a:p>
            <a:r>
              <a:rPr lang="en-US" dirty="0"/>
              <a:t>Photolysis</a:t>
            </a:r>
          </a:p>
          <a:p>
            <a:pPr lvl="1"/>
            <a:r>
              <a:rPr lang="en-US" dirty="0" err="1"/>
              <a:t>Madronich</a:t>
            </a:r>
            <a:endParaRPr lang="en-US" dirty="0"/>
          </a:p>
          <a:p>
            <a:r>
              <a:rPr lang="en-US" dirty="0"/>
              <a:t>Biogenic Emissions</a:t>
            </a:r>
          </a:p>
          <a:p>
            <a:pPr lvl="1"/>
            <a:r>
              <a:rPr lang="en-US" dirty="0"/>
              <a:t>MEGAN</a:t>
            </a:r>
          </a:p>
          <a:p>
            <a:r>
              <a:rPr lang="en-US" dirty="0"/>
              <a:t>Anthropogenic Emissions</a:t>
            </a:r>
          </a:p>
          <a:p>
            <a:pPr lvl="1"/>
            <a:r>
              <a:rPr lang="en-US" dirty="0"/>
              <a:t>NEI-2011</a:t>
            </a:r>
          </a:p>
          <a:p>
            <a:r>
              <a:rPr lang="en-US" dirty="0"/>
              <a:t>Chemical Boundary Conditions</a:t>
            </a:r>
          </a:p>
          <a:p>
            <a:pPr lvl="1"/>
            <a:r>
              <a:rPr lang="en-US" dirty="0"/>
              <a:t>MOZART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Cumulus Physics</a:t>
            </a:r>
          </a:p>
          <a:p>
            <a:pPr lvl="1"/>
            <a:r>
              <a:rPr lang="en-US" dirty="0" err="1"/>
              <a:t>Grell-Devenyi</a:t>
            </a:r>
            <a:endParaRPr lang="en-US" dirty="0"/>
          </a:p>
          <a:p>
            <a:r>
              <a:rPr lang="en-US" dirty="0"/>
              <a:t>Radiation</a:t>
            </a:r>
          </a:p>
          <a:p>
            <a:pPr lvl="1"/>
            <a:r>
              <a:rPr lang="en-US" dirty="0" err="1"/>
              <a:t>Dudhia</a:t>
            </a:r>
            <a:r>
              <a:rPr lang="en-US" dirty="0"/>
              <a:t> (SW) and RRTM (LW)</a:t>
            </a:r>
          </a:p>
          <a:p>
            <a:r>
              <a:rPr lang="en-US" dirty="0"/>
              <a:t>Microphysics</a:t>
            </a:r>
          </a:p>
          <a:p>
            <a:pPr lvl="1"/>
            <a:r>
              <a:rPr lang="en-US" dirty="0"/>
              <a:t>WSM6</a:t>
            </a:r>
          </a:p>
          <a:p>
            <a:r>
              <a:rPr lang="en-US" dirty="0"/>
              <a:t>Boundary Layer</a:t>
            </a:r>
          </a:p>
          <a:p>
            <a:pPr lvl="1"/>
            <a:r>
              <a:rPr lang="en-US" dirty="0"/>
              <a:t>YSU</a:t>
            </a:r>
          </a:p>
          <a:p>
            <a:r>
              <a:rPr lang="en-US" dirty="0"/>
              <a:t>Boundary and Initial Conditions</a:t>
            </a:r>
          </a:p>
          <a:p>
            <a:pPr lvl="1"/>
            <a:r>
              <a:rPr lang="en-US" dirty="0"/>
              <a:t>GFS, cycled every 24 hours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043" y="6218684"/>
            <a:ext cx="502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spun up for two days prior to analysis</a:t>
            </a:r>
          </a:p>
        </p:txBody>
      </p:sp>
    </p:spTree>
    <p:extLst>
      <p:ext uri="{BB962C8B-B14F-4D97-AF65-F5344CB8AC3E}">
        <p14:creationId xmlns:p14="http://schemas.microsoft.com/office/powerpoint/2010/main" val="429232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178" y="-48471"/>
            <a:ext cx="8610600" cy="1293028"/>
          </a:xfrm>
        </p:spPr>
        <p:txBody>
          <a:bodyPr/>
          <a:lstStyle/>
          <a:p>
            <a:r>
              <a:rPr lang="en-US" dirty="0"/>
              <a:t>Description of event: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29797"/>
            <a:ext cx="10820400" cy="1688888"/>
          </a:xfrm>
        </p:spPr>
        <p:txBody>
          <a:bodyPr>
            <a:noAutofit/>
          </a:bodyPr>
          <a:lstStyle/>
          <a:p>
            <a:r>
              <a:rPr lang="en-US" sz="2400" dirty="0"/>
              <a:t>Model spun up from 9/13/15 12:00 UTC – 9/15/15 12:00 UTC</a:t>
            </a:r>
          </a:p>
          <a:p>
            <a:r>
              <a:rPr lang="en-US" sz="2400" dirty="0"/>
              <a:t> Model ran from 9/15/15 12:00 UTC – 9/21/15 12:00 UTC</a:t>
            </a:r>
          </a:p>
          <a:p>
            <a:r>
              <a:rPr lang="en-US" sz="2400" dirty="0"/>
              <a:t>Peak event occurred 9/16/15 – 9/18/15 UTC</a:t>
            </a:r>
          </a:p>
          <a:p>
            <a:pPr lvl="1"/>
            <a:r>
              <a:rPr lang="en-US" sz="2400" dirty="0"/>
              <a:t>One of the few periods with multiday high ozone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" y="1244556"/>
            <a:ext cx="4034791" cy="307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46" y="1244558"/>
            <a:ext cx="4034791" cy="3074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586" y="1244557"/>
            <a:ext cx="4036827" cy="30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‘Control’ Model over event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2193925"/>
            <a:ext cx="3668989" cy="442782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65" y="2193925"/>
            <a:ext cx="4083607" cy="4427820"/>
          </a:xfrm>
        </p:spPr>
      </p:pic>
    </p:spTree>
    <p:extLst>
      <p:ext uri="{BB962C8B-B14F-4D97-AF65-F5344CB8AC3E}">
        <p14:creationId xmlns:p14="http://schemas.microsoft.com/office/powerpoint/2010/main" val="425819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‘Control’ Model over event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2193925"/>
            <a:ext cx="4978909" cy="46366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33" y="2265514"/>
            <a:ext cx="6273965" cy="4565071"/>
          </a:xfrm>
        </p:spPr>
      </p:pic>
    </p:spTree>
    <p:extLst>
      <p:ext uri="{BB962C8B-B14F-4D97-AF65-F5344CB8AC3E}">
        <p14:creationId xmlns:p14="http://schemas.microsoft.com/office/powerpoint/2010/main" val="361476841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4283</TotalTime>
  <Words>868</Words>
  <Application>Microsoft Office PowerPoint</Application>
  <PresentationFormat>Widescreen</PresentationFormat>
  <Paragraphs>150</Paragraphs>
  <Slides>24</Slides>
  <Notes>8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Verdana</vt:lpstr>
      <vt:lpstr>Vapor Trail</vt:lpstr>
      <vt:lpstr>Ozone Sensitivity to Nitric Oxide Emissions in WRF-Chem</vt:lpstr>
      <vt:lpstr>Nox Sensitivity tests</vt:lpstr>
      <vt:lpstr>O3 and human health</vt:lpstr>
      <vt:lpstr>Background: O3 and NOx</vt:lpstr>
      <vt:lpstr>The model: WRF-Chem</vt:lpstr>
      <vt:lpstr>‘Control’ Model Setup</vt:lpstr>
      <vt:lpstr>Description of event:</vt:lpstr>
      <vt:lpstr>Verification of ‘Control’ Model over event</vt:lpstr>
      <vt:lpstr>Verification of ‘Control’ Model over event</vt:lpstr>
      <vt:lpstr>Verification of ‘Control’ Model over event</vt:lpstr>
      <vt:lpstr>Nox Sensitivities of nEI-11: NOx</vt:lpstr>
      <vt:lpstr>Nox Sensitivities of nEI-11: O3</vt:lpstr>
      <vt:lpstr>Nox Sensitivity: Reduction comparison</vt:lpstr>
      <vt:lpstr>Nox Sensitivity: Increase comparison</vt:lpstr>
      <vt:lpstr>NEI 2011 and NEI 2005</vt:lpstr>
      <vt:lpstr>NEI 2005 – NEI 2011 Comparison</vt:lpstr>
      <vt:lpstr>Conclusions</vt:lpstr>
      <vt:lpstr>PowerPoint Presentation</vt:lpstr>
      <vt:lpstr>Background: O3 and Simplified Nonlinear relationship to NOx</vt:lpstr>
      <vt:lpstr>Background: Human Health and Ozone</vt:lpstr>
      <vt:lpstr>‘Control’ Model Setup</vt:lpstr>
      <vt:lpstr>PowerPoint Presentation</vt:lpstr>
      <vt:lpstr>Description of Test event: Sept. 17th  2015: Peak</vt:lpstr>
      <vt:lpstr>Description of Test event: Sept. 21st, 2015: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Sensitivity to Nitric Oxide Emissions in WRF-Chem</dc:title>
  <dc:creator>Andrew M. Thomas</dc:creator>
  <cp:lastModifiedBy>Andrew M. Thomas</cp:lastModifiedBy>
  <cp:revision>77</cp:revision>
  <dcterms:created xsi:type="dcterms:W3CDTF">2016-08-13T19:32:38Z</dcterms:created>
  <dcterms:modified xsi:type="dcterms:W3CDTF">2016-08-19T12:05:11Z</dcterms:modified>
</cp:coreProperties>
</file>