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9" r:id="rId3"/>
    <p:sldId id="286" r:id="rId4"/>
    <p:sldId id="277" r:id="rId5"/>
    <p:sldId id="280" r:id="rId6"/>
    <p:sldId id="279" r:id="rId7"/>
    <p:sldId id="287" r:id="rId8"/>
    <p:sldId id="278" r:id="rId9"/>
    <p:sldId id="289" r:id="rId10"/>
    <p:sldId id="282" r:id="rId11"/>
    <p:sldId id="281" r:id="rId12"/>
    <p:sldId id="288" r:id="rId13"/>
    <p:sldId id="284" r:id="rId14"/>
    <p:sldId id="266" r:id="rId15"/>
    <p:sldId id="267" r:id="rId16"/>
    <p:sldId id="285" r:id="rId17"/>
    <p:sldId id="265" r:id="rId18"/>
    <p:sldId id="29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505" autoAdjust="0"/>
  </p:normalViewPr>
  <p:slideViewPr>
    <p:cSldViewPr snapToGrid="0">
      <p:cViewPr varScale="1">
        <p:scale>
          <a:sx n="63" d="100"/>
          <a:sy n="63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5D06F-C599-4BB6-B6CC-9B8AE82538D7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A3D4C-3D99-410E-95FB-03A98F3CCA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97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Both secondary and tertiary eyewall contract with time</a:t>
            </a:r>
          </a:p>
          <a:p>
            <a:r>
              <a:rPr lang="en-US" altLang="zh-CN" dirty="0" smtClean="0"/>
              <a:t>Both moats dominate with </a:t>
            </a:r>
            <a:r>
              <a:rPr lang="en-US" altLang="zh-CN" dirty="0" smtClean="0">
                <a:solidFill>
                  <a:srgbClr val="FF0000"/>
                </a:solidFill>
              </a:rPr>
              <a:t>downdraft</a:t>
            </a: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A3D4C-3D99-410E-95FB-03A98F3CCAC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14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Triple eyewall form</a:t>
            </a:r>
            <a:r>
              <a:rPr lang="en-US" altLang="zh-CN" baseline="0" dirty="0" smtClean="0"/>
              <a:t> at weak stage of TC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A3D4C-3D99-410E-95FB-03A98F3CCAC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58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Choose 21Setp 16:00 as time to inject since it is close to best track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E00BC-0239-4943-8941-96FFA00A007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87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Downward</a:t>
            </a:r>
            <a:r>
              <a:rPr lang="en-US" altLang="zh-CN" baseline="0" dirty="0" smtClean="0"/>
              <a:t> building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A3D4C-3D99-410E-95FB-03A98F3CCAC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88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21E8-A398-4A38-A39A-2E857AD66D84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CFF6-8DFC-4162-A876-1AD84A0169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57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21E8-A398-4A38-A39A-2E857AD66D84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CFF6-8DFC-4162-A876-1AD84A0169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93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21E8-A398-4A38-A39A-2E857AD66D84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CFF6-8DFC-4162-A876-1AD84A0169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21E8-A398-4A38-A39A-2E857AD66D84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CFF6-8DFC-4162-A876-1AD84A0169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39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21E8-A398-4A38-A39A-2E857AD66D84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CFF6-8DFC-4162-A876-1AD84A0169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10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21E8-A398-4A38-A39A-2E857AD66D84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CFF6-8DFC-4162-A876-1AD84A0169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3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21E8-A398-4A38-A39A-2E857AD66D84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CFF6-8DFC-4162-A876-1AD84A0169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19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21E8-A398-4A38-A39A-2E857AD66D84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CFF6-8DFC-4162-A876-1AD84A0169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28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21E8-A398-4A38-A39A-2E857AD66D84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CFF6-8DFC-4162-A876-1AD84A0169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25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21E8-A398-4A38-A39A-2E857AD66D84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CFF6-8DFC-4162-A876-1AD84A0169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09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21E8-A398-4A38-A39A-2E857AD66D84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CFF6-8DFC-4162-A876-1AD84A0169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80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421E8-A398-4A38-A39A-2E857AD66D84}" type="datetimeFigureOut">
              <a:rPr lang="zh-CN" altLang="en-US" smtClean="0"/>
              <a:t>2016/8/18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2CFF6-8DFC-4162-A876-1AD84A0169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680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057197"/>
            <a:ext cx="9144000" cy="304632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Progress toward investigating triple eyewall formation of tropical cyclone </a:t>
            </a:r>
            <a:r>
              <a:rPr lang="en-US" altLang="zh-CN" dirty="0" err="1" smtClean="0"/>
              <a:t>Usagi</a:t>
            </a:r>
            <a:r>
              <a:rPr lang="en-US" altLang="zh-CN" dirty="0" smtClean="0"/>
              <a:t> (2013) using data assimilation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-US" altLang="zh-CN" dirty="0" smtClean="0"/>
              <a:t>Simon Liu and Fuqing Zhang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0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4773" y="349083"/>
            <a:ext cx="5947611" cy="1325563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074" y="79659"/>
            <a:ext cx="9496926" cy="67783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8810" y="5856121"/>
            <a:ext cx="188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Zhang and Tao et al. 2016, JAMES</a:t>
            </a:r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>
          <a:xfrm>
            <a:off x="3882189" y="898358"/>
            <a:ext cx="6930190" cy="65772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24853" y="2413710"/>
            <a:ext cx="2370221" cy="4351338"/>
          </a:xfrm>
        </p:spPr>
        <p:txBody>
          <a:bodyPr/>
          <a:lstStyle/>
          <a:p>
            <a:r>
              <a:rPr lang="en-US" altLang="zh-CN" dirty="0"/>
              <a:t>Downward </a:t>
            </a:r>
            <a:r>
              <a:rPr lang="en-US" altLang="zh-CN" dirty="0" smtClean="0"/>
              <a:t>building of outer convection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62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" name="内容占位符 2"/>
          <p:cNvSpPr txBox="1">
            <a:spLocks/>
          </p:cNvSpPr>
          <p:nvPr/>
        </p:nvSpPr>
        <p:spPr>
          <a:xfrm>
            <a:off x="3110364" y="4682331"/>
            <a:ext cx="72688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There is sign of downward convection propagation, but no secondary eyewall</a:t>
            </a:r>
            <a:endParaRPr lang="zh-CN" altLang="en-US" dirty="0"/>
          </a:p>
        </p:txBody>
      </p:sp>
      <p:pic>
        <p:nvPicPr>
          <p:cNvPr id="27" name="内容占位符 2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r="15990" b="7392"/>
          <a:stretch/>
        </p:blipFill>
        <p:spPr>
          <a:xfrm>
            <a:off x="0" y="0"/>
            <a:ext cx="3960000" cy="3670640"/>
          </a:xfr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5787" b="7526"/>
          <a:stretch/>
        </p:blipFill>
        <p:spPr>
          <a:xfrm>
            <a:off x="3960000" y="15125"/>
            <a:ext cx="3960000" cy="364038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" r="16225" b="6356"/>
          <a:stretch/>
        </p:blipFill>
        <p:spPr>
          <a:xfrm>
            <a:off x="7920000" y="-85294"/>
            <a:ext cx="3960000" cy="3740808"/>
          </a:xfrm>
          <a:prstGeom prst="rect">
            <a:avLst/>
          </a:prstGeom>
        </p:spPr>
      </p:pic>
      <p:cxnSp>
        <p:nvCxnSpPr>
          <p:cNvPr id="30" name="直接箭头连接符 29"/>
          <p:cNvCxnSpPr/>
          <p:nvPr/>
        </p:nvCxnSpPr>
        <p:spPr>
          <a:xfrm>
            <a:off x="1668379" y="1427747"/>
            <a:ext cx="8486274" cy="85023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Background</a:t>
            </a:r>
          </a:p>
          <a:p>
            <a:r>
              <a:rPr lang="en-US" altLang="zh-CN" sz="4400" dirty="0" smtClean="0"/>
              <a:t>Control run</a:t>
            </a:r>
          </a:p>
          <a:p>
            <a:r>
              <a:rPr lang="en-US" altLang="zh-CN" sz="4400" dirty="0" smtClean="0"/>
              <a:t>Inject GBVTD axisymmetric wind</a:t>
            </a:r>
          </a:p>
          <a:p>
            <a:r>
              <a:rPr lang="en-US" altLang="zh-CN" sz="4400" dirty="0" smtClean="0"/>
              <a:t>Conclusion and future work</a:t>
            </a:r>
            <a:endParaRPr lang="zh-CN" altLang="en-US" sz="4400" dirty="0"/>
          </a:p>
        </p:txBody>
      </p:sp>
      <p:sp>
        <p:nvSpPr>
          <p:cNvPr id="4" name="圆角矩形 3"/>
          <p:cNvSpPr/>
          <p:nvPr/>
        </p:nvSpPr>
        <p:spPr>
          <a:xfrm>
            <a:off x="838200" y="4123280"/>
            <a:ext cx="9095874" cy="273472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85800" y="1825625"/>
            <a:ext cx="9095874" cy="1350712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5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2240" r="8642" b="3527"/>
          <a:stretch/>
        </p:blipFill>
        <p:spPr>
          <a:xfrm>
            <a:off x="0" y="3438000"/>
            <a:ext cx="7157571" cy="342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6265" y="309093"/>
            <a:ext cx="4262908" cy="1526357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Axisymmetric wind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endParaRPr lang="zh-CN" altLang="en-US" sz="32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" r="7600"/>
          <a:stretch/>
        </p:blipFill>
        <p:spPr>
          <a:xfrm>
            <a:off x="4915437" y="0"/>
            <a:ext cx="7276563" cy="3512151"/>
          </a:xfrm>
        </p:spPr>
      </p:pic>
      <p:sp>
        <p:nvSpPr>
          <p:cNvPr id="7" name="圆角矩形 6"/>
          <p:cNvSpPr/>
          <p:nvPr/>
        </p:nvSpPr>
        <p:spPr>
          <a:xfrm>
            <a:off x="4224271" y="6045838"/>
            <a:ext cx="2511380" cy="669702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7967731" y="4524078"/>
            <a:ext cx="4224269" cy="2141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GBVTD can retrieval 3 tangential wind maximum</a:t>
            </a:r>
          </a:p>
          <a:p>
            <a:r>
              <a:rPr lang="en-US" altLang="zh-CN" dirty="0" smtClean="0"/>
              <a:t>GBVTD cannot retrieval low level strong inflow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4915437" y="0"/>
            <a:ext cx="892935" cy="618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>
          <a:xfrm>
            <a:off x="0" y="3438000"/>
            <a:ext cx="892935" cy="61818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GBVTD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46467" y="128719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GBVTD: Ground-Based </a:t>
            </a:r>
            <a:r>
              <a:rPr lang="en-US" altLang="zh-CN" sz="2800" dirty="0"/>
              <a:t>Velocity Track </a:t>
            </a:r>
            <a:r>
              <a:rPr lang="en-US" altLang="zh-CN" sz="2800" dirty="0" smtClean="0"/>
              <a:t>Display</a:t>
            </a:r>
          </a:p>
        </p:txBody>
      </p:sp>
    </p:spTree>
    <p:extLst>
      <p:ext uri="{BB962C8B-B14F-4D97-AF65-F5344CB8AC3E}">
        <p14:creationId xmlns:p14="http://schemas.microsoft.com/office/powerpoint/2010/main" val="28197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8065" r="6242" b="9358"/>
          <a:stretch/>
        </p:blipFill>
        <p:spPr>
          <a:xfrm>
            <a:off x="3331334" y="29022"/>
            <a:ext cx="8860666" cy="3593205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r="8415" b="4612"/>
          <a:stretch/>
        </p:blipFill>
        <p:spPr>
          <a:xfrm>
            <a:off x="0" y="3661869"/>
            <a:ext cx="7559899" cy="3259189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8253662" y="4499810"/>
            <a:ext cx="33313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600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0" y="662780"/>
            <a:ext cx="3331334" cy="2959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Interpolate tangential and radial wind into 3D u and v</a:t>
            </a:r>
          </a:p>
          <a:p>
            <a:r>
              <a:rPr lang="en-US" altLang="zh-CN" dirty="0" smtClean="0"/>
              <a:t>Inject into model from 1-10 km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53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138" y="73807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Simulation results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609138" y="10074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Note: the wind we inject is not gradient wind field. So wind field is </a:t>
            </a:r>
            <a:r>
              <a:rPr lang="en-US" altLang="zh-CN" dirty="0" smtClean="0">
                <a:solidFill>
                  <a:srgbClr val="FF0000"/>
                </a:solidFill>
              </a:rPr>
              <a:t>NOT </a:t>
            </a:r>
            <a:r>
              <a:rPr lang="en-US" altLang="zh-CN" dirty="0" smtClean="0"/>
              <a:t>balanced with pressure field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88" y="2584368"/>
            <a:ext cx="5271450" cy="3953587"/>
          </a:xfrm>
          <a:prstGeom prst="rect">
            <a:avLst/>
          </a:prstGeom>
        </p:spPr>
      </p:pic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8" y="2584368"/>
            <a:ext cx="5244150" cy="3933113"/>
          </a:xfrm>
        </p:spPr>
      </p:pic>
    </p:spTree>
    <p:extLst>
      <p:ext uri="{BB962C8B-B14F-4D97-AF65-F5344CB8AC3E}">
        <p14:creationId xmlns:p14="http://schemas.microsoft.com/office/powerpoint/2010/main" val="19647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r="16225" b="6941"/>
          <a:stretch/>
        </p:blipFill>
        <p:spPr>
          <a:xfrm>
            <a:off x="0" y="3429000"/>
            <a:ext cx="3675388" cy="342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 r="16445" b="6648"/>
          <a:stretch/>
        </p:blipFill>
        <p:spPr>
          <a:xfrm>
            <a:off x="3659127" y="9000"/>
            <a:ext cx="3621022" cy="3420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1" r="15752" b="7234"/>
          <a:stretch/>
        </p:blipFill>
        <p:spPr>
          <a:xfrm>
            <a:off x="-28052" y="9000"/>
            <a:ext cx="3708535" cy="342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288758" y="882316"/>
            <a:ext cx="272716" cy="80837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782542" y="866274"/>
            <a:ext cx="272716" cy="80837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1689858" y="506442"/>
            <a:ext cx="272716" cy="80837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18730124">
            <a:off x="288758" y="3160295"/>
            <a:ext cx="765316" cy="268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7254592" y="3959225"/>
            <a:ext cx="45203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Tangential wind information disappear soon</a:t>
            </a:r>
          </a:p>
          <a:p>
            <a:r>
              <a:rPr lang="en-US" altLang="zh-CN" dirty="0" smtClean="0"/>
              <a:t>There is sign of outer convection, but no secondary tangential wind maximum</a:t>
            </a:r>
          </a:p>
        </p:txBody>
      </p:sp>
      <p:sp>
        <p:nvSpPr>
          <p:cNvPr id="14" name="下箭头 13"/>
          <p:cNvSpPr/>
          <p:nvPr/>
        </p:nvSpPr>
        <p:spPr>
          <a:xfrm>
            <a:off x="4814662" y="70172"/>
            <a:ext cx="272716" cy="80837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5566611" y="3429000"/>
            <a:ext cx="224589" cy="870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r="16664" b="6648"/>
          <a:stretch/>
        </p:blipFill>
        <p:spPr>
          <a:xfrm>
            <a:off x="7280149" y="9000"/>
            <a:ext cx="3631736" cy="3420000"/>
          </a:xfrm>
          <a:prstGeom prst="rect">
            <a:avLst/>
          </a:prstGeom>
        </p:spPr>
      </p:pic>
      <p:pic>
        <p:nvPicPr>
          <p:cNvPr id="21" name="内容占位符 20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r="15990" b="7022"/>
          <a:stretch/>
        </p:blipFill>
        <p:spPr>
          <a:xfrm>
            <a:off x="3675388" y="3429000"/>
            <a:ext cx="3674971" cy="3420000"/>
          </a:xfrm>
        </p:spPr>
      </p:pic>
    </p:spTree>
    <p:extLst>
      <p:ext uri="{BB962C8B-B14F-4D97-AF65-F5344CB8AC3E}">
        <p14:creationId xmlns:p14="http://schemas.microsoft.com/office/powerpoint/2010/main" val="14393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en-US" altLang="zh-CN" dirty="0" smtClean="0"/>
              <a:t>onclusion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GBVTD retrieval reasonable tangential wind (</a:t>
            </a:r>
            <a:r>
              <a:rPr lang="en-US" altLang="zh-CN" sz="3600" dirty="0" err="1" smtClean="0"/>
              <a:t>Vt</a:t>
            </a:r>
            <a:r>
              <a:rPr lang="en-US" altLang="zh-CN" sz="3600" dirty="0" smtClean="0"/>
              <a:t>) and radial wind (</a:t>
            </a:r>
            <a:r>
              <a:rPr lang="en-US" altLang="zh-CN" sz="3600" dirty="0" err="1" smtClean="0"/>
              <a:t>Vr</a:t>
            </a:r>
            <a:r>
              <a:rPr lang="en-US" altLang="zh-CN" sz="3600" dirty="0" smtClean="0"/>
              <a:t>) between 1-10 km, but cannot resolve low level strong inflow</a:t>
            </a:r>
          </a:p>
          <a:p>
            <a:r>
              <a:rPr lang="en-US" altLang="zh-CN" sz="3600" dirty="0" smtClean="0"/>
              <a:t>The multiple tangential maximums disappear quickly after injection</a:t>
            </a:r>
          </a:p>
          <a:p>
            <a:endParaRPr lang="en-US" altLang="zh-CN" sz="3600" dirty="0"/>
          </a:p>
          <a:p>
            <a:r>
              <a:rPr lang="en-US" altLang="zh-CN" sz="3600" dirty="0" smtClean="0"/>
              <a:t>Future plan:</a:t>
            </a:r>
          </a:p>
          <a:p>
            <a:r>
              <a:rPr lang="en-US" altLang="zh-CN" sz="3600" dirty="0" smtClean="0"/>
              <a:t>assimilate GOES IR data</a:t>
            </a:r>
          </a:p>
        </p:txBody>
      </p:sp>
    </p:spTree>
    <p:extLst>
      <p:ext uri="{BB962C8B-B14F-4D97-AF65-F5344CB8AC3E}">
        <p14:creationId xmlns:p14="http://schemas.microsoft.com/office/powerpoint/2010/main" val="19925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75634" y="2967335"/>
            <a:ext cx="2440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Thanks!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44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Background</a:t>
            </a:r>
          </a:p>
          <a:p>
            <a:r>
              <a:rPr lang="en-US" altLang="zh-CN" sz="4400" dirty="0" smtClean="0"/>
              <a:t>Control run</a:t>
            </a:r>
          </a:p>
          <a:p>
            <a:r>
              <a:rPr lang="en-US" altLang="zh-CN" sz="4400" dirty="0" smtClean="0"/>
              <a:t>Inject GBVTD axisymmetric wind</a:t>
            </a:r>
          </a:p>
          <a:p>
            <a:r>
              <a:rPr lang="en-US" altLang="zh-CN" sz="4400" dirty="0" smtClean="0"/>
              <a:t>Conclusion and future work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31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Background</a:t>
            </a:r>
          </a:p>
          <a:p>
            <a:r>
              <a:rPr lang="en-US" altLang="zh-CN" sz="4400" dirty="0" smtClean="0"/>
              <a:t>Control run</a:t>
            </a:r>
          </a:p>
          <a:p>
            <a:r>
              <a:rPr lang="en-US" altLang="zh-CN" sz="4400" dirty="0" smtClean="0"/>
              <a:t>Inject GBVTD axisymmetric wind</a:t>
            </a:r>
          </a:p>
          <a:p>
            <a:r>
              <a:rPr lang="en-US" altLang="zh-CN" sz="4400" dirty="0" smtClean="0"/>
              <a:t>Conclusion and future work</a:t>
            </a:r>
            <a:endParaRPr lang="zh-CN" altLang="en-US" sz="4400" dirty="0"/>
          </a:p>
        </p:txBody>
      </p:sp>
      <p:sp>
        <p:nvSpPr>
          <p:cNvPr id="4" name="圆角矩形 3"/>
          <p:cNvSpPr/>
          <p:nvPr/>
        </p:nvSpPr>
        <p:spPr>
          <a:xfrm>
            <a:off x="721894" y="2454442"/>
            <a:ext cx="9095874" cy="354605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3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62" y="-84869"/>
            <a:ext cx="7084838" cy="1325563"/>
          </a:xfrm>
        </p:spPr>
        <p:txBody>
          <a:bodyPr/>
          <a:lstStyle/>
          <a:p>
            <a:r>
              <a:rPr lang="en-US" dirty="0" smtClean="0"/>
              <a:t>Observation: triple eyewalls!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204"/>
            <a:ext cx="4006060" cy="5381796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21221807">
            <a:off x="1627715" y="4047537"/>
            <a:ext cx="357187" cy="20357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20986497">
            <a:off x="2489605" y="3159081"/>
            <a:ext cx="357187" cy="199868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72" y="2039073"/>
            <a:ext cx="4626765" cy="3585211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5483124" y="4847283"/>
            <a:ext cx="263924" cy="652629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7191600" y="4847283"/>
            <a:ext cx="279411" cy="65262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071765" y="6531685"/>
            <a:ext cx="167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Zhao et al. 2016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83268" y="734097"/>
            <a:ext cx="31535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Questions: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1. What the role of tertiary eyewall?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2. Why inner eyewall did not dissipate after secondary eyewall formation?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93658" cy="6858000"/>
          </a:xfrm>
        </p:spPr>
      </p:pic>
      <p:sp>
        <p:nvSpPr>
          <p:cNvPr id="3" name="Down Arrow 2"/>
          <p:cNvSpPr/>
          <p:nvPr/>
        </p:nvSpPr>
        <p:spPr>
          <a:xfrm>
            <a:off x="6982090" y="4112581"/>
            <a:ext cx="233083" cy="9681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296829" y="5768585"/>
            <a:ext cx="219583" cy="6331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圆角矩形 12"/>
          <p:cNvSpPr/>
          <p:nvPr/>
        </p:nvSpPr>
        <p:spPr>
          <a:xfrm>
            <a:off x="4445470" y="4546801"/>
            <a:ext cx="1826993" cy="10679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Secondary eyewall</a:t>
            </a:r>
            <a:endParaRPr lang="zh-CN" altLang="en-US" sz="2800" dirty="0"/>
          </a:p>
        </p:txBody>
      </p:sp>
      <p:sp>
        <p:nvSpPr>
          <p:cNvPr id="14" name="圆角矩形 13"/>
          <p:cNvSpPr/>
          <p:nvPr/>
        </p:nvSpPr>
        <p:spPr>
          <a:xfrm>
            <a:off x="6374756" y="2947661"/>
            <a:ext cx="1419255" cy="101065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/>
              <a:t>Triple eyewall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303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9841" r="19512" b="5717"/>
          <a:stretch/>
        </p:blipFill>
        <p:spPr>
          <a:xfrm>
            <a:off x="3555540" y="0"/>
            <a:ext cx="3420000" cy="342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4064" r="14147" b="4198"/>
          <a:stretch/>
        </p:blipFill>
        <p:spPr>
          <a:xfrm>
            <a:off x="6975585" y="0"/>
            <a:ext cx="3533187" cy="342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l="3513" r="12146" b="3518"/>
          <a:stretch/>
        </p:blipFill>
        <p:spPr>
          <a:xfrm>
            <a:off x="0" y="3421958"/>
            <a:ext cx="3541563" cy="342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/>
          <a:srcRect l="4787" r="12877" b="3460"/>
          <a:stretch/>
        </p:blipFill>
        <p:spPr>
          <a:xfrm>
            <a:off x="3541563" y="3438000"/>
            <a:ext cx="3522845" cy="342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/>
          <a:srcRect l="3469" r="12947" b="4069"/>
          <a:stretch/>
        </p:blipFill>
        <p:spPr>
          <a:xfrm>
            <a:off x="6944629" y="3420000"/>
            <a:ext cx="3511726" cy="342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0" y="0"/>
            <a:ext cx="3553155" cy="34200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2229853" y="2759242"/>
            <a:ext cx="1283680" cy="66075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1300z</a:t>
            </a:r>
            <a:endParaRPr lang="zh-CN" altLang="en-US" sz="2800" dirty="0"/>
          </a:p>
        </p:txBody>
      </p:sp>
      <p:sp>
        <p:nvSpPr>
          <p:cNvPr id="17" name="圆角矩形 16"/>
          <p:cNvSpPr/>
          <p:nvPr/>
        </p:nvSpPr>
        <p:spPr>
          <a:xfrm>
            <a:off x="5589078" y="2735164"/>
            <a:ext cx="1283680" cy="66075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1500z</a:t>
            </a:r>
            <a:endParaRPr lang="zh-CN" altLang="en-US" sz="2800" dirty="0"/>
          </a:p>
        </p:txBody>
      </p:sp>
      <p:sp>
        <p:nvSpPr>
          <p:cNvPr id="18" name="圆角矩形 17"/>
          <p:cNvSpPr/>
          <p:nvPr/>
        </p:nvSpPr>
        <p:spPr>
          <a:xfrm>
            <a:off x="9262550" y="2762393"/>
            <a:ext cx="1283680" cy="66075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1700z</a:t>
            </a:r>
            <a:endParaRPr lang="zh-CN" altLang="en-US" sz="2800" dirty="0"/>
          </a:p>
        </p:txBody>
      </p:sp>
      <p:sp>
        <p:nvSpPr>
          <p:cNvPr id="19" name="圆角矩形 18"/>
          <p:cNvSpPr/>
          <p:nvPr/>
        </p:nvSpPr>
        <p:spPr>
          <a:xfrm>
            <a:off x="2150488" y="5981521"/>
            <a:ext cx="1283680" cy="66075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1900z</a:t>
            </a:r>
            <a:endParaRPr lang="zh-CN" altLang="en-US" sz="2800" dirty="0"/>
          </a:p>
        </p:txBody>
      </p:sp>
      <p:sp>
        <p:nvSpPr>
          <p:cNvPr id="20" name="圆角矩形 19"/>
          <p:cNvSpPr/>
          <p:nvPr/>
        </p:nvSpPr>
        <p:spPr>
          <a:xfrm>
            <a:off x="5589078" y="5981521"/>
            <a:ext cx="1283680" cy="66075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2100z</a:t>
            </a:r>
            <a:endParaRPr lang="zh-CN" altLang="en-US" sz="2800" dirty="0"/>
          </a:p>
        </p:txBody>
      </p:sp>
      <p:sp>
        <p:nvSpPr>
          <p:cNvPr id="21" name="圆角矩形 20"/>
          <p:cNvSpPr/>
          <p:nvPr/>
        </p:nvSpPr>
        <p:spPr>
          <a:xfrm>
            <a:off x="9172675" y="5981521"/>
            <a:ext cx="1283680" cy="66075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/>
              <a:t>2300z</a:t>
            </a:r>
            <a:endParaRPr lang="zh-CN" altLang="en-US" sz="2800" dirty="0"/>
          </a:p>
        </p:txBody>
      </p:sp>
      <p:sp>
        <p:nvSpPr>
          <p:cNvPr id="22" name="文本框 21"/>
          <p:cNvSpPr txBox="1"/>
          <p:nvPr/>
        </p:nvSpPr>
        <p:spPr>
          <a:xfrm>
            <a:off x="10538606" y="5110688"/>
            <a:ext cx="1733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Morphed Integrated Microwave Imagery from CIMSS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3637267" y="3607534"/>
            <a:ext cx="3254945" cy="308093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713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Background</a:t>
            </a:r>
          </a:p>
          <a:p>
            <a:r>
              <a:rPr lang="en-US" altLang="zh-CN" sz="4400" dirty="0" smtClean="0"/>
              <a:t>Control run</a:t>
            </a:r>
          </a:p>
          <a:p>
            <a:r>
              <a:rPr lang="en-US" altLang="zh-CN" sz="4400" dirty="0" smtClean="0"/>
              <a:t>Inject GBVTD axisymmetric wind</a:t>
            </a:r>
          </a:p>
          <a:p>
            <a:r>
              <a:rPr lang="en-US" altLang="zh-CN" sz="4400" dirty="0" smtClean="0"/>
              <a:t>Conclusion and future work</a:t>
            </a:r>
            <a:endParaRPr lang="zh-CN" altLang="en-US" sz="4400" dirty="0"/>
          </a:p>
        </p:txBody>
      </p:sp>
      <p:sp>
        <p:nvSpPr>
          <p:cNvPr id="6" name="圆角矩形 5"/>
          <p:cNvSpPr/>
          <p:nvPr/>
        </p:nvSpPr>
        <p:spPr>
          <a:xfrm>
            <a:off x="838200" y="3311942"/>
            <a:ext cx="9095874" cy="354605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05589" y="1461712"/>
            <a:ext cx="9095874" cy="1138989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9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 t="27143" r="17822" b="18862"/>
          <a:stretch/>
        </p:blipFill>
        <p:spPr>
          <a:xfrm>
            <a:off x="0" y="4653780"/>
            <a:ext cx="2922294" cy="220422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07065" y="1020595"/>
            <a:ext cx="3324935" cy="1336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r="4222"/>
          <a:stretch/>
        </p:blipFill>
        <p:spPr>
          <a:xfrm>
            <a:off x="3449052" y="18000"/>
            <a:ext cx="4235115" cy="342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r="5278"/>
          <a:stretch/>
        </p:blipFill>
        <p:spPr>
          <a:xfrm>
            <a:off x="3449052" y="3438000"/>
            <a:ext cx="4170947" cy="3420000"/>
          </a:xfrm>
          <a:prstGeom prst="rect">
            <a:avLst/>
          </a:prstGeom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28337" y="674831"/>
            <a:ext cx="6670542" cy="691527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Control Run</a:t>
            </a:r>
            <a:endParaRPr lang="zh-CN" altLang="en-US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128337" y="1688714"/>
            <a:ext cx="33207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Use GFS as initial condition</a:t>
            </a:r>
          </a:p>
          <a:p>
            <a:r>
              <a:rPr lang="en-US" altLang="zh-CN" dirty="0" smtClean="0"/>
              <a:t>Good track and Intensity</a:t>
            </a:r>
          </a:p>
          <a:p>
            <a:r>
              <a:rPr lang="en-US" altLang="zh-CN" dirty="0" smtClean="0"/>
              <a:t>No secondary eyewall formation 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25" y="18000"/>
            <a:ext cx="3451471" cy="689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initial run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try:</a:t>
            </a:r>
          </a:p>
          <a:p>
            <a:r>
              <a:rPr lang="en-US" altLang="zh-CN" dirty="0" smtClean="0"/>
              <a:t>Use ECMWF 0.14 degree data</a:t>
            </a:r>
          </a:p>
          <a:p>
            <a:r>
              <a:rPr lang="en-US" altLang="zh-CN" dirty="0" smtClean="0"/>
              <a:t>Increase resolution to 1 km</a:t>
            </a:r>
          </a:p>
          <a:p>
            <a:r>
              <a:rPr lang="en-US" altLang="zh-CN" dirty="0" smtClean="0"/>
              <a:t>Change model start time (+6/-6 </a:t>
            </a:r>
            <a:r>
              <a:rPr lang="en-US" altLang="zh-CN" dirty="0" err="1" smtClean="0"/>
              <a:t>hrs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1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</TotalTime>
  <Words>352</Words>
  <Application>Microsoft Office PowerPoint</Application>
  <PresentationFormat>宽屏</PresentationFormat>
  <Paragraphs>77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Office Theme</vt:lpstr>
      <vt:lpstr>Progress toward investigating triple eyewall formation of tropical cyclone Usagi (2013) using data assimilation</vt:lpstr>
      <vt:lpstr>Outline</vt:lpstr>
      <vt:lpstr>Outline</vt:lpstr>
      <vt:lpstr>Observation: triple eyewalls!</vt:lpstr>
      <vt:lpstr>PowerPoint 演示文稿</vt:lpstr>
      <vt:lpstr>PowerPoint 演示文稿</vt:lpstr>
      <vt:lpstr>Outline</vt:lpstr>
      <vt:lpstr>Control Run</vt:lpstr>
      <vt:lpstr>More initial run</vt:lpstr>
      <vt:lpstr>PowerPoint 演示文稿</vt:lpstr>
      <vt:lpstr>PowerPoint 演示文稿</vt:lpstr>
      <vt:lpstr>Outline</vt:lpstr>
      <vt:lpstr>Axisymmetric wind </vt:lpstr>
      <vt:lpstr>PowerPoint 演示文稿</vt:lpstr>
      <vt:lpstr>Simulation results</vt:lpstr>
      <vt:lpstr>PowerPoint 演示文稿</vt:lpstr>
      <vt:lpstr>Conclusion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 GBVTD 3D u,v to wrf</dc:title>
  <dc:creator>su liu</dc:creator>
  <cp:lastModifiedBy>su liu</cp:lastModifiedBy>
  <cp:revision>300</cp:revision>
  <dcterms:created xsi:type="dcterms:W3CDTF">2016-07-21T15:05:32Z</dcterms:created>
  <dcterms:modified xsi:type="dcterms:W3CDTF">2016-08-19T02:50:23Z</dcterms:modified>
</cp:coreProperties>
</file>