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6"/>
  </p:notesMasterIdLst>
  <p:sldIdLst>
    <p:sldId id="256" r:id="rId2"/>
    <p:sldId id="258" r:id="rId3"/>
    <p:sldId id="260" r:id="rId4"/>
    <p:sldId id="261" r:id="rId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94660"/>
  </p:normalViewPr>
  <p:slideViewPr>
    <p:cSldViewPr>
      <p:cViewPr varScale="1">
        <p:scale>
          <a:sx n="67" d="100"/>
          <a:sy n="67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A6CF9-E924-4DF1-A13A-5714794B0DAB}" type="datetimeFigureOut">
              <a:rPr lang="zh-CN" altLang="en-US" smtClean="0"/>
              <a:t>2016/5/10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07338-D08A-482D-AFC4-32AE9D58B2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046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圆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2016/5/10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圆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2016/5/10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2016/5/10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2016/5/10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圆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圆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2016/5/10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6400800" cy="1600200"/>
          </a:xfrm>
        </p:spPr>
        <p:txBody>
          <a:bodyPr/>
          <a:lstStyle/>
          <a:p>
            <a:r>
              <a:rPr lang="en-US" altLang="zh-CN" sz="3600" b="1" dirty="0" err="1"/>
              <a:t>Yanting</a:t>
            </a:r>
            <a:r>
              <a:rPr lang="en-US" altLang="zh-CN" sz="3600" b="1" dirty="0"/>
              <a:t>  Ye</a:t>
            </a:r>
            <a:r>
              <a:rPr lang="en-US" altLang="zh-CN" sz="2800" b="1" dirty="0"/>
              <a:t/>
            </a:r>
            <a:br>
              <a:rPr lang="en-US" altLang="zh-CN" sz="2800" b="1" dirty="0"/>
            </a:br>
            <a:r>
              <a:rPr lang="en-US" altLang="zh-CN" sz="1600" b="1" dirty="0"/>
              <a:t>  </a:t>
            </a:r>
            <a:r>
              <a:rPr lang="en-US" altLang="zh-CN" sz="2800" b="1" dirty="0"/>
              <a:t/>
            </a:r>
            <a:br>
              <a:rPr lang="en-US" altLang="zh-CN" sz="2800" b="1" dirty="0"/>
            </a:br>
            <a:r>
              <a:rPr lang="en-US" altLang="zh-CN" sz="2800" b="1" dirty="0"/>
              <a:t>2016-05-10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505930"/>
            <a:ext cx="9144000" cy="1470025"/>
          </a:xfrm>
        </p:spPr>
        <p:txBody>
          <a:bodyPr>
            <a:noAutofit/>
          </a:bodyPr>
          <a:lstStyle/>
          <a:p>
            <a:r>
              <a:rPr lang="en-US" altLang="zh-CN" sz="4400" b="1" dirty="0"/>
              <a:t>A brief introduction of a parametric tropical cyclone precipitation model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05270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Background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b="1" dirty="0" smtClean="0"/>
              <a:t>Used for risk analysis of  </a:t>
            </a:r>
            <a:r>
              <a:rPr lang="en-US" altLang="zh-CN" b="1" dirty="0" err="1" smtClean="0"/>
              <a:t>TC</a:t>
            </a:r>
            <a:r>
              <a:rPr lang="en-US" altLang="zh-CN" b="1" dirty="0" smtClean="0"/>
              <a:t> disasters</a:t>
            </a:r>
          </a:p>
          <a:p>
            <a:pPr marL="274320" lvl="1" indent="0">
              <a:buNone/>
            </a:pPr>
            <a:r>
              <a:rPr lang="en-US" altLang="zh-CN" b="1" dirty="0"/>
              <a:t>Risk management, rate determination,…</a:t>
            </a:r>
          </a:p>
          <a:p>
            <a:endParaRPr lang="en-US" altLang="zh-CN" b="1" dirty="0" smtClean="0"/>
          </a:p>
          <a:p>
            <a:r>
              <a:rPr lang="en-US" altLang="zh-CN" b="1" dirty="0" smtClean="0"/>
              <a:t>Not </a:t>
            </a:r>
            <a:r>
              <a:rPr lang="en-US" altLang="zh-CN" b="1" dirty="0" err="1" smtClean="0"/>
              <a:t>focuse</a:t>
            </a:r>
            <a:r>
              <a:rPr lang="en-US" altLang="zh-CN" b="1" dirty="0" smtClean="0"/>
              <a:t> on a certain case, a </a:t>
            </a:r>
            <a:r>
              <a:rPr lang="en-US" altLang="zh-CN" b="1" dirty="0" smtClean="0"/>
              <a:t>large amount of samples needed</a:t>
            </a:r>
            <a:endParaRPr lang="en-US" altLang="zh-CN" b="1" dirty="0"/>
          </a:p>
          <a:p>
            <a:endParaRPr lang="en-US" altLang="zh-CN" b="1" dirty="0" smtClean="0"/>
          </a:p>
          <a:p>
            <a:endParaRPr lang="en-US" altLang="zh-CN" b="1" dirty="0"/>
          </a:p>
          <a:p>
            <a:endParaRPr lang="en-US" altLang="zh-CN" b="1" dirty="0" smtClean="0"/>
          </a:p>
          <a:p>
            <a:endParaRPr lang="en-US" altLang="zh-CN" b="1" dirty="0"/>
          </a:p>
          <a:p>
            <a:endParaRPr lang="en-US" altLang="zh-CN" b="1" dirty="0" smtClean="0"/>
          </a:p>
          <a:p>
            <a:pPr marL="0" indent="0">
              <a:buNone/>
            </a:pPr>
            <a:r>
              <a:rPr lang="en-US" altLang="zh-CN" b="1" dirty="0" smtClean="0"/>
              <a:t>  </a:t>
            </a:r>
            <a:endParaRPr lang="en-US" altLang="zh-CN" b="1" dirty="0"/>
          </a:p>
          <a:p>
            <a:endParaRPr lang="en-US" altLang="zh-CN" b="1" dirty="0" smtClean="0"/>
          </a:p>
          <a:p>
            <a:endParaRPr lang="en-US" altLang="zh-CN" b="1" dirty="0"/>
          </a:p>
          <a:p>
            <a:endParaRPr lang="en-US" altLang="zh-CN" b="1" dirty="0" smtClean="0"/>
          </a:p>
          <a:p>
            <a:endParaRPr lang="en-US" altLang="zh-CN" b="1" dirty="0"/>
          </a:p>
          <a:p>
            <a:pPr marL="0" indent="0">
              <a:buNone/>
            </a:pPr>
            <a:endParaRPr lang="en-US" altLang="zh-CN" b="1" dirty="0" smtClean="0"/>
          </a:p>
          <a:p>
            <a:endParaRPr lang="zh-CN" altLang="en-US" dirty="0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431068"/>
              </p:ext>
            </p:extLst>
          </p:nvPr>
        </p:nvGraphicFramePr>
        <p:xfrm>
          <a:off x="908744" y="4005064"/>
          <a:ext cx="8559800" cy="23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Visio" r:id="rId3" imgW="9844659" imgH="2740660" progId="Visio.Drawing.11">
                  <p:embed/>
                </p:oleObj>
              </mc:Choice>
              <mc:Fallback>
                <p:oleObj name="Visio" r:id="rId3" imgW="9844659" imgH="27406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744" y="4005064"/>
                        <a:ext cx="8559800" cy="237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5796136" y="3717032"/>
            <a:ext cx="2016224" cy="2664296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381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R-</a:t>
            </a:r>
            <a:r>
              <a:rPr lang="en-US" altLang="zh-CN" b="1" dirty="0" err="1" smtClean="0">
                <a:solidFill>
                  <a:srgbClr val="C00000"/>
                </a:solidFill>
              </a:rPr>
              <a:t>CLIPER</a:t>
            </a:r>
            <a:r>
              <a:rPr lang="en-US" altLang="zh-CN" b="1" dirty="0" smtClean="0">
                <a:solidFill>
                  <a:srgbClr val="C00000"/>
                </a:solidFill>
              </a:rPr>
              <a:t> model</a:t>
            </a:r>
            <a:br>
              <a:rPr lang="en-US" altLang="zh-CN" b="1" dirty="0" smtClean="0">
                <a:solidFill>
                  <a:srgbClr val="C00000"/>
                </a:solidFill>
              </a:rPr>
            </a:br>
            <a:r>
              <a:rPr lang="en-US" altLang="zh-CN" sz="2000" dirty="0" smtClean="0">
                <a:solidFill>
                  <a:schemeClr val="accent1">
                    <a:lumMod val="75000"/>
                  </a:schemeClr>
                </a:solidFill>
              </a:rPr>
              <a:t>Tropical cyclone Rainfall 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</a:rPr>
              <a:t>Climatology and </a:t>
            </a:r>
            <a:r>
              <a:rPr lang="en-US" altLang="zh-CN" sz="2000" dirty="0" smtClean="0">
                <a:solidFill>
                  <a:schemeClr val="accent1">
                    <a:lumMod val="75000"/>
                  </a:schemeClr>
                </a:solidFill>
              </a:rPr>
              <a:t>Persistence model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b="1" dirty="0" smtClean="0"/>
              <a:t> </a:t>
            </a:r>
            <a:r>
              <a:rPr lang="en-US" altLang="zh-CN" b="1" dirty="0" err="1"/>
              <a:t>S</a:t>
            </a:r>
            <a:r>
              <a:rPr lang="en-US" altLang="zh-CN" b="1" dirty="0" err="1" smtClean="0"/>
              <a:t>tep1</a:t>
            </a:r>
            <a:r>
              <a:rPr lang="en-US" altLang="zh-CN" b="1" dirty="0" smtClean="0"/>
              <a:t>,: symmetric </a:t>
            </a:r>
            <a:r>
              <a:rPr lang="en-US" altLang="zh-CN" b="1" dirty="0" smtClean="0"/>
              <a:t>instantaneous rainfall field</a:t>
            </a:r>
          </a:p>
          <a:p>
            <a:pPr marL="0" indent="0">
              <a:buNone/>
            </a:pPr>
            <a:r>
              <a:rPr lang="en-US" altLang="zh-CN" sz="2000" dirty="0" smtClean="0"/>
              <a:t>     </a:t>
            </a:r>
          </a:p>
          <a:p>
            <a:pPr marL="0" indent="0">
              <a:buNone/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    Rainfall rate R:</a:t>
            </a:r>
            <a:endParaRPr lang="en-US" altLang="zh-CN" b="1" dirty="0"/>
          </a:p>
          <a:p>
            <a:pPr marL="0" indent="0">
              <a:buNone/>
            </a:pPr>
            <a:endParaRPr lang="en-US" altLang="zh-CN" b="1" dirty="0" smtClean="0"/>
          </a:p>
          <a:p>
            <a:endParaRPr lang="en-US" altLang="zh-CN" b="1" dirty="0"/>
          </a:p>
          <a:p>
            <a:endParaRPr lang="en-US" altLang="zh-CN" b="1" dirty="0" smtClean="0"/>
          </a:p>
          <a:p>
            <a:endParaRPr lang="en-US" altLang="zh-CN" b="1" dirty="0"/>
          </a:p>
          <a:p>
            <a:endParaRPr lang="en-US" altLang="zh-CN" b="1" dirty="0" smtClean="0"/>
          </a:p>
          <a:p>
            <a:endParaRPr lang="en-US" altLang="zh-CN" b="1" dirty="0"/>
          </a:p>
          <a:p>
            <a:pPr marL="0" indent="0">
              <a:buNone/>
            </a:pPr>
            <a:endParaRPr lang="en-US" altLang="zh-CN" b="1" dirty="0" smtClean="0"/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15816" y="1988840"/>
                <a:ext cx="3739357" cy="1014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R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i="1" smtClean="0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altLang="zh-CN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d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  <m:r>
                              <a:rPr lang="en-US" altLang="zh-CN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𝑟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altLang="zh-CN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altLang="zh-CN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i="1">
                                                <a:latin typeface="Cambria Math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i="1"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altLang="zh-CN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i="1">
                                                <a:latin typeface="Cambria Math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b="0" i="1" smtClean="0">
                                                <a:latin typeface="Cambria Math"/>
                                              </a:rPr>
                                              <m:t>𝑒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a:rPr lang="en-US" altLang="zh-CN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𝑟</m:t>
                            </m:r>
                            <m:r>
                              <a:rPr lang="en-US" altLang="zh-CN" i="1" smtClean="0">
                                <a:latin typeface="Cambria Math"/>
                                <a:ea typeface="Cambria Math"/>
                              </a:rPr>
                              <m:t>≥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988840"/>
                <a:ext cx="3739357" cy="1014958"/>
              </a:xfrm>
              <a:prstGeom prst="rect">
                <a:avLst/>
              </a:prstGeom>
              <a:blipFill rotWithShape="1">
                <a:blip r:embed="rId2"/>
                <a:stretch>
                  <a:fillRect l="-13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0" descr="200513_0829_1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6" t="6766" r="33894" b="2492"/>
          <a:stretch/>
        </p:blipFill>
        <p:spPr bwMode="auto">
          <a:xfrm>
            <a:off x="35496" y="3138473"/>
            <a:ext cx="2304256" cy="2440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线形标注 1 5"/>
          <p:cNvSpPr/>
          <p:nvPr/>
        </p:nvSpPr>
        <p:spPr>
          <a:xfrm>
            <a:off x="2562065" y="4702355"/>
            <a:ext cx="1545368" cy="477627"/>
          </a:xfrm>
          <a:prstGeom prst="borderCallout1">
            <a:avLst>
              <a:gd name="adj1" fmla="val 18750"/>
              <a:gd name="adj2" fmla="val -8333"/>
              <a:gd name="adj3" fmla="val -78755"/>
              <a:gd name="adj4" fmla="val -8225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subscript = 0</a:t>
            </a:r>
            <a:endParaRPr lang="zh-CN" altLang="en-US" sz="2000" dirty="0"/>
          </a:p>
        </p:txBody>
      </p:sp>
      <p:sp>
        <p:nvSpPr>
          <p:cNvPr id="10" name="线形标注 1 9"/>
          <p:cNvSpPr/>
          <p:nvPr/>
        </p:nvSpPr>
        <p:spPr>
          <a:xfrm>
            <a:off x="2531183" y="3283013"/>
            <a:ext cx="1545368" cy="432047"/>
          </a:xfrm>
          <a:prstGeom prst="borderCallout1">
            <a:avLst>
              <a:gd name="adj1" fmla="val 18750"/>
              <a:gd name="adj2" fmla="val -8333"/>
              <a:gd name="adj3" fmla="val 193981"/>
              <a:gd name="adj4" fmla="val -6533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subscript = m</a:t>
            </a:r>
            <a:endParaRPr lang="zh-CN" altLang="en-US" sz="2000" dirty="0"/>
          </a:p>
        </p:txBody>
      </p:sp>
      <p:pic>
        <p:nvPicPr>
          <p:cNvPr id="13" name="图片 12" descr="D:\data\hurr_3b42_radial\RADIAL_MEAN_PRECIP_NA_OVERSEA_all_intensity_551.JPE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15264" r="4040" b="6467"/>
          <a:stretch/>
        </p:blipFill>
        <p:spPr bwMode="auto">
          <a:xfrm>
            <a:off x="4385365" y="3156754"/>
            <a:ext cx="4539615" cy="26682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直接连接符 10"/>
          <p:cNvCxnSpPr/>
          <p:nvPr/>
        </p:nvCxnSpPr>
        <p:spPr>
          <a:xfrm flipV="1">
            <a:off x="4067944" y="3283013"/>
            <a:ext cx="1055304" cy="238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4101144" y="4941169"/>
            <a:ext cx="830896" cy="432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62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Future work</a:t>
            </a:r>
            <a:br>
              <a:rPr lang="en-US" altLang="zh-CN" b="1" dirty="0" smtClean="0">
                <a:solidFill>
                  <a:srgbClr val="C00000"/>
                </a:solidFill>
              </a:rPr>
            </a:br>
            <a:endParaRPr lang="zh-CN" alt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b="1" dirty="0" err="1" smtClean="0"/>
              <a:t>Step2</a:t>
            </a:r>
            <a:r>
              <a:rPr lang="en-US" altLang="zh-CN" b="1" dirty="0" smtClean="0"/>
              <a:t>:  asymmetric </a:t>
            </a:r>
            <a:r>
              <a:rPr lang="en-US" altLang="zh-CN" b="1" dirty="0" smtClean="0"/>
              <a:t>factors </a:t>
            </a:r>
            <a:r>
              <a:rPr lang="en-US" altLang="zh-CN" b="1" smtClean="0"/>
              <a:t>(</a:t>
            </a:r>
            <a:r>
              <a:rPr lang="en-US" altLang="zh-CN" b="1" smtClean="0"/>
              <a:t>overland/oversea</a:t>
            </a:r>
            <a:r>
              <a:rPr lang="en-US" altLang="zh-CN" b="1" dirty="0" smtClean="0"/>
              <a:t>)</a:t>
            </a:r>
          </a:p>
          <a:p>
            <a:pPr marL="0" indent="0">
              <a:buNone/>
            </a:pPr>
            <a:r>
              <a:rPr lang="en-US" altLang="zh-CN" b="1" dirty="0"/>
              <a:t> </a:t>
            </a:r>
            <a:r>
              <a:rPr lang="en-US" altLang="zh-CN" b="1" dirty="0" smtClean="0"/>
              <a:t>   </a:t>
            </a:r>
            <a:r>
              <a:rPr lang="en-US" altLang="zh-CN" b="1" dirty="0" err="1" smtClean="0"/>
              <a:t>VWS</a:t>
            </a:r>
            <a:r>
              <a:rPr lang="en-US" altLang="zh-CN" b="1" dirty="0" smtClean="0"/>
              <a:t>,  motion, </a:t>
            </a:r>
            <a:r>
              <a:rPr lang="en-US" altLang="zh-CN" b="1" dirty="0" err="1" smtClean="0"/>
              <a:t>slope,topography</a:t>
            </a:r>
            <a:r>
              <a:rPr lang="en-US" altLang="zh-CN" b="1" dirty="0" smtClean="0"/>
              <a:t>…</a:t>
            </a:r>
            <a:endParaRPr lang="en-US" altLang="zh-CN" b="1" dirty="0" smtClean="0"/>
          </a:p>
          <a:p>
            <a:pPr marL="0" indent="0">
              <a:buNone/>
            </a:pPr>
            <a:r>
              <a:rPr lang="en-US" altLang="zh-CN" sz="2000" dirty="0" smtClean="0"/>
              <a:t>     </a:t>
            </a:r>
          </a:p>
          <a:p>
            <a:pPr lvl="0">
              <a:buClr>
                <a:srgbClr val="D34817"/>
              </a:buClr>
            </a:pPr>
            <a:r>
              <a:rPr lang="en-US" altLang="zh-CN" b="1" dirty="0" err="1" smtClean="0">
                <a:solidFill>
                  <a:prstClr val="black"/>
                </a:solidFill>
              </a:rPr>
              <a:t>Step3</a:t>
            </a:r>
            <a:r>
              <a:rPr lang="en-US" altLang="zh-CN" b="1" dirty="0" smtClean="0">
                <a:solidFill>
                  <a:prstClr val="black"/>
                </a:solidFill>
              </a:rPr>
              <a:t>: </a:t>
            </a:r>
            <a:r>
              <a:rPr lang="en-US" altLang="zh-CN" b="1" dirty="0">
                <a:solidFill>
                  <a:prstClr val="black"/>
                </a:solidFill>
              </a:rPr>
              <a:t>a</a:t>
            </a:r>
            <a:r>
              <a:rPr lang="en-US" altLang="zh-CN" b="1" dirty="0" smtClean="0">
                <a:solidFill>
                  <a:prstClr val="black"/>
                </a:solidFill>
              </a:rPr>
              <a:t>ccumulated </a:t>
            </a:r>
            <a:r>
              <a:rPr lang="en-US" altLang="zh-CN" b="1" dirty="0" smtClean="0">
                <a:solidFill>
                  <a:prstClr val="black"/>
                </a:solidFill>
              </a:rPr>
              <a:t>rainfall field</a:t>
            </a:r>
            <a:endParaRPr lang="en-US" altLang="zh-CN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altLang="zh-CN" b="1" dirty="0" smtClean="0"/>
          </a:p>
          <a:p>
            <a:endParaRPr lang="en-US" altLang="zh-CN" b="1" dirty="0"/>
          </a:p>
          <a:p>
            <a:endParaRPr lang="en-US" altLang="zh-CN" b="1" dirty="0" smtClean="0"/>
          </a:p>
          <a:p>
            <a:endParaRPr lang="en-US" altLang="zh-CN" b="1" dirty="0"/>
          </a:p>
          <a:p>
            <a:endParaRPr lang="en-US" altLang="zh-CN" b="1" dirty="0" smtClean="0"/>
          </a:p>
          <a:p>
            <a:endParaRPr lang="en-US" altLang="zh-CN" b="1" dirty="0"/>
          </a:p>
          <a:p>
            <a:pPr marL="0" indent="0">
              <a:buNone/>
            </a:pPr>
            <a:endParaRPr lang="en-US" altLang="zh-CN" b="1" dirty="0" smtClean="0"/>
          </a:p>
          <a:p>
            <a:endParaRPr lang="zh-CN" altLang="en-US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7"/>
          <a:stretch/>
        </p:blipFill>
        <p:spPr bwMode="auto">
          <a:xfrm>
            <a:off x="4860032" y="3212976"/>
            <a:ext cx="3240360" cy="283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1"/>
          <a:stretch/>
        </p:blipFill>
        <p:spPr bwMode="auto">
          <a:xfrm>
            <a:off x="1187624" y="3350649"/>
            <a:ext cx="2908947" cy="276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右箭头 3"/>
          <p:cNvSpPr/>
          <p:nvPr/>
        </p:nvSpPr>
        <p:spPr>
          <a:xfrm>
            <a:off x="4168579" y="4509120"/>
            <a:ext cx="763461" cy="43204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35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平衡">
  <a:themeElements>
    <a:clrScheme name="平衡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平衡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平衡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472</TotalTime>
  <Words>138</Words>
  <Application>Microsoft Office PowerPoint</Application>
  <PresentationFormat>全屏显示(4:3)</PresentationFormat>
  <Paragraphs>41</Paragraphs>
  <Slides>4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6" baseType="lpstr">
      <vt:lpstr>平衡</vt:lpstr>
      <vt:lpstr>Microsoft Visio 绘图</vt:lpstr>
      <vt:lpstr>A brief introduction of a parametric tropical cyclone precipitation model</vt:lpstr>
      <vt:lpstr>Background</vt:lpstr>
      <vt:lpstr>R-CLIPER model Tropical cyclone Rainfall Climatology and Persistence model</vt:lpstr>
      <vt:lpstr>Future work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brief introduction of a parametric tropical cyclone precipitation model</dc:title>
  <dc:creator>bnu</dc:creator>
  <cp:lastModifiedBy>bnu</cp:lastModifiedBy>
  <cp:revision>43</cp:revision>
  <dcterms:created xsi:type="dcterms:W3CDTF">2016-05-09T17:31:54Z</dcterms:created>
  <dcterms:modified xsi:type="dcterms:W3CDTF">2016-05-10T16:12:54Z</dcterms:modified>
</cp:coreProperties>
</file>