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358" r:id="rId2"/>
    <p:sldId id="372" r:id="rId3"/>
    <p:sldId id="411" r:id="rId4"/>
    <p:sldId id="415" r:id="rId5"/>
    <p:sldId id="408" r:id="rId6"/>
    <p:sldId id="392" r:id="rId7"/>
    <p:sldId id="374" r:id="rId8"/>
    <p:sldId id="412" r:id="rId9"/>
    <p:sldId id="414" r:id="rId10"/>
    <p:sldId id="386" r:id="rId11"/>
    <p:sldId id="402" r:id="rId12"/>
    <p:sldId id="409" r:id="rId13"/>
    <p:sldId id="410" r:id="rId14"/>
    <p:sldId id="406" r:id="rId15"/>
    <p:sldId id="407" r:id="rId16"/>
    <p:sldId id="391" r:id="rId1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01" autoAdjust="0"/>
    <p:restoredTop sz="96401" autoAdjust="0"/>
  </p:normalViewPr>
  <p:slideViewPr>
    <p:cSldViewPr snapToGrid="0" snapToObjects="1">
      <p:cViewPr varScale="1">
        <p:scale>
          <a:sx n="220" d="100"/>
          <a:sy n="220" d="100"/>
        </p:scale>
        <p:origin x="34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942DD-A3FC-9A46-9416-7290651F9E2F}" type="datetimeFigureOut">
              <a:rPr kumimoji="1" lang="ja-JP" altLang="en-US" smtClean="0"/>
              <a:t>2016/5/10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CA35-2263-D642-8A1D-24FB674E8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 smtClean="0"/>
              <a:t>Direct</a:t>
            </a:r>
            <a:r>
              <a:rPr kumimoji="1" lang="en-US" altLang="ja-JP" sz="1200" baseline="0" dirty="0" smtClean="0"/>
              <a:t> Assimilation of all-sky infrared radiance satellite observation for the analysis and forecast of tropical cyclones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06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Preliminary</a:t>
            </a:r>
            <a:r>
              <a:rPr kumimoji="1" lang="en-US" altLang="ja-JP" baseline="0" dirty="0" smtClean="0"/>
              <a:t> result of assimilating Himawari-8 is also encouraging.</a:t>
            </a:r>
          </a:p>
          <a:p>
            <a:r>
              <a:rPr kumimoji="1" lang="en-US" altLang="ja-JP" baseline="0" dirty="0" smtClean="0"/>
              <a:t>Cloud patterns reasonably well match.</a:t>
            </a:r>
          </a:p>
          <a:p>
            <a:r>
              <a:rPr kumimoji="1" lang="en-US" altLang="ja-JP" baseline="0" dirty="0" smtClean="0"/>
              <a:t>We are still working on both assimilation strategy and forecasting.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243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impact</a:t>
            </a:r>
            <a:r>
              <a:rPr lang="en-US" baseline="0" dirty="0" smtClean="0"/>
              <a:t> is not limited to radiance field. &gt; temporal change of TC intensity.</a:t>
            </a:r>
          </a:p>
          <a:p>
            <a:r>
              <a:rPr lang="en-US" baseline="0" dirty="0" smtClean="0"/>
              <a:t>Though it’s not perfect, I t can capture the general intensity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15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If typical value is assigned, </a:t>
            </a:r>
          </a:p>
          <a:p>
            <a:r>
              <a:rPr kumimoji="1" lang="en-US" altLang="ja-JP" baseline="0" dirty="0" smtClean="0"/>
              <a:t>Representative error and sampling error can cause large increments that can introduce imbalance in model.</a:t>
            </a:r>
          </a:p>
          <a:p>
            <a:r>
              <a:rPr kumimoji="1" lang="en-US" altLang="ja-JP" baseline="0" dirty="0" smtClean="0"/>
              <a:t>AOEI can suppress those erroneous increments due to representative error and sampling error.</a:t>
            </a:r>
          </a:p>
          <a:p>
            <a:r>
              <a:rPr kumimoji="1" lang="en-US" altLang="ja-JP" baseline="0" dirty="0" smtClean="0"/>
              <a:t>And thus, it can contributes to maintaining balance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Obs</a:t>
            </a:r>
            <a:r>
              <a:rPr kumimoji="1" lang="en-US" altLang="ja-JP" baseline="0" dirty="0" smtClean="0"/>
              <a:t> err</a:t>
            </a:r>
          </a:p>
          <a:p>
            <a:r>
              <a:rPr kumimoji="1" lang="en-US" altLang="ja-JP" baseline="0" dirty="0" smtClean="0"/>
              <a:t>\sigma _{o-AOEI} ^{2} = max\left\{ \sigma _{o} ^{2} ,  [y_{o} -  h(x_{b}) ] ^{2}-\sigma _{h (x_{b})} ^{2} \right\}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Original:</a:t>
            </a:r>
          </a:p>
          <a:p>
            <a:r>
              <a:rPr kumimoji="1" lang="en-US" altLang="ja-JP" baseline="0" dirty="0" smtClean="0"/>
              <a:t> x_{a} - x_{b} =  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\sigma _{o} ^{2} + \sigma _{h (x_{b})} ^{2}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3^{2} + 5^{2}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{red}{15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AOEI:</a:t>
            </a:r>
          </a:p>
          <a:p>
            <a:r>
              <a:rPr kumimoji="1" lang="en-US" altLang="ja-JP" baseline="0" dirty="0" smtClean="0"/>
              <a:t> x_{a} - x_{b} =  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max\left\{ \sigma _{o} ^{2} + \sigma _{h (x_{b})} ^{2} , [y_{o} -  h(x_{b}) ] ^{2} \right\}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40^{2}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{red}{0.3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95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041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955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Furthermore,</a:t>
            </a:r>
            <a:r>
              <a:rPr lang="en-US" baseline="0" dirty="0" smtClean="0"/>
              <a:t> I would like to show some fields which are not directly connected with radiance.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assimilation captured</a:t>
            </a:r>
            <a:r>
              <a:rPr lang="en-US" baseline="0" dirty="0" smtClean="0"/>
              <a:t> the maximum wind associated with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 region quite well. </a:t>
            </a:r>
          </a:p>
          <a:p>
            <a:r>
              <a:rPr lang="en-US" baseline="0" dirty="0" smtClean="0"/>
              <a:t>Even the secondary horizontal wind maximum with principle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is also somehow captured.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62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satellite was launched</a:t>
            </a:r>
            <a:r>
              <a:rPr lang="en-US" baseline="0" dirty="0" smtClean="0"/>
              <a:t> on October 2014 in last year, which is called Himawari-8 Advanced </a:t>
            </a:r>
            <a:r>
              <a:rPr lang="en-US" baseline="0" dirty="0" err="1" smtClean="0"/>
              <a:t>Himawari</a:t>
            </a:r>
            <a:r>
              <a:rPr lang="en-US" baseline="0" dirty="0" smtClean="0"/>
              <a:t> Imager by Japan Meteorological Agency.</a:t>
            </a:r>
          </a:p>
          <a:p>
            <a:r>
              <a:rPr lang="en-US" baseline="0" dirty="0" smtClean="0"/>
              <a:t>Another satellite with almost the same ability is planned to be launched on March 2016 from US, which is called GOES-R ABI.</a:t>
            </a:r>
          </a:p>
          <a:p>
            <a:r>
              <a:rPr lang="en-US" baseline="0" dirty="0" smtClean="0"/>
              <a:t>They both have wide coverage, quite high temporal &amp; spatial resolution.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Characteristics is that they have 3 WV channels. Generally, 2D &gt; difficult to gain vertical information</a:t>
            </a:r>
          </a:p>
          <a:p>
            <a:r>
              <a:rPr lang="en-US" baseline="0" dirty="0" smtClean="0"/>
              <a:t>New satellites are expected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6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If typical value is assigned, </a:t>
            </a:r>
          </a:p>
          <a:p>
            <a:r>
              <a:rPr kumimoji="1" lang="en-US" altLang="ja-JP" baseline="0" dirty="0" smtClean="0"/>
              <a:t>Representative error and sampling error can cause large increments that can introduce imbalance in model.</a:t>
            </a:r>
          </a:p>
          <a:p>
            <a:r>
              <a:rPr kumimoji="1" lang="en-US" altLang="ja-JP" baseline="0" dirty="0" smtClean="0"/>
              <a:t>AOEI can suppress those erroneous increments due to representative error and sampling error.</a:t>
            </a:r>
          </a:p>
          <a:p>
            <a:r>
              <a:rPr kumimoji="1" lang="en-US" altLang="ja-JP" baseline="0" dirty="0" smtClean="0"/>
              <a:t>And thus, it can contributes to maintaining balance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Obs</a:t>
            </a:r>
            <a:r>
              <a:rPr kumimoji="1" lang="en-US" altLang="ja-JP" baseline="0" dirty="0" smtClean="0"/>
              <a:t> err</a:t>
            </a:r>
          </a:p>
          <a:p>
            <a:r>
              <a:rPr kumimoji="1" lang="en-US" altLang="ja-JP" baseline="0" dirty="0" smtClean="0"/>
              <a:t>\sigma _{o-AOEI} ^{2} = max\left\{ \sigma _{o} ^{2} ,  [y_{o} -  h(x_{b}) ] ^{2}-\sigma _{h (x_{b})} ^{2} \right\}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Original:</a:t>
            </a:r>
          </a:p>
          <a:p>
            <a:r>
              <a:rPr kumimoji="1" lang="en-US" altLang="ja-JP" baseline="0" dirty="0" smtClean="0"/>
              <a:t> x_{a} - x_{b} =  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\sigma _{o} ^{2} + \sigma _{h (x_{b})} ^{2}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3^{2} + 5^{2}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{red}{15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AOEI:</a:t>
            </a:r>
          </a:p>
          <a:p>
            <a:r>
              <a:rPr kumimoji="1" lang="en-US" altLang="ja-JP" baseline="0" dirty="0" smtClean="0"/>
              <a:t> x_{a} - x_{b} =  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max\left\{ \sigma _{o} ^{2} + \sigma _{h (x_{b})} ^{2} , [y_{o} -  h(x_{b}) ] ^{2} \right\}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40^{2}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{red}{0.3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74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If typical value is assigned, </a:t>
            </a:r>
          </a:p>
          <a:p>
            <a:r>
              <a:rPr kumimoji="1" lang="en-US" altLang="ja-JP" baseline="0" dirty="0" smtClean="0"/>
              <a:t>Representative error and sampling error can cause large increments that can introduce imbalance in model.</a:t>
            </a:r>
          </a:p>
          <a:p>
            <a:r>
              <a:rPr kumimoji="1" lang="en-US" altLang="ja-JP" baseline="0" dirty="0" smtClean="0"/>
              <a:t>AOEI can suppress those erroneous increments due to representative error and sampling error.</a:t>
            </a:r>
          </a:p>
          <a:p>
            <a:r>
              <a:rPr kumimoji="1" lang="en-US" altLang="ja-JP" baseline="0" dirty="0" smtClean="0"/>
              <a:t>And thus, it can contributes to maintaining balance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Obs</a:t>
            </a:r>
            <a:r>
              <a:rPr kumimoji="1" lang="en-US" altLang="ja-JP" baseline="0" dirty="0" smtClean="0"/>
              <a:t> err</a:t>
            </a:r>
          </a:p>
          <a:p>
            <a:r>
              <a:rPr kumimoji="1" lang="en-US" altLang="ja-JP" baseline="0" dirty="0" smtClean="0"/>
              <a:t>\sigma _{o-AOEI} ^{2} = max\left\{ \sigma _{o} ^{2} ,  [y_{o} -  h(x_{b}) ] ^{2}-\sigma _{h (x_{b})} ^{2} \right\}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Original:</a:t>
            </a:r>
          </a:p>
          <a:p>
            <a:r>
              <a:rPr kumimoji="1" lang="en-US" altLang="ja-JP" baseline="0" dirty="0" smtClean="0"/>
              <a:t> x_{a} - x_{b} =  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\sigma _{o} ^{2} + \sigma _{h (x_{b})} ^{2}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3^{2} + 5^{2}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{red}{15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AOEI:</a:t>
            </a:r>
          </a:p>
          <a:p>
            <a:r>
              <a:rPr kumimoji="1" lang="en-US" altLang="ja-JP" baseline="0" dirty="0" smtClean="0"/>
              <a:t> x_{a} - x_{b} =  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</a:t>
            </a:r>
            <a:r>
              <a:rPr kumimoji="1" lang="en-US" altLang="ja-JP" baseline="0" dirty="0" err="1" smtClean="0"/>
              <a:t>cov</a:t>
            </a:r>
            <a:r>
              <a:rPr kumimoji="1" lang="en-US" altLang="ja-JP" baseline="0" dirty="0" smtClean="0"/>
              <a:t>\left[x_{b},h (x_{b}) \right] }{ max\left\{ \sigma _{o} ^{2} + \sigma _{h (x_{b})} ^{2} , [y_{o} -  h(x_{b}) ] ^{2} \right\} }  \times [y_{o} -  h(x_{b}) ]</a:t>
            </a:r>
          </a:p>
          <a:p>
            <a:r>
              <a:rPr kumimoji="1" lang="en-US" altLang="ja-JP" baseline="0" dirty="0" smtClean="0"/>
              <a:t>\</a:t>
            </a:r>
            <a:r>
              <a:rPr kumimoji="1" lang="en-US" altLang="ja-JP" baseline="0" dirty="0" err="1" smtClean="0"/>
              <a:t>frac</a:t>
            </a:r>
            <a:r>
              <a:rPr kumimoji="1" lang="en-US" altLang="ja-JP" baseline="0" dirty="0" smtClean="0"/>
              <a:t>{12.5 \left[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 \times K \right] }{ 40^{2} [K^{2}]}  \times 40[K]  \</a:t>
            </a:r>
            <a:r>
              <a:rPr kumimoji="1" lang="en-US" altLang="ja-JP" baseline="0" dirty="0" err="1" smtClean="0"/>
              <a:t>sim</a:t>
            </a:r>
            <a:r>
              <a:rPr kumimoji="1" lang="en-US" altLang="ja-JP" baseline="0" dirty="0" smtClean="0"/>
              <a:t> {\bf \</a:t>
            </a:r>
            <a:r>
              <a:rPr kumimoji="1" lang="en-US" altLang="ja-JP" baseline="0" dirty="0" err="1" smtClean="0"/>
              <a:t>textcolor</a:t>
            </a:r>
            <a:r>
              <a:rPr kumimoji="1" lang="en-US" altLang="ja-JP" baseline="0" dirty="0" smtClean="0"/>
              <a:t>{red}{0.3 [</a:t>
            </a:r>
            <a:r>
              <a:rPr kumimoji="1" lang="en-US" altLang="ja-JP" baseline="0" dirty="0" err="1" smtClean="0"/>
              <a:t>hPa</a:t>
            </a:r>
            <a:r>
              <a:rPr kumimoji="1" lang="en-US" altLang="ja-JP" baseline="0" dirty="0" smtClean="0"/>
              <a:t>]}}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049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Firstly we assimilated only minimum SLP, called HPI</a:t>
            </a:r>
          </a:p>
          <a:p>
            <a:r>
              <a:rPr kumimoji="1" lang="en-US" altLang="ja-JP" baseline="0" dirty="0" smtClean="0"/>
              <a:t>Then we added brightness temperatures for second experiment.</a:t>
            </a:r>
          </a:p>
          <a:p>
            <a:r>
              <a:rPr kumimoji="1" lang="en-US" altLang="ja-JP" baseline="0" dirty="0" smtClean="0"/>
              <a:t>Third experiment further added AMVs.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09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Red line represents our</a:t>
            </a:r>
            <a:r>
              <a:rPr kumimoji="1" lang="en-US" altLang="ja-JP" baseline="0" dirty="0" smtClean="0"/>
              <a:t> experiment time.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0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RMSE</a:t>
            </a:r>
            <a:r>
              <a:rPr kumimoji="1" lang="en-US" altLang="ja-JP" baseline="0" dirty="0" smtClean="0"/>
              <a:t> increases likely because the storm is intensifying at this time.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875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Because</a:t>
            </a:r>
            <a:r>
              <a:rPr kumimoji="1" lang="en-US" altLang="ja-JP" baseline="0" dirty="0" smtClean="0"/>
              <a:t> brightness temperatures are most sensitive to microphysics, we used different </a:t>
            </a:r>
            <a:r>
              <a:rPr kumimoji="1" lang="en-US" altLang="ja-JP" baseline="0" dirty="0" err="1" smtClean="0"/>
              <a:t>microphysic</a:t>
            </a:r>
            <a:r>
              <a:rPr kumimoji="1" lang="en-US" altLang="ja-JP" baseline="0" dirty="0" smtClean="0"/>
              <a:t> scheme to represent model error as imperfect-model OSSE.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29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Because</a:t>
            </a:r>
            <a:r>
              <a:rPr kumimoji="1" lang="en-US" altLang="ja-JP" baseline="0" dirty="0" smtClean="0"/>
              <a:t> brightness temperatures are most sensitive to microphysics, we used different </a:t>
            </a:r>
            <a:r>
              <a:rPr kumimoji="1" lang="en-US" altLang="ja-JP" baseline="0" dirty="0" err="1" smtClean="0"/>
              <a:t>microphysic</a:t>
            </a:r>
            <a:r>
              <a:rPr kumimoji="1" lang="en-US" altLang="ja-JP" baseline="0" dirty="0" smtClean="0"/>
              <a:t> scheme to represent model error as imperfect-model OSSE.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53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6" Type="http://schemas.openxmlformats.org/officeDocument/2006/relationships/image" Target="../media/image19.tif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_re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2"/>
            <a:ext cx="9143997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-36512" y="135991"/>
            <a:ext cx="9281992" cy="1495794"/>
          </a:xfrm>
        </p:spPr>
        <p:txBody>
          <a:bodyPr anchor="t">
            <a:spAutoFit/>
          </a:bodyPr>
          <a:lstStyle/>
          <a:p>
            <a:pPr algn="ctr"/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An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Adaptive Observation Error Inflation Method for Assimilating </a:t>
            </a: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All-sky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Satellite Brightness Temperatures</a:t>
            </a:r>
            <a:endParaRPr kumimoji="1" lang="ja-JP" altLang="en-US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-36512" y="1834326"/>
            <a:ext cx="9010892" cy="461665"/>
          </a:xfr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en-US" altLang="ja-JP" b="0" dirty="0" smtClean="0"/>
              <a:t>Masashi </a:t>
            </a:r>
            <a:r>
              <a:rPr kumimoji="1" lang="en-US" altLang="ja-JP" b="0" dirty="0" smtClean="0"/>
              <a:t>MINAMIDE</a:t>
            </a:r>
            <a:endParaRPr lang="en-US" altLang="ja-JP" b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838"/>
          <a:stretch/>
        </p:blipFill>
        <p:spPr>
          <a:xfrm>
            <a:off x="0" y="2498532"/>
            <a:ext cx="9144000" cy="43803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21398" y="6505926"/>
            <a:ext cx="7131519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Himawari-8 image of Typhoon </a:t>
            </a:r>
            <a:r>
              <a:rPr lang="en-US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Soudelor</a:t>
            </a:r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(2015) from CIMSS Satellite blog</a:t>
            </a:r>
          </a:p>
        </p:txBody>
      </p:sp>
    </p:spTree>
    <p:extLst>
      <p:ext uri="{BB962C8B-B14F-4D97-AF65-F5344CB8AC3E}">
        <p14:creationId xmlns:p14="http://schemas.microsoft.com/office/powerpoint/2010/main" val="40456989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734"/>
            <a:ext cx="9144000" cy="5878285"/>
          </a:xfrm>
          <a:prstGeom prst="rect">
            <a:avLst/>
          </a:prstGeom>
        </p:spPr>
      </p:pic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</a:t>
            </a:r>
            <a:r>
              <a:rPr lang="en-US" altLang="ja-JP" sz="2700" dirty="0" smtClean="0"/>
              <a:t>Performances on Typhoon </a:t>
            </a:r>
            <a:r>
              <a:rPr lang="en-US" altLang="ja-JP" sz="2700" dirty="0" err="1" smtClean="0"/>
              <a:t>Soudelor</a:t>
            </a:r>
            <a:r>
              <a:rPr lang="en-US" altLang="ja-JP" sz="2700" dirty="0" smtClean="0"/>
              <a:t> (2015)</a:t>
            </a:r>
            <a:endParaRPr lang="en-US" sz="2700" dirty="0"/>
          </a:p>
        </p:txBody>
      </p:sp>
      <p:sp>
        <p:nvSpPr>
          <p:cNvPr id="17" name="角丸四角形 10"/>
          <p:cNvSpPr/>
          <p:nvPr/>
        </p:nvSpPr>
        <p:spPr bwMode="auto">
          <a:xfrm>
            <a:off x="126434" y="704412"/>
            <a:ext cx="8794201" cy="515226"/>
          </a:xfrm>
          <a:prstGeom prst="roundRect">
            <a:avLst>
              <a:gd name="adj" fmla="val 0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700" dirty="0" smtClean="0">
                <a:solidFill>
                  <a:schemeClr val="tx1"/>
                </a:solidFill>
              </a:rPr>
              <a:t>Himawari-8 AHI Brightness Temperature (ch14</a:t>
            </a:r>
            <a:r>
              <a:rPr lang="en-US" sz="2700">
                <a:solidFill>
                  <a:schemeClr val="tx1"/>
                </a:solidFill>
              </a:rPr>
              <a:t>, 11.2µm)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32788" y="5931500"/>
            <a:ext cx="8519877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BT assimilation well captured asymmetric structure of TC.</a:t>
            </a:r>
          </a:p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Impacts on forecasts will be further investigated.</a:t>
            </a:r>
          </a:p>
        </p:txBody>
      </p:sp>
      <p:sp>
        <p:nvSpPr>
          <p:cNvPr id="11" name="角丸四角形 10"/>
          <p:cNvSpPr/>
          <p:nvPr/>
        </p:nvSpPr>
        <p:spPr bwMode="auto">
          <a:xfrm>
            <a:off x="1147641" y="1263626"/>
            <a:ext cx="3210227" cy="38050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6A00"/>
                </a:solidFill>
              </a:rPr>
              <a:t>Observation</a:t>
            </a:r>
            <a:endParaRPr lang="en-US" sz="2400" dirty="0">
              <a:solidFill>
                <a:srgbClr val="006A00"/>
              </a:solidFill>
            </a:endParaRPr>
          </a:p>
        </p:txBody>
      </p:sp>
      <p:sp>
        <p:nvSpPr>
          <p:cNvPr id="12" name="角丸四角形 10"/>
          <p:cNvSpPr/>
          <p:nvPr/>
        </p:nvSpPr>
        <p:spPr bwMode="auto">
          <a:xfrm>
            <a:off x="5010990" y="1263625"/>
            <a:ext cx="3210227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BT+HPI (AOEI)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" y="645495"/>
            <a:ext cx="9057189" cy="5558445"/>
          </a:xfrm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Nonlinearity of infrared brightness temperatures along with sampling issue induces erroneous analysis increments.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Adaptive Observation Error Inflation (AOEI) method is proposed. AOEI can control the erroneous analysis increments in assimilating all-sky brightness temperatures.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Benefits </a:t>
            </a:r>
            <a:r>
              <a:rPr lang="en-US" sz="2400" dirty="0"/>
              <a:t>of assimilating all-sky brightness </a:t>
            </a:r>
            <a:r>
              <a:rPr lang="en-US" sz="2400" dirty="0" smtClean="0"/>
              <a:t>temperatures with AOEI </a:t>
            </a:r>
            <a:r>
              <a:rPr lang="en-US" sz="2400" dirty="0"/>
              <a:t>were </a:t>
            </a:r>
            <a:r>
              <a:rPr lang="en-US" sz="2400" dirty="0" smtClean="0"/>
              <a:t>shown through </a:t>
            </a:r>
            <a:r>
              <a:rPr lang="en-US" sz="2400" dirty="0"/>
              <a:t>perfect-model </a:t>
            </a:r>
            <a:r>
              <a:rPr lang="en-US" sz="2400" dirty="0" smtClean="0"/>
              <a:t>OSSE and the </a:t>
            </a:r>
            <a:r>
              <a:rPr lang="en-US" sz="2400" dirty="0"/>
              <a:t>experiments assimilating real-data from GOES-13 and Himawari-8.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Assimilation of all-sky brightness temperatures well captured the asymmetric detailed structure of tropical cyclones.</a:t>
            </a:r>
          </a:p>
          <a:p>
            <a:pPr lvl="1">
              <a:lnSpc>
                <a:spcPct val="110000"/>
              </a:lnSpc>
            </a:pP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7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45420"/>
            <a:ext cx="8961122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Tropical Cyclone Intensity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81" y="762004"/>
            <a:ext cx="9452792" cy="6095996"/>
          </a:xfrm>
          <a:prstGeom prst="rect">
            <a:avLst/>
          </a:prstGeom>
        </p:spPr>
      </p:pic>
      <p:sp>
        <p:nvSpPr>
          <p:cNvPr id="28" name="角丸四角形 10"/>
          <p:cNvSpPr/>
          <p:nvPr/>
        </p:nvSpPr>
        <p:spPr bwMode="auto">
          <a:xfrm>
            <a:off x="492014" y="762004"/>
            <a:ext cx="4010184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Maximum 10m wind (m/s)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角丸四角形 10"/>
          <p:cNvSpPr/>
          <p:nvPr/>
        </p:nvSpPr>
        <p:spPr bwMode="auto">
          <a:xfrm>
            <a:off x="4711602" y="762004"/>
            <a:ext cx="3943787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 (</a:t>
            </a: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hPa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1306842" y="2858702"/>
            <a:ext cx="619460" cy="2083245"/>
          </a:xfrm>
          <a:prstGeom prst="downArrow">
            <a:avLst/>
          </a:prstGeom>
          <a:solidFill>
            <a:schemeClr val="accent5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1218703" y="2858703"/>
            <a:ext cx="619460" cy="1250609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5" name="Down Arrow 44"/>
          <p:cNvSpPr/>
          <p:nvPr/>
        </p:nvSpPr>
        <p:spPr bwMode="auto">
          <a:xfrm rot="10800000">
            <a:off x="5396049" y="1563553"/>
            <a:ext cx="619460" cy="2664921"/>
          </a:xfrm>
          <a:prstGeom prst="downArrow">
            <a:avLst/>
          </a:prstGeom>
          <a:solidFill>
            <a:schemeClr val="accent5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 rot="10800000">
            <a:off x="5307910" y="2977865"/>
            <a:ext cx="619460" cy="1250609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3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1"/>
          <a:stretch/>
        </p:blipFill>
        <p:spPr>
          <a:xfrm>
            <a:off x="-231914" y="275782"/>
            <a:ext cx="10050801" cy="552313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 smtClean="0"/>
              <a:t>Background Error of Satellite Radiance</a:t>
            </a:r>
            <a:endParaRPr lang="en-US" b="0" i="1" dirty="0"/>
          </a:p>
        </p:txBody>
      </p:sp>
      <p:sp>
        <p:nvSpPr>
          <p:cNvPr id="5" name="角丸四角形 10"/>
          <p:cNvSpPr/>
          <p:nvPr/>
        </p:nvSpPr>
        <p:spPr bwMode="auto">
          <a:xfrm>
            <a:off x="262179" y="657069"/>
            <a:ext cx="3979943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rgbClr val="800000"/>
                </a:solidFill>
              </a:rPr>
              <a:t>GOES-13 Observation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" name="角丸四角形 10"/>
          <p:cNvSpPr/>
          <p:nvPr/>
        </p:nvSpPr>
        <p:spPr bwMode="auto">
          <a:xfrm>
            <a:off x="4627764" y="657069"/>
            <a:ext cx="3979943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err="1" smtClean="0">
                <a:solidFill>
                  <a:srgbClr val="800000"/>
                </a:solidFill>
              </a:rPr>
              <a:t>EnKF</a:t>
            </a:r>
            <a:r>
              <a:rPr lang="en-US" sz="2400" dirty="0" smtClean="0">
                <a:solidFill>
                  <a:srgbClr val="800000"/>
                </a:solidFill>
              </a:rPr>
              <a:t> Background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648428" y="5419851"/>
            <a:ext cx="4391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lnSpc>
                <a:spcPct val="80000"/>
              </a:lnSpc>
              <a:buNone/>
            </a:pPr>
            <a:r>
              <a:rPr lang="en-US" sz="2000" dirty="0"/>
              <a:t>(</a:t>
            </a:r>
            <a:r>
              <a:rPr lang="en-US" sz="2000" dirty="0" smtClean="0"/>
              <a:t>K)</a:t>
            </a:r>
            <a:endParaRPr lang="en-US" sz="1600" dirty="0" smtClean="0"/>
          </a:p>
        </p:txBody>
      </p:sp>
      <p:sp>
        <p:nvSpPr>
          <p:cNvPr id="10" name="Donut 9"/>
          <p:cNvSpPr/>
          <p:nvPr/>
        </p:nvSpPr>
        <p:spPr bwMode="auto">
          <a:xfrm>
            <a:off x="376416" y="953204"/>
            <a:ext cx="1381005" cy="1431180"/>
          </a:xfrm>
          <a:prstGeom prst="donut">
            <a:avLst>
              <a:gd name="adj" fmla="val 5226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Donut 10"/>
          <p:cNvSpPr/>
          <p:nvPr/>
        </p:nvSpPr>
        <p:spPr bwMode="auto">
          <a:xfrm>
            <a:off x="4736215" y="953204"/>
            <a:ext cx="1381005" cy="1431180"/>
          </a:xfrm>
          <a:prstGeom prst="donut">
            <a:avLst>
              <a:gd name="adj" fmla="val 5226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Donut 11"/>
          <p:cNvSpPr/>
          <p:nvPr/>
        </p:nvSpPr>
        <p:spPr bwMode="auto">
          <a:xfrm>
            <a:off x="3287209" y="1451781"/>
            <a:ext cx="564407" cy="469615"/>
          </a:xfrm>
          <a:prstGeom prst="donut">
            <a:avLst>
              <a:gd name="adj" fmla="val 12214"/>
            </a:avLst>
          </a:prstGeom>
          <a:solidFill>
            <a:srgbClr val="FFC00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Donut 15"/>
          <p:cNvSpPr/>
          <p:nvPr/>
        </p:nvSpPr>
        <p:spPr bwMode="auto">
          <a:xfrm>
            <a:off x="7647008" y="1445140"/>
            <a:ext cx="564407" cy="469615"/>
          </a:xfrm>
          <a:prstGeom prst="donut">
            <a:avLst>
              <a:gd name="adj" fmla="val 12214"/>
            </a:avLst>
          </a:prstGeom>
          <a:solidFill>
            <a:srgbClr val="FFC00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Donut 16"/>
          <p:cNvSpPr/>
          <p:nvPr/>
        </p:nvSpPr>
        <p:spPr bwMode="auto">
          <a:xfrm>
            <a:off x="1533646" y="2353036"/>
            <a:ext cx="1342661" cy="1391443"/>
          </a:xfrm>
          <a:prstGeom prst="donut">
            <a:avLst>
              <a:gd name="adj" fmla="val 5226"/>
            </a:avLst>
          </a:prstGeom>
          <a:solidFill>
            <a:srgbClr val="00B0F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Donut 17"/>
          <p:cNvSpPr/>
          <p:nvPr/>
        </p:nvSpPr>
        <p:spPr bwMode="auto">
          <a:xfrm>
            <a:off x="5893445" y="2353036"/>
            <a:ext cx="1342661" cy="1391443"/>
          </a:xfrm>
          <a:prstGeom prst="donut">
            <a:avLst>
              <a:gd name="adj" fmla="val 5226"/>
            </a:avLst>
          </a:prstGeom>
          <a:solidFill>
            <a:srgbClr val="00B0F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3851616" y="2777924"/>
            <a:ext cx="569914" cy="1309144"/>
          </a:xfrm>
          <a:prstGeom prst="donut">
            <a:avLst>
              <a:gd name="adj" fmla="val 12280"/>
            </a:avLst>
          </a:prstGeom>
          <a:solidFill>
            <a:srgbClr val="00206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Donut 21"/>
          <p:cNvSpPr/>
          <p:nvPr/>
        </p:nvSpPr>
        <p:spPr bwMode="auto">
          <a:xfrm>
            <a:off x="8211415" y="2777924"/>
            <a:ext cx="569914" cy="1309144"/>
          </a:xfrm>
          <a:prstGeom prst="donut">
            <a:avLst>
              <a:gd name="adj" fmla="val 12280"/>
            </a:avLst>
          </a:prstGeom>
          <a:solidFill>
            <a:srgbClr val="00206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789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/>
              <a:t>Adaptive Observation Error Inflation (AOEI)</a:t>
            </a:r>
            <a:endParaRPr lang="en-US" b="0" i="1" dirty="0"/>
          </a:p>
        </p:txBody>
      </p:sp>
      <p:sp>
        <p:nvSpPr>
          <p:cNvPr id="31" name="正方形/長方形 42"/>
          <p:cNvSpPr/>
          <p:nvPr/>
        </p:nvSpPr>
        <p:spPr bwMode="auto">
          <a:xfrm>
            <a:off x="182877" y="732833"/>
            <a:ext cx="8793713" cy="2324474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Original </a:t>
            </a:r>
            <a:r>
              <a:rPr kumimoji="0" lang="en-US" altLang="ja-JP" sz="2400" b="1" u="sng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 Eq.</a:t>
            </a:r>
            <a:endParaRPr kumimoji="0" lang="en-US" altLang="ja-JP" sz="24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2128946" y="1352601"/>
            <a:ext cx="38949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0090"/>
                </a:solidFill>
              </a:rPr>
              <a:t>Kalman</a:t>
            </a:r>
            <a:r>
              <a:rPr lang="en-US" dirty="0" smtClean="0">
                <a:solidFill>
                  <a:srgbClr val="000090"/>
                </a:solidFill>
              </a:rPr>
              <a:t> Gain (weight)</a:t>
            </a: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6463622" y="1352600"/>
            <a:ext cx="16542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6A00"/>
                </a:solidFill>
              </a:rPr>
              <a:t>Innovation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82878" y="4069558"/>
            <a:ext cx="81483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Suppose </a:t>
            </a:r>
            <a:r>
              <a:rPr lang="en-US" b="1" dirty="0" smtClean="0"/>
              <a:t>x</a:t>
            </a:r>
            <a:r>
              <a:rPr lang="en-US" dirty="0" smtClean="0"/>
              <a:t> is SLP,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244631" y="5736110"/>
            <a:ext cx="51194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of analysis increment may occur.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82877" y="1173427"/>
            <a:ext cx="1506318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Analysis increment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270274" y="1355677"/>
            <a:ext cx="150631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mtClean="0"/>
              <a:t>=</a:t>
            </a:r>
            <a:endParaRPr lang="en-US" dirty="0" smtClean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366507" y="1300277"/>
            <a:ext cx="150631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3200" smtClean="0"/>
              <a:t>×</a:t>
            </a:r>
            <a:endParaRPr lang="en-US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角丸四角形 10"/>
              <p:cNvSpPr/>
              <p:nvPr/>
            </p:nvSpPr>
            <p:spPr bwMode="auto">
              <a:xfrm>
                <a:off x="165316" y="3158252"/>
                <a:ext cx="8811273" cy="742921"/>
              </a:xfrm>
              <a:prstGeom prst="roundRect">
                <a:avLst/>
              </a:prstGeom>
              <a:ln w="19050">
                <a:solidFill>
                  <a:srgbClr val="800000"/>
                </a:solidFill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If </a:t>
                </a:r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Model (</a:t>
                </a:r>
                <a:r>
                  <a:rPr kumimoji="0" lang="en-US" altLang="ja-JP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clear</a:t>
                </a:r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or cloudy) </a:t>
                </a:r>
                <a14:m>
                  <m:oMath xmlns:m="http://schemas.openxmlformats.org/officeDocument/2006/math">
                    <m:r>
                      <a:rPr kumimoji="0" lang="en-US" altLang="ja-JP" sz="2400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kumimoji="0" lang="en-US" altLang="ja-JP" sz="24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Observation (clear or </a:t>
                </a:r>
                <a:r>
                  <a:rPr kumimoji="0" lang="en-US" altLang="ja-JP" sz="240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cloudy</a:t>
                </a:r>
                <a:r>
                  <a:rPr kumimoji="0" lang="en-US" altLang="ja-JP" sz="24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)</a:t>
                </a:r>
                <a:endParaRPr kumimoji="0" lang="ja-JP" altLang="en-US" sz="2400" b="1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角丸四角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316" y="3158252"/>
                <a:ext cx="8811273" cy="742921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rgbClr val="800000"/>
                </a:solidFill>
                <a:headEnd type="none" w="med" len="med"/>
                <a:tailEnd type="none" w="med" len="med"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455" y="1873190"/>
            <a:ext cx="6721241" cy="11215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5" y="4578759"/>
            <a:ext cx="6011273" cy="9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92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/>
              <a:t>Adaptive Observation Error Inflation (AOEI)</a:t>
            </a:r>
            <a:endParaRPr lang="en-US" b="0" i="1" dirty="0"/>
          </a:p>
        </p:txBody>
      </p:sp>
      <p:sp>
        <p:nvSpPr>
          <p:cNvPr id="31" name="正方形/長方形 42"/>
          <p:cNvSpPr/>
          <p:nvPr/>
        </p:nvSpPr>
        <p:spPr bwMode="auto">
          <a:xfrm>
            <a:off x="182877" y="732833"/>
            <a:ext cx="8793713" cy="2498978"/>
          </a:xfrm>
          <a:prstGeom prst="rect">
            <a:avLst/>
          </a:prstGeom>
          <a:noFill/>
          <a:ln w="12700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Adaptive Observation Error Inflation </a:t>
            </a:r>
            <a:r>
              <a:rPr kumimoji="0" lang="en-US" altLang="ja-JP" sz="2400" b="1" u="sng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 Eq.</a:t>
            </a:r>
            <a:endParaRPr kumimoji="0" lang="en-US" altLang="ja-JP" sz="24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2128946" y="1352601"/>
            <a:ext cx="38949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0090"/>
                </a:solidFill>
              </a:rPr>
              <a:t>Kalman</a:t>
            </a:r>
            <a:r>
              <a:rPr lang="en-US" dirty="0" smtClean="0">
                <a:solidFill>
                  <a:srgbClr val="000090"/>
                </a:solidFill>
              </a:rPr>
              <a:t> Gain (weight)</a:t>
            </a: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6463622" y="1352600"/>
            <a:ext cx="16542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6A00"/>
                </a:solidFill>
              </a:rPr>
              <a:t>Innovation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82878" y="4290416"/>
            <a:ext cx="81483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Suppose </a:t>
            </a:r>
            <a:r>
              <a:rPr lang="en-US" b="1" dirty="0" smtClean="0"/>
              <a:t>x</a:t>
            </a:r>
            <a:r>
              <a:rPr lang="en-US" dirty="0" smtClean="0"/>
              <a:t> is SLP,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244631" y="5936028"/>
            <a:ext cx="51194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/>
              <a:t>is the suppressed analysis increment.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82877" y="1173427"/>
            <a:ext cx="1506318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Analysis increment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1270274" y="1355677"/>
            <a:ext cx="150631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mtClean="0"/>
              <a:t>=</a:t>
            </a:r>
            <a:endParaRPr lang="en-US" dirty="0" smtClean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366507" y="1300277"/>
            <a:ext cx="150631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3200" smtClean="0"/>
              <a:t>×</a:t>
            </a:r>
            <a:endParaRPr lang="en-US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角丸四角形 10"/>
              <p:cNvSpPr/>
              <p:nvPr/>
            </p:nvSpPr>
            <p:spPr bwMode="auto">
              <a:xfrm>
                <a:off x="165316" y="3379110"/>
                <a:ext cx="8811273" cy="742921"/>
              </a:xfrm>
              <a:prstGeom prst="roundRect">
                <a:avLst/>
              </a:prstGeom>
              <a:ln w="19050">
                <a:solidFill>
                  <a:srgbClr val="800000"/>
                </a:solidFill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If </a:t>
                </a:r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Model (</a:t>
                </a:r>
                <a:r>
                  <a:rPr kumimoji="0" lang="en-US" altLang="ja-JP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clear</a:t>
                </a:r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or cloudy) </a:t>
                </a:r>
                <a14:m>
                  <m:oMath xmlns:m="http://schemas.openxmlformats.org/officeDocument/2006/math">
                    <m:r>
                      <a:rPr kumimoji="0" lang="en-US" altLang="ja-JP" sz="2400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kumimoji="0" lang="en-US" altLang="ja-JP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kumimoji="0" lang="en-US" altLang="ja-JP" sz="24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Observation (clear or </a:t>
                </a:r>
                <a:r>
                  <a:rPr kumimoji="0" lang="en-US" altLang="ja-JP" sz="240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cloudy</a:t>
                </a:r>
                <a:r>
                  <a:rPr kumimoji="0" lang="en-US" altLang="ja-JP" sz="24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)</a:t>
                </a:r>
                <a:endParaRPr kumimoji="0" lang="ja-JP" altLang="en-US" sz="2400" b="1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角丸四角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316" y="3379110"/>
                <a:ext cx="8811273" cy="742921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>
                <a:solidFill>
                  <a:srgbClr val="800000"/>
                </a:solidFill>
                <a:headEnd type="none" w="med" len="med"/>
                <a:tailEnd type="none" w="med" len="med"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42"/>
          <p:cNvSpPr/>
          <p:nvPr/>
        </p:nvSpPr>
        <p:spPr bwMode="auto">
          <a:xfrm>
            <a:off x="1849740" y="2323114"/>
            <a:ext cx="4816306" cy="794593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346" y="1888131"/>
            <a:ext cx="8639428" cy="1150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77" y="4767620"/>
            <a:ext cx="6114370" cy="9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69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5" t="13644"/>
          <a:stretch/>
        </p:blipFill>
        <p:spPr>
          <a:xfrm>
            <a:off x="6036538" y="2462218"/>
            <a:ext cx="4138524" cy="3029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r="16868" b="-1"/>
          <a:stretch/>
        </p:blipFill>
        <p:spPr>
          <a:xfrm>
            <a:off x="-756353" y="2462218"/>
            <a:ext cx="6578830" cy="30297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10-m wind speeds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10-m wind speeds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9166" y="2462218"/>
            <a:ext cx="5470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Secondary horizontal wind maximum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" name="Straight Connector 7"/>
          <p:cNvCxnSpPr>
            <a:stCxn id="7" idx="2"/>
            <a:endCxn id="5" idx="6"/>
          </p:cNvCxnSpPr>
          <p:nvPr/>
        </p:nvCxnSpPr>
        <p:spPr bwMode="auto">
          <a:xfrm flipH="1">
            <a:off x="2363754" y="2923883"/>
            <a:ext cx="840884" cy="1511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stCxn id="7" idx="2"/>
            <a:endCxn id="6" idx="0"/>
          </p:cNvCxnSpPr>
          <p:nvPr/>
        </p:nvCxnSpPr>
        <p:spPr bwMode="auto">
          <a:xfrm flipV="1">
            <a:off x="3204638" y="2891065"/>
            <a:ext cx="1374305" cy="328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Donut 4"/>
          <p:cNvSpPr/>
          <p:nvPr/>
        </p:nvSpPr>
        <p:spPr bwMode="auto">
          <a:xfrm rot="20993991">
            <a:off x="828604" y="2886033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20993991">
            <a:off x="3862311" y="2886034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Donut 38"/>
          <p:cNvSpPr/>
          <p:nvPr/>
        </p:nvSpPr>
        <p:spPr bwMode="auto">
          <a:xfrm>
            <a:off x="959003" y="3707446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Donut 39"/>
          <p:cNvSpPr/>
          <p:nvPr/>
        </p:nvSpPr>
        <p:spPr bwMode="auto">
          <a:xfrm>
            <a:off x="3992711" y="3707445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173194" y="5261173"/>
            <a:ext cx="482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maximum wind within the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42" name="Straight Connector 41"/>
          <p:cNvCxnSpPr>
            <a:stCxn id="41" idx="0"/>
            <a:endCxn id="39" idx="5"/>
          </p:cNvCxnSpPr>
          <p:nvPr/>
        </p:nvCxnSpPr>
        <p:spPr bwMode="auto">
          <a:xfrm flipH="1" flipV="1">
            <a:off x="1464539" y="4176079"/>
            <a:ext cx="3121614" cy="10850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stCxn id="41" idx="0"/>
            <a:endCxn id="40" idx="3"/>
          </p:cNvCxnSpPr>
          <p:nvPr/>
        </p:nvCxnSpPr>
        <p:spPr bwMode="auto">
          <a:xfrm flipH="1" flipV="1">
            <a:off x="4079447" y="4176078"/>
            <a:ext cx="506706" cy="10850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6115" y="2092886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75127" y="1175712"/>
            <a:ext cx="254735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w</a:t>
            </a:r>
            <a:r>
              <a:rPr lang="en-US" dirty="0" smtClean="0"/>
              <a:t>ith radiance 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&amp; minimum SLP</a:t>
            </a:r>
            <a:endParaRPr lang="en-US" sz="18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464326" y="5285774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m/s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298940" y="1323445"/>
            <a:ext cx="25473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minimum SLP only</a:t>
            </a:r>
            <a:endParaRPr lang="en-US" sz="1800" dirty="0" smtClean="0"/>
          </a:p>
        </p:txBody>
      </p:sp>
      <p:sp>
        <p:nvSpPr>
          <p:cNvPr id="22" name="角丸四角形 10"/>
          <p:cNvSpPr/>
          <p:nvPr/>
        </p:nvSpPr>
        <p:spPr bwMode="auto">
          <a:xfrm>
            <a:off x="494981" y="835131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10-m wind speed (m s</a:t>
            </a:r>
            <a:r>
              <a:rPr kumimoji="0" lang="en-US" altLang="ja-JP" sz="24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-1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New Satellites! </a:t>
            </a:r>
            <a:r>
              <a:rPr lang="en-US" b="0" dirty="0" smtClean="0"/>
              <a:t> 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Himawari-8 AHI </a:t>
            </a:r>
            <a:r>
              <a:rPr kumimoji="0" lang="en-US" altLang="ja-JP" b="0" dirty="0">
                <a:latin typeface="Arial" panose="020B0604020202020204" pitchFamily="34" charset="0"/>
              </a:rPr>
              <a:t>&amp; GOES-R 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ABI</a:t>
            </a:r>
            <a:endParaRPr lang="en-US" dirty="0"/>
          </a:p>
        </p:txBody>
      </p:sp>
      <p:pic>
        <p:nvPicPr>
          <p:cNvPr id="12" name="Picture 3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/>
          <a:stretch/>
        </p:blipFill>
        <p:spPr>
          <a:xfrm>
            <a:off x="4847764" y="754428"/>
            <a:ext cx="4142672" cy="577451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979910" y="6436669"/>
            <a:ext cx="1876237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800" i="1" dirty="0" err="1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Otkin</a:t>
            </a:r>
            <a:r>
              <a:rPr lang="en-US" sz="18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 2012)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72882" y="3389681"/>
            <a:ext cx="47284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Launch Dates: 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Oct 2014 (Himawari-8, Japan)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Oct 2016 (GOES-R, USA)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Coverage: </a:t>
            </a:r>
            <a:r>
              <a:rPr lang="en-US" b="1" dirty="0" smtClean="0">
                <a:solidFill>
                  <a:srgbClr val="000000"/>
                </a:solidFill>
              </a:rPr>
              <a:t>Hemispheric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Frequency: </a:t>
            </a:r>
            <a:r>
              <a:rPr lang="en-US" b="1" dirty="0" smtClean="0">
                <a:solidFill>
                  <a:srgbClr val="000000"/>
                </a:solidFill>
              </a:rPr>
              <a:t>10-15 minutes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Resolution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b="1" dirty="0" smtClean="0">
                <a:solidFill>
                  <a:srgbClr val="000000"/>
                </a:solidFill>
              </a:rPr>
              <a:t>2 km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10446"/>
              </p:ext>
            </p:extLst>
          </p:nvPr>
        </p:nvGraphicFramePr>
        <p:xfrm>
          <a:off x="5492417" y="2047438"/>
          <a:ext cx="3255566" cy="1828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7783"/>
                <a:gridCol w="162778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Water Vapor Channels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Band-8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6.19µm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Band-9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6.95µm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Band-10 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7.34µm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492417" y="1074864"/>
            <a:ext cx="3255565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Weighting functions</a:t>
            </a:r>
          </a:p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 on WV channels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936"/>
          <a:stretch/>
        </p:blipFill>
        <p:spPr>
          <a:xfrm>
            <a:off x="494793" y="754427"/>
            <a:ext cx="3584478" cy="269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正方形/長方形 42"/>
          <p:cNvSpPr/>
          <p:nvPr/>
        </p:nvSpPr>
        <p:spPr bwMode="auto">
          <a:xfrm>
            <a:off x="5334017" y="4913175"/>
            <a:ext cx="3572657" cy="1473665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688824" y="4899215"/>
            <a:ext cx="321785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5919169" y="4835230"/>
            <a:ext cx="298750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310057" y="4776210"/>
            <a:ext cx="2596617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ontent Placeholder 2"/>
          <p:cNvSpPr txBox="1">
            <a:spLocks/>
          </p:cNvSpPr>
          <p:nvPr/>
        </p:nvSpPr>
        <p:spPr bwMode="auto">
          <a:xfrm rot="16200000">
            <a:off x="3287700" y="2354049"/>
            <a:ext cx="31201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/>
              <a:t>Pressure (</a:t>
            </a:r>
            <a:r>
              <a:rPr lang="en-US" sz="2000" dirty="0" err="1" smtClean="0"/>
              <a:t>hPa</a:t>
            </a:r>
            <a:r>
              <a:rPr lang="en-US" sz="2000" dirty="0" smtClean="0"/>
              <a:t>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215715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/>
              <a:t>Adaptive Observation Error Inflation (AOEI)</a:t>
            </a:r>
            <a:endParaRPr lang="en-US" b="0" i="1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92136" y="1753174"/>
            <a:ext cx="390743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In updating SLP,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08" y="1589088"/>
            <a:ext cx="4666575" cy="769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0317" y="4147764"/>
            <a:ext cx="4746610" cy="76955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92135" y="4311850"/>
            <a:ext cx="39074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With AOEI,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48220" y="4864438"/>
            <a:ext cx="8895779" cy="18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lnSpc>
                <a:spcPct val="70000"/>
              </a:lnSpc>
              <a:buNone/>
            </a:pPr>
            <a:r>
              <a:rPr lang="en-US" sz="2800" dirty="0" smtClean="0"/>
              <a:t>AOEI</a:t>
            </a:r>
          </a:p>
          <a:p>
            <a:pPr marL="279789" lvl="2" indent="0">
              <a:lnSpc>
                <a:spcPct val="70000"/>
              </a:lnSpc>
              <a:buNone/>
            </a:pPr>
            <a:r>
              <a:rPr lang="en-US" sz="2800" dirty="0" smtClean="0"/>
              <a:t>suppresses erroneous analysis increments,</a:t>
            </a:r>
          </a:p>
          <a:p>
            <a:pPr marL="279789" lvl="2" indent="0">
              <a:lnSpc>
                <a:spcPct val="70000"/>
              </a:lnSpc>
              <a:buNone/>
            </a:pPr>
            <a:r>
              <a:rPr lang="en-US" sz="2800" dirty="0" smtClean="0"/>
              <a:t>relieves </a:t>
            </a:r>
            <a:r>
              <a:rPr lang="en-US" sz="2800" dirty="0"/>
              <a:t>the issues of representativeness </a:t>
            </a:r>
            <a:r>
              <a:rPr lang="en-US" sz="2800" dirty="0" smtClean="0"/>
              <a:t>&amp; sampling</a:t>
            </a:r>
            <a:r>
              <a:rPr lang="en-US" sz="2800" dirty="0"/>
              <a:t>,</a:t>
            </a:r>
            <a:endParaRPr lang="en-US" sz="2800" dirty="0" smtClean="0"/>
          </a:p>
          <a:p>
            <a:pPr marL="1189" indent="0">
              <a:lnSpc>
                <a:spcPct val="70000"/>
              </a:lnSpc>
              <a:buNone/>
            </a:pPr>
            <a:r>
              <a:rPr lang="en-US" sz="2800" dirty="0" smtClean="0"/>
              <a:t>&amp; contributes to maintaining balance.</a:t>
            </a:r>
          </a:p>
        </p:txBody>
      </p:sp>
      <p:sp>
        <p:nvSpPr>
          <p:cNvPr id="20" name="正方形/長方形 42"/>
          <p:cNvSpPr/>
          <p:nvPr/>
        </p:nvSpPr>
        <p:spPr bwMode="auto">
          <a:xfrm>
            <a:off x="182877" y="2477300"/>
            <a:ext cx="8793713" cy="1474790"/>
          </a:xfrm>
          <a:prstGeom prst="rect">
            <a:avLst/>
          </a:prstGeom>
          <a:noFill/>
          <a:ln w="28575" cmpd="sng">
            <a:solidFill>
              <a:srgbClr val="80000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AOEI: inflating observation error variance</a:t>
            </a:r>
            <a:endParaRPr kumimoji="0" lang="en-US" altLang="ja-JP" sz="2400" b="1" u="sng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21" y="2980356"/>
            <a:ext cx="7660292" cy="828438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82878" y="635669"/>
            <a:ext cx="879371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Problem: </a:t>
            </a:r>
            <a:r>
              <a:rPr lang="en-US" b="1" dirty="0" smtClean="0"/>
              <a:t>erroneous analysis increments</a:t>
            </a:r>
          </a:p>
        </p:txBody>
      </p:sp>
      <p:sp>
        <p:nvSpPr>
          <p:cNvPr id="11" name="角丸四角形 10"/>
          <p:cNvSpPr/>
          <p:nvPr/>
        </p:nvSpPr>
        <p:spPr bwMode="auto">
          <a:xfrm>
            <a:off x="165316" y="1055837"/>
            <a:ext cx="8811273" cy="472468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If 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Model (</a:t>
            </a:r>
            <a:r>
              <a:rPr kumimoji="0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clear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/ 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cloudy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≠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b="1" dirty="0">
                <a:solidFill>
                  <a:schemeClr val="tx1"/>
                </a:solidFill>
                <a:latin typeface="Arial" panose="020B0604020202020204" pitchFamily="34" charset="0"/>
              </a:rPr>
              <a:t>Observation 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cloudy</a:t>
            </a:r>
            <a:r>
              <a:rPr kumimoji="0" lang="en-US" altLang="ja-JP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/ 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clear</a:t>
            </a:r>
            <a:r>
              <a:rPr kumimoji="0" lang="en-US" altLang="ja-JP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52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"/>
          <a:stretch/>
        </p:blipFill>
        <p:spPr>
          <a:xfrm>
            <a:off x="-227699" y="506934"/>
            <a:ext cx="10042370" cy="548296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/>
              <a:t>Adaptive Observation Error Inflation (AOEI)</a:t>
            </a:r>
            <a:endParaRPr lang="en-US" b="0" i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225484" y="6001473"/>
            <a:ext cx="32008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Contour: Background error</a:t>
            </a:r>
          </a:p>
          <a:p>
            <a:pPr marL="344089" indent="-34290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Color: ensemble </a:t>
            </a:r>
            <a:r>
              <a:rPr lang="en-US" sz="2000" dirty="0" smtClean="0"/>
              <a:t>spread</a:t>
            </a:r>
            <a:endParaRPr lang="en-US" sz="2000" dirty="0"/>
          </a:p>
        </p:txBody>
      </p:sp>
      <p:sp>
        <p:nvSpPr>
          <p:cNvPr id="5" name="角丸四角形 10"/>
          <p:cNvSpPr/>
          <p:nvPr/>
        </p:nvSpPr>
        <p:spPr bwMode="auto">
          <a:xfrm>
            <a:off x="262179" y="780067"/>
            <a:ext cx="3979943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GOES-13 Observation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6" name="角丸四角形 10"/>
          <p:cNvSpPr/>
          <p:nvPr/>
        </p:nvSpPr>
        <p:spPr bwMode="auto">
          <a:xfrm>
            <a:off x="4627764" y="780067"/>
            <a:ext cx="3979943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Background Error / Spread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648428" y="5651345"/>
            <a:ext cx="4391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lnSpc>
                <a:spcPct val="80000"/>
              </a:lnSpc>
              <a:buNone/>
            </a:pPr>
            <a:r>
              <a:rPr lang="en-US" sz="2000" dirty="0"/>
              <a:t>(</a:t>
            </a:r>
            <a:r>
              <a:rPr lang="en-US" sz="2000" dirty="0" smtClean="0"/>
              <a:t>K)</a:t>
            </a:r>
            <a:endParaRPr lang="en-US" sz="1600" dirty="0" smtClean="0"/>
          </a:p>
        </p:txBody>
      </p:sp>
      <p:sp>
        <p:nvSpPr>
          <p:cNvPr id="10" name="Donut 9"/>
          <p:cNvSpPr/>
          <p:nvPr/>
        </p:nvSpPr>
        <p:spPr bwMode="auto">
          <a:xfrm>
            <a:off x="376416" y="1184698"/>
            <a:ext cx="1381005" cy="1431180"/>
          </a:xfrm>
          <a:prstGeom prst="donut">
            <a:avLst>
              <a:gd name="adj" fmla="val 5226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Donut 10"/>
          <p:cNvSpPr/>
          <p:nvPr/>
        </p:nvSpPr>
        <p:spPr bwMode="auto">
          <a:xfrm>
            <a:off x="4736215" y="1184698"/>
            <a:ext cx="1381005" cy="1431180"/>
          </a:xfrm>
          <a:prstGeom prst="donut">
            <a:avLst>
              <a:gd name="adj" fmla="val 5226"/>
            </a:avLst>
          </a:prstGeom>
          <a:solidFill>
            <a:schemeClr val="bg2">
              <a:lumMod val="75000"/>
            </a:schemeClr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Donut 16"/>
          <p:cNvSpPr/>
          <p:nvPr/>
        </p:nvSpPr>
        <p:spPr bwMode="auto">
          <a:xfrm>
            <a:off x="1533646" y="2584530"/>
            <a:ext cx="1342661" cy="1391443"/>
          </a:xfrm>
          <a:prstGeom prst="donut">
            <a:avLst>
              <a:gd name="adj" fmla="val 5226"/>
            </a:avLst>
          </a:prstGeom>
          <a:solidFill>
            <a:srgbClr val="00B0F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Donut 17"/>
          <p:cNvSpPr/>
          <p:nvPr/>
        </p:nvSpPr>
        <p:spPr bwMode="auto">
          <a:xfrm>
            <a:off x="5893445" y="2584530"/>
            <a:ext cx="1342661" cy="1391443"/>
          </a:xfrm>
          <a:prstGeom prst="donut">
            <a:avLst>
              <a:gd name="adj" fmla="val 5226"/>
            </a:avLst>
          </a:prstGeom>
          <a:solidFill>
            <a:srgbClr val="00B0F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3851616" y="3009418"/>
            <a:ext cx="569914" cy="1309144"/>
          </a:xfrm>
          <a:prstGeom prst="donut">
            <a:avLst>
              <a:gd name="adj" fmla="val 12280"/>
            </a:avLst>
          </a:prstGeom>
          <a:solidFill>
            <a:srgbClr val="00206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Donut 21"/>
          <p:cNvSpPr/>
          <p:nvPr/>
        </p:nvSpPr>
        <p:spPr bwMode="auto">
          <a:xfrm>
            <a:off x="8211415" y="3009418"/>
            <a:ext cx="569914" cy="1309144"/>
          </a:xfrm>
          <a:prstGeom prst="donut">
            <a:avLst>
              <a:gd name="adj" fmla="val 12280"/>
            </a:avLst>
          </a:prstGeom>
          <a:solidFill>
            <a:srgbClr val="00206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Donut 19"/>
          <p:cNvSpPr/>
          <p:nvPr/>
        </p:nvSpPr>
        <p:spPr bwMode="auto">
          <a:xfrm>
            <a:off x="1881639" y="1327553"/>
            <a:ext cx="2300678" cy="1166792"/>
          </a:xfrm>
          <a:prstGeom prst="donut">
            <a:avLst>
              <a:gd name="adj" fmla="val 5226"/>
            </a:avLst>
          </a:prstGeom>
          <a:solidFill>
            <a:srgbClr val="006A0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Donut 20"/>
          <p:cNvSpPr/>
          <p:nvPr/>
        </p:nvSpPr>
        <p:spPr bwMode="auto">
          <a:xfrm>
            <a:off x="6241438" y="1327553"/>
            <a:ext cx="2300678" cy="1166792"/>
          </a:xfrm>
          <a:prstGeom prst="donut">
            <a:avLst>
              <a:gd name="adj" fmla="val 5226"/>
            </a:avLst>
          </a:prstGeom>
          <a:solidFill>
            <a:srgbClr val="006A00"/>
          </a:solidFill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84414" y="6001473"/>
            <a:ext cx="44953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Color: </a:t>
            </a:r>
            <a:r>
              <a:rPr lang="en-US" sz="2000" smtClean="0"/>
              <a:t>observed brightness temperature</a:t>
            </a:r>
            <a:endParaRPr lang="en-US" sz="2000" dirty="0" smtClean="0"/>
          </a:p>
        </p:txBody>
      </p:sp>
      <p:sp>
        <p:nvSpPr>
          <p:cNvPr id="24" name="角丸四角形 10"/>
          <p:cNvSpPr/>
          <p:nvPr/>
        </p:nvSpPr>
        <p:spPr bwMode="auto">
          <a:xfrm>
            <a:off x="6054916" y="2987863"/>
            <a:ext cx="1019717" cy="584775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Not inflated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916858" y="1592227"/>
            <a:ext cx="1019717" cy="584775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000" smtClean="0">
                <a:solidFill>
                  <a:schemeClr val="bg2">
                    <a:lumMod val="75000"/>
                  </a:schemeClr>
                </a:solidFill>
              </a:rPr>
              <a:t>Not inflated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角丸四角形 10"/>
          <p:cNvSpPr/>
          <p:nvPr/>
        </p:nvSpPr>
        <p:spPr bwMode="auto">
          <a:xfrm>
            <a:off x="7236106" y="1740418"/>
            <a:ext cx="1019717" cy="338554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000" smtClean="0">
                <a:solidFill>
                  <a:srgbClr val="006A00"/>
                </a:solidFill>
              </a:rPr>
              <a:t>inflated</a:t>
            </a:r>
            <a:endParaRPr lang="en-US" sz="2000" dirty="0">
              <a:solidFill>
                <a:srgbClr val="006A00"/>
              </a:solidFill>
            </a:endParaRPr>
          </a:p>
        </p:txBody>
      </p:sp>
      <p:sp>
        <p:nvSpPr>
          <p:cNvPr id="28" name="角丸四角形 10"/>
          <p:cNvSpPr/>
          <p:nvPr/>
        </p:nvSpPr>
        <p:spPr bwMode="auto">
          <a:xfrm>
            <a:off x="8015530" y="3827128"/>
            <a:ext cx="1019717" cy="338554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inflated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8" grpId="0" animBg="1"/>
      <p:bldP spid="19" grpId="0" animBg="1"/>
      <p:bldP spid="22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/>
          <p:cNvCxnSpPr/>
          <p:nvPr/>
        </p:nvCxnSpPr>
        <p:spPr bwMode="auto">
          <a:xfrm>
            <a:off x="3427488" y="4104673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3427488" y="5058610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>
            <a:off x="4291920" y="4783993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4200615" y="3469420"/>
            <a:ext cx="0" cy="27173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137564" y="4783993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>
            <a:off x="6866293" y="4783993"/>
            <a:ext cx="0" cy="14027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6774988" y="3469420"/>
            <a:ext cx="0" cy="27173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8761435" y="2403329"/>
            <a:ext cx="0" cy="36723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Observing System Simulation Experiments </a:t>
            </a:r>
            <a:r>
              <a:rPr kumimoji="0" lang="en-US" altLang="ja-JP" sz="2700" b="0" dirty="0"/>
              <a:t>(OSSE)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425731" y="2502954"/>
            <a:ext cx="5335704" cy="35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A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761435" y="2371195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693794" y="2037126"/>
            <a:ext cx="16191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smtClean="0"/>
              <a:t>21Z/16, Sep.</a:t>
            </a:r>
            <a:endParaRPr lang="en-US" sz="2000" dirty="0" smtClean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495678" y="2039123"/>
            <a:ext cx="15790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00Z/18, Sep.</a:t>
            </a:r>
          </a:p>
        </p:txBody>
      </p:sp>
      <p:sp>
        <p:nvSpPr>
          <p:cNvPr id="20" name="Down Arrow 19"/>
          <p:cNvSpPr/>
          <p:nvPr/>
        </p:nvSpPr>
        <p:spPr bwMode="auto">
          <a:xfrm>
            <a:off x="4824061" y="2665603"/>
            <a:ext cx="417823" cy="629729"/>
          </a:xfrm>
          <a:prstGeom prst="downArrow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246920" y="3850756"/>
            <a:ext cx="3115802" cy="507831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7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HPI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427488" y="3963326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761435" y="3963326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角丸四角形 7"/>
          <p:cNvSpPr/>
          <p:nvPr/>
        </p:nvSpPr>
        <p:spPr bwMode="auto">
          <a:xfrm>
            <a:off x="3589066" y="4417831"/>
            <a:ext cx="5172369" cy="39436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Infrared BT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</a:rPr>
              <a:t>ch8,9&amp;10)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3780363" y="610350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22:00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4689095" y="610350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22:10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6356505" y="610350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23:</a:t>
            </a:r>
            <a:r>
              <a:rPr lang="en-US" sz="2000" dirty="0"/>
              <a:t>0</a:t>
            </a:r>
            <a:r>
              <a:rPr lang="en-US" sz="2000" dirty="0" smtClean="0"/>
              <a:t>0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7422901" y="602804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61" name="テキスト ボックス 25"/>
          <p:cNvSpPr txBox="1"/>
          <p:nvPr/>
        </p:nvSpPr>
        <p:spPr>
          <a:xfrm>
            <a:off x="246920" y="4804693"/>
            <a:ext cx="3115802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7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BT+HPI (</a:t>
            </a:r>
            <a:r>
              <a:rPr lang="en-US" altLang="ja-JP" sz="2700" b="1" u="sng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AOEI</a:t>
            </a:r>
            <a:r>
              <a:rPr lang="en-US" altLang="ja-JP" sz="27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)</a:t>
            </a: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3427488" y="491726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8761435" y="491726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角丸四角形 7"/>
          <p:cNvSpPr/>
          <p:nvPr/>
        </p:nvSpPr>
        <p:spPr bwMode="auto">
          <a:xfrm>
            <a:off x="3589066" y="3437568"/>
            <a:ext cx="1334498" cy="39436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minSLP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5524669" y="602865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80" name="角丸四角形 7"/>
          <p:cNvSpPr/>
          <p:nvPr/>
        </p:nvSpPr>
        <p:spPr bwMode="auto">
          <a:xfrm>
            <a:off x="6165026" y="3437568"/>
            <a:ext cx="1334498" cy="394369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minSLP</a:t>
            </a:r>
            <a:endParaRPr kumimoji="0" lang="en-US" altLang="ja-JP" sz="24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1" name="テキスト ボックス 25"/>
          <p:cNvSpPr txBox="1"/>
          <p:nvPr/>
        </p:nvSpPr>
        <p:spPr>
          <a:xfrm>
            <a:off x="4544306" y="2074982"/>
            <a:ext cx="311580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6A00"/>
                </a:solidFill>
                <a:latin typeface="ヒラギノ角ゴ Pro W3"/>
                <a:ea typeface="ヒラギノ角ゴ Pro W3"/>
                <a:cs typeface="ヒラギノ角ゴ Pro W3"/>
              </a:rPr>
              <a:t>True simulation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779367" y="4392493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Every 10 min</a:t>
            </a:r>
            <a:endParaRPr lang="en-US" dirty="0"/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779367" y="3437568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Every 1 hour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91647" y="2716547"/>
            <a:ext cx="2827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ynthetic observations</a:t>
            </a:r>
            <a:endParaRPr lang="en-US" sz="2000" i="1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3427488" y="6045420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テキスト ボックス 25"/>
          <p:cNvSpPr txBox="1"/>
          <p:nvPr/>
        </p:nvSpPr>
        <p:spPr>
          <a:xfrm>
            <a:off x="246920" y="5791504"/>
            <a:ext cx="3115802" cy="5078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7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BT+HPI (</a:t>
            </a:r>
            <a:r>
              <a:rPr lang="en-US" altLang="ja-JP" sz="2700" b="1" u="sng" dirty="0" err="1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noAOEI</a:t>
            </a:r>
            <a:r>
              <a:rPr lang="en-US" altLang="ja-JP" sz="27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)</a:t>
            </a: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3427488" y="590407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8761435" y="5931385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3425731" y="2396609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正方形/長方形 42"/>
          <p:cNvSpPr/>
          <p:nvPr/>
        </p:nvSpPr>
        <p:spPr bwMode="auto">
          <a:xfrm>
            <a:off x="28865" y="687795"/>
            <a:ext cx="9045864" cy="1165822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96982" y="671833"/>
            <a:ext cx="8977747" cy="116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Truth run: </a:t>
            </a:r>
            <a:r>
              <a:rPr lang="en-US" b="1" dirty="0" smtClean="0"/>
              <a:t>Hurricane Karl</a:t>
            </a:r>
            <a:r>
              <a:rPr lang="en-US" dirty="0"/>
              <a:t> </a:t>
            </a:r>
            <a:r>
              <a:rPr lang="en-US" dirty="0" smtClean="0"/>
              <a:t>(2010), 21Z/16 – 00Z/18 Sept 2010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Model: </a:t>
            </a:r>
            <a:r>
              <a:rPr lang="en-US" b="1" dirty="0" smtClean="0"/>
              <a:t>WRF</a:t>
            </a:r>
            <a:r>
              <a:rPr lang="en-US" dirty="0" smtClean="0"/>
              <a:t> ver.3.6.1(</a:t>
            </a:r>
            <a:r>
              <a:rPr lang="en-US" dirty="0" err="1" smtClean="0"/>
              <a:t>Skamarock</a:t>
            </a:r>
            <a:r>
              <a:rPr lang="en-US" dirty="0" smtClean="0"/>
              <a:t> 2008), </a:t>
            </a:r>
            <a:r>
              <a:rPr lang="en-US" b="1" dirty="0" smtClean="0"/>
              <a:t>CRTM</a:t>
            </a:r>
            <a:r>
              <a:rPr lang="en-US" dirty="0" smtClean="0"/>
              <a:t> (Han et al. 2006) 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PSU WRF-</a:t>
            </a:r>
            <a:r>
              <a:rPr lang="en-US" b="1" dirty="0" err="1" smtClean="0"/>
              <a:t>EnKF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Weng</a:t>
            </a:r>
            <a:r>
              <a:rPr lang="en-US" dirty="0" smtClean="0"/>
              <a:t> and Zhang, 2016)</a:t>
            </a:r>
          </a:p>
        </p:txBody>
      </p:sp>
    </p:spTree>
    <p:extLst>
      <p:ext uri="{BB962C8B-B14F-4D97-AF65-F5344CB8AC3E}">
        <p14:creationId xmlns:p14="http://schemas.microsoft.com/office/powerpoint/2010/main" val="4098018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42"/>
          <p:cNvSpPr/>
          <p:nvPr/>
        </p:nvSpPr>
        <p:spPr bwMode="auto">
          <a:xfrm>
            <a:off x="28865" y="687794"/>
            <a:ext cx="9045864" cy="1521383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Observing System Simulation Experiments </a:t>
            </a:r>
            <a:r>
              <a:rPr kumimoji="0" lang="en-US" altLang="ja-JP" sz="2700" b="0" dirty="0"/>
              <a:t>(OSSE)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96982" y="671833"/>
            <a:ext cx="8977747" cy="15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Truth run: </a:t>
            </a:r>
            <a:r>
              <a:rPr lang="en-US" b="1" dirty="0" smtClean="0"/>
              <a:t>Hurricane Karl</a:t>
            </a:r>
            <a:r>
              <a:rPr lang="en-US" dirty="0"/>
              <a:t> </a:t>
            </a:r>
            <a:r>
              <a:rPr lang="en-US" dirty="0" smtClean="0"/>
              <a:t>(2010), 21Z/16 – 00Z/18 Sept 2010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Model: </a:t>
            </a:r>
            <a:r>
              <a:rPr lang="en-US" b="1" dirty="0" smtClean="0"/>
              <a:t>WRF</a:t>
            </a:r>
            <a:r>
              <a:rPr lang="en-US" dirty="0" smtClean="0"/>
              <a:t> ver.3.6.1(</a:t>
            </a:r>
            <a:r>
              <a:rPr lang="en-US" dirty="0" err="1" smtClean="0"/>
              <a:t>Skamarock</a:t>
            </a:r>
            <a:r>
              <a:rPr lang="en-US" dirty="0" smtClean="0"/>
              <a:t> 2008), </a:t>
            </a:r>
            <a:r>
              <a:rPr lang="en-US" b="1" dirty="0" smtClean="0"/>
              <a:t>CRTM</a:t>
            </a:r>
            <a:r>
              <a:rPr lang="en-US" dirty="0" smtClean="0"/>
              <a:t> (Han et al. 2006) 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PSU WRF-</a:t>
            </a:r>
            <a:r>
              <a:rPr lang="en-US" b="1" dirty="0" err="1" smtClean="0"/>
              <a:t>EnKF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Weng</a:t>
            </a:r>
            <a:r>
              <a:rPr lang="en-US" dirty="0" smtClean="0"/>
              <a:t> and Zhang, 2016)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Resolution: </a:t>
            </a:r>
            <a:r>
              <a:rPr lang="en-US" b="1" dirty="0" smtClean="0"/>
              <a:t>27, 9 &amp; 3 km (D1-D3)</a:t>
            </a:r>
            <a:endParaRPr lang="en-US" b="1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/>
          <a:stretch/>
        </p:blipFill>
        <p:spPr>
          <a:xfrm>
            <a:off x="700008" y="2282894"/>
            <a:ext cx="8093944" cy="4573527"/>
          </a:xfrm>
          <a:prstGeom prst="rect">
            <a:avLst/>
          </a:prstGeom>
        </p:spPr>
      </p:pic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3271118" y="3902602"/>
            <a:ext cx="734890" cy="6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dirty="0" smtClean="0"/>
              <a:t>D3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 bwMode="auto">
          <a:xfrm>
            <a:off x="3904447" y="3582416"/>
            <a:ext cx="734890" cy="6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dirty="0" smtClean="0"/>
              <a:t>D2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571076" y="2282895"/>
            <a:ext cx="734890" cy="65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dirty="0" smtClean="0"/>
              <a:t>D1</a:t>
            </a:r>
          </a:p>
        </p:txBody>
      </p:sp>
    </p:spTree>
    <p:extLst>
      <p:ext uri="{BB962C8B-B14F-4D97-AF65-F5344CB8AC3E}">
        <p14:creationId xmlns:p14="http://schemas.microsoft.com/office/powerpoint/2010/main" val="9671213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sz="2600" dirty="0" smtClean="0"/>
              <a:t>Root Mean Square Error (RMSE) with/without AOEI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5" y="687159"/>
            <a:ext cx="8242766" cy="4985421"/>
          </a:xfrm>
          <a:prstGeom prst="rect">
            <a:avLst/>
          </a:prstGeom>
        </p:spPr>
      </p:pic>
      <p:sp>
        <p:nvSpPr>
          <p:cNvPr id="6" name="角丸四角形 10"/>
          <p:cNvSpPr/>
          <p:nvPr/>
        </p:nvSpPr>
        <p:spPr bwMode="auto">
          <a:xfrm>
            <a:off x="1033063" y="711201"/>
            <a:ext cx="3266711" cy="439054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800" smtClean="0">
                <a:solidFill>
                  <a:srgbClr val="800000"/>
                </a:solidFill>
              </a:rPr>
              <a:t>Horizontal Wind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2371" y="5530983"/>
            <a:ext cx="8278461" cy="116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90000"/>
              </a:lnSpc>
              <a:spcBef>
                <a:spcPts val="552"/>
              </a:spcBef>
              <a:buFontTx/>
              <a:buChar char="-"/>
            </a:pPr>
            <a:r>
              <a:rPr lang="en-US" dirty="0"/>
              <a:t>AOEI </a:t>
            </a:r>
            <a:r>
              <a:rPr lang="en-US" dirty="0" smtClean="0"/>
              <a:t>shows smaller RMSE than without AOEI.</a:t>
            </a:r>
            <a:endParaRPr lang="en-US" dirty="0"/>
          </a:p>
          <a:p>
            <a:pPr marL="344089" indent="-342900">
              <a:lnSpc>
                <a:spcPct val="90000"/>
              </a:lnSpc>
              <a:spcBef>
                <a:spcPts val="552"/>
              </a:spcBef>
              <a:buFontTx/>
              <a:buChar char="-"/>
            </a:pPr>
            <a:r>
              <a:rPr lang="en-US" dirty="0" smtClean="0"/>
              <a:t>Suppression of erroneous analysis increments is important in all-sky satellite DA.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 rot="16200000">
            <a:off x="6465767" y="2992145"/>
            <a:ext cx="4655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/>
              <a:t>RMSE of Temperature (K)</a:t>
            </a:r>
            <a:endParaRPr lang="en-US" sz="16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 rot="16200000">
            <a:off x="-1949209" y="2992145"/>
            <a:ext cx="4655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/>
              <a:t>RMSE of Horizontal Wind (m/s)</a:t>
            </a:r>
            <a:endParaRPr lang="en-US" sz="1600" dirty="0" smtClean="0"/>
          </a:p>
        </p:txBody>
      </p:sp>
      <p:sp>
        <p:nvSpPr>
          <p:cNvPr id="10" name="角丸四角形 10"/>
          <p:cNvSpPr/>
          <p:nvPr/>
        </p:nvSpPr>
        <p:spPr bwMode="auto">
          <a:xfrm>
            <a:off x="4810182" y="711201"/>
            <a:ext cx="3266711" cy="439054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Temperature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</a:t>
            </a:r>
            <a:r>
              <a:rPr lang="en-US" altLang="ja-JP" sz="2700" dirty="0" smtClean="0"/>
              <a:t>Performances on Hurricane Karl (2010)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7" t="44901" b="13958"/>
          <a:stretch/>
        </p:blipFill>
        <p:spPr>
          <a:xfrm>
            <a:off x="5177900" y="3703899"/>
            <a:ext cx="3500057" cy="2737413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1531917"/>
            <a:ext cx="25241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None/>
            </a:pPr>
            <a:r>
              <a:rPr lang="en-US" sz="3200" smtClean="0">
                <a:solidFill>
                  <a:srgbClr val="800000"/>
                </a:solidFill>
              </a:rPr>
              <a:t>Perfect-model OSSE </a:t>
            </a:r>
            <a:endParaRPr lang="en-US" sz="3200" dirty="0" smtClean="0">
              <a:solidFill>
                <a:srgbClr val="8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r="52602" b="13958"/>
          <a:stretch/>
        </p:blipFill>
        <p:spPr>
          <a:xfrm>
            <a:off x="2024267" y="3703899"/>
            <a:ext cx="3153633" cy="27374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7" b="57710"/>
          <a:stretch/>
        </p:blipFill>
        <p:spPr>
          <a:xfrm>
            <a:off x="5177900" y="716370"/>
            <a:ext cx="3500057" cy="2813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3" b="57710"/>
          <a:stretch/>
        </p:blipFill>
        <p:spPr>
          <a:xfrm>
            <a:off x="2024267" y="716371"/>
            <a:ext cx="3153634" cy="28139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2" b="2042"/>
          <a:stretch/>
        </p:blipFill>
        <p:spPr>
          <a:xfrm rot="16200000">
            <a:off x="5401121" y="2979890"/>
            <a:ext cx="6653691" cy="792866"/>
          </a:xfrm>
          <a:prstGeom prst="rect">
            <a:avLst/>
          </a:prstGeom>
        </p:spPr>
      </p:pic>
      <p:sp>
        <p:nvSpPr>
          <p:cNvPr id="14" name="角丸四角形 10"/>
          <p:cNvSpPr/>
          <p:nvPr/>
        </p:nvSpPr>
        <p:spPr bwMode="auto">
          <a:xfrm>
            <a:off x="2546407" y="716370"/>
            <a:ext cx="2556257" cy="38050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6A00"/>
                </a:solidFill>
              </a:rPr>
              <a:t>Verifying Truth</a:t>
            </a:r>
            <a:endParaRPr lang="en-US" sz="2400" dirty="0">
              <a:solidFill>
                <a:srgbClr val="006A00"/>
              </a:solidFill>
            </a:endParaRPr>
          </a:p>
        </p:txBody>
      </p:sp>
      <p:sp>
        <p:nvSpPr>
          <p:cNvPr id="15" name="角丸四角形 10"/>
          <p:cNvSpPr/>
          <p:nvPr/>
        </p:nvSpPr>
        <p:spPr bwMode="auto">
          <a:xfrm>
            <a:off x="5252726" y="716370"/>
            <a:ext cx="2646590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chemeClr val="tx1"/>
                </a:solidFill>
              </a:rPr>
              <a:t>HPI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角丸四角形 10"/>
          <p:cNvSpPr/>
          <p:nvPr/>
        </p:nvSpPr>
        <p:spPr bwMode="auto">
          <a:xfrm>
            <a:off x="2546407" y="3451559"/>
            <a:ext cx="2556257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BT+HPI (AOEI)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5252726" y="3451559"/>
            <a:ext cx="2765877" cy="380501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BT+HPI (</a:t>
            </a:r>
            <a:r>
              <a:rPr lang="en-US" sz="2400" dirty="0" err="1" smtClean="0">
                <a:solidFill>
                  <a:srgbClr val="002060"/>
                </a:solidFill>
              </a:rPr>
              <a:t>noAOEI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51417" y="4250841"/>
            <a:ext cx="2421333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AOEI helped to capture more dynamically consistent vortex structure.</a:t>
            </a:r>
          </a:p>
        </p:txBody>
      </p:sp>
    </p:spTree>
    <p:extLst>
      <p:ext uri="{BB962C8B-B14F-4D97-AF65-F5344CB8AC3E}">
        <p14:creationId xmlns:p14="http://schemas.microsoft.com/office/powerpoint/2010/main" val="4037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</a:t>
            </a:r>
            <a:r>
              <a:rPr lang="en-US" altLang="ja-JP" sz="2700" dirty="0" smtClean="0"/>
              <a:t>Performances on Hurricane Karl (2010)</a:t>
            </a:r>
            <a:endParaRPr lang="en-US" sz="27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99317" y="6562888"/>
            <a:ext cx="4391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lnSpc>
                <a:spcPct val="80000"/>
              </a:lnSpc>
              <a:buNone/>
            </a:pPr>
            <a:r>
              <a:rPr lang="en-US" sz="2000" dirty="0"/>
              <a:t>(</a:t>
            </a:r>
            <a:r>
              <a:rPr lang="en-US" sz="2000" dirty="0" smtClean="0"/>
              <a:t>K)</a:t>
            </a: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67" y="716370"/>
            <a:ext cx="6653691" cy="6653691"/>
          </a:xfrm>
          <a:prstGeom prst="rect">
            <a:avLst/>
          </a:prstGeom>
        </p:spPr>
      </p:pic>
      <p:sp>
        <p:nvSpPr>
          <p:cNvPr id="14" name="角丸四角形 10"/>
          <p:cNvSpPr/>
          <p:nvPr/>
        </p:nvSpPr>
        <p:spPr bwMode="auto">
          <a:xfrm>
            <a:off x="2546408" y="716370"/>
            <a:ext cx="2556257" cy="38050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6A00"/>
                </a:solidFill>
              </a:rPr>
              <a:t>Observation</a:t>
            </a:r>
            <a:endParaRPr lang="en-US" sz="2400" dirty="0">
              <a:solidFill>
                <a:srgbClr val="006A00"/>
              </a:solidFill>
            </a:endParaRPr>
          </a:p>
        </p:txBody>
      </p:sp>
      <p:sp>
        <p:nvSpPr>
          <p:cNvPr id="15" name="角丸四角形 10"/>
          <p:cNvSpPr/>
          <p:nvPr/>
        </p:nvSpPr>
        <p:spPr bwMode="auto">
          <a:xfrm>
            <a:off x="5252727" y="716370"/>
            <a:ext cx="2646590" cy="380501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smtClean="0">
                <a:solidFill>
                  <a:schemeClr val="tx1"/>
                </a:solidFill>
              </a:rPr>
              <a:t>HPI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角丸四角形 10"/>
          <p:cNvSpPr/>
          <p:nvPr/>
        </p:nvSpPr>
        <p:spPr bwMode="auto">
          <a:xfrm>
            <a:off x="2546408" y="3451559"/>
            <a:ext cx="2556257" cy="38050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800000"/>
                </a:solidFill>
              </a:rPr>
              <a:t>BT+HPI (AOEI)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5252727" y="3451559"/>
            <a:ext cx="2765877" cy="380501"/>
          </a:xfrm>
          <a:prstGeom prst="roundRect">
            <a:avLst/>
          </a:prstGeom>
          <a:ln w="19050"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89" indent="0" algn="ctr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BT+HPI (</a:t>
            </a:r>
            <a:r>
              <a:rPr lang="en-US" sz="2400" dirty="0" err="1" smtClean="0">
                <a:solidFill>
                  <a:srgbClr val="002060"/>
                </a:solidFill>
              </a:rPr>
              <a:t>noAOEI</a:t>
            </a:r>
            <a:r>
              <a:rPr lang="en-US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127823" y="1531917"/>
            <a:ext cx="252416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Real-data GOES-13 assimilation experiments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2" b="2042"/>
          <a:stretch/>
        </p:blipFill>
        <p:spPr>
          <a:xfrm rot="16200000">
            <a:off x="5401121" y="2979890"/>
            <a:ext cx="6653691" cy="79286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1417" y="4250841"/>
            <a:ext cx="2421333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AOEI helped to capture more dynamically consistent vortex structure.</a:t>
            </a:r>
          </a:p>
        </p:txBody>
      </p:sp>
    </p:spTree>
    <p:extLst>
      <p:ext uri="{BB962C8B-B14F-4D97-AF65-F5344CB8AC3E}">
        <p14:creationId xmlns:p14="http://schemas.microsoft.com/office/powerpoint/2010/main" val="1469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21272</TotalTime>
  <Words>2139</Words>
  <Application>Microsoft Macintosh PowerPoint</Application>
  <PresentationFormat>On-screen Show (4:3)</PresentationFormat>
  <Paragraphs>252</Paragraphs>
  <Slides>16</Slides>
  <Notes>15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ＭＳ Ｐゴシック</vt:lpstr>
      <vt:lpstr>Wingdings</vt:lpstr>
      <vt:lpstr>ヒラギノ角ゴ Pro W3</vt:lpstr>
      <vt:lpstr>2_Standarddesign</vt:lpstr>
      <vt:lpstr>An Adaptive Observation Error Inflation Method for Assimilating  All-sky Satellite Brightness Temperatures</vt:lpstr>
      <vt:lpstr>New Satellites!  Himawari-8 AHI &amp; GOES-R ABI</vt:lpstr>
      <vt:lpstr>Adaptive Observation Error Inflation (AOEI)</vt:lpstr>
      <vt:lpstr>Adaptive Observation Error Inflation (AOEI)</vt:lpstr>
      <vt:lpstr>Observing System Simulation Experiments (OSSE)</vt:lpstr>
      <vt:lpstr>Observing System Simulation Experiments (OSSE)</vt:lpstr>
      <vt:lpstr>Root Mean Square Error (RMSE) with/without AOEI</vt:lpstr>
      <vt:lpstr>EnKF Performances on Hurricane Karl (2010)</vt:lpstr>
      <vt:lpstr>EnKF Performances on Hurricane Karl (2010)</vt:lpstr>
      <vt:lpstr>EnKF Performances on Typhoon Soudelor (2015)</vt:lpstr>
      <vt:lpstr>Concluding Remarks</vt:lpstr>
      <vt:lpstr>EnKF Performance on Tropical Cyclone Intensity</vt:lpstr>
      <vt:lpstr>Background Error of Satellite Radiance</vt:lpstr>
      <vt:lpstr>Adaptive Observation Error Inflation (AOEI)</vt:lpstr>
      <vt:lpstr>Adaptive Observation Error Inflation (AOEI)</vt:lpstr>
      <vt:lpstr>EnKF Performance on 10-m wind speeds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Masashi Minamide</cp:lastModifiedBy>
  <cp:revision>641</cp:revision>
  <dcterms:created xsi:type="dcterms:W3CDTF">2014-10-30T21:00:41Z</dcterms:created>
  <dcterms:modified xsi:type="dcterms:W3CDTF">2016-05-10T12:13:15Z</dcterms:modified>
</cp:coreProperties>
</file>