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4" r:id="rId8"/>
    <p:sldId id="265" r:id="rId9"/>
    <p:sldId id="268" r:id="rId10"/>
    <p:sldId id="267" r:id="rId11"/>
    <p:sldId id="269" r:id="rId12"/>
    <p:sldId id="262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6"/>
    <p:restoredTop sz="93437"/>
  </p:normalViewPr>
  <p:slideViewPr>
    <p:cSldViewPr snapToGrid="0" snapToObjects="1">
      <p:cViewPr>
        <p:scale>
          <a:sx n="180" d="100"/>
          <a:sy n="180" d="100"/>
        </p:scale>
        <p:origin x="12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9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1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5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4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3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2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3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2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71006-7B33-F241-94D1-D1E7883DE013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CFC7A-F643-764F-A2A2-D05C716AD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7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16.emf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101" y="560717"/>
            <a:ext cx="7132899" cy="287691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Assimilating all-sky </a:t>
            </a:r>
            <a:r>
              <a:rPr lang="en-US" b="1" dirty="0"/>
              <a:t>infrared radiances </a:t>
            </a:r>
            <a:r>
              <a:rPr lang="en-US" b="1" dirty="0" smtClean="0"/>
              <a:t>with ARW-</a:t>
            </a:r>
            <a:r>
              <a:rPr lang="en-US" b="1" dirty="0" err="1" smtClean="0"/>
              <a:t>EnKF</a:t>
            </a:r>
            <a:r>
              <a:rPr lang="en-US" b="1" dirty="0" smtClean="0"/>
              <a:t> system: test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32062"/>
            <a:ext cx="6858000" cy="1241822"/>
          </a:xfrm>
        </p:spPr>
        <p:txBody>
          <a:bodyPr/>
          <a:lstStyle/>
          <a:p>
            <a:r>
              <a:rPr lang="en-US" dirty="0" smtClean="0"/>
              <a:t>Yonghui Weng</a:t>
            </a:r>
          </a:p>
          <a:p>
            <a:r>
              <a:rPr lang="en-US" dirty="0" smtClean="0"/>
              <a:t>2016/05/10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828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85" y="227475"/>
            <a:ext cx="7886700" cy="696758"/>
          </a:xfrm>
        </p:spPr>
        <p:txBody>
          <a:bodyPr/>
          <a:lstStyle/>
          <a:p>
            <a:pPr algn="ctr"/>
            <a:r>
              <a:rPr lang="en-US" b="1" dirty="0" smtClean="0"/>
              <a:t>Observation Error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2005" y="924233"/>
            <a:ext cx="3894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ECMWF &amp; NCEP: assign different observation errors for clear-air and cloudy radiances, and combine them based on the cloud coverage.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Zhang et al., 2016: adaptive observation error (AOE) </a:t>
            </a:r>
          </a:p>
        </p:txBody>
      </p:sp>
      <p:pic>
        <p:nvPicPr>
          <p:cNvPr id="5" name="Picture 4" descr="../../Desktop/Screen%20Shot%202016-05-04%20at%201.27.55%20PM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20" y="2678559"/>
            <a:ext cx="3427157" cy="46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80" y="924233"/>
            <a:ext cx="3363553" cy="2871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4" y="3375317"/>
            <a:ext cx="3392743" cy="2984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72" y="3842373"/>
            <a:ext cx="3245261" cy="291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1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85" y="227475"/>
            <a:ext cx="7886700" cy="696758"/>
          </a:xfrm>
        </p:spPr>
        <p:txBody>
          <a:bodyPr/>
          <a:lstStyle/>
          <a:p>
            <a:pPr algn="ctr"/>
            <a:r>
              <a:rPr lang="en-US" b="1" dirty="0" smtClean="0"/>
              <a:t>Fixed Observation Error (FOE)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" y="924233"/>
            <a:ext cx="2880000" cy="2485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2" y="3785419"/>
            <a:ext cx="2880000" cy="2485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27" y="924233"/>
            <a:ext cx="2880000" cy="2557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27" y="3712507"/>
            <a:ext cx="2880000" cy="2557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16" y="1088963"/>
            <a:ext cx="2880000" cy="24588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16" y="3896131"/>
            <a:ext cx="2880000" cy="23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95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8419" y="69971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0090"/>
                </a:solidFill>
              </a:rPr>
              <a:t>Satellite DA vs. </a:t>
            </a:r>
            <a:r>
              <a:rPr lang="en-US" altLang="zh-CN" sz="3200" b="1" dirty="0" err="1" smtClean="0">
                <a:solidFill>
                  <a:srgbClr val="000090"/>
                </a:solidFill>
              </a:rPr>
              <a:t>Realtime</a:t>
            </a:r>
            <a:r>
              <a:rPr lang="en-US" altLang="zh-CN" sz="3200" b="1" dirty="0" smtClean="0">
                <a:solidFill>
                  <a:srgbClr val="000090"/>
                </a:solidFill>
              </a:rPr>
              <a:t> for Joaquin</a:t>
            </a:r>
            <a:r>
              <a:rPr lang="zh-CN" altLang="en-US" sz="3200" b="1" dirty="0" smtClean="0">
                <a:solidFill>
                  <a:srgbClr val="000090"/>
                </a:solidFill>
              </a:rPr>
              <a:t>：</a:t>
            </a:r>
            <a:r>
              <a:rPr lang="en-US" altLang="zh-CN" sz="3200" b="1" dirty="0" smtClean="0">
                <a:solidFill>
                  <a:srgbClr val="000090"/>
                </a:solidFill>
              </a:rPr>
              <a:t>DFs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4" y="1006099"/>
            <a:ext cx="3240000" cy="2991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21" y="1006098"/>
            <a:ext cx="3542877" cy="299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4" y="4129824"/>
            <a:ext cx="3240000" cy="2674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21" y="4098302"/>
            <a:ext cx="3240000" cy="27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2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" y="660520"/>
            <a:ext cx="3056039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3" y="660520"/>
            <a:ext cx="3410713" cy="2880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8419" y="69971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0090"/>
                </a:solidFill>
              </a:rPr>
              <a:t>Satellite DA for Gonzalo (2014)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5" y="3663530"/>
            <a:ext cx="3324364" cy="2770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3" y="3663530"/>
            <a:ext cx="3247053" cy="27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28419" y="69971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0090"/>
                </a:solidFill>
              </a:rPr>
              <a:t>Satellite DA for </a:t>
            </a:r>
            <a:r>
              <a:rPr lang="en-US" altLang="zh-CN" sz="3200" b="1" dirty="0" err="1" smtClean="0">
                <a:solidFill>
                  <a:srgbClr val="000090"/>
                </a:solidFill>
              </a:rPr>
              <a:t>Edouard</a:t>
            </a:r>
            <a:r>
              <a:rPr lang="en-US" altLang="zh-CN" sz="3200" b="1" dirty="0" smtClean="0">
                <a:solidFill>
                  <a:srgbClr val="000090"/>
                </a:solidFill>
              </a:rPr>
              <a:t> (2014)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8" y="904158"/>
            <a:ext cx="256039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5" y="904158"/>
            <a:ext cx="2558034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46" y="904158"/>
            <a:ext cx="2605799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2" y="3307795"/>
            <a:ext cx="2617116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35" y="3307795"/>
            <a:ext cx="2556837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08" y="3307795"/>
            <a:ext cx="255683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5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3739"/>
          </a:xfrm>
        </p:spPr>
        <p:txBody>
          <a:bodyPr/>
          <a:lstStyle/>
          <a:p>
            <a:pPr algn="ctr"/>
            <a:r>
              <a:rPr lang="en-US" dirty="0" smtClean="0"/>
              <a:t>Remark and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65" y="1238865"/>
            <a:ext cx="8377083" cy="5447070"/>
          </a:xfrm>
        </p:spPr>
        <p:txBody>
          <a:bodyPr/>
          <a:lstStyle/>
          <a:p>
            <a:r>
              <a:rPr lang="en-US" dirty="0" smtClean="0"/>
              <a:t>Exciting</a:t>
            </a:r>
          </a:p>
          <a:p>
            <a:pPr lvl="1">
              <a:buFont typeface="Courier New" charset="0"/>
              <a:buChar char="o"/>
            </a:pPr>
            <a:r>
              <a:rPr lang="en-US" dirty="0" smtClean="0"/>
              <a:t>Case study shows positive impact on TC track/intensity prediction;</a:t>
            </a:r>
          </a:p>
          <a:p>
            <a:pPr lvl="1">
              <a:buFont typeface="Courier New" charset="0"/>
              <a:buChar char="o"/>
            </a:pPr>
            <a:r>
              <a:rPr lang="en-US" dirty="0" err="1" smtClean="0"/>
              <a:t>EnKF</a:t>
            </a:r>
            <a:r>
              <a:rPr lang="en-US" dirty="0" smtClean="0"/>
              <a:t> reduces the observation bias; 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Discussing</a:t>
            </a:r>
            <a:endParaRPr lang="en-US" dirty="0"/>
          </a:p>
          <a:p>
            <a:pPr marL="685800" lvl="2">
              <a:spcBef>
                <a:spcPts val="1000"/>
              </a:spcBef>
              <a:buFont typeface="Courier New" charset="0"/>
              <a:buChar char="o"/>
            </a:pPr>
            <a:r>
              <a:rPr lang="en-US" dirty="0" smtClean="0"/>
              <a:t>The impact of AOE;</a:t>
            </a:r>
          </a:p>
          <a:p>
            <a:pPr marL="342900" lvl="1" indent="-342900">
              <a:spcBef>
                <a:spcPts val="1000"/>
              </a:spcBef>
              <a:buFont typeface="Arial" charset="0"/>
              <a:buChar char="•"/>
            </a:pPr>
            <a:r>
              <a:rPr lang="en-US" dirty="0" smtClean="0"/>
              <a:t>Frustration</a:t>
            </a:r>
          </a:p>
          <a:p>
            <a:pPr marL="800100" lvl="2" indent="-342900">
              <a:spcBef>
                <a:spcPts val="1000"/>
              </a:spcBef>
              <a:buFont typeface="Courier New" charset="0"/>
              <a:buChar char="o"/>
            </a:pPr>
            <a:r>
              <a:rPr lang="en-US" dirty="0" smtClean="0"/>
              <a:t>The assimilation of radiance makes the storm stronger;</a:t>
            </a:r>
          </a:p>
          <a:p>
            <a:pPr marL="342900" lvl="1" indent="-342900">
              <a:spcBef>
                <a:spcPts val="1000"/>
              </a:spcBef>
              <a:buFont typeface="Arial" charset="0"/>
              <a:buChar char="•"/>
            </a:pPr>
            <a:r>
              <a:rPr lang="en-US" dirty="0" smtClean="0"/>
              <a:t>Next</a:t>
            </a:r>
          </a:p>
          <a:p>
            <a:pPr marL="800100" lvl="2" indent="-342900">
              <a:spcBef>
                <a:spcPts val="1000"/>
              </a:spcBef>
              <a:buFont typeface="Courier New" charset="0"/>
              <a:buChar char="o"/>
            </a:pPr>
            <a:r>
              <a:rPr lang="en-US" dirty="0" smtClean="0"/>
              <a:t>Continue sensitive experiments of observation error, data thinning and ROI, GFS-relaxation distance, et al.;</a:t>
            </a:r>
          </a:p>
          <a:p>
            <a:pPr marL="800100" lvl="2" indent="-342900">
              <a:spcBef>
                <a:spcPts val="1000"/>
              </a:spcBef>
              <a:buFont typeface="Courier New" charset="0"/>
              <a:buChar char="o"/>
            </a:pPr>
            <a:r>
              <a:rPr lang="en-US" dirty="0" smtClean="0"/>
              <a:t>Diagnosis for moisture and temperature increments, structure. </a:t>
            </a:r>
            <a:endParaRPr lang="en-US" dirty="0"/>
          </a:p>
          <a:p>
            <a:pPr>
              <a:buFont typeface="Courier New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8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7813" y="0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0090"/>
                </a:solidFill>
              </a:rPr>
              <a:t>I3D2 vs </a:t>
            </a:r>
            <a:r>
              <a:rPr lang="en-US" altLang="zh-CN" sz="3200" b="1" dirty="0" err="1" smtClean="0">
                <a:solidFill>
                  <a:srgbClr val="000090"/>
                </a:solidFill>
              </a:rPr>
              <a:t>EnKF</a:t>
            </a:r>
            <a:r>
              <a:rPr lang="en-US" altLang="zh-CN" sz="3200" b="1" dirty="0" smtClean="0">
                <a:solidFill>
                  <a:srgbClr val="000090"/>
                </a:solidFill>
              </a:rPr>
              <a:t>: hurricane analysis for perturbations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2" y="590550"/>
            <a:ext cx="3514484" cy="3289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98" y="590550"/>
            <a:ext cx="3649312" cy="3081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98" y="3745851"/>
            <a:ext cx="3649312" cy="301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87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7813" y="0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 smtClean="0">
                <a:solidFill>
                  <a:srgbClr val="000090"/>
                </a:solidFill>
              </a:rPr>
              <a:t>I3D2 vs </a:t>
            </a:r>
            <a:r>
              <a:rPr lang="en-US" altLang="zh-CN" sz="3200" b="1" dirty="0" err="1" smtClean="0">
                <a:solidFill>
                  <a:srgbClr val="000090"/>
                </a:solidFill>
              </a:rPr>
              <a:t>EnKF</a:t>
            </a:r>
            <a:r>
              <a:rPr lang="en-US" altLang="zh-CN" sz="3200" b="1" dirty="0" smtClean="0">
                <a:solidFill>
                  <a:srgbClr val="000090"/>
                </a:solidFill>
              </a:rPr>
              <a:t>: hurricane analysis for perturbations</a:t>
            </a:r>
            <a:endParaRPr lang="en-US" sz="3200" b="1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688910"/>
            <a:ext cx="3523040" cy="2968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6" y="688910"/>
            <a:ext cx="3523041" cy="2968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3" y="3755960"/>
            <a:ext cx="3538042" cy="2926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67" y="3755959"/>
            <a:ext cx="3538042" cy="292679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652727" y="5542384"/>
            <a:ext cx="242596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95323" y="5999584"/>
            <a:ext cx="13062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25951" y="5999584"/>
            <a:ext cx="223935" cy="457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109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36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Review the real-time/operational forecasts for hurricane Joaquin (2015)</a:t>
            </a:r>
            <a:endParaRPr lang="en-US" sz="3600" dirty="0"/>
          </a:p>
        </p:txBody>
      </p:sp>
      <p:pic>
        <p:nvPicPr>
          <p:cNvPr id="4" name="Picture 3" descr="al112015_JOAQUIN_BESTECMFAVNOHWRFGFDLOFCLAPSU2015092812_trac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3" y="1820172"/>
            <a:ext cx="3789681" cy="3821503"/>
          </a:xfrm>
          <a:prstGeom prst="rect">
            <a:avLst/>
          </a:prstGeom>
        </p:spPr>
      </p:pic>
      <p:pic>
        <p:nvPicPr>
          <p:cNvPr id="5" name="Picture 4" descr="al112015_JOAQUIN_BESTECMFAVNOHWRFGFDLOFCLAPSU2015092812_vmax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92" y="1820172"/>
            <a:ext cx="4535101" cy="38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4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336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Adding GOES-13 Infrared radiances into the PSU real-time system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8" y="1955561"/>
            <a:ext cx="3712935" cy="3323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3" y="1900947"/>
            <a:ext cx="4000979" cy="33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6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0655"/>
            <a:ext cx="7886700" cy="79132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Difficulties in </a:t>
            </a:r>
            <a:r>
              <a:rPr lang="en-US" sz="3200" b="1" smtClean="0"/>
              <a:t>Assimilating Cloudy Radiance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6354"/>
            <a:ext cx="7886700" cy="4351338"/>
          </a:xfrm>
        </p:spPr>
        <p:txBody>
          <a:bodyPr/>
          <a:lstStyle/>
          <a:p>
            <a:r>
              <a:rPr lang="en-US" dirty="0"/>
              <a:t>Clouds can be spatially </a:t>
            </a:r>
            <a:r>
              <a:rPr lang="en-US" dirty="0" smtClean="0"/>
              <a:t>complex</a:t>
            </a:r>
          </a:p>
          <a:p>
            <a:r>
              <a:rPr lang="en-US" dirty="0"/>
              <a:t>Clouds can be </a:t>
            </a:r>
            <a:r>
              <a:rPr lang="en-US" dirty="0" err="1"/>
              <a:t>radiatively</a:t>
            </a:r>
            <a:r>
              <a:rPr lang="en-US" dirty="0"/>
              <a:t> </a:t>
            </a:r>
            <a:r>
              <a:rPr lang="en-US" dirty="0" smtClean="0"/>
              <a:t>complex</a:t>
            </a:r>
          </a:p>
          <a:p>
            <a:r>
              <a:rPr lang="en-US" dirty="0"/>
              <a:t>Clouds can introduce </a:t>
            </a:r>
            <a:r>
              <a:rPr lang="en-US" dirty="0" smtClean="0"/>
              <a:t>non-</a:t>
            </a:r>
            <a:r>
              <a:rPr lang="en-US" dirty="0" err="1" smtClean="0"/>
              <a:t>linearities</a:t>
            </a:r>
            <a:endParaRPr lang="en-US" dirty="0" smtClean="0"/>
          </a:p>
          <a:p>
            <a:r>
              <a:rPr lang="en-US" dirty="0"/>
              <a:t>Clouds need to be consistent with temperature and humidity fields</a:t>
            </a:r>
          </a:p>
        </p:txBody>
      </p:sp>
      <p:sp>
        <p:nvSpPr>
          <p:cNvPr id="4" name="Rectangle 3"/>
          <p:cNvSpPr/>
          <p:nvPr/>
        </p:nvSpPr>
        <p:spPr>
          <a:xfrm>
            <a:off x="6580049" y="6353082"/>
            <a:ext cx="221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Andrew Collard,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986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7813" y="0"/>
            <a:ext cx="8229600" cy="590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000090"/>
                </a:solidFill>
              </a:rPr>
              <a:t>OBS: </a:t>
            </a:r>
            <a:r>
              <a:rPr lang="en-US" sz="3200" b="1" dirty="0">
                <a:solidFill>
                  <a:srgbClr val="000090"/>
                </a:solidFill>
              </a:rPr>
              <a:t>GOES-13 </a:t>
            </a:r>
            <a:r>
              <a:rPr lang="en-US" sz="3200" b="1" dirty="0" smtClean="0">
                <a:solidFill>
                  <a:srgbClr val="000090"/>
                </a:solidFill>
              </a:rPr>
              <a:t>Imager – imgr_g13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313" y="1099581"/>
            <a:ext cx="39453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GOES-13: </a:t>
            </a:r>
            <a:r>
              <a:rPr lang="en-US" dirty="0"/>
              <a:t>Geostationary </a:t>
            </a:r>
            <a:r>
              <a:rPr lang="en-US" dirty="0" smtClean="0"/>
              <a:t>orbit; altitude 35786km; </a:t>
            </a:r>
            <a:r>
              <a:rPr lang="it-IT" dirty="0" smtClean="0"/>
              <a:t>75</a:t>
            </a:r>
            <a:r>
              <a:rPr lang="it-IT" dirty="0"/>
              <a:t>° </a:t>
            </a:r>
            <a:r>
              <a:rPr lang="it-IT" dirty="0" err="1" smtClean="0"/>
              <a:t>W</a:t>
            </a:r>
            <a:r>
              <a:rPr lang="it-IT" dirty="0" smtClean="0"/>
              <a:t>;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IMAGER: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5 channels covering VIS, MWIR and </a:t>
            </a:r>
            <a:r>
              <a:rPr lang="en-US" dirty="0" smtClean="0"/>
              <a:t>TIR</a:t>
            </a:r>
          </a:p>
          <a:p>
            <a:pPr marL="1200150" lvl="2" indent="-285750">
              <a:buFont typeface="Wingdings" charset="2"/>
              <a:buChar char="ü"/>
            </a:pPr>
            <a:r>
              <a:rPr lang="nb-NO" dirty="0" smtClean="0"/>
              <a:t>0.65µm (0.55-0.75);</a:t>
            </a:r>
          </a:p>
          <a:p>
            <a:pPr marL="1200150" lvl="2" indent="-285750">
              <a:buFont typeface="Wingdings" charset="2"/>
              <a:buChar char="ü"/>
            </a:pPr>
            <a:r>
              <a:rPr lang="nb-NO" dirty="0" smtClean="0"/>
              <a:t>3.90µm (3.80-4.00); 6.55µm (5.80-7.30); 10.70µm (10.2-11.2); 13.25µm (13.0-13.7)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4.0 km for IR channels; 1.0 km for the VIS </a:t>
            </a:r>
            <a:r>
              <a:rPr lang="en-US" dirty="0" smtClean="0"/>
              <a:t>channel;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Full disk every 30 min. </a:t>
            </a:r>
            <a:endParaRPr lang="en-US" dirty="0" smtClean="0"/>
          </a:p>
          <a:p>
            <a:pPr marL="742950" lvl="1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</p:txBody>
      </p:sp>
      <p:pic>
        <p:nvPicPr>
          <p:cNvPr id="7" name="Picture 6" descr="Screen Shot 2016-02-04 at 11.2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12" y="590550"/>
            <a:ext cx="2385095" cy="2651125"/>
          </a:xfrm>
          <a:prstGeom prst="rect">
            <a:avLst/>
          </a:prstGeom>
        </p:spPr>
      </p:pic>
      <p:pic>
        <p:nvPicPr>
          <p:cNvPr id="16" name="Picture 15" descr="../../Downloads/Figure-3-The-weighting-functions-of-the-four-GOES-N-Imager-infrared-band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r="7535" b="1279"/>
          <a:stretch/>
        </p:blipFill>
        <p:spPr bwMode="auto">
          <a:xfrm>
            <a:off x="4455459" y="3241675"/>
            <a:ext cx="4051954" cy="3045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82755" y="6287490"/>
            <a:ext cx="360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/>
                <a:latin typeface="Times New Roman" charset="0"/>
                <a:ea typeface="宋体" charset="-122"/>
              </a:rPr>
              <a:t>GOES-13 Imager Waiting Functions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7813" y="5641159"/>
            <a:ext cx="405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Only assimilates Channel 3 to reduce the impact </a:t>
            </a:r>
            <a:r>
              <a:rPr lang="en-US" smtClean="0"/>
              <a:t>of clouds.</a:t>
            </a:r>
            <a:r>
              <a:rPr lang="it-IT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15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813" y="0"/>
            <a:ext cx="8229600" cy="59055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000090"/>
                </a:solidFill>
              </a:rPr>
              <a:t>System: APSU system with Satellite Radiance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24" y="968188"/>
            <a:ext cx="8489576" cy="56755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GVAR Imager Data: </a:t>
            </a:r>
          </a:p>
          <a:p>
            <a:pPr lvl="1"/>
            <a:r>
              <a:rPr lang="en-US" dirty="0" smtClean="0"/>
              <a:t>Raw Netcdf from </a:t>
            </a:r>
            <a:r>
              <a:rPr lang="en-US" dirty="0"/>
              <a:t>CLASS/</a:t>
            </a:r>
            <a:r>
              <a:rPr lang="en-US" dirty="0" smtClean="0"/>
              <a:t>NOAA;</a:t>
            </a:r>
            <a:r>
              <a:rPr lang="en-US" dirty="0" smtClean="0">
                <a:effectLst/>
              </a:rPr>
              <a:t> </a:t>
            </a:r>
            <a:endParaRPr lang="en-US" dirty="0"/>
          </a:p>
          <a:p>
            <a:pPr lvl="1"/>
            <a:r>
              <a:rPr lang="en-US" dirty="0" smtClean="0"/>
              <a:t>Create SOs for selected sensors and channels for specified model area (d02); </a:t>
            </a:r>
          </a:p>
          <a:p>
            <a:pPr lvl="1"/>
            <a:r>
              <a:rPr lang="en-US" dirty="0" smtClean="0"/>
              <a:t>Thinned to 8km x 8km;</a:t>
            </a:r>
          </a:p>
          <a:p>
            <a:pPr lvl="1"/>
            <a:r>
              <a:rPr lang="en-US" dirty="0" smtClean="0"/>
              <a:t>Randomly sorted before </a:t>
            </a:r>
            <a:r>
              <a:rPr lang="en-US" dirty="0" err="1" smtClean="0"/>
              <a:t>EnKF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Obs error is set to 5.0K</a:t>
            </a:r>
          </a:p>
          <a:p>
            <a:r>
              <a:rPr lang="en-US" dirty="0" smtClean="0"/>
              <a:t>XB</a:t>
            </a:r>
          </a:p>
          <a:p>
            <a:pPr lvl="1"/>
            <a:r>
              <a:rPr lang="en-US" dirty="0" err="1" smtClean="0"/>
              <a:t>Xb</a:t>
            </a:r>
            <a:r>
              <a:rPr lang="en-US" dirty="0" smtClean="0"/>
              <a:t> is calculated outside of </a:t>
            </a:r>
            <a:r>
              <a:rPr lang="en-US" dirty="0" err="1" smtClean="0"/>
              <a:t>EnKF</a:t>
            </a:r>
            <a:r>
              <a:rPr lang="en-US" dirty="0" smtClean="0"/>
              <a:t>, it is calculated before </a:t>
            </a:r>
            <a:r>
              <a:rPr lang="en-US" dirty="0" err="1" smtClean="0"/>
              <a:t>EnKF</a:t>
            </a:r>
            <a:r>
              <a:rPr lang="en-US" dirty="0" smtClean="0"/>
              <a:t> for each domain, each member, each sensor and each channel;</a:t>
            </a:r>
          </a:p>
          <a:p>
            <a:pPr lvl="1"/>
            <a:r>
              <a:rPr lang="en-US" dirty="0" smtClean="0"/>
              <a:t>Calculate cloud top height from the 1</a:t>
            </a:r>
            <a:r>
              <a:rPr lang="en-US" baseline="30000" dirty="0" smtClean="0"/>
              <a:t>st</a:t>
            </a:r>
            <a:r>
              <a:rPr lang="en-US" dirty="0" smtClean="0"/>
              <a:t> member;</a:t>
            </a:r>
          </a:p>
          <a:p>
            <a:r>
              <a:rPr lang="en-US" dirty="0" err="1" smtClean="0"/>
              <a:t>EnKF</a:t>
            </a:r>
            <a:endParaRPr lang="en-US" dirty="0" smtClean="0"/>
          </a:p>
          <a:p>
            <a:pPr lvl="1"/>
            <a:r>
              <a:rPr lang="en-US" dirty="0" smtClean="0"/>
              <a:t>2D interpolation: Interpolate XB to SO’s position;</a:t>
            </a:r>
          </a:p>
          <a:p>
            <a:pPr lvl="1"/>
            <a:r>
              <a:rPr lang="en-US" dirty="0" smtClean="0"/>
              <a:t>Horizontal </a:t>
            </a:r>
            <a:r>
              <a:rPr lang="en-US" dirty="0" err="1" smtClean="0"/>
              <a:t>roi</a:t>
            </a:r>
            <a:r>
              <a:rPr lang="en-US" dirty="0" smtClean="0"/>
              <a:t>=15km;</a:t>
            </a:r>
          </a:p>
          <a:p>
            <a:pPr lvl="1"/>
            <a:r>
              <a:rPr lang="en-US" dirty="0" smtClean="0"/>
              <a:t>Signed  cloud top height to vertical ROI height;</a:t>
            </a:r>
          </a:p>
          <a:p>
            <a:pPr lvl="1"/>
            <a:r>
              <a:rPr lang="en-US" dirty="0" smtClean="0"/>
              <a:t>SOs will be assimilated for all 3 domains with 1/9:2/9:6/9 SCL technique;</a:t>
            </a:r>
          </a:p>
          <a:p>
            <a:pPr lvl="1"/>
            <a:r>
              <a:rPr lang="en-US" sz="2900" dirty="0" smtClean="0"/>
              <a:t>AOE – Adaptive Observation Error; </a:t>
            </a:r>
          </a:p>
          <a:p>
            <a:r>
              <a:rPr lang="en-US" dirty="0" smtClean="0"/>
              <a:t>WRF</a:t>
            </a:r>
          </a:p>
          <a:p>
            <a:pPr lvl="1"/>
            <a:r>
              <a:rPr lang="en-US" dirty="0" smtClean="0"/>
              <a:t>Version 3.5.1 with BZ </a:t>
            </a:r>
            <a:r>
              <a:rPr lang="en-US" dirty="0" err="1" smtClean="0"/>
              <a:t>isftcflux</a:t>
            </a:r>
            <a:r>
              <a:rPr lang="en-US" dirty="0" smtClean="0"/>
              <a:t> option 99;</a:t>
            </a:r>
          </a:p>
          <a:p>
            <a:pPr lvl="1"/>
            <a:r>
              <a:rPr lang="en-US" dirty="0" smtClean="0"/>
              <a:t>Model top = 10mb.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18" y="202622"/>
            <a:ext cx="7886700" cy="719603"/>
          </a:xfrm>
        </p:spPr>
        <p:txBody>
          <a:bodyPr/>
          <a:lstStyle/>
          <a:p>
            <a:pPr algn="ctr"/>
            <a:r>
              <a:rPr lang="en-US" b="1" dirty="0" err="1" smtClean="0"/>
              <a:t>EnKF</a:t>
            </a:r>
            <a:r>
              <a:rPr lang="en-US" b="1" dirty="0" smtClean="0"/>
              <a:t> increments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3" y="1350199"/>
            <a:ext cx="2520000" cy="2174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8" y="1350198"/>
            <a:ext cx="2520000" cy="2174431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75" y="3849633"/>
            <a:ext cx="2520000" cy="217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518" y="3849633"/>
            <a:ext cx="2520000" cy="217443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2" y="3849633"/>
            <a:ext cx="2520000" cy="217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455" y="1062562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GOES-13 Imager Ch3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190" y="1350199"/>
            <a:ext cx="2520000" cy="21744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8455" y="5928730"/>
            <a:ext cx="197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Prior—</a:t>
            </a:r>
            <a:r>
              <a:rPr lang="en-US" dirty="0"/>
              <a:t>b</a:t>
            </a:r>
            <a:r>
              <a:rPr lang="en-US" dirty="0" smtClean="0"/>
              <a:t>efore </a:t>
            </a:r>
            <a:r>
              <a:rPr lang="en-US" dirty="0" err="1" smtClean="0"/>
              <a:t>EnKF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55803" y="1062562"/>
            <a:ext cx="201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Analysis without BT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4560" y="1059942"/>
            <a:ext cx="169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Analysis with BT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304030" y="5928730"/>
            <a:ext cx="231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Increments </a:t>
            </a:r>
            <a:r>
              <a:rPr lang="en-US" dirty="0" smtClean="0"/>
              <a:t>without BT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90146" y="5928730"/>
            <a:ext cx="199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Increments with BT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310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992" y="237307"/>
            <a:ext cx="7886700" cy="883571"/>
          </a:xfrm>
        </p:spPr>
        <p:txBody>
          <a:bodyPr/>
          <a:lstStyle/>
          <a:p>
            <a:pPr algn="ctr"/>
            <a:r>
              <a:rPr lang="en-US" dirty="0" smtClean="0"/>
              <a:t>ROI – cutting off</a:t>
            </a:r>
            <a:endParaRPr lang="en-US" dirty="0"/>
          </a:p>
        </p:txBody>
      </p:sp>
      <p:pic>
        <p:nvPicPr>
          <p:cNvPr id="4" name="Picture 3" descr="f_mea_d02_201509281200_clodz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12" y="2676890"/>
            <a:ext cx="4114800" cy="3619254"/>
          </a:xfrm>
          <a:prstGeom prst="rect">
            <a:avLst/>
          </a:prstGeom>
        </p:spPr>
      </p:pic>
      <p:pic>
        <p:nvPicPr>
          <p:cNvPr id="5" name="Picture 4" descr="goes13.20150928_114518.BAND_04_d02_BT(K)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2" y="2676890"/>
            <a:ext cx="4114800" cy="355053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0813" y="1238866"/>
            <a:ext cx="8395059" cy="132003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BT vertical ROI function is centered to the model level of cloud top.</a:t>
            </a:r>
          </a:p>
          <a:p>
            <a:r>
              <a:rPr lang="en-US" sz="2000" dirty="0" smtClean="0"/>
              <a:t>RUC </a:t>
            </a:r>
            <a:r>
              <a:rPr lang="en-US" sz="2000" dirty="0" smtClean="0"/>
              <a:t>post method: </a:t>
            </a:r>
          </a:p>
          <a:p>
            <a:pPr lvl="1"/>
            <a:r>
              <a:rPr lang="en-US" sz="1800" dirty="0" smtClean="0"/>
              <a:t>From top to bottom, if </a:t>
            </a:r>
            <a:r>
              <a:rPr lang="en-US" sz="1800" dirty="0" err="1" smtClean="0"/>
              <a:t>qcloud+qice</a:t>
            </a:r>
            <a:r>
              <a:rPr lang="en-US" sz="1800" dirty="0" smtClean="0"/>
              <a:t> &gt; 0.0000001, then set this level as cloud top.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0987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7093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Observation Bias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90" y="1159797"/>
            <a:ext cx="2880000" cy="2485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91" y="1159797"/>
            <a:ext cx="2880000" cy="2557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79" y="3717772"/>
            <a:ext cx="3877391" cy="3061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2093" y="182836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/>
              <a:t>OmF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4018" y="1828361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OmA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12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762</TotalTime>
  <Words>491</Words>
  <Application>Microsoft Macintosh PowerPoint</Application>
  <PresentationFormat>On-screen Show (4:3)</PresentationFormat>
  <Paragraphs>74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Calibri Light</vt:lpstr>
      <vt:lpstr>Courier New</vt:lpstr>
      <vt:lpstr>Times New Roman</vt:lpstr>
      <vt:lpstr>Wingdings</vt:lpstr>
      <vt:lpstr>宋体</vt:lpstr>
      <vt:lpstr>Arial</vt:lpstr>
      <vt:lpstr>Office Theme</vt:lpstr>
      <vt:lpstr>Assimilating all-sky infrared radiances with ARW-EnKF system: test</vt:lpstr>
      <vt:lpstr>Review the real-time/operational forecasts for hurricane Joaquin (2015)</vt:lpstr>
      <vt:lpstr>Adding GOES-13 Infrared radiances into the PSU real-time system</vt:lpstr>
      <vt:lpstr>Difficulties in Assimilating Cloudy Radiance</vt:lpstr>
      <vt:lpstr>PowerPoint Presentation</vt:lpstr>
      <vt:lpstr>System: APSU system with Satellite Radiance</vt:lpstr>
      <vt:lpstr>EnKF increments</vt:lpstr>
      <vt:lpstr>ROI – cutting off</vt:lpstr>
      <vt:lpstr>Observation Bias</vt:lpstr>
      <vt:lpstr>Observation Error</vt:lpstr>
      <vt:lpstr>Fixed Observation Error (FOE)</vt:lpstr>
      <vt:lpstr>PowerPoint Presentation</vt:lpstr>
      <vt:lpstr>PowerPoint Presentation</vt:lpstr>
      <vt:lpstr>PowerPoint Presentation</vt:lpstr>
      <vt:lpstr>Remark and Plan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Assimilating all-sky infrared radiances with ARW-EnKF system</dc:title>
  <dc:creator>Microsoft Office User</dc:creator>
  <cp:lastModifiedBy>Microsoft Office User</cp:lastModifiedBy>
  <cp:revision>23</cp:revision>
  <dcterms:created xsi:type="dcterms:W3CDTF">2016-05-08T15:52:40Z</dcterms:created>
  <dcterms:modified xsi:type="dcterms:W3CDTF">2016-05-09T23:49:01Z</dcterms:modified>
</cp:coreProperties>
</file>