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364" r:id="rId3"/>
    <p:sldId id="282" r:id="rId4"/>
    <p:sldId id="339" r:id="rId5"/>
    <p:sldId id="293" r:id="rId6"/>
    <p:sldId id="362" r:id="rId7"/>
    <p:sldId id="366" r:id="rId8"/>
    <p:sldId id="268" r:id="rId9"/>
    <p:sldId id="367" r:id="rId10"/>
    <p:sldId id="369" r:id="rId11"/>
    <p:sldId id="372" r:id="rId12"/>
    <p:sldId id="374" r:id="rId13"/>
    <p:sldId id="287" r:id="rId14"/>
    <p:sldId id="376" r:id="rId15"/>
    <p:sldId id="296" r:id="rId16"/>
    <p:sldId id="289" r:id="rId17"/>
    <p:sldId id="309" r:id="rId18"/>
    <p:sldId id="375" r:id="rId19"/>
    <p:sldId id="377" r:id="rId20"/>
    <p:sldId id="378" r:id="rId21"/>
    <p:sldId id="380" r:id="rId22"/>
    <p:sldId id="379"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3" autoAdjust="0"/>
    <p:restoredTop sz="79202" autoAdjust="0"/>
  </p:normalViewPr>
  <p:slideViewPr>
    <p:cSldViewPr snapToGrid="0">
      <p:cViewPr varScale="1">
        <p:scale>
          <a:sx n="67" d="100"/>
          <a:sy n="67" d="100"/>
        </p:scale>
        <p:origin x="50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Documents\researchFiles_Apr16\LUT_WSM6_Graupel_ext_v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Exponential Distribution</c:v>
          </c:tx>
          <c:spPr>
            <a:ln w="19050" cap="rnd">
              <a:solidFill>
                <a:schemeClr val="accent1"/>
              </a:solidFill>
              <a:round/>
            </a:ln>
            <a:effectLst/>
          </c:spPr>
          <c:marker>
            <c:symbol val="none"/>
          </c:marker>
          <c:xVal>
            <c:numRef>
              <c:f>SheetX!$B$1:$B$9</c:f>
              <c:numCache>
                <c:formatCode>General</c:formatCode>
                <c:ptCount val="9"/>
                <c:pt idx="0">
                  <c:v>0</c:v>
                </c:pt>
                <c:pt idx="1">
                  <c:v>62.5</c:v>
                </c:pt>
                <c:pt idx="2">
                  <c:v>125</c:v>
                </c:pt>
                <c:pt idx="3">
                  <c:v>250</c:v>
                </c:pt>
                <c:pt idx="4">
                  <c:v>500</c:v>
                </c:pt>
                <c:pt idx="5">
                  <c:v>1000</c:v>
                </c:pt>
                <c:pt idx="6">
                  <c:v>2000</c:v>
                </c:pt>
              </c:numCache>
            </c:numRef>
          </c:xVal>
          <c:yVal>
            <c:numRef>
              <c:f>SheetX!$C$1:$C$9</c:f>
              <c:numCache>
                <c:formatCode>General</c:formatCode>
                <c:ptCount val="9"/>
                <c:pt idx="0">
                  <c:v>4</c:v>
                </c:pt>
                <c:pt idx="1">
                  <c:v>3.3161164727216015</c:v>
                </c:pt>
                <c:pt idx="2">
                  <c:v>2.7491571151638889</c:v>
                </c:pt>
                <c:pt idx="3">
                  <c:v>1.8894662109640588</c:v>
                </c:pt>
                <c:pt idx="4">
                  <c:v>0.89252064059371927</c:v>
                </c:pt>
                <c:pt idx="5">
                  <c:v>0.19914827347145578</c:v>
                </c:pt>
                <c:pt idx="6">
                  <c:v>9.915008706665434E-3</c:v>
                </c:pt>
              </c:numCache>
            </c:numRef>
          </c:yVal>
          <c:smooth val="1"/>
        </c:ser>
        <c:ser>
          <c:idx val="1"/>
          <c:order val="1"/>
          <c:tx>
            <c:v>Mean of Distribution</c:v>
          </c:tx>
          <c:spPr>
            <a:ln w="19050" cap="rnd">
              <a:solidFill>
                <a:schemeClr val="accent2"/>
              </a:solidFill>
              <a:round/>
            </a:ln>
            <a:effectLst/>
          </c:spPr>
          <c:marker>
            <c:symbol val="none"/>
          </c:marker>
          <c:xVal>
            <c:numRef>
              <c:f>SheetX!$D$1:$D$2</c:f>
              <c:numCache>
                <c:formatCode>General</c:formatCode>
                <c:ptCount val="2"/>
                <c:pt idx="0">
                  <c:v>333.33333333333331</c:v>
                </c:pt>
                <c:pt idx="1">
                  <c:v>333.33333333333331</c:v>
                </c:pt>
              </c:numCache>
            </c:numRef>
          </c:xVal>
          <c:yVal>
            <c:numRef>
              <c:f>SheetX!$E$1:$E$2</c:f>
              <c:numCache>
                <c:formatCode>General</c:formatCode>
                <c:ptCount val="2"/>
                <c:pt idx="0">
                  <c:v>0</c:v>
                </c:pt>
                <c:pt idx="1">
                  <c:v>6</c:v>
                </c:pt>
              </c:numCache>
            </c:numRef>
          </c:yVal>
          <c:smooth val="1"/>
        </c:ser>
        <c:dLbls>
          <c:showLegendKey val="0"/>
          <c:showVal val="0"/>
          <c:showCatName val="0"/>
          <c:showSerName val="0"/>
          <c:showPercent val="0"/>
          <c:showBubbleSize val="0"/>
        </c:dLbls>
        <c:axId val="1863582048"/>
        <c:axId val="1863584224"/>
      </c:scatterChart>
      <c:valAx>
        <c:axId val="1863582048"/>
        <c:scaling>
          <c:orientation val="minMax"/>
          <c:max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solidFill>
                      <a:schemeClr val="tx1"/>
                    </a:solidFill>
                    <a:latin typeface="Arial" panose="020B0604020202020204" pitchFamily="34" charset="0"/>
                    <a:cs typeface="Arial" panose="020B0604020202020204" pitchFamily="34" charset="0"/>
                  </a:rPr>
                  <a:t>Particle SIze (microns)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3584224"/>
        <c:crosses val="autoZero"/>
        <c:crossBetween val="midCat"/>
      </c:valAx>
      <c:valAx>
        <c:axId val="1863584224"/>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solidFill>
                      <a:schemeClr val="tx1"/>
                    </a:solidFill>
                    <a:latin typeface="Arial" panose="020B0604020202020204" pitchFamily="34" charset="0"/>
                    <a:cs typeface="Arial" panose="020B0604020202020204" pitchFamily="34" charset="0"/>
                  </a:rPr>
                  <a:t>Particle</a:t>
                </a:r>
                <a:r>
                  <a:rPr lang="en-US" sz="1800" baseline="0">
                    <a:solidFill>
                      <a:schemeClr val="tx1"/>
                    </a:solidFill>
                    <a:latin typeface="Arial" panose="020B0604020202020204" pitchFamily="34" charset="0"/>
                    <a:cs typeface="Arial" panose="020B0604020202020204" pitchFamily="34" charset="0"/>
                  </a:rPr>
                  <a:t> Size Density (# / m</a:t>
                </a:r>
                <a:r>
                  <a:rPr lang="en-US" sz="1800" baseline="30000">
                    <a:solidFill>
                      <a:schemeClr val="tx1"/>
                    </a:solidFill>
                    <a:latin typeface="Arial" panose="020B0604020202020204" pitchFamily="34" charset="0"/>
                    <a:cs typeface="Arial" panose="020B0604020202020204" pitchFamily="34" charset="0"/>
                  </a:rPr>
                  <a:t>3</a:t>
                </a:r>
                <a:r>
                  <a:rPr lang="en-US" sz="1800" baseline="0">
                    <a:solidFill>
                      <a:schemeClr val="tx1"/>
                    </a:solidFill>
                    <a:latin typeface="Arial" panose="020B0604020202020204" pitchFamily="34" charset="0"/>
                    <a:cs typeface="Arial" panose="020B0604020202020204" pitchFamily="34" charset="0"/>
                  </a:rPr>
                  <a:t> / micron)</a:t>
                </a:r>
                <a:endParaRPr lang="en-US" sz="180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3582048"/>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BD095-E406-4309-82B5-48C730816260}" type="datetimeFigureOut">
              <a:rPr lang="en-US" smtClean="0"/>
              <a:t>5/5/2016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846D1-86E7-4B90-A841-4D2C5E4E233F}" type="slidenum">
              <a:rPr lang="en-US" smtClean="0"/>
              <a:t>‹#›</a:t>
            </a:fld>
            <a:endParaRPr lang="en-US"/>
          </a:p>
        </p:txBody>
      </p:sp>
    </p:spTree>
    <p:extLst>
      <p:ext uri="{BB962C8B-B14F-4D97-AF65-F5344CB8AC3E}">
        <p14:creationId xmlns:p14="http://schemas.microsoft.com/office/powerpoint/2010/main" val="29152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I’m sure that many </a:t>
            </a:r>
            <a:r>
              <a:rPr lang="en-US" baseline="0" dirty="0" smtClean="0"/>
              <a:t>of us are familiar with these sorts of representations of tropical cyclones, namely the visible and infrared as viewed from satellites. These images certainly demonstrate the existence of the storm, and provide some qualitative sense of storm intensity, but there is little direct evidence or signal from what is present below cloud top.</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The visible image is produced by scattered sunlight, while the signal at this IR frequency is produced mostly by the emission from the highest altitude solids and liquids and is indicative of their temperature. </a:t>
            </a:r>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2</a:t>
            </a:fld>
            <a:endParaRPr lang="en-US"/>
          </a:p>
        </p:txBody>
      </p:sp>
    </p:spTree>
    <p:extLst>
      <p:ext uri="{BB962C8B-B14F-4D97-AF65-F5344CB8AC3E}">
        <p14:creationId xmlns:p14="http://schemas.microsoft.com/office/powerpoint/2010/main" val="285413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contrast, shown</a:t>
            </a:r>
            <a:r>
              <a:rPr lang="en-US" baseline="0" dirty="0" smtClean="0"/>
              <a:t> here are perhaps less familiar representations of tropical cyclones, these are </a:t>
            </a:r>
            <a:r>
              <a:rPr lang="en-US" dirty="0" smtClean="0"/>
              <a:t>satellite images of</a:t>
            </a:r>
            <a:r>
              <a:rPr lang="en-US" baseline="0" dirty="0" smtClean="0"/>
              <a:t> brightness temperature </a:t>
            </a:r>
            <a:r>
              <a:rPr lang="en-US" dirty="0" smtClean="0"/>
              <a:t>in the microwave spectrum.</a:t>
            </a:r>
            <a:r>
              <a:rPr lang="en-US" baseline="0" dirty="0" smtClean="0"/>
              <a:t> This is </a:t>
            </a:r>
            <a:r>
              <a:rPr lang="en-US" dirty="0" smtClean="0"/>
              <a:t>of the same</a:t>
            </a:r>
            <a:r>
              <a:rPr lang="en-US" baseline="0" dirty="0" smtClean="0"/>
              <a:t> hurricane at nearly the same time as the previous two images</a:t>
            </a:r>
            <a:r>
              <a:rPr lang="en-US" dirty="0" smtClean="0"/>
              <a:t>. </a:t>
            </a:r>
            <a:r>
              <a:rPr lang="en-US" baseline="0" dirty="0" smtClean="0"/>
              <a:t>In these passive microwave observations, there is much more direct evidence of what exists below cloud top, which can be very useful information.</a:t>
            </a:r>
          </a:p>
          <a:p>
            <a:pPr marL="0" indent="0">
              <a:buFontTx/>
              <a:buNone/>
            </a:pPr>
            <a:endParaRPr lang="en-US" baseline="0" dirty="0" smtClean="0"/>
          </a:p>
          <a:p>
            <a:pPr marL="0" indent="0">
              <a:buFontTx/>
              <a:buNone/>
            </a:pPr>
            <a:endParaRPr lang="en-US" baseline="0" dirty="0" smtClean="0"/>
          </a:p>
          <a:p>
            <a:pPr marL="171450" indent="-171450">
              <a:buFontTx/>
              <a:buChar char="-"/>
            </a:pPr>
            <a:r>
              <a:rPr lang="en-US" dirty="0" smtClean="0"/>
              <a:t>In both images, the hurricane looks substantially different than,</a:t>
            </a:r>
            <a:r>
              <a:rPr lang="en-US" baseline="0" dirty="0" smtClean="0"/>
              <a:t> for example </a:t>
            </a:r>
            <a:r>
              <a:rPr lang="en-US" dirty="0" smtClean="0"/>
              <a:t>the area of cloudiness to the north. The right image is even</a:t>
            </a:r>
            <a:r>
              <a:rPr lang="en-US" baseline="0" dirty="0" smtClean="0"/>
              <a:t> more substantially different, having greater contrast within the area of the hurricane, and an evident eye-like structure; in fact, it is the eye. </a:t>
            </a:r>
            <a:endParaRPr lang="en-US" dirty="0" smtClean="0"/>
          </a:p>
          <a:p>
            <a:pPr marL="171450" indent="-171450">
              <a:buFontTx/>
              <a:buChar char="-"/>
            </a:pPr>
            <a:endParaRPr lang="en-US" dirty="0" smtClean="0"/>
          </a:p>
          <a:p>
            <a:pPr marL="171450" indent="-171450">
              <a:buFontTx/>
              <a:buChar char="-"/>
            </a:pPr>
            <a:r>
              <a:rPr lang="en-US" dirty="0" smtClean="0"/>
              <a:t>Clear-air</a:t>
            </a:r>
            <a:r>
              <a:rPr lang="en-US" baseline="0" dirty="0" smtClean="0"/>
              <a:t> 37 GHz over ocean has low brightness temperature because surface has low emissivity, it’s emitting far less radiation at this frequency than would a “perfect” black body emitter. The land has high emissivity, it has high brightness temperature.</a:t>
            </a:r>
          </a:p>
          <a:p>
            <a:pPr marL="171450" indent="-171450">
              <a:buFontTx/>
              <a:buChar char="-"/>
            </a:pPr>
            <a:r>
              <a:rPr lang="en-US" baseline="0" dirty="0" smtClean="0"/>
              <a:t>Warm anomalies in 37 GHz brightness temperature over ocean is liquid cloud and rain. Liquid drops have fairly high emissivity and net adds to the radiance. It also absorbs some of what the surface emits, but clearly it emits more than it absorbs.</a:t>
            </a:r>
          </a:p>
          <a:p>
            <a:pPr marL="628650" lvl="1" indent="-171450">
              <a:buFontTx/>
              <a:buChar char="-"/>
            </a:pPr>
            <a:r>
              <a:rPr lang="en-US" baseline="0" dirty="0" smtClean="0"/>
              <a:t>There is substantial dynamic range within observable liquid hydrometeor content: the warmer it is, the more liquid hydrometeors there are. Observe that the heavy rain of the tropical cyclone (and convection south of Mexico) is substantially warmer than cloudy areas elsewhere.</a:t>
            </a:r>
          </a:p>
          <a:p>
            <a:pPr marL="171450" lvl="0" indent="-171450">
              <a:buFontTx/>
              <a:buChar char="-"/>
            </a:pPr>
            <a:r>
              <a:rPr lang="en-US" baseline="0" dirty="0" smtClean="0"/>
              <a:t>Clear-air 91 GHz are warm both over water and land, and low brightness temperature anomalies are present over both. This is the precipitation-size ice particles (snow, graupel and hail) scattering </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3</a:t>
            </a:fld>
            <a:endParaRPr lang="en-US"/>
          </a:p>
        </p:txBody>
      </p:sp>
    </p:spTree>
    <p:extLst>
      <p:ext uri="{BB962C8B-B14F-4D97-AF65-F5344CB8AC3E}">
        <p14:creationId xmlns:p14="http://schemas.microsoft.com/office/powerpoint/2010/main" val="27645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Using observations at substantially different frequencies can be especially powerful.</a:t>
            </a:r>
          </a:p>
          <a:p>
            <a:pPr marL="171450" indent="-171450">
              <a:buFontTx/>
              <a:buChar char="-"/>
            </a:pPr>
            <a:r>
              <a:rPr lang="en-US" baseline="0" dirty="0" smtClean="0"/>
              <a:t>At lower frequencies such as 37 GHz, over locations of water surface, higher brightness temperatures correspond to more cloud liquid and rain present, but it is largely ambiguous as to the presence of ice particles. A higher frequency observation, such as 91.7 GHz, is sensitive to this.</a:t>
            </a:r>
          </a:p>
          <a:p>
            <a:pPr marL="171450" indent="-171450">
              <a:buFontTx/>
              <a:buChar char="-"/>
            </a:pPr>
            <a:r>
              <a:rPr lang="en-US" baseline="0" dirty="0" smtClean="0"/>
              <a:t>At higher frequencies such as 91.7 GHz, warmer temperatures (shown in blue) correspond to lack of ice particles, but it is ambiguous as to the presence of some low-altitude liquid cloud. The lower-frequency observation is sensitive to this.</a:t>
            </a: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Clear-air</a:t>
            </a:r>
            <a:r>
              <a:rPr lang="en-US" baseline="0" dirty="0" smtClean="0"/>
              <a:t> 37 GHz over ocean has low brightness temperature because surface has low emissivity, it’s emitting far less radiation at this frequency than would a “perfect” black body emitter. The land has high emissivity, it has high brightness temperature.</a:t>
            </a:r>
          </a:p>
          <a:p>
            <a:pPr marL="171450" indent="-171450">
              <a:buFontTx/>
              <a:buChar char="-"/>
            </a:pPr>
            <a:r>
              <a:rPr lang="en-US" baseline="0" dirty="0" smtClean="0"/>
              <a:t>Warm anomalies in 37 GHz brightness temperature over ocean is liquid cloud and rain. Liquid drops have fairly high emissivity and net adds to the radiance. It also absorbs some of what the surface emits, but clearly it emits more than it absorbs.</a:t>
            </a:r>
          </a:p>
          <a:p>
            <a:pPr marL="628650" lvl="1" indent="-171450">
              <a:buFontTx/>
              <a:buChar char="-"/>
            </a:pPr>
            <a:r>
              <a:rPr lang="en-US" baseline="0" dirty="0" smtClean="0"/>
              <a:t>There is substantial dynamic range within observable liquid hydrometeor content: the warmer it is, the more liquid hydrometeors there are. Observe that the heavy rain of the tropical cyclone (and convection south of Mexico) is substantially warmer than cloudy areas elsewhere.</a:t>
            </a:r>
          </a:p>
          <a:p>
            <a:pPr marL="171450" lvl="0" indent="-171450">
              <a:buFontTx/>
              <a:buChar char="-"/>
            </a:pPr>
            <a:r>
              <a:rPr lang="en-US" baseline="0" dirty="0" smtClean="0"/>
              <a:t>Clear-air 91 GHz are warm both over water and land, and low brightness temperature anomalies are present over both. This is the precipitation-size ice particles (snow, graupel and hail) scattering </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4</a:t>
            </a:fld>
            <a:endParaRPr lang="en-US"/>
          </a:p>
        </p:txBody>
      </p:sp>
    </p:spTree>
    <p:extLst>
      <p:ext uri="{BB962C8B-B14F-4D97-AF65-F5344CB8AC3E}">
        <p14:creationId xmlns:p14="http://schemas.microsoft.com/office/powerpoint/2010/main" val="323234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7</a:t>
            </a:fld>
            <a:endParaRPr lang="en-US"/>
          </a:p>
        </p:txBody>
      </p:sp>
    </p:spTree>
    <p:extLst>
      <p:ext uri="{BB962C8B-B14F-4D97-AF65-F5344CB8AC3E}">
        <p14:creationId xmlns:p14="http://schemas.microsoft.com/office/powerpoint/2010/main" val="200207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Though both the MP schemes and CRTM remain sources for error/bias to observation</a:t>
            </a:r>
          </a:p>
        </p:txBody>
      </p:sp>
      <p:sp>
        <p:nvSpPr>
          <p:cNvPr id="4" name="Slide Number Placeholder 3"/>
          <p:cNvSpPr>
            <a:spLocks noGrp="1"/>
          </p:cNvSpPr>
          <p:nvPr>
            <p:ph type="sldNum" sz="quarter" idx="10"/>
          </p:nvPr>
        </p:nvSpPr>
        <p:spPr/>
        <p:txBody>
          <a:bodyPr/>
          <a:lstStyle/>
          <a:p>
            <a:fld id="{395846D1-86E7-4B90-A841-4D2C5E4E233F}" type="slidenum">
              <a:rPr lang="en-US" smtClean="0"/>
              <a:t>8</a:t>
            </a:fld>
            <a:endParaRPr lang="en-US"/>
          </a:p>
        </p:txBody>
      </p:sp>
    </p:spTree>
    <p:extLst>
      <p:ext uri="{BB962C8B-B14F-4D97-AF65-F5344CB8AC3E}">
        <p14:creationId xmlns:p14="http://schemas.microsoft.com/office/powerpoint/2010/main" val="351990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Bug fixes and other changes since last group meeting, so new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Values of fixed</a:t>
            </a:r>
            <a:r>
              <a:rPr lang="en-US" baseline="0" dirty="0" smtClean="0"/>
              <a:t> e</a:t>
            </a:r>
            <a:r>
              <a:rPr lang="en-US" dirty="0" smtClean="0"/>
              <a:t>ffective radii </a:t>
            </a:r>
            <a:r>
              <a:rPr lang="en-US" dirty="0" smtClean="0"/>
              <a:t>for CRTM </a:t>
            </a:r>
            <a:r>
              <a:rPr lang="en-US" dirty="0" smtClean="0"/>
              <a:t>as released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Cloud: </a:t>
            </a:r>
            <a:r>
              <a:rPr lang="en-US" dirty="0" smtClean="0"/>
              <a:t>20 </a:t>
            </a:r>
            <a:r>
              <a:rPr lang="el-GR" dirty="0" smtClean="0"/>
              <a:t>μ</a:t>
            </a:r>
            <a:r>
              <a:rPr lang="en-US" dirty="0" smtClean="0"/>
              <a:t>m   Rain: </a:t>
            </a:r>
            <a:r>
              <a:rPr lang="en-US" dirty="0" smtClean="0"/>
              <a:t>400 </a:t>
            </a:r>
            <a:r>
              <a:rPr lang="el-GR" dirty="0" smtClean="0"/>
              <a:t>μ</a:t>
            </a:r>
            <a:r>
              <a:rPr lang="en-US" dirty="0" smtClean="0"/>
              <a:t>m   Ice: </a:t>
            </a:r>
            <a:r>
              <a:rPr lang="en-US" dirty="0" smtClean="0"/>
              <a:t>40 </a:t>
            </a:r>
            <a:r>
              <a:rPr lang="el-GR" dirty="0" smtClean="0"/>
              <a:t>μ</a:t>
            </a:r>
            <a:r>
              <a:rPr lang="en-US" dirty="0" smtClean="0"/>
              <a:t>m  Snow: </a:t>
            </a:r>
            <a:r>
              <a:rPr lang="en-US" dirty="0" smtClean="0"/>
              <a:t>400 </a:t>
            </a:r>
            <a:r>
              <a:rPr lang="el-GR" dirty="0" smtClean="0"/>
              <a:t>μ</a:t>
            </a:r>
            <a:r>
              <a:rPr lang="en-US" dirty="0" smtClean="0"/>
              <a:t>m   Graupel: </a:t>
            </a:r>
            <a:r>
              <a:rPr lang="en-US" dirty="0" smtClean="0"/>
              <a:t>400 </a:t>
            </a:r>
            <a:r>
              <a:rPr lang="el-GR" dirty="0" smtClean="0"/>
              <a:t>μ</a:t>
            </a:r>
            <a:r>
              <a:rPr lang="en-US" dirty="0" smtClean="0"/>
              <a:t>m   </a:t>
            </a:r>
          </a:p>
          <a:p>
            <a:endParaRPr lang="en-US" dirty="0"/>
          </a:p>
        </p:txBody>
      </p:sp>
      <p:sp>
        <p:nvSpPr>
          <p:cNvPr id="4" name="Slide Number Placeholder 3"/>
          <p:cNvSpPr>
            <a:spLocks noGrp="1"/>
          </p:cNvSpPr>
          <p:nvPr>
            <p:ph type="sldNum" sz="quarter" idx="10"/>
          </p:nvPr>
        </p:nvSpPr>
        <p:spPr/>
        <p:txBody>
          <a:bodyPr/>
          <a:lstStyle/>
          <a:p>
            <a:fld id="{5140FD68-4CF2-434A-BD59-6D1F9A3E674A}" type="slidenum">
              <a:rPr lang="en-US" smtClean="0"/>
              <a:t>9</a:t>
            </a:fld>
            <a:endParaRPr lang="en-US"/>
          </a:p>
        </p:txBody>
      </p:sp>
    </p:spTree>
    <p:extLst>
      <p:ext uri="{BB962C8B-B14F-4D97-AF65-F5344CB8AC3E}">
        <p14:creationId xmlns:p14="http://schemas.microsoft.com/office/powerpoint/2010/main" val="277663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Effective Radii for CRTM As Released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Cloud: 15 </a:t>
            </a:r>
            <a:r>
              <a:rPr lang="el-GR" dirty="0" smtClean="0"/>
              <a:t>μ</a:t>
            </a:r>
            <a:r>
              <a:rPr lang="en-US" dirty="0" smtClean="0"/>
              <a:t>m   Rain: 500 </a:t>
            </a:r>
            <a:r>
              <a:rPr lang="el-GR" dirty="0" smtClean="0"/>
              <a:t>μ</a:t>
            </a:r>
            <a:r>
              <a:rPr lang="en-US" dirty="0" smtClean="0"/>
              <a:t>m   Ice: 50 </a:t>
            </a:r>
            <a:r>
              <a:rPr lang="el-GR" dirty="0" smtClean="0"/>
              <a:t>μ</a:t>
            </a:r>
            <a:r>
              <a:rPr lang="en-US" dirty="0" smtClean="0"/>
              <a:t>m  Snow: 1000 </a:t>
            </a:r>
            <a:r>
              <a:rPr lang="el-GR" dirty="0" smtClean="0"/>
              <a:t>μ</a:t>
            </a:r>
            <a:r>
              <a:rPr lang="en-US" dirty="0" smtClean="0"/>
              <a:t>m   Graupel: 1000 </a:t>
            </a:r>
            <a:r>
              <a:rPr lang="el-GR" dirty="0" smtClean="0"/>
              <a:t>μ</a:t>
            </a:r>
            <a:r>
              <a:rPr lang="en-US" dirty="0" smtClean="0"/>
              <a:t>m   </a:t>
            </a:r>
          </a:p>
          <a:p>
            <a:endParaRPr lang="en-US" dirty="0"/>
          </a:p>
        </p:txBody>
      </p:sp>
      <p:sp>
        <p:nvSpPr>
          <p:cNvPr id="4" name="Slide Number Placeholder 3"/>
          <p:cNvSpPr>
            <a:spLocks noGrp="1"/>
          </p:cNvSpPr>
          <p:nvPr>
            <p:ph type="sldNum" sz="quarter" idx="10"/>
          </p:nvPr>
        </p:nvSpPr>
        <p:spPr/>
        <p:txBody>
          <a:bodyPr/>
          <a:lstStyle/>
          <a:p>
            <a:fld id="{5140FD68-4CF2-434A-BD59-6D1F9A3E674A}" type="slidenum">
              <a:rPr lang="en-US" smtClean="0"/>
              <a:t>10</a:t>
            </a:fld>
            <a:endParaRPr lang="en-US"/>
          </a:p>
        </p:txBody>
      </p:sp>
    </p:spTree>
    <p:extLst>
      <p:ext uri="{BB962C8B-B14F-4D97-AF65-F5344CB8AC3E}">
        <p14:creationId xmlns:p14="http://schemas.microsoft.com/office/powerpoint/2010/main" val="372909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20</a:t>
            </a:fld>
            <a:endParaRPr lang="en-US"/>
          </a:p>
        </p:txBody>
      </p:sp>
    </p:spTree>
    <p:extLst>
      <p:ext uri="{BB962C8B-B14F-4D97-AF65-F5344CB8AC3E}">
        <p14:creationId xmlns:p14="http://schemas.microsoft.com/office/powerpoint/2010/main" val="399467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15A8C6AB-DBF6-4BC2-9B63-E1B30DDEE371}" type="slidenum">
              <a:rPr lang="en-US" smtClean="0"/>
              <a:t>23</a:t>
            </a:fld>
            <a:endParaRPr lang="en-US"/>
          </a:p>
        </p:txBody>
      </p:sp>
    </p:spTree>
    <p:extLst>
      <p:ext uri="{BB962C8B-B14F-4D97-AF65-F5344CB8AC3E}">
        <p14:creationId xmlns:p14="http://schemas.microsoft.com/office/powerpoint/2010/main" val="38956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D9B18-B00E-42FF-9A43-ACB3F888A83E}"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331870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D9B18-B00E-42FF-9A43-ACB3F888A83E}"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96999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D9B18-B00E-42FF-9A43-ACB3F888A83E}"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29812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5D9B18-B00E-42FF-9A43-ACB3F888A83E}"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357087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D9B18-B00E-42FF-9A43-ACB3F888A83E}"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6197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D9B18-B00E-42FF-9A43-ACB3F888A83E}"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422097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D9B18-B00E-42FF-9A43-ACB3F888A83E}" type="datetimeFigureOut">
              <a:rPr lang="en-US" smtClean="0"/>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06741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D9B18-B00E-42FF-9A43-ACB3F888A83E}" type="datetimeFigureOut">
              <a:rPr lang="en-US" smtClean="0"/>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224197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9B18-B00E-42FF-9A43-ACB3F888A83E}" type="datetimeFigureOut">
              <a:rPr lang="en-US" smtClean="0"/>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48694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9B18-B00E-42FF-9A43-ACB3F888A83E}"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50258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9B18-B00E-42FF-9A43-ACB3F888A83E}"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414342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D9B18-B00E-42FF-9A43-ACB3F888A83E}" type="datetimeFigureOut">
              <a:rPr lang="en-US" smtClean="0"/>
              <a:t>5/5/2016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ECD16-C630-4594-9FB5-35F6029C8B4A}" type="slidenum">
              <a:rPr lang="en-US" smtClean="0"/>
              <a:t>‹#›</a:t>
            </a:fld>
            <a:endParaRPr lang="en-US"/>
          </a:p>
        </p:txBody>
      </p:sp>
    </p:spTree>
    <p:extLst>
      <p:ext uri="{BB962C8B-B14F-4D97-AF65-F5344CB8AC3E}">
        <p14:creationId xmlns:p14="http://schemas.microsoft.com/office/powerpoint/2010/main" val="139848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1.png"/><Relationship Id="rId10" Type="http://schemas.openxmlformats.org/officeDocument/2006/relationships/image" Target="../media/image31.png"/><Relationship Id="rId4" Type="http://schemas.openxmlformats.org/officeDocument/2006/relationships/image" Target="../media/image34.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43.png"/><Relationship Id="rId2" Type="http://schemas.openxmlformats.org/officeDocument/2006/relationships/image" Target="../media/image44.png"/><Relationship Id="rId16"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19.png"/><Relationship Id="rId12"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43.pn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915" y="160152"/>
            <a:ext cx="10260170" cy="2387600"/>
          </a:xfrm>
        </p:spPr>
        <p:txBody>
          <a:bodyPr>
            <a:noAutofit/>
          </a:bodyPr>
          <a:lstStyle/>
          <a:p>
            <a:r>
              <a:rPr lang="en-US" sz="4000" dirty="0"/>
              <a:t>T</a:t>
            </a:r>
            <a:r>
              <a:rPr lang="en-US" sz="4000" dirty="0" smtClean="0"/>
              <a:t>he </a:t>
            </a:r>
            <a:r>
              <a:rPr lang="en-US" sz="4000" dirty="0" smtClean="0"/>
              <a:t>CRTM to Microphysics-Consistent Cloud Optical </a:t>
            </a:r>
            <a:r>
              <a:rPr lang="en-US" sz="4000" dirty="0" smtClean="0"/>
              <a:t>Properties: Analyses and Applications</a:t>
            </a:r>
            <a:endParaRPr lang="en-US" sz="4000" dirty="0"/>
          </a:p>
        </p:txBody>
      </p:sp>
      <p:pic>
        <p:nvPicPr>
          <p:cNvPr id="1028" name="Picture 4" descr="penn-stat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6" y="5166804"/>
            <a:ext cx="2882686" cy="1504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yclotron.tamu.edu/reu/poster_pics/NSF_logo_lar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790" y="4860081"/>
            <a:ext cx="1828800" cy="1855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13499" t="31876" r="17112" b="28024"/>
          <a:stretch/>
        </p:blipFill>
        <p:spPr>
          <a:xfrm>
            <a:off x="219686" y="5314665"/>
            <a:ext cx="3719436" cy="1209040"/>
          </a:xfrm>
          <a:prstGeom prst="rect">
            <a:avLst/>
          </a:prstGeom>
        </p:spPr>
      </p:pic>
      <p:sp>
        <p:nvSpPr>
          <p:cNvPr id="3" name="Subtitle 2"/>
          <p:cNvSpPr>
            <a:spLocks noGrp="1"/>
          </p:cNvSpPr>
          <p:nvPr>
            <p:ph type="subTitle" idx="1"/>
          </p:nvPr>
        </p:nvSpPr>
        <p:spPr>
          <a:xfrm>
            <a:off x="1524000" y="2761130"/>
            <a:ext cx="9144000" cy="2845912"/>
          </a:xfrm>
        </p:spPr>
        <p:txBody>
          <a:bodyPr>
            <a:normAutofit/>
          </a:bodyPr>
          <a:lstStyle/>
          <a:p>
            <a:r>
              <a:rPr lang="en-US" dirty="0" smtClean="0"/>
              <a:t>Research Group Meeting</a:t>
            </a:r>
            <a:endParaRPr lang="en-US" dirty="0"/>
          </a:p>
          <a:p>
            <a:r>
              <a:rPr lang="en-US" dirty="0" smtClean="0"/>
              <a:t>10 May 2016</a:t>
            </a:r>
            <a:endParaRPr lang="en-US" dirty="0" smtClean="0"/>
          </a:p>
          <a:p>
            <a:endParaRPr lang="en-US" sz="1050" dirty="0" smtClean="0"/>
          </a:p>
          <a:p>
            <a:r>
              <a:rPr lang="en-US" dirty="0" smtClean="0"/>
              <a:t>Scott Sieron</a:t>
            </a:r>
          </a:p>
          <a:p>
            <a:r>
              <a:rPr lang="en-US" dirty="0" smtClean="0"/>
              <a:t>Advisors: </a:t>
            </a:r>
            <a:r>
              <a:rPr lang="en-US" dirty="0" err="1" smtClean="0"/>
              <a:t>Fuqing</a:t>
            </a:r>
            <a:r>
              <a:rPr lang="en-US" dirty="0" smtClean="0"/>
              <a:t> </a:t>
            </a:r>
            <a:r>
              <a:rPr lang="en-US" dirty="0" smtClean="0"/>
              <a:t>Zhang, Eugene </a:t>
            </a:r>
            <a:r>
              <a:rPr lang="en-US" dirty="0" err="1" smtClean="0"/>
              <a:t>Clothiaux</a:t>
            </a:r>
            <a:endParaRPr lang="en-US" dirty="0" smtClean="0"/>
          </a:p>
          <a:p>
            <a:r>
              <a:rPr lang="en-US" dirty="0" smtClean="0"/>
              <a:t>Major </a:t>
            </a:r>
            <a:r>
              <a:rPr lang="en-US" dirty="0" smtClean="0"/>
              <a:t>Collaborator: Lu </a:t>
            </a:r>
            <a:r>
              <a:rPr lang="en-US" dirty="0" err="1" smtClean="0"/>
              <a:t>Yinghui</a:t>
            </a:r>
            <a:endParaRPr lang="en-US" dirty="0"/>
          </a:p>
        </p:txBody>
      </p:sp>
    </p:spTree>
    <p:extLst>
      <p:ext uri="{BB962C8B-B14F-4D97-AF65-F5344CB8AC3E}">
        <p14:creationId xmlns:p14="http://schemas.microsoft.com/office/powerpoint/2010/main" val="3057714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txBox="1">
            <a:spLocks/>
          </p:cNvSpPr>
          <p:nvPr/>
        </p:nvSpPr>
        <p:spPr>
          <a:xfrm>
            <a:off x="10400936" y="113737"/>
            <a:ext cx="1791064" cy="920115"/>
          </a:xfrm>
          <a:prstGeom prst="rect">
            <a:avLst/>
          </a:prstGeom>
        </p:spPr>
        <p:txBody>
          <a:bodyPr vert="horz" lIns="121899" tIns="60949" rIns="121899" bIns="60949" rtlCol="0" anchor="ctr">
            <a:normAutofit fontScale="97500"/>
          </a:bodyPr>
          <a:lstStyle>
            <a:lvl1pPr algn="ctr" defTabSz="1218987" rtl="0" eaLnBrk="1" latinLnBrk="0" hangingPunct="1">
              <a:spcBef>
                <a:spcPct val="0"/>
              </a:spcBef>
              <a:buNone/>
              <a:defRPr sz="5900" kern="1200">
                <a:solidFill>
                  <a:schemeClr val="tx1"/>
                </a:solidFill>
                <a:latin typeface="+mj-lt"/>
                <a:ea typeface="+mj-ea"/>
                <a:cs typeface="+mj-cs"/>
              </a:defRPr>
            </a:lvl1pPr>
          </a:lstStyle>
          <a:p>
            <a:r>
              <a:rPr lang="en-US" sz="4200" dirty="0" smtClean="0"/>
              <a:t>WSM6</a:t>
            </a:r>
            <a:endParaRPr lang="en-US" sz="4200" dirty="0"/>
          </a:p>
        </p:txBody>
      </p:sp>
      <p:grpSp>
        <p:nvGrpSpPr>
          <p:cNvPr id="62" name="Group 61"/>
          <p:cNvGrpSpPr/>
          <p:nvPr/>
        </p:nvGrpSpPr>
        <p:grpSpPr>
          <a:xfrm>
            <a:off x="10614071" y="1368784"/>
            <a:ext cx="817934" cy="4786070"/>
            <a:chOff x="5082971" y="-149338"/>
            <a:chExt cx="705491" cy="4128121"/>
          </a:xfrm>
        </p:grpSpPr>
        <p:grpSp>
          <p:nvGrpSpPr>
            <p:cNvPr id="63" name="Group 62"/>
            <p:cNvGrpSpPr/>
            <p:nvPr/>
          </p:nvGrpSpPr>
          <p:grpSpPr>
            <a:xfrm rot="16200000">
              <a:off x="3282880" y="1650753"/>
              <a:ext cx="4128121" cy="527940"/>
              <a:chOff x="1" y="7163500"/>
              <a:chExt cx="4211205" cy="538565"/>
            </a:xfrm>
          </p:grpSpPr>
          <p:pic>
            <p:nvPicPr>
              <p:cNvPr id="73" name="Picture 72"/>
              <p:cNvPicPr>
                <a:picLocks noChangeAspect="1"/>
              </p:cNvPicPr>
              <p:nvPr/>
            </p:nvPicPr>
            <p:blipFill rotWithShape="1">
              <a:blip r:embed="rId3">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82" name="Rectangle 81"/>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36009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a:off x="5297350" y="-124895"/>
              <a:ext cx="491112" cy="3726941"/>
              <a:chOff x="5297350" y="-124895"/>
              <a:chExt cx="491112" cy="3726941"/>
            </a:xfrm>
          </p:grpSpPr>
          <p:sp>
            <p:nvSpPr>
              <p:cNvPr id="65" name="TextBox 64"/>
              <p:cNvSpPr txBox="1"/>
              <p:nvPr/>
            </p:nvSpPr>
            <p:spPr>
              <a:xfrm>
                <a:off x="5297350" y="3283487"/>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66" name="TextBox 65"/>
              <p:cNvSpPr txBox="1"/>
              <p:nvPr/>
            </p:nvSpPr>
            <p:spPr>
              <a:xfrm>
                <a:off x="5297350" y="2601811"/>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140</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5297350" y="1920134"/>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180</a:t>
                </a:r>
                <a:endParaRPr lang="en-US" dirty="0">
                  <a:latin typeface="Arial" panose="020B0604020202020204" pitchFamily="34" charset="0"/>
                  <a:cs typeface="Arial" panose="020B0604020202020204" pitchFamily="34" charset="0"/>
                </a:endParaRPr>
              </a:p>
            </p:txBody>
          </p:sp>
          <p:sp>
            <p:nvSpPr>
              <p:cNvPr id="68" name="TextBox 67"/>
              <p:cNvSpPr txBox="1"/>
              <p:nvPr/>
            </p:nvSpPr>
            <p:spPr>
              <a:xfrm>
                <a:off x="5297350" y="1238459"/>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220</a:t>
                </a:r>
                <a:endParaRPr lang="en-US" dirty="0">
                  <a:latin typeface="Arial" panose="020B0604020202020204" pitchFamily="34" charset="0"/>
                  <a:cs typeface="Arial" panose="020B0604020202020204" pitchFamily="34" charset="0"/>
                </a:endParaRPr>
              </a:p>
            </p:txBody>
          </p:sp>
          <p:sp>
            <p:nvSpPr>
              <p:cNvPr id="69" name="TextBox 68"/>
              <p:cNvSpPr txBox="1"/>
              <p:nvPr/>
            </p:nvSpPr>
            <p:spPr>
              <a:xfrm>
                <a:off x="5297350" y="556782"/>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260</a:t>
                </a:r>
                <a:endParaRPr lang="en-US" dirty="0">
                  <a:latin typeface="Arial" panose="020B0604020202020204" pitchFamily="34" charset="0"/>
                  <a:cs typeface="Arial" panose="020B0604020202020204" pitchFamily="34" charset="0"/>
                </a:endParaRPr>
              </a:p>
            </p:txBody>
          </p:sp>
          <p:sp>
            <p:nvSpPr>
              <p:cNvPr id="70" name="TextBox 69"/>
              <p:cNvSpPr txBox="1"/>
              <p:nvPr/>
            </p:nvSpPr>
            <p:spPr>
              <a:xfrm>
                <a:off x="5297350" y="-124895"/>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300</a:t>
                </a:r>
                <a:endParaRPr lang="en-US" dirty="0">
                  <a:latin typeface="Arial" panose="020B0604020202020204" pitchFamily="34" charset="0"/>
                  <a:cs typeface="Arial" panose="020B0604020202020204" pitchFamily="34" charset="0"/>
                </a:endParaRPr>
              </a:p>
            </p:txBody>
          </p:sp>
        </p:grpSp>
      </p:grpSp>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859" y="3944952"/>
            <a:ext cx="3050517" cy="2926078"/>
          </a:xfrm>
          <a:prstGeom prst="rect">
            <a:avLst/>
          </a:prstGeom>
        </p:spPr>
      </p:pic>
      <p:sp>
        <p:nvSpPr>
          <p:cNvPr id="94" name="Rectangle 93"/>
          <p:cNvSpPr/>
          <p:nvPr/>
        </p:nvSpPr>
        <p:spPr>
          <a:xfrm>
            <a:off x="498476" y="3842426"/>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491" y="3944952"/>
            <a:ext cx="3050517" cy="2926078"/>
          </a:xfrm>
          <a:prstGeom prst="rect">
            <a:avLst/>
          </a:prstGeom>
        </p:spPr>
      </p:pic>
      <p:sp>
        <p:nvSpPr>
          <p:cNvPr id="98" name="Rectangle 97"/>
          <p:cNvSpPr/>
          <p:nvPr/>
        </p:nvSpPr>
        <p:spPr>
          <a:xfrm>
            <a:off x="3951108" y="3842426"/>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21859" y="517386"/>
            <a:ext cx="3050518" cy="2926079"/>
          </a:xfrm>
          <a:prstGeom prst="rect">
            <a:avLst/>
          </a:prstGeom>
          <a:noFill/>
        </p:spPr>
      </p:pic>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7123" y="3944952"/>
            <a:ext cx="3050517" cy="2926078"/>
          </a:xfrm>
          <a:prstGeom prst="rect">
            <a:avLst/>
          </a:prstGeom>
        </p:spPr>
      </p:pic>
      <p:sp>
        <p:nvSpPr>
          <p:cNvPr id="103" name="Rectangle 102"/>
          <p:cNvSpPr/>
          <p:nvPr/>
        </p:nvSpPr>
        <p:spPr>
          <a:xfrm>
            <a:off x="7403740" y="3842426"/>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491" y="517387"/>
            <a:ext cx="3050517" cy="2926078"/>
          </a:xfrm>
          <a:prstGeom prst="rect">
            <a:avLst/>
          </a:prstGeom>
        </p:spPr>
      </p:pic>
      <p:sp>
        <p:nvSpPr>
          <p:cNvPr id="107" name="Rectangle 106"/>
          <p:cNvSpPr/>
          <p:nvPr/>
        </p:nvSpPr>
        <p:spPr>
          <a:xfrm>
            <a:off x="3951108" y="422846"/>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6539" y="517387"/>
            <a:ext cx="3050517" cy="2926078"/>
          </a:xfrm>
          <a:prstGeom prst="rect">
            <a:avLst/>
          </a:prstGeom>
        </p:spPr>
      </p:pic>
      <p:sp>
        <p:nvSpPr>
          <p:cNvPr id="111" name="Rectangle 110"/>
          <p:cNvSpPr/>
          <p:nvPr/>
        </p:nvSpPr>
        <p:spPr>
          <a:xfrm>
            <a:off x="7413156" y="423808"/>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655" y="0"/>
            <a:ext cx="3210331" cy="584775"/>
          </a:xfrm>
          <a:prstGeom prst="rect">
            <a:avLst/>
          </a:prstGeom>
        </p:spPr>
        <p:txBody>
          <a:bodyPr wrap="square">
            <a:spAutoFit/>
          </a:bodyPr>
          <a:lstStyle/>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SSMI/S Ch. 4 (37.0 H)</a:t>
            </a:r>
            <a:endParaRPr lang="en-US" sz="1600" dirty="0"/>
          </a:p>
        </p:txBody>
      </p:sp>
      <p:sp>
        <p:nvSpPr>
          <p:cNvPr id="112" name="Rectangle 111"/>
          <p:cNvSpPr/>
          <p:nvPr/>
        </p:nvSpPr>
        <p:spPr>
          <a:xfrm>
            <a:off x="3554703" y="0"/>
            <a:ext cx="3210331"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Distribution-Specific</a:t>
            </a:r>
          </a:p>
          <a:p>
            <a:r>
              <a:rPr lang="en-US" sz="1600" dirty="0" smtClean="0">
                <a:latin typeface="Arial" panose="020B0604020202020204" pitchFamily="34" charset="0"/>
                <a:cs typeface="Arial" panose="020B0604020202020204" pitchFamily="34" charset="0"/>
              </a:rPr>
              <a:t>(GMI </a:t>
            </a:r>
            <a:r>
              <a:rPr lang="en-US" sz="1600" dirty="0">
                <a:latin typeface="Arial" panose="020B0604020202020204" pitchFamily="34" charset="0"/>
                <a:cs typeface="Arial" panose="020B0604020202020204" pitchFamily="34" charset="0"/>
              </a:rPr>
              <a:t>Ch. 7, 36.5 H)</a:t>
            </a:r>
            <a:endParaRPr lang="en-US" sz="1600" dirty="0"/>
          </a:p>
          <a:p>
            <a:endParaRPr lang="en-US" sz="1600" dirty="0"/>
          </a:p>
        </p:txBody>
      </p:sp>
      <p:sp>
        <p:nvSpPr>
          <p:cNvPr id="113" name="Rectangle 112"/>
          <p:cNvSpPr/>
          <p:nvPr/>
        </p:nvSpPr>
        <p:spPr>
          <a:xfrm>
            <a:off x="6995669" y="0"/>
            <a:ext cx="3210331" cy="58477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 </a:t>
            </a:r>
            <a:r>
              <a:rPr lang="en-US" sz="1600" dirty="0" smtClean="0">
                <a:latin typeface="Arial" panose="020B0604020202020204" pitchFamily="34" charset="0"/>
                <a:cs typeface="Arial" panose="020B0604020202020204" pitchFamily="34" charset="0"/>
              </a:rPr>
              <a:t>Generalized Bin (64)</a:t>
            </a:r>
          </a:p>
          <a:p>
            <a:r>
              <a:rPr lang="en-US" sz="1600" dirty="0">
                <a:latin typeface="Arial" panose="020B0604020202020204" pitchFamily="34" charset="0"/>
                <a:cs typeface="Arial" panose="020B0604020202020204" pitchFamily="34" charset="0"/>
              </a:rPr>
              <a:t>(GMI Ch. 7, 36.5 H</a:t>
            </a:r>
            <a:r>
              <a:rPr lang="en-US" sz="1600" dirty="0" smtClean="0">
                <a:latin typeface="Arial" panose="020B0604020202020204" pitchFamily="34" charset="0"/>
                <a:cs typeface="Arial" panose="020B0604020202020204" pitchFamily="34" charset="0"/>
              </a:rPr>
              <a:t>)</a:t>
            </a:r>
            <a:endParaRPr lang="en-US" sz="1600" dirty="0"/>
          </a:p>
        </p:txBody>
      </p:sp>
      <p:sp>
        <p:nvSpPr>
          <p:cNvPr id="114" name="Rectangle 113"/>
          <p:cNvSpPr/>
          <p:nvPr/>
        </p:nvSpPr>
        <p:spPr>
          <a:xfrm>
            <a:off x="70285" y="3435593"/>
            <a:ext cx="3210331"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 </a:t>
            </a:r>
            <a:r>
              <a:rPr lang="en-US" sz="1600" dirty="0">
                <a:latin typeface="Arial" panose="020B0604020202020204" pitchFamily="34" charset="0"/>
                <a:cs typeface="Arial" panose="020B0604020202020204" pitchFamily="34" charset="0"/>
              </a:rPr>
              <a:t>Fixed Effective </a:t>
            </a:r>
            <a:r>
              <a:rPr lang="en-US" sz="1600" dirty="0" smtClean="0">
                <a:latin typeface="Arial" panose="020B0604020202020204" pitchFamily="34" charset="0"/>
                <a:cs typeface="Arial" panose="020B0604020202020204" pitchFamily="34" charset="0"/>
              </a:rPr>
              <a:t>Radii</a:t>
            </a:r>
            <a:endParaRPr lang="en-US" sz="1600" dirty="0"/>
          </a:p>
        </p:txBody>
      </p:sp>
      <p:sp>
        <p:nvSpPr>
          <p:cNvPr id="115" name="Rectangle 114"/>
          <p:cNvSpPr/>
          <p:nvPr/>
        </p:nvSpPr>
        <p:spPr>
          <a:xfrm>
            <a:off x="3532333" y="3435593"/>
            <a:ext cx="3210331" cy="58477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 </a:t>
            </a:r>
            <a:r>
              <a:rPr lang="en-US" sz="1600" dirty="0">
                <a:latin typeface="Arial" panose="020B0604020202020204" pitchFamily="34" charset="0"/>
                <a:cs typeface="Arial" panose="020B0604020202020204" pitchFamily="34" charset="0"/>
              </a:rPr>
              <a:t>Inverse of PSD Slope Parameter as Effective </a:t>
            </a:r>
            <a:r>
              <a:rPr lang="en-US" sz="1600" dirty="0" smtClean="0">
                <a:latin typeface="Arial" panose="020B0604020202020204" pitchFamily="34" charset="0"/>
                <a:cs typeface="Arial" panose="020B0604020202020204" pitchFamily="34" charset="0"/>
              </a:rPr>
              <a:t>Radius</a:t>
            </a:r>
            <a:endParaRPr lang="en-US" sz="1600" dirty="0">
              <a:latin typeface="Arial" panose="020B0604020202020204" pitchFamily="34" charset="0"/>
              <a:cs typeface="Arial" panose="020B0604020202020204" pitchFamily="34" charset="0"/>
            </a:endParaRPr>
          </a:p>
        </p:txBody>
      </p:sp>
      <p:sp>
        <p:nvSpPr>
          <p:cNvPr id="116" name="Rectangle 115"/>
          <p:cNvSpPr/>
          <p:nvPr/>
        </p:nvSpPr>
        <p:spPr>
          <a:xfrm>
            <a:off x="6973299" y="3435593"/>
            <a:ext cx="3210331" cy="58477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 </a:t>
            </a:r>
            <a:r>
              <a:rPr lang="en-US" sz="1600" dirty="0" smtClean="0">
                <a:latin typeface="Arial" panose="020B0604020202020204" pitchFamily="34" charset="0"/>
                <a:cs typeface="Arial" panose="020B0604020202020204" pitchFamily="34" charset="0"/>
              </a:rPr>
              <a:t>6</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Moment Based Effective Radius</a:t>
            </a:r>
            <a:endParaRPr lang="en-US" sz="1600" dirty="0">
              <a:latin typeface="Arial" panose="020B0604020202020204" pitchFamily="34" charset="0"/>
              <a:cs typeface="Arial" panose="020B0604020202020204" pitchFamily="34" charset="0"/>
            </a:endParaRPr>
          </a:p>
        </p:txBody>
      </p:sp>
      <p:sp>
        <p:nvSpPr>
          <p:cNvPr id="117" name="Rectangle 116"/>
          <p:cNvSpPr/>
          <p:nvPr/>
        </p:nvSpPr>
        <p:spPr>
          <a:xfrm>
            <a:off x="10297960" y="6095786"/>
            <a:ext cx="1746556" cy="58477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Brightness Temperature (K)</a:t>
            </a:r>
            <a:endParaRPr lang="en-US" sz="1600" dirty="0">
              <a:latin typeface="Arial" panose="020B0604020202020204" pitchFamily="34" charset="0"/>
              <a:cs typeface="Arial" panose="020B0604020202020204" pitchFamily="34" charset="0"/>
            </a:endParaRPr>
          </a:p>
        </p:txBody>
      </p:sp>
      <p:sp>
        <p:nvSpPr>
          <p:cNvPr id="48" name="TextBox 47"/>
          <p:cNvSpPr txBox="1"/>
          <p:nvPr/>
        </p:nvSpPr>
        <p:spPr>
          <a:xfrm>
            <a:off x="2021845" y="4014661"/>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49" name="TextBox 48"/>
          <p:cNvSpPr txBox="1"/>
          <p:nvPr/>
        </p:nvSpPr>
        <p:spPr>
          <a:xfrm>
            <a:off x="5463047" y="4026091"/>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50" name="TextBox 49"/>
          <p:cNvSpPr txBox="1"/>
          <p:nvPr/>
        </p:nvSpPr>
        <p:spPr>
          <a:xfrm>
            <a:off x="8904249" y="4014661"/>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51" name="TextBox 50"/>
          <p:cNvSpPr txBox="1"/>
          <p:nvPr/>
        </p:nvSpPr>
        <p:spPr>
          <a:xfrm>
            <a:off x="5456578" y="580526"/>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52" name="TextBox 51"/>
          <p:cNvSpPr txBox="1"/>
          <p:nvPr/>
        </p:nvSpPr>
        <p:spPr>
          <a:xfrm>
            <a:off x="8925095" y="596043"/>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Tree>
    <p:extLst>
      <p:ext uri="{BB962C8B-B14F-4D97-AF65-F5344CB8AC3E}">
        <p14:creationId xmlns:p14="http://schemas.microsoft.com/office/powerpoint/2010/main" val="290683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3" y="1303020"/>
            <a:ext cx="2961217" cy="26678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313" y="1303020"/>
            <a:ext cx="2667857" cy="26678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8170" y="1303020"/>
            <a:ext cx="2667857" cy="26678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71" y="3970877"/>
            <a:ext cx="2962242" cy="284140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0313" y="3970879"/>
            <a:ext cx="2667855" cy="284041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8170" y="3970879"/>
            <a:ext cx="2667855" cy="284041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6027" y="1303020"/>
            <a:ext cx="2667857" cy="266785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6027" y="3970877"/>
            <a:ext cx="2667857" cy="2840423"/>
          </a:xfrm>
          <a:prstGeom prst="rect">
            <a:avLst/>
          </a:prstGeom>
        </p:spPr>
      </p:pic>
      <p:sp>
        <p:nvSpPr>
          <p:cNvPr id="12" name="TextBox 11"/>
          <p:cNvSpPr txBox="1"/>
          <p:nvPr/>
        </p:nvSpPr>
        <p:spPr>
          <a:xfrm>
            <a:off x="1878330" y="1376624"/>
            <a:ext cx="1082987"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a1) WSM6 36.5H</a:t>
            </a:r>
            <a:endParaRPr lang="en-US" sz="1600" dirty="0">
              <a:solidFill>
                <a:schemeClr val="bg1"/>
              </a:solidFill>
              <a:latin typeface="Helvetica" panose="020B0604020202020204" pitchFamily="34" charset="0"/>
              <a:cs typeface="Helvetica" panose="020B0604020202020204" pitchFamily="34" charset="0"/>
            </a:endParaRPr>
          </a:p>
        </p:txBody>
      </p:sp>
      <p:sp>
        <p:nvSpPr>
          <p:cNvPr id="13" name="TextBox 12"/>
          <p:cNvSpPr txBox="1"/>
          <p:nvPr/>
        </p:nvSpPr>
        <p:spPr>
          <a:xfrm>
            <a:off x="4208870" y="1375642"/>
            <a:ext cx="1420501"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a2) </a:t>
            </a:r>
            <a:r>
              <a:rPr lang="en-US" sz="1600" dirty="0">
                <a:solidFill>
                  <a:schemeClr val="bg1"/>
                </a:solidFill>
                <a:latin typeface="Helvetica" panose="020B0604020202020204" pitchFamily="34" charset="0"/>
                <a:cs typeface="Helvetica" panose="020B0604020202020204" pitchFamily="34" charset="0"/>
              </a:rPr>
              <a:t>Goddard 36.5H</a:t>
            </a:r>
          </a:p>
        </p:txBody>
      </p:sp>
      <p:sp>
        <p:nvSpPr>
          <p:cNvPr id="14" name="TextBox 13"/>
          <p:cNvSpPr txBox="1"/>
          <p:nvPr/>
        </p:nvSpPr>
        <p:spPr>
          <a:xfrm>
            <a:off x="6938057" y="1375642"/>
            <a:ext cx="1358974"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a3) </a:t>
            </a:r>
            <a:r>
              <a:rPr lang="en-US" sz="1600" dirty="0">
                <a:solidFill>
                  <a:schemeClr val="bg1"/>
                </a:solidFill>
                <a:latin typeface="Helvetica" panose="020B0604020202020204" pitchFamily="34" charset="0"/>
                <a:cs typeface="Helvetica" panose="020B0604020202020204" pitchFamily="34" charset="0"/>
              </a:rPr>
              <a:t>Morrison 36.5H</a:t>
            </a:r>
          </a:p>
        </p:txBody>
      </p:sp>
      <p:sp>
        <p:nvSpPr>
          <p:cNvPr id="15" name="TextBox 14"/>
          <p:cNvSpPr txBox="1"/>
          <p:nvPr/>
        </p:nvSpPr>
        <p:spPr>
          <a:xfrm>
            <a:off x="1880869" y="4044482"/>
            <a:ext cx="1082987"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b1) WSM6 89.0H</a:t>
            </a:r>
            <a:endParaRPr lang="en-US" sz="1600" dirty="0">
              <a:solidFill>
                <a:schemeClr val="bg1"/>
              </a:solidFill>
              <a:latin typeface="Helvetica" panose="020B0604020202020204" pitchFamily="34" charset="0"/>
              <a:cs typeface="Helvetica" panose="020B0604020202020204" pitchFamily="34" charset="0"/>
            </a:endParaRPr>
          </a:p>
        </p:txBody>
      </p:sp>
      <p:sp>
        <p:nvSpPr>
          <p:cNvPr id="16" name="TextBox 15"/>
          <p:cNvSpPr txBox="1"/>
          <p:nvPr/>
        </p:nvSpPr>
        <p:spPr>
          <a:xfrm>
            <a:off x="4343031" y="4043500"/>
            <a:ext cx="1288680"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b2) Goddard 89.0H</a:t>
            </a:r>
            <a:endParaRPr lang="en-US" sz="1600" dirty="0">
              <a:solidFill>
                <a:schemeClr val="bg1"/>
              </a:solidFill>
              <a:latin typeface="Helvetica" panose="020B0604020202020204" pitchFamily="34" charset="0"/>
              <a:cs typeface="Helvetica" panose="020B0604020202020204" pitchFamily="34" charset="0"/>
            </a:endParaRPr>
          </a:p>
        </p:txBody>
      </p:sp>
      <p:sp>
        <p:nvSpPr>
          <p:cNvPr id="17" name="TextBox 16"/>
          <p:cNvSpPr txBox="1"/>
          <p:nvPr/>
        </p:nvSpPr>
        <p:spPr>
          <a:xfrm>
            <a:off x="7008349" y="4042518"/>
            <a:ext cx="1288680"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b3) Morrison 89.0H</a:t>
            </a:r>
            <a:endParaRPr lang="en-US" sz="1600" dirty="0">
              <a:solidFill>
                <a:schemeClr val="bg1"/>
              </a:solidFill>
              <a:latin typeface="Helvetica" panose="020B0604020202020204" pitchFamily="34" charset="0"/>
              <a:cs typeface="Helvetica" panose="020B0604020202020204" pitchFamily="34" charset="0"/>
            </a:endParaRPr>
          </a:p>
        </p:txBody>
      </p:sp>
      <p:sp>
        <p:nvSpPr>
          <p:cNvPr id="18" name="TextBox 17"/>
          <p:cNvSpPr txBox="1"/>
          <p:nvPr/>
        </p:nvSpPr>
        <p:spPr>
          <a:xfrm>
            <a:off x="9844848" y="1380753"/>
            <a:ext cx="1109818" cy="538609"/>
          </a:xfrm>
          <a:prstGeom prst="rect">
            <a:avLst/>
          </a:prstGeom>
          <a:solidFill>
            <a:schemeClr val="bg1">
              <a:alpha val="75000"/>
            </a:schemeClr>
          </a:solidFill>
        </p:spPr>
        <p:txBody>
          <a:bodyPr wrap="square" lIns="18288" tIns="36576" rIns="36576" bIns="9144" rtlCol="0">
            <a:spAutoFit/>
          </a:bodyPr>
          <a:lstStyle/>
          <a:p>
            <a:pPr algn="r"/>
            <a:r>
              <a:rPr lang="en-US" sz="1600" dirty="0" smtClean="0">
                <a:latin typeface="Helvetica" panose="020B0604020202020204" pitchFamily="34" charset="0"/>
                <a:cs typeface="Helvetica" panose="020B0604020202020204" pitchFamily="34" charset="0"/>
              </a:rPr>
              <a:t>a4) SSMIS 37.0H</a:t>
            </a:r>
            <a:endParaRPr lang="en-US" sz="1600" dirty="0">
              <a:latin typeface="Helvetica" panose="020B0604020202020204" pitchFamily="34" charset="0"/>
              <a:cs typeface="Helvetica" panose="020B0604020202020204" pitchFamily="34" charset="0"/>
            </a:endParaRPr>
          </a:p>
        </p:txBody>
      </p:sp>
      <p:sp>
        <p:nvSpPr>
          <p:cNvPr id="19" name="TextBox 18"/>
          <p:cNvSpPr txBox="1"/>
          <p:nvPr/>
        </p:nvSpPr>
        <p:spPr>
          <a:xfrm>
            <a:off x="9844848" y="4048542"/>
            <a:ext cx="1112118" cy="538609"/>
          </a:xfrm>
          <a:prstGeom prst="rect">
            <a:avLst/>
          </a:prstGeom>
          <a:solidFill>
            <a:schemeClr val="bg1">
              <a:alpha val="75000"/>
            </a:schemeClr>
          </a:solidFill>
        </p:spPr>
        <p:txBody>
          <a:bodyPr wrap="square" lIns="18288" tIns="36576" rIns="36576" bIns="9144" rtlCol="0">
            <a:spAutoFit/>
          </a:bodyPr>
          <a:lstStyle/>
          <a:p>
            <a:pPr algn="r"/>
            <a:r>
              <a:rPr lang="en-US" sz="1600" dirty="0" smtClean="0">
                <a:latin typeface="Helvetica" panose="020B0604020202020204" pitchFamily="34" charset="0"/>
                <a:cs typeface="Helvetica" panose="020B0604020202020204" pitchFamily="34" charset="0"/>
              </a:rPr>
              <a:t>b4) SSMIS 91.66H</a:t>
            </a:r>
            <a:endParaRPr lang="en-US" sz="1600" dirty="0">
              <a:latin typeface="Helvetica" panose="020B0604020202020204" pitchFamily="34" charset="0"/>
              <a:cs typeface="Helvetica" panose="020B0604020202020204" pitchFamily="34" charset="0"/>
            </a:endParaRP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02881" y="1303020"/>
            <a:ext cx="782644" cy="4612018"/>
          </a:xfrm>
          <a:prstGeom prst="rect">
            <a:avLst/>
          </a:prstGeom>
        </p:spPr>
      </p:pic>
      <p:sp>
        <p:nvSpPr>
          <p:cNvPr id="21" name="Rectangle 20"/>
          <p:cNvSpPr/>
          <p:nvPr/>
        </p:nvSpPr>
        <p:spPr>
          <a:xfrm>
            <a:off x="10879632" y="5778748"/>
            <a:ext cx="1401392" cy="830997"/>
          </a:xfrm>
          <a:prstGeom prst="rect">
            <a:avLst/>
          </a:prstGeom>
        </p:spPr>
        <p:txBody>
          <a:bodyPr wrap="square">
            <a:spAutoFit/>
          </a:bodyPr>
          <a:lstStyle/>
          <a:p>
            <a:pPr algn="ctr"/>
            <a:r>
              <a:rPr lang="en-US" sz="1600" dirty="0">
                <a:latin typeface="Helvetica" panose="020B0604020202020204" pitchFamily="34" charset="0"/>
                <a:cs typeface="Helvetica" panose="020B0604020202020204" pitchFamily="34" charset="0"/>
              </a:rPr>
              <a:t>Brightness </a:t>
            </a:r>
            <a:r>
              <a:rPr lang="en-US" sz="1600" dirty="0" smtClean="0">
                <a:latin typeface="Helvetica" panose="020B0604020202020204" pitchFamily="34" charset="0"/>
                <a:cs typeface="Helvetica" panose="020B0604020202020204" pitchFamily="34" charset="0"/>
              </a:rPr>
              <a:t>Temperature (</a:t>
            </a:r>
            <a:r>
              <a:rPr lang="en-US" sz="1600" dirty="0">
                <a:latin typeface="Helvetica" panose="020B0604020202020204" pitchFamily="34" charset="0"/>
                <a:cs typeface="Helvetica" panose="020B0604020202020204" pitchFamily="34" charset="0"/>
              </a:rPr>
              <a:t>K</a:t>
            </a:r>
            <a:r>
              <a:rPr lang="en-US" sz="1600" dirty="0" smtClean="0">
                <a:latin typeface="Helvetica" panose="020B0604020202020204" pitchFamily="34" charset="0"/>
                <a:cs typeface="Helvetica" panose="020B0604020202020204" pitchFamily="34" charset="0"/>
              </a:rPr>
              <a:t>) </a:t>
            </a:r>
            <a:endParaRPr lang="en-US" sz="1600" dirty="0">
              <a:latin typeface="Helvetica" panose="020B0604020202020204" pitchFamily="34" charset="0"/>
              <a:cs typeface="Helvetica" panose="020B0604020202020204" pitchFamily="34" charset="0"/>
            </a:endParaRPr>
          </a:p>
        </p:txBody>
      </p:sp>
      <p:sp>
        <p:nvSpPr>
          <p:cNvPr id="24" name="Title 1"/>
          <p:cNvSpPr txBox="1">
            <a:spLocks/>
          </p:cNvSpPr>
          <p:nvPr/>
        </p:nvSpPr>
        <p:spPr>
          <a:xfrm>
            <a:off x="377190" y="121154"/>
            <a:ext cx="11228628"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t>CRTM As-Released with Fixed Effective Radii</a:t>
            </a:r>
            <a:endParaRPr lang="en-US" sz="4800" dirty="0"/>
          </a:p>
        </p:txBody>
      </p:sp>
    </p:spTree>
    <p:extLst>
      <p:ext uri="{BB962C8B-B14F-4D97-AF65-F5344CB8AC3E}">
        <p14:creationId xmlns:p14="http://schemas.microsoft.com/office/powerpoint/2010/main" val="2458523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3" y="1303020"/>
            <a:ext cx="2961217" cy="26678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313" y="1303020"/>
            <a:ext cx="2667857" cy="26678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8170" y="1303020"/>
            <a:ext cx="2667857" cy="26678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72" y="3970877"/>
            <a:ext cx="2962240" cy="284140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0314" y="3970879"/>
            <a:ext cx="2667853" cy="284041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8171" y="3970879"/>
            <a:ext cx="2667853" cy="284041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6027" y="1303020"/>
            <a:ext cx="2667857" cy="266785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6027" y="3970877"/>
            <a:ext cx="2667857" cy="2840423"/>
          </a:xfrm>
          <a:prstGeom prst="rect">
            <a:avLst/>
          </a:prstGeom>
        </p:spPr>
      </p:pic>
      <p:sp>
        <p:nvSpPr>
          <p:cNvPr id="12" name="TextBox 11"/>
          <p:cNvSpPr txBox="1"/>
          <p:nvPr/>
        </p:nvSpPr>
        <p:spPr>
          <a:xfrm>
            <a:off x="1878330" y="1376624"/>
            <a:ext cx="1082987"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a1) WSM6 36.5H</a:t>
            </a:r>
            <a:endParaRPr lang="en-US" sz="1600" dirty="0">
              <a:solidFill>
                <a:schemeClr val="bg1"/>
              </a:solidFill>
              <a:latin typeface="Helvetica" panose="020B0604020202020204" pitchFamily="34" charset="0"/>
              <a:cs typeface="Helvetica" panose="020B0604020202020204" pitchFamily="34" charset="0"/>
            </a:endParaRPr>
          </a:p>
        </p:txBody>
      </p:sp>
      <p:sp>
        <p:nvSpPr>
          <p:cNvPr id="13" name="TextBox 12"/>
          <p:cNvSpPr txBox="1"/>
          <p:nvPr/>
        </p:nvSpPr>
        <p:spPr>
          <a:xfrm>
            <a:off x="4208870" y="1375642"/>
            <a:ext cx="1420501"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a2) </a:t>
            </a:r>
            <a:r>
              <a:rPr lang="en-US" sz="1600" dirty="0">
                <a:solidFill>
                  <a:schemeClr val="bg1"/>
                </a:solidFill>
                <a:latin typeface="Helvetica" panose="020B0604020202020204" pitchFamily="34" charset="0"/>
                <a:cs typeface="Helvetica" panose="020B0604020202020204" pitchFamily="34" charset="0"/>
              </a:rPr>
              <a:t>Goddard 36.5H</a:t>
            </a:r>
          </a:p>
        </p:txBody>
      </p:sp>
      <p:sp>
        <p:nvSpPr>
          <p:cNvPr id="14" name="TextBox 13"/>
          <p:cNvSpPr txBox="1"/>
          <p:nvPr/>
        </p:nvSpPr>
        <p:spPr>
          <a:xfrm>
            <a:off x="6938057" y="1375642"/>
            <a:ext cx="1358974"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a3) </a:t>
            </a:r>
            <a:r>
              <a:rPr lang="en-US" sz="1600" dirty="0">
                <a:solidFill>
                  <a:schemeClr val="bg1"/>
                </a:solidFill>
                <a:latin typeface="Helvetica" panose="020B0604020202020204" pitchFamily="34" charset="0"/>
                <a:cs typeface="Helvetica" panose="020B0604020202020204" pitchFamily="34" charset="0"/>
              </a:rPr>
              <a:t>Morrison 36.5H</a:t>
            </a:r>
          </a:p>
        </p:txBody>
      </p:sp>
      <p:sp>
        <p:nvSpPr>
          <p:cNvPr id="15" name="TextBox 14"/>
          <p:cNvSpPr txBox="1"/>
          <p:nvPr/>
        </p:nvSpPr>
        <p:spPr>
          <a:xfrm>
            <a:off x="1880869" y="4044482"/>
            <a:ext cx="1082987"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b1) WSM6 89.0H</a:t>
            </a:r>
            <a:endParaRPr lang="en-US" sz="1600" dirty="0">
              <a:solidFill>
                <a:schemeClr val="bg1"/>
              </a:solidFill>
              <a:latin typeface="Helvetica" panose="020B0604020202020204" pitchFamily="34" charset="0"/>
              <a:cs typeface="Helvetica" panose="020B0604020202020204" pitchFamily="34" charset="0"/>
            </a:endParaRPr>
          </a:p>
        </p:txBody>
      </p:sp>
      <p:sp>
        <p:nvSpPr>
          <p:cNvPr id="16" name="TextBox 15"/>
          <p:cNvSpPr txBox="1"/>
          <p:nvPr/>
        </p:nvSpPr>
        <p:spPr>
          <a:xfrm>
            <a:off x="4343031" y="4043500"/>
            <a:ext cx="1288680"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b2) Goddard 89.0H</a:t>
            </a:r>
            <a:endParaRPr lang="en-US" sz="1600" dirty="0">
              <a:solidFill>
                <a:schemeClr val="bg1"/>
              </a:solidFill>
              <a:latin typeface="Helvetica" panose="020B0604020202020204" pitchFamily="34" charset="0"/>
              <a:cs typeface="Helvetica" panose="020B0604020202020204" pitchFamily="34" charset="0"/>
            </a:endParaRPr>
          </a:p>
        </p:txBody>
      </p:sp>
      <p:sp>
        <p:nvSpPr>
          <p:cNvPr id="17" name="TextBox 16"/>
          <p:cNvSpPr txBox="1"/>
          <p:nvPr/>
        </p:nvSpPr>
        <p:spPr>
          <a:xfrm>
            <a:off x="7008349" y="4042518"/>
            <a:ext cx="1288680"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b3) Morrison 89.0H</a:t>
            </a:r>
            <a:endParaRPr lang="en-US" sz="1600" dirty="0">
              <a:solidFill>
                <a:schemeClr val="bg1"/>
              </a:solidFill>
              <a:latin typeface="Helvetica" panose="020B0604020202020204" pitchFamily="34" charset="0"/>
              <a:cs typeface="Helvetica" panose="020B0604020202020204" pitchFamily="34" charset="0"/>
            </a:endParaRPr>
          </a:p>
        </p:txBody>
      </p:sp>
      <p:sp>
        <p:nvSpPr>
          <p:cNvPr id="18" name="TextBox 17"/>
          <p:cNvSpPr txBox="1"/>
          <p:nvPr/>
        </p:nvSpPr>
        <p:spPr>
          <a:xfrm>
            <a:off x="9844848" y="1380753"/>
            <a:ext cx="1109818" cy="538609"/>
          </a:xfrm>
          <a:prstGeom prst="rect">
            <a:avLst/>
          </a:prstGeom>
          <a:solidFill>
            <a:schemeClr val="bg1">
              <a:alpha val="75000"/>
            </a:schemeClr>
          </a:solidFill>
        </p:spPr>
        <p:txBody>
          <a:bodyPr wrap="square" lIns="18288" tIns="36576" rIns="36576" bIns="9144" rtlCol="0">
            <a:spAutoFit/>
          </a:bodyPr>
          <a:lstStyle/>
          <a:p>
            <a:pPr algn="r"/>
            <a:r>
              <a:rPr lang="en-US" sz="1600" dirty="0" smtClean="0">
                <a:latin typeface="Helvetica" panose="020B0604020202020204" pitchFamily="34" charset="0"/>
                <a:cs typeface="Helvetica" panose="020B0604020202020204" pitchFamily="34" charset="0"/>
              </a:rPr>
              <a:t>a4) SSMIS 37.0H</a:t>
            </a:r>
            <a:endParaRPr lang="en-US" sz="1600" dirty="0">
              <a:latin typeface="Helvetica" panose="020B0604020202020204" pitchFamily="34" charset="0"/>
              <a:cs typeface="Helvetica" panose="020B0604020202020204" pitchFamily="34" charset="0"/>
            </a:endParaRPr>
          </a:p>
        </p:txBody>
      </p:sp>
      <p:sp>
        <p:nvSpPr>
          <p:cNvPr id="19" name="TextBox 18"/>
          <p:cNvSpPr txBox="1"/>
          <p:nvPr/>
        </p:nvSpPr>
        <p:spPr>
          <a:xfrm>
            <a:off x="9844848" y="4048542"/>
            <a:ext cx="1112118" cy="538609"/>
          </a:xfrm>
          <a:prstGeom prst="rect">
            <a:avLst/>
          </a:prstGeom>
          <a:solidFill>
            <a:schemeClr val="bg1">
              <a:alpha val="75000"/>
            </a:schemeClr>
          </a:solidFill>
        </p:spPr>
        <p:txBody>
          <a:bodyPr wrap="square" lIns="18288" tIns="36576" rIns="36576" bIns="9144" rtlCol="0">
            <a:spAutoFit/>
          </a:bodyPr>
          <a:lstStyle/>
          <a:p>
            <a:pPr algn="r"/>
            <a:r>
              <a:rPr lang="en-US" sz="1600" dirty="0" smtClean="0">
                <a:latin typeface="Helvetica" panose="020B0604020202020204" pitchFamily="34" charset="0"/>
                <a:cs typeface="Helvetica" panose="020B0604020202020204" pitchFamily="34" charset="0"/>
              </a:rPr>
              <a:t>b4) SSMIS 91.66H</a:t>
            </a:r>
            <a:endParaRPr lang="en-US" sz="1600" dirty="0">
              <a:latin typeface="Helvetica" panose="020B0604020202020204" pitchFamily="34" charset="0"/>
              <a:cs typeface="Helvetica" panose="020B0604020202020204" pitchFamily="34" charset="0"/>
            </a:endParaRP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02881" y="1303020"/>
            <a:ext cx="782644" cy="4612018"/>
          </a:xfrm>
          <a:prstGeom prst="rect">
            <a:avLst/>
          </a:prstGeom>
        </p:spPr>
      </p:pic>
      <p:sp>
        <p:nvSpPr>
          <p:cNvPr id="21" name="Rectangle 20"/>
          <p:cNvSpPr/>
          <p:nvPr/>
        </p:nvSpPr>
        <p:spPr>
          <a:xfrm>
            <a:off x="10879632" y="5778748"/>
            <a:ext cx="1401392" cy="830997"/>
          </a:xfrm>
          <a:prstGeom prst="rect">
            <a:avLst/>
          </a:prstGeom>
        </p:spPr>
        <p:txBody>
          <a:bodyPr wrap="square">
            <a:spAutoFit/>
          </a:bodyPr>
          <a:lstStyle/>
          <a:p>
            <a:pPr algn="ctr"/>
            <a:r>
              <a:rPr lang="en-US" sz="1600" dirty="0">
                <a:latin typeface="Helvetica" panose="020B0604020202020204" pitchFamily="34" charset="0"/>
                <a:cs typeface="Helvetica" panose="020B0604020202020204" pitchFamily="34" charset="0"/>
              </a:rPr>
              <a:t>Brightness </a:t>
            </a:r>
            <a:r>
              <a:rPr lang="en-US" sz="1600" dirty="0" smtClean="0">
                <a:latin typeface="Helvetica" panose="020B0604020202020204" pitchFamily="34" charset="0"/>
                <a:cs typeface="Helvetica" panose="020B0604020202020204" pitchFamily="34" charset="0"/>
              </a:rPr>
              <a:t>Temperature (</a:t>
            </a:r>
            <a:r>
              <a:rPr lang="en-US" sz="1600" dirty="0">
                <a:latin typeface="Helvetica" panose="020B0604020202020204" pitchFamily="34" charset="0"/>
                <a:cs typeface="Helvetica" panose="020B0604020202020204" pitchFamily="34" charset="0"/>
              </a:rPr>
              <a:t>K</a:t>
            </a:r>
            <a:r>
              <a:rPr lang="en-US" sz="1600" dirty="0" smtClean="0">
                <a:latin typeface="Helvetica" panose="020B0604020202020204" pitchFamily="34" charset="0"/>
                <a:cs typeface="Helvetica" panose="020B0604020202020204" pitchFamily="34" charset="0"/>
              </a:rPr>
              <a:t>) </a:t>
            </a:r>
            <a:endParaRPr lang="en-US" sz="1600" dirty="0">
              <a:latin typeface="Helvetica" panose="020B0604020202020204" pitchFamily="34" charset="0"/>
              <a:cs typeface="Helvetica" panose="020B0604020202020204" pitchFamily="34" charset="0"/>
            </a:endParaRPr>
          </a:p>
        </p:txBody>
      </p:sp>
      <p:sp>
        <p:nvSpPr>
          <p:cNvPr id="24" name="Title 1"/>
          <p:cNvSpPr txBox="1">
            <a:spLocks/>
          </p:cNvSpPr>
          <p:nvPr/>
        </p:nvSpPr>
        <p:spPr>
          <a:xfrm>
            <a:off x="377190" y="121154"/>
            <a:ext cx="11228628"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t>CRTM Distribution-Specific</a:t>
            </a:r>
            <a:endParaRPr lang="en-US" sz="4800" dirty="0"/>
          </a:p>
        </p:txBody>
      </p:sp>
    </p:spTree>
    <p:extLst>
      <p:ext uri="{BB962C8B-B14F-4D97-AF65-F5344CB8AC3E}">
        <p14:creationId xmlns:p14="http://schemas.microsoft.com/office/powerpoint/2010/main" val="4229535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a:t>
            </a:r>
            <a:endParaRPr lang="en-US" dirty="0"/>
          </a:p>
        </p:txBody>
      </p:sp>
      <p:sp>
        <p:nvSpPr>
          <p:cNvPr id="3" name="Content Placeholder 2"/>
          <p:cNvSpPr>
            <a:spLocks noGrp="1"/>
          </p:cNvSpPr>
          <p:nvPr>
            <p:ph idx="1"/>
          </p:nvPr>
        </p:nvSpPr>
        <p:spPr>
          <a:xfrm>
            <a:off x="838200" y="1825624"/>
            <a:ext cx="10515600" cy="4734973"/>
          </a:xfrm>
        </p:spPr>
        <p:txBody>
          <a:bodyPr>
            <a:normAutofit lnSpcReduction="10000"/>
          </a:bodyPr>
          <a:lstStyle/>
          <a:p>
            <a:r>
              <a:rPr lang="en-US" dirty="0"/>
              <a:t>CRTM with Microphysics-Consistent Radiative Properties (CRTM-MRP</a:t>
            </a:r>
            <a:r>
              <a:rPr lang="en-US" dirty="0" smtClean="0"/>
              <a:t>)</a:t>
            </a:r>
            <a:r>
              <a:rPr lang="en-US" dirty="0" smtClean="0"/>
              <a:t>: </a:t>
            </a:r>
            <a:r>
              <a:rPr lang="en-US" dirty="0" smtClean="0"/>
              <a:t>too low of brightness temperatures, too much scattering</a:t>
            </a:r>
          </a:p>
          <a:p>
            <a:pPr lvl="1"/>
            <a:r>
              <a:rPr lang="en-US" sz="2800" dirty="0" smtClean="0"/>
              <a:t>Similar results </a:t>
            </a:r>
            <a:r>
              <a:rPr lang="en-US" dirty="0" smtClean="0"/>
              <a:t>to </a:t>
            </a:r>
            <a:r>
              <a:rPr lang="en-US" dirty="0"/>
              <a:t>radar and passive microwave observations vs. simulated </a:t>
            </a:r>
            <a:r>
              <a:rPr lang="en-US" dirty="0" smtClean="0"/>
              <a:t>studies using t</a:t>
            </a:r>
            <a:r>
              <a:rPr lang="en-US" sz="2800" dirty="0" smtClean="0"/>
              <a:t>he </a:t>
            </a:r>
            <a:r>
              <a:rPr lang="en-US" dirty="0"/>
              <a:t>Goddard-SDSU </a:t>
            </a:r>
            <a:r>
              <a:rPr lang="en-US" sz="2800" dirty="0" smtClean="0"/>
              <a:t>[</a:t>
            </a:r>
            <a:r>
              <a:rPr lang="en-US" dirty="0" err="1" smtClean="0"/>
              <a:t>Zupanski</a:t>
            </a:r>
            <a:r>
              <a:rPr lang="en-US" dirty="0" smtClean="0"/>
              <a:t> et al. 2011; Zhang et al. 2013; Han et al. 2013; </a:t>
            </a:r>
            <a:r>
              <a:rPr lang="en-US" dirty="0" err="1" smtClean="0"/>
              <a:t>Chambon</a:t>
            </a:r>
            <a:r>
              <a:rPr lang="en-US" dirty="0" smtClean="0"/>
              <a:t> et al. 2014</a:t>
            </a:r>
            <a:r>
              <a:rPr lang="en-US" dirty="0" smtClean="0"/>
              <a:t>]</a:t>
            </a:r>
          </a:p>
          <a:p>
            <a:pPr lvl="1"/>
            <a:r>
              <a:rPr lang="en-US" dirty="0" smtClean="0"/>
              <a:t>Conclusion</a:t>
            </a:r>
            <a:r>
              <a:rPr lang="en-US" dirty="0"/>
              <a:t>: too much or too big of snow and/or graupel in upper </a:t>
            </a:r>
            <a:r>
              <a:rPr lang="en-US" dirty="0" smtClean="0"/>
              <a:t>troposphere by microphysics </a:t>
            </a:r>
            <a:r>
              <a:rPr lang="en-US" dirty="0" smtClean="0"/>
              <a:t>schemes</a:t>
            </a:r>
          </a:p>
          <a:p>
            <a:r>
              <a:rPr lang="en-US" sz="3200" dirty="0" smtClean="0"/>
              <a:t>Results of Bin Discretized limit to results of Distribution-Specific for increasing bin count</a:t>
            </a:r>
          </a:p>
          <a:p>
            <a:pPr lvl="1"/>
            <a:r>
              <a:rPr lang="en-US" sz="2800" dirty="0" smtClean="0"/>
              <a:t>64 bins offers good balance between speed and accuracy</a:t>
            </a:r>
            <a:endParaRPr lang="en-US" sz="2800" dirty="0" smtClean="0"/>
          </a:p>
        </p:txBody>
      </p:sp>
    </p:spTree>
    <p:extLst>
      <p:ext uri="{BB962C8B-B14F-4D97-AF65-F5344CB8AC3E}">
        <p14:creationId xmlns:p14="http://schemas.microsoft.com/office/powerpoint/2010/main" val="244968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a:t>
            </a:r>
            <a:r>
              <a:rPr lang="en-US" dirty="0" smtClean="0"/>
              <a:t>Discussion (continued)</a:t>
            </a:r>
            <a:endParaRPr lang="en-US" dirty="0"/>
          </a:p>
        </p:txBody>
      </p:sp>
      <p:sp>
        <p:nvSpPr>
          <p:cNvPr id="3" name="Content Placeholder 2"/>
          <p:cNvSpPr>
            <a:spLocks noGrp="1"/>
          </p:cNvSpPr>
          <p:nvPr>
            <p:ph idx="1"/>
          </p:nvPr>
        </p:nvSpPr>
        <p:spPr>
          <a:xfrm>
            <a:off x="838200" y="1825624"/>
            <a:ext cx="10515600" cy="4734973"/>
          </a:xfrm>
        </p:spPr>
        <p:txBody>
          <a:bodyPr>
            <a:normAutofit/>
          </a:bodyPr>
          <a:lstStyle/>
          <a:p>
            <a:r>
              <a:rPr lang="en-US" dirty="0" smtClean="0"/>
              <a:t>Between the microphysics schemes,</a:t>
            </a:r>
          </a:p>
          <a:p>
            <a:pPr lvl="1"/>
            <a:r>
              <a:rPr lang="en-US" dirty="0" smtClean="0"/>
              <a:t>Similar integrated cloud masses</a:t>
            </a:r>
          </a:p>
          <a:p>
            <a:pPr lvl="1"/>
            <a:r>
              <a:rPr lang="en-US" dirty="0" smtClean="0"/>
              <a:t>Significantly different particle size distributions</a:t>
            </a:r>
          </a:p>
          <a:p>
            <a:r>
              <a:rPr lang="en-US" dirty="0" smtClean="0"/>
              <a:t>CRTM as-released, either fixed or 6</a:t>
            </a:r>
            <a:r>
              <a:rPr lang="en-US" baseline="30000" dirty="0" smtClean="0"/>
              <a:t>th</a:t>
            </a:r>
            <a:r>
              <a:rPr lang="en-US" dirty="0" smtClean="0"/>
              <a:t>-moment effective radii, produce the most realistic brightness temperatures</a:t>
            </a:r>
          </a:p>
          <a:p>
            <a:pPr lvl="1"/>
            <a:r>
              <a:rPr lang="en-US" dirty="0" smtClean="0"/>
              <a:t>Compensating for CRTM and MP scheme errors</a:t>
            </a:r>
          </a:p>
          <a:p>
            <a:pPr lvl="1"/>
            <a:r>
              <a:rPr lang="en-US" dirty="0" smtClean="0"/>
              <a:t>The 6</a:t>
            </a:r>
            <a:r>
              <a:rPr lang="en-US" baseline="30000" dirty="0" smtClean="0"/>
              <a:t>th</a:t>
            </a:r>
            <a:r>
              <a:rPr lang="en-US" dirty="0" smtClean="0"/>
              <a:t>-moment of the PSD is a good guess at being the link between the effective radius and the PSDs used to construct LUT as-released</a:t>
            </a:r>
            <a:endParaRPr lang="en-US" dirty="0"/>
          </a:p>
          <a:p>
            <a:pPr lvl="1"/>
            <a:endParaRPr lang="en-US" sz="2800" dirty="0" smtClean="0"/>
          </a:p>
        </p:txBody>
      </p:sp>
    </p:spTree>
    <p:extLst>
      <p:ext uri="{BB962C8B-B14F-4D97-AF65-F5344CB8AC3E}">
        <p14:creationId xmlns:p14="http://schemas.microsoft.com/office/powerpoint/2010/main" val="94240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a:xfrm>
            <a:off x="838200" y="1524000"/>
            <a:ext cx="10515600" cy="4652963"/>
          </a:xfrm>
        </p:spPr>
        <p:txBody>
          <a:bodyPr>
            <a:normAutofit fontScale="92500" lnSpcReduction="10000"/>
          </a:bodyPr>
          <a:lstStyle/>
          <a:p>
            <a:r>
              <a:rPr lang="en-US" dirty="0" smtClean="0"/>
              <a:t>Refining and adding modifications, working within the CRTM </a:t>
            </a:r>
            <a:r>
              <a:rPr lang="en-US" dirty="0" smtClean="0"/>
              <a:t>repository</a:t>
            </a:r>
          </a:p>
          <a:p>
            <a:pPr lvl="1"/>
            <a:r>
              <a:rPr lang="en-US" dirty="0" smtClean="0"/>
              <a:t>Optimize Bin Discretized computations, reduce redundant LUT queries</a:t>
            </a:r>
          </a:p>
          <a:p>
            <a:pPr lvl="1"/>
            <a:r>
              <a:rPr lang="en-US" dirty="0" smtClean="0"/>
              <a:t>Non-spherical particle optical properties</a:t>
            </a:r>
          </a:p>
          <a:p>
            <a:pPr lvl="1"/>
            <a:r>
              <a:rPr lang="en-US" dirty="0" smtClean="0"/>
              <a:t>Tangent </a:t>
            </a:r>
            <a:r>
              <a:rPr lang="en-US" dirty="0" smtClean="0"/>
              <a:t>linear, </a:t>
            </a:r>
            <a:r>
              <a:rPr lang="en-US" dirty="0" err="1" smtClean="0"/>
              <a:t>adjoint</a:t>
            </a:r>
            <a:r>
              <a:rPr lang="en-US" dirty="0" smtClean="0"/>
              <a:t>, K-matrix</a:t>
            </a:r>
          </a:p>
          <a:p>
            <a:pPr lvl="1"/>
            <a:r>
              <a:rPr lang="en-US" dirty="0" smtClean="0"/>
              <a:t>Antenna pattern convolution and slant path constructions (features in satellite simulators</a:t>
            </a:r>
            <a:r>
              <a:rPr lang="en-US" dirty="0"/>
              <a:t>)</a:t>
            </a:r>
          </a:p>
          <a:p>
            <a:pPr lvl="1"/>
            <a:r>
              <a:rPr lang="en-US" dirty="0"/>
              <a:t>Automatic stream number </a:t>
            </a:r>
            <a:r>
              <a:rPr lang="en-US" dirty="0" smtClean="0"/>
              <a:t>estimation</a:t>
            </a:r>
            <a:endParaRPr lang="en-US" dirty="0" smtClean="0"/>
          </a:p>
          <a:p>
            <a:r>
              <a:rPr lang="en-US" dirty="0" smtClean="0"/>
              <a:t>Uses for this tool:</a:t>
            </a:r>
          </a:p>
          <a:p>
            <a:pPr lvl="1"/>
            <a:r>
              <a:rPr lang="en-US" dirty="0" smtClean="0"/>
              <a:t>Ensemble parameter estimation</a:t>
            </a:r>
          </a:p>
          <a:p>
            <a:pPr lvl="1"/>
            <a:r>
              <a:rPr lang="en-US" dirty="0" smtClean="0"/>
              <a:t>Observing System Experiments (testing data assimilation)</a:t>
            </a:r>
          </a:p>
          <a:p>
            <a:pPr lvl="2"/>
            <a:r>
              <a:rPr lang="en-US" dirty="0" smtClean="0"/>
              <a:t>Simulated or real observations</a:t>
            </a:r>
            <a:endParaRPr lang="en-US" dirty="0"/>
          </a:p>
        </p:txBody>
      </p:sp>
    </p:spTree>
    <p:extLst>
      <p:ext uri="{BB962C8B-B14F-4D97-AF65-F5344CB8AC3E}">
        <p14:creationId xmlns:p14="http://schemas.microsoft.com/office/powerpoint/2010/main" val="2215258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78258"/>
            <a:ext cx="10515600" cy="1325563"/>
          </a:xfrm>
        </p:spPr>
        <p:txBody>
          <a:bodyPr/>
          <a:lstStyle/>
          <a:p>
            <a:r>
              <a:rPr lang="en-US" dirty="0" smtClean="0"/>
              <a:t>References</a:t>
            </a:r>
            <a:endParaRPr lang="en-US" dirty="0"/>
          </a:p>
        </p:txBody>
      </p:sp>
      <p:sp>
        <p:nvSpPr>
          <p:cNvPr id="8" name="Content Placeholder 7"/>
          <p:cNvSpPr>
            <a:spLocks noGrp="1"/>
          </p:cNvSpPr>
          <p:nvPr>
            <p:ph sz="half" idx="1"/>
          </p:nvPr>
        </p:nvSpPr>
        <p:spPr>
          <a:xfrm>
            <a:off x="838200" y="1039906"/>
            <a:ext cx="5181600" cy="5137057"/>
          </a:xfrm>
        </p:spPr>
        <p:txBody>
          <a:bodyPr>
            <a:normAutofit lnSpcReduction="10000"/>
          </a:bodyPr>
          <a:lstStyle/>
          <a:p>
            <a:pPr marL="230188" indent="-230188">
              <a:buNone/>
            </a:pPr>
            <a:endParaRPr lang="en-US" sz="1600" dirty="0" smtClean="0"/>
          </a:p>
          <a:p>
            <a:pPr marL="230188" indent="-230188">
              <a:buNone/>
            </a:pPr>
            <a:r>
              <a:rPr lang="en-US" sz="1600" dirty="0" err="1"/>
              <a:t>Chambon</a:t>
            </a:r>
            <a:r>
              <a:rPr lang="en-US" sz="1600" dirty="0"/>
              <a:t>, P., S. Q. Zhang, A. Y. </a:t>
            </a:r>
            <a:r>
              <a:rPr lang="en-US" sz="1600" dirty="0" err="1"/>
              <a:t>Hou</a:t>
            </a:r>
            <a:r>
              <a:rPr lang="en-US" sz="1600" dirty="0"/>
              <a:t>, M. </a:t>
            </a:r>
            <a:r>
              <a:rPr lang="en-US" sz="1600" dirty="0" err="1"/>
              <a:t>Zupanski</a:t>
            </a:r>
            <a:r>
              <a:rPr lang="en-US" sz="1600" dirty="0"/>
              <a:t>, and S. Cheung, 2014: Assessing the impact of pre-GPM microwave precipitation observations in the Goddard WRF ensemble data assimilation system. </a:t>
            </a:r>
            <a:r>
              <a:rPr lang="en-US" sz="1600" i="1" dirty="0"/>
              <a:t>Quart. Jour. Roy. Meteor. Soc.</a:t>
            </a:r>
            <a:r>
              <a:rPr lang="en-US" sz="1600" dirty="0"/>
              <a:t>, </a:t>
            </a:r>
            <a:r>
              <a:rPr lang="en-US" sz="1600" b="1" dirty="0"/>
              <a:t>140</a:t>
            </a:r>
            <a:r>
              <a:rPr lang="en-US" sz="1600" dirty="0"/>
              <a:t>, 1219–1235.</a:t>
            </a:r>
          </a:p>
          <a:p>
            <a:pPr marL="230188" indent="-230188">
              <a:buNone/>
            </a:pPr>
            <a:r>
              <a:rPr lang="en-US" sz="1600" dirty="0" smtClean="0"/>
              <a:t>Han</a:t>
            </a:r>
            <a:r>
              <a:rPr lang="en-US" sz="1600" dirty="0"/>
              <a:t>, M., S. A. Braun, T. Matsui, and C. R. Williams, 2013: Evaluation of cloud microphysics schemes in simulations of a winter storm using radar and radiometer measurements. </a:t>
            </a:r>
            <a:r>
              <a:rPr lang="en-US" sz="1600" i="1" dirty="0"/>
              <a:t>J. </a:t>
            </a:r>
            <a:r>
              <a:rPr lang="en-US" sz="1600" i="1" dirty="0" err="1"/>
              <a:t>Geophys</a:t>
            </a:r>
            <a:r>
              <a:rPr lang="en-US" sz="1600" i="1" dirty="0"/>
              <a:t>. Res. Atmos.</a:t>
            </a:r>
            <a:r>
              <a:rPr lang="en-US" sz="1600" dirty="0"/>
              <a:t>, </a:t>
            </a:r>
            <a:r>
              <a:rPr lang="en-US" sz="1600" b="1" dirty="0"/>
              <a:t>118</a:t>
            </a:r>
            <a:r>
              <a:rPr lang="en-US" sz="1600" dirty="0"/>
              <a:t>, 1401–1419. </a:t>
            </a:r>
          </a:p>
          <a:p>
            <a:pPr marL="230188" indent="-230188">
              <a:buNone/>
            </a:pPr>
            <a:r>
              <a:rPr lang="en-US" sz="1600" dirty="0"/>
              <a:t>Liu, Q., and F. </a:t>
            </a:r>
            <a:r>
              <a:rPr lang="en-US" sz="1600" dirty="0" err="1"/>
              <a:t>Weng</a:t>
            </a:r>
            <a:r>
              <a:rPr lang="en-US" sz="1600" dirty="0"/>
              <a:t>, 2006: Advanced doubling-adding method for radiative transfer in planetary </a:t>
            </a:r>
            <a:r>
              <a:rPr lang="en-US" sz="1600" dirty="0" smtClean="0"/>
              <a:t>atmospheres. </a:t>
            </a:r>
            <a:r>
              <a:rPr lang="en-US" sz="1600" i="1" dirty="0"/>
              <a:t>J. Atmos. Sci.</a:t>
            </a:r>
            <a:r>
              <a:rPr lang="en-US" sz="1600" dirty="0"/>
              <a:t>, </a:t>
            </a:r>
            <a:r>
              <a:rPr lang="en-US" sz="1600" b="1" dirty="0"/>
              <a:t>63</a:t>
            </a:r>
            <a:r>
              <a:rPr lang="en-US" sz="1600" dirty="0"/>
              <a:t>, 3459‒3465</a:t>
            </a:r>
            <a:r>
              <a:rPr lang="en-US" sz="1600" dirty="0" smtClean="0"/>
              <a:t>.</a:t>
            </a:r>
          </a:p>
          <a:p>
            <a:pPr marL="230188" indent="-230188">
              <a:buNone/>
            </a:pPr>
            <a:r>
              <a:rPr lang="en-US" sz="1600" dirty="0" err="1"/>
              <a:t>Skamarock</a:t>
            </a:r>
            <a:r>
              <a:rPr lang="en-US" sz="1600" dirty="0"/>
              <a:t>, W. C., J. B. </a:t>
            </a:r>
            <a:r>
              <a:rPr lang="en-US" sz="1600" dirty="0" err="1"/>
              <a:t>Klemp</a:t>
            </a:r>
            <a:r>
              <a:rPr lang="en-US" sz="1600" dirty="0"/>
              <a:t>, J. </a:t>
            </a:r>
            <a:r>
              <a:rPr lang="en-US" sz="1600" dirty="0" err="1"/>
              <a:t>Dudhia</a:t>
            </a:r>
            <a:r>
              <a:rPr lang="en-US" sz="1600" dirty="0"/>
              <a:t>, D. O. Gill, D. M. Barker, M. G. </a:t>
            </a:r>
            <a:r>
              <a:rPr lang="en-US" sz="1600" dirty="0" err="1"/>
              <a:t>Duda</a:t>
            </a:r>
            <a:r>
              <a:rPr lang="en-US" sz="1600" dirty="0"/>
              <a:t>, X.-Y. Huang, W. Wang, and J. G. Powers, 2008: A description of the Advanced Research WRF version 3. NCAR Technical Note 475, http://www.mmm.ucar.edu/wrf/users/docs/arw_v3.pdf.</a:t>
            </a:r>
          </a:p>
          <a:p>
            <a:pPr marL="0" indent="0">
              <a:buNone/>
            </a:pPr>
            <a:endParaRPr lang="en-US" dirty="0"/>
          </a:p>
        </p:txBody>
      </p:sp>
      <p:sp>
        <p:nvSpPr>
          <p:cNvPr id="9" name="Content Placeholder 8"/>
          <p:cNvSpPr>
            <a:spLocks noGrp="1"/>
          </p:cNvSpPr>
          <p:nvPr>
            <p:ph sz="half" idx="2"/>
          </p:nvPr>
        </p:nvSpPr>
        <p:spPr>
          <a:xfrm>
            <a:off x="6172200" y="1039906"/>
            <a:ext cx="5181600" cy="5137057"/>
          </a:xfrm>
        </p:spPr>
        <p:txBody>
          <a:bodyPr>
            <a:normAutofit lnSpcReduction="10000"/>
          </a:bodyPr>
          <a:lstStyle/>
          <a:p>
            <a:pPr marL="230188" indent="-230188">
              <a:buNone/>
            </a:pPr>
            <a:r>
              <a:rPr lang="en-US" sz="1600" dirty="0" err="1"/>
              <a:t>Weng</a:t>
            </a:r>
            <a:r>
              <a:rPr lang="en-US" sz="1600" dirty="0"/>
              <a:t>, Y</a:t>
            </a:r>
            <a:r>
              <a:rPr lang="en-US" sz="1600" dirty="0" smtClean="0"/>
              <a:t>., </a:t>
            </a:r>
            <a:r>
              <a:rPr lang="en-US" sz="1600" dirty="0"/>
              <a:t>and F. Zhang, 2012: Assimilating Airborne Doppler Radar Observations with an Ensemble </a:t>
            </a:r>
            <a:r>
              <a:rPr lang="en-US" sz="1600" dirty="0" err="1"/>
              <a:t>Kalman</a:t>
            </a:r>
            <a:r>
              <a:rPr lang="en-US" sz="1600" dirty="0"/>
              <a:t> Filter for Convection-permitting Hurricane Initialization and Prediction: Katrina (2005</a:t>
            </a:r>
            <a:r>
              <a:rPr lang="en-US" sz="1600" dirty="0" smtClean="0"/>
              <a:t>). </a:t>
            </a:r>
            <a:r>
              <a:rPr lang="en-US" sz="1600" i="1" dirty="0" smtClean="0"/>
              <a:t>Mon</a:t>
            </a:r>
            <a:r>
              <a:rPr lang="en-US" sz="1600" i="1" dirty="0"/>
              <a:t>. </a:t>
            </a:r>
            <a:r>
              <a:rPr lang="en-US" sz="1600" i="1" dirty="0" err="1"/>
              <a:t>Wea</a:t>
            </a:r>
            <a:r>
              <a:rPr lang="en-US" sz="1600" i="1" dirty="0"/>
              <a:t>. Rev.</a:t>
            </a:r>
            <a:r>
              <a:rPr lang="en-US" sz="1600" dirty="0" smtClean="0"/>
              <a:t>, </a:t>
            </a:r>
            <a:r>
              <a:rPr lang="en-US" sz="1600" b="1" dirty="0"/>
              <a:t>140</a:t>
            </a:r>
            <a:r>
              <a:rPr lang="en-US" sz="1600" dirty="0"/>
              <a:t>, 841-859</a:t>
            </a:r>
            <a:r>
              <a:rPr lang="en-US" sz="1600" dirty="0" smtClean="0"/>
              <a:t>.</a:t>
            </a:r>
          </a:p>
          <a:p>
            <a:pPr marL="230188" indent="-230188">
              <a:buNone/>
            </a:pPr>
            <a:r>
              <a:rPr lang="en-US" sz="1600" dirty="0" smtClean="0"/>
              <a:t>Wong</a:t>
            </a:r>
            <a:r>
              <a:rPr lang="en-US" sz="1600" dirty="0"/>
              <a:t>, V., and K. A. </a:t>
            </a:r>
            <a:r>
              <a:rPr lang="en-US" sz="1600" dirty="0" smtClean="0"/>
              <a:t>Emanuel, 2007: </a:t>
            </a:r>
            <a:r>
              <a:rPr lang="en-US" sz="1600" dirty="0"/>
              <a:t>Use of cloud radars and radiometers for tropical cyclone intensity estimation, </a:t>
            </a:r>
            <a:r>
              <a:rPr lang="en-US" sz="1600" i="1" dirty="0" err="1"/>
              <a:t>Geophys</a:t>
            </a:r>
            <a:r>
              <a:rPr lang="en-US" sz="1600" i="1" dirty="0"/>
              <a:t>. Res. Lett.</a:t>
            </a:r>
            <a:r>
              <a:rPr lang="en-US" sz="1600" dirty="0"/>
              <a:t>, </a:t>
            </a:r>
            <a:r>
              <a:rPr lang="en-US" sz="1600" b="1" dirty="0"/>
              <a:t>34</a:t>
            </a:r>
            <a:r>
              <a:rPr lang="en-US" sz="1600" dirty="0"/>
              <a:t>, L12811, doi:10.1029/2007GL029960.</a:t>
            </a:r>
            <a:endParaRPr lang="en-US" sz="1600" dirty="0" smtClean="0"/>
          </a:p>
          <a:p>
            <a:pPr marL="230188" indent="-230188">
              <a:buNone/>
            </a:pPr>
            <a:r>
              <a:rPr lang="en-US" sz="1600" dirty="0" smtClean="0"/>
              <a:t>Zhang</a:t>
            </a:r>
            <a:r>
              <a:rPr lang="en-US" sz="1600" dirty="0"/>
              <a:t>, S. Q., M. </a:t>
            </a:r>
            <a:r>
              <a:rPr lang="en-US" sz="1600" dirty="0" err="1"/>
              <a:t>Zupanski</a:t>
            </a:r>
            <a:r>
              <a:rPr lang="en-US" sz="1600" dirty="0"/>
              <a:t>, A. Y. </a:t>
            </a:r>
            <a:r>
              <a:rPr lang="en-US" sz="1600" dirty="0" err="1"/>
              <a:t>Hou</a:t>
            </a:r>
            <a:r>
              <a:rPr lang="en-US" sz="1600" dirty="0"/>
              <a:t>, X. Lin, and S. H. Cheung, 2013: Assimilation of Precipitation-Affected Radiances in a Cloud-Resolving WRF Ensemble Data Assimilation System. </a:t>
            </a:r>
            <a:r>
              <a:rPr lang="en-US" sz="1600" i="1" dirty="0"/>
              <a:t>Mon. </a:t>
            </a:r>
            <a:r>
              <a:rPr lang="en-US" sz="1600" i="1" dirty="0" err="1"/>
              <a:t>Wea</a:t>
            </a:r>
            <a:r>
              <a:rPr lang="en-US" sz="1600" i="1" dirty="0"/>
              <a:t>. Rev.,</a:t>
            </a:r>
            <a:r>
              <a:rPr lang="en-US" sz="1600" b="1" dirty="0"/>
              <a:t>141</a:t>
            </a:r>
            <a:r>
              <a:rPr lang="en-US" sz="1600" dirty="0"/>
              <a:t>, 754–772</a:t>
            </a:r>
            <a:r>
              <a:rPr lang="en-US" sz="1600" dirty="0" smtClean="0"/>
              <a:t>.</a:t>
            </a:r>
          </a:p>
          <a:p>
            <a:pPr marL="230188" indent="-230188">
              <a:buNone/>
            </a:pPr>
            <a:r>
              <a:rPr lang="en-US" sz="1600" dirty="0"/>
              <a:t>Zhang, F., Y. </a:t>
            </a:r>
            <a:r>
              <a:rPr lang="en-US" sz="1600" dirty="0" err="1" smtClean="0"/>
              <a:t>Weng</a:t>
            </a:r>
            <a:r>
              <a:rPr lang="en-US" sz="1600" dirty="0" smtClean="0"/>
              <a:t>, </a:t>
            </a:r>
            <a:r>
              <a:rPr lang="en-US" sz="1600" dirty="0"/>
              <a:t>J. A. </a:t>
            </a:r>
            <a:r>
              <a:rPr lang="en-US" sz="1600" dirty="0" err="1"/>
              <a:t>Sippel</a:t>
            </a:r>
            <a:r>
              <a:rPr lang="en-US" sz="1600" dirty="0"/>
              <a:t>, Z. </a:t>
            </a:r>
            <a:r>
              <a:rPr lang="en-US" sz="1600" dirty="0" err="1"/>
              <a:t>Meng</a:t>
            </a:r>
            <a:r>
              <a:rPr lang="en-US" sz="1600" dirty="0"/>
              <a:t>, and C. H. Bishop, 2009: Cloud-resolving Hurricane Initialization and Prediction through Assimilation of Doppler Radar Observations with an Ensemble </a:t>
            </a:r>
            <a:r>
              <a:rPr lang="en-US" sz="1600" dirty="0" err="1"/>
              <a:t>Kalman</a:t>
            </a:r>
            <a:r>
              <a:rPr lang="en-US" sz="1600" dirty="0"/>
              <a:t> Filter. </a:t>
            </a:r>
            <a:r>
              <a:rPr lang="en-US" sz="1600" i="1" dirty="0"/>
              <a:t>Mon. </a:t>
            </a:r>
            <a:r>
              <a:rPr lang="en-US" sz="1600" i="1" dirty="0" err="1"/>
              <a:t>Wea</a:t>
            </a:r>
            <a:r>
              <a:rPr lang="en-US" sz="1600" i="1" dirty="0"/>
              <a:t>. Rev.</a:t>
            </a:r>
            <a:r>
              <a:rPr lang="en-US" sz="1600" dirty="0" smtClean="0"/>
              <a:t>, </a:t>
            </a:r>
            <a:r>
              <a:rPr lang="en-US" sz="1600" b="1" dirty="0"/>
              <a:t>137</a:t>
            </a:r>
            <a:r>
              <a:rPr lang="en-US" sz="1600" dirty="0"/>
              <a:t>, 2105-2125.</a:t>
            </a:r>
          </a:p>
          <a:p>
            <a:pPr marL="230188" indent="-230188">
              <a:buNone/>
            </a:pPr>
            <a:r>
              <a:rPr lang="en-US" sz="1600" dirty="0" err="1" smtClean="0"/>
              <a:t>Zupanski</a:t>
            </a:r>
            <a:r>
              <a:rPr lang="en-US" sz="1600" dirty="0"/>
              <a:t>, D., S. Q. Zhang, M. </a:t>
            </a:r>
            <a:r>
              <a:rPr lang="en-US" sz="1600" dirty="0" err="1"/>
              <a:t>Zupanski</a:t>
            </a:r>
            <a:r>
              <a:rPr lang="en-US" sz="1600" dirty="0"/>
              <a:t>, A. Y. </a:t>
            </a:r>
            <a:r>
              <a:rPr lang="en-US" sz="1600" dirty="0" err="1"/>
              <a:t>Hou</a:t>
            </a:r>
            <a:r>
              <a:rPr lang="en-US" sz="1600" dirty="0"/>
              <a:t>, and S. H. Cheung, 2011: A Prototype WRF-Based Ensemble Data Assimilation System for Dynamically Downscaling Satellite Precipitation Observations. </a:t>
            </a:r>
            <a:r>
              <a:rPr lang="en-US" sz="1600" i="1" dirty="0"/>
              <a:t>J. Hydrometeor.</a:t>
            </a:r>
            <a:r>
              <a:rPr lang="en-US" sz="1600" dirty="0"/>
              <a:t>, </a:t>
            </a:r>
            <a:r>
              <a:rPr lang="en-US" sz="1600" b="1" dirty="0"/>
              <a:t>12</a:t>
            </a:r>
            <a:r>
              <a:rPr lang="en-US" sz="1600" dirty="0"/>
              <a:t>, 118–134.</a:t>
            </a:r>
          </a:p>
          <a:p>
            <a:pPr marL="0" indent="0">
              <a:buNone/>
            </a:pPr>
            <a:endParaRPr lang="en-US" dirty="0"/>
          </a:p>
        </p:txBody>
      </p:sp>
    </p:spTree>
    <p:extLst>
      <p:ext uri="{BB962C8B-B14F-4D97-AF65-F5344CB8AC3E}">
        <p14:creationId xmlns:p14="http://schemas.microsoft.com/office/powerpoint/2010/main" val="2647065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872830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9369" y="4556249"/>
            <a:ext cx="1097367" cy="596138"/>
          </a:xfrm>
          <a:prstGeom prst="rect">
            <a:avLst/>
          </a:prstGeom>
          <a:noFill/>
        </p:spPr>
        <p:txBody>
          <a:bodyPr wrap="square" lIns="18288" tIns="36576" rIns="36576" bIns="9144" rtlCol="0">
            <a:spAutoFit/>
          </a:bodyPr>
          <a:lstStyle/>
          <a:p>
            <a:pPr algn="r"/>
            <a:r>
              <a:rPr lang="en-US" sz="800" dirty="0" smtClean="0">
                <a:solidFill>
                  <a:schemeClr val="bg1"/>
                </a:solidFill>
                <a:latin typeface="Helvetica" panose="020B0604020202020204" pitchFamily="34" charset="0"/>
                <a:cs typeface="Helvetica" panose="020B0604020202020204" pitchFamily="34" charset="0"/>
              </a:rPr>
              <a:t>c) WSM6 89.0H</a:t>
            </a:r>
            <a:endParaRPr lang="en-US" sz="800" dirty="0">
              <a:solidFill>
                <a:schemeClr val="bg1"/>
              </a:solidFill>
              <a:latin typeface="Helvetica" panose="020B0604020202020204" pitchFamily="34" charset="0"/>
              <a:cs typeface="Helvetica" panose="020B0604020202020204" pitchFamily="34" charset="0"/>
            </a:endParaRPr>
          </a:p>
        </p:txBody>
      </p:sp>
      <p:grpSp>
        <p:nvGrpSpPr>
          <p:cNvPr id="6" name="Group 5"/>
          <p:cNvGrpSpPr/>
          <p:nvPr/>
        </p:nvGrpSpPr>
        <p:grpSpPr>
          <a:xfrm>
            <a:off x="5779031" y="405384"/>
            <a:ext cx="6394491" cy="5123762"/>
            <a:chOff x="2822972" y="-6096"/>
            <a:chExt cx="3136308" cy="2513053"/>
          </a:xfrm>
        </p:grpSpPr>
        <p:grpSp>
          <p:nvGrpSpPr>
            <p:cNvPr id="7" name="Group 6"/>
            <p:cNvGrpSpPr/>
            <p:nvPr/>
          </p:nvGrpSpPr>
          <p:grpSpPr>
            <a:xfrm>
              <a:off x="4283968" y="-6011"/>
              <a:ext cx="1675312" cy="2512968"/>
              <a:chOff x="3795200" y="108"/>
              <a:chExt cx="2133600" cy="320040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5200" y="108"/>
                <a:ext cx="2133600" cy="3200400"/>
              </a:xfrm>
              <a:prstGeom prst="rect">
                <a:avLst/>
              </a:prstGeom>
            </p:spPr>
          </p:pic>
          <p:sp>
            <p:nvSpPr>
              <p:cNvPr id="12" name="Rectangle 11"/>
              <p:cNvSpPr/>
              <p:nvPr/>
            </p:nvSpPr>
            <p:spPr>
              <a:xfrm>
                <a:off x="4402484" y="110810"/>
                <a:ext cx="974423" cy="146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822972" y="-6096"/>
              <a:ext cx="1712251" cy="2512968"/>
              <a:chOff x="2822972" y="-6096"/>
              <a:chExt cx="1712251" cy="251296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972" y="-6096"/>
                <a:ext cx="1675311" cy="2512968"/>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234" t="89682" r="84956" b="6826"/>
              <a:stretch/>
            </p:blipFill>
            <p:spPr>
              <a:xfrm>
                <a:off x="4471402" y="2248406"/>
                <a:ext cx="63821" cy="87754"/>
              </a:xfrm>
              <a:prstGeom prst="rect">
                <a:avLst/>
              </a:prstGeom>
            </p:spPr>
          </p:pic>
        </p:gr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8" y="417813"/>
            <a:ext cx="3000538" cy="270328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928" y="417813"/>
            <a:ext cx="2703283" cy="270328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52" y="3121096"/>
            <a:ext cx="3001576" cy="287913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3928" y="3121098"/>
            <a:ext cx="2703281" cy="2878136"/>
          </a:xfrm>
          <a:prstGeom prst="rect">
            <a:avLst/>
          </a:prstGeom>
        </p:spPr>
      </p:pic>
      <p:sp>
        <p:nvSpPr>
          <p:cNvPr id="17" name="TextBox 16"/>
          <p:cNvSpPr txBox="1"/>
          <p:nvPr/>
        </p:nvSpPr>
        <p:spPr>
          <a:xfrm>
            <a:off x="1144057" y="492394"/>
            <a:ext cx="1809959" cy="538610"/>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a1) </a:t>
            </a:r>
            <a:r>
              <a:rPr lang="en-US" sz="1600" dirty="0" smtClean="0">
                <a:solidFill>
                  <a:schemeClr val="bg1"/>
                </a:solidFill>
                <a:latin typeface="Helvetica" panose="020B0604020202020204" pitchFamily="34" charset="0"/>
                <a:cs typeface="Helvetica" panose="020B0604020202020204" pitchFamily="34" charset="0"/>
              </a:rPr>
              <a:t>Mean as ER 36.5H</a:t>
            </a:r>
            <a:endParaRPr lang="en-US" sz="1600" dirty="0">
              <a:solidFill>
                <a:schemeClr val="bg1"/>
              </a:solidFill>
              <a:latin typeface="Helvetica" panose="020B0604020202020204" pitchFamily="34" charset="0"/>
              <a:cs typeface="Helvetica" panose="020B0604020202020204" pitchFamily="34" charset="0"/>
            </a:endParaRPr>
          </a:p>
        </p:txBody>
      </p:sp>
      <p:sp>
        <p:nvSpPr>
          <p:cNvPr id="18" name="TextBox 17"/>
          <p:cNvSpPr txBox="1"/>
          <p:nvPr/>
        </p:nvSpPr>
        <p:spPr>
          <a:xfrm>
            <a:off x="3437700" y="491399"/>
            <a:ext cx="2219798" cy="538610"/>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b1</a:t>
            </a:r>
            <a:r>
              <a:rPr lang="en-US" sz="1600" dirty="0" smtClean="0">
                <a:solidFill>
                  <a:schemeClr val="bg1"/>
                </a:solidFill>
                <a:latin typeface="Helvetica" panose="020B0604020202020204" pitchFamily="34" charset="0"/>
                <a:cs typeface="Helvetica" panose="020B0604020202020204" pitchFamily="34" charset="0"/>
              </a:rPr>
              <a:t>) 6</a:t>
            </a:r>
            <a:r>
              <a:rPr lang="en-US" sz="1600" baseline="30000" dirty="0" smtClean="0">
                <a:solidFill>
                  <a:schemeClr val="bg1"/>
                </a:solidFill>
                <a:latin typeface="Helvetica" panose="020B0604020202020204" pitchFamily="34" charset="0"/>
                <a:cs typeface="Helvetica" panose="020B0604020202020204" pitchFamily="34" charset="0"/>
              </a:rPr>
              <a:t>th</a:t>
            </a:r>
            <a:r>
              <a:rPr lang="en-US" sz="1600" dirty="0" smtClean="0">
                <a:solidFill>
                  <a:schemeClr val="bg1"/>
                </a:solidFill>
                <a:latin typeface="Helvetica" panose="020B0604020202020204" pitchFamily="34" charset="0"/>
                <a:cs typeface="Helvetica" panose="020B0604020202020204" pitchFamily="34" charset="0"/>
              </a:rPr>
              <a:t> moment as ER 36.5H</a:t>
            </a:r>
            <a:endParaRPr lang="en-US" sz="1600" dirty="0">
              <a:solidFill>
                <a:schemeClr val="bg1"/>
              </a:solidFill>
              <a:latin typeface="Helvetica" panose="020B0604020202020204" pitchFamily="34" charset="0"/>
              <a:cs typeface="Helvetica" panose="020B0604020202020204" pitchFamily="34" charset="0"/>
            </a:endParaRPr>
          </a:p>
        </p:txBody>
      </p:sp>
      <p:sp>
        <p:nvSpPr>
          <p:cNvPr id="19" name="TextBox 18"/>
          <p:cNvSpPr txBox="1"/>
          <p:nvPr/>
        </p:nvSpPr>
        <p:spPr>
          <a:xfrm>
            <a:off x="1096185" y="3195677"/>
            <a:ext cx="1860404" cy="538610"/>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a2</a:t>
            </a:r>
            <a:r>
              <a:rPr lang="en-US" sz="1600" dirty="0" smtClean="0">
                <a:solidFill>
                  <a:schemeClr val="bg1"/>
                </a:solidFill>
                <a:latin typeface="Helvetica" panose="020B0604020202020204" pitchFamily="34" charset="0"/>
                <a:cs typeface="Helvetica" panose="020B0604020202020204" pitchFamily="34" charset="0"/>
              </a:rPr>
              <a:t>) Mean as ER 89.0H</a:t>
            </a:r>
            <a:endParaRPr lang="en-US" sz="1600" dirty="0">
              <a:solidFill>
                <a:schemeClr val="bg1"/>
              </a:solidFill>
              <a:latin typeface="Helvetica" panose="020B0604020202020204" pitchFamily="34" charset="0"/>
              <a:cs typeface="Helvetica" panose="020B0604020202020204" pitchFamily="34" charset="0"/>
            </a:endParaRPr>
          </a:p>
        </p:txBody>
      </p:sp>
      <p:sp>
        <p:nvSpPr>
          <p:cNvPr id="20" name="TextBox 19"/>
          <p:cNvSpPr txBox="1"/>
          <p:nvPr/>
        </p:nvSpPr>
        <p:spPr>
          <a:xfrm>
            <a:off x="3289369" y="3194682"/>
            <a:ext cx="2370500" cy="538610"/>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b2) </a:t>
            </a:r>
            <a:r>
              <a:rPr lang="en-US" sz="1600" dirty="0" smtClean="0">
                <a:solidFill>
                  <a:schemeClr val="bg1"/>
                </a:solidFill>
                <a:latin typeface="Helvetica" panose="020B0604020202020204" pitchFamily="34" charset="0"/>
                <a:cs typeface="Helvetica" panose="020B0604020202020204" pitchFamily="34" charset="0"/>
              </a:rPr>
              <a:t>6</a:t>
            </a:r>
            <a:r>
              <a:rPr lang="en-US" sz="1600" baseline="30000" dirty="0" smtClean="0">
                <a:solidFill>
                  <a:schemeClr val="bg1"/>
                </a:solidFill>
                <a:latin typeface="Helvetica" panose="020B0604020202020204" pitchFamily="34" charset="0"/>
                <a:cs typeface="Helvetica" panose="020B0604020202020204" pitchFamily="34" charset="0"/>
              </a:rPr>
              <a:t>th</a:t>
            </a:r>
            <a:r>
              <a:rPr lang="en-US" sz="1600" dirty="0" smtClean="0">
                <a:solidFill>
                  <a:schemeClr val="bg1"/>
                </a:solidFill>
                <a:latin typeface="Helvetica" panose="020B0604020202020204" pitchFamily="34" charset="0"/>
                <a:cs typeface="Helvetica" panose="020B0604020202020204" pitchFamily="34" charset="0"/>
              </a:rPr>
              <a:t> moment as ER 89.0H</a:t>
            </a:r>
            <a:endParaRPr lang="en-US" sz="1600" dirty="0">
              <a:solidFill>
                <a:schemeClr val="bg1"/>
              </a:solidFill>
              <a:latin typeface="Helvetica" panose="020B0604020202020204" pitchFamily="34" charset="0"/>
              <a:cs typeface="Helvetica" panose="020B0604020202020204" pitchFamily="34" charset="0"/>
            </a:endParaRPr>
          </a:p>
        </p:txBody>
      </p:sp>
      <p:grpSp>
        <p:nvGrpSpPr>
          <p:cNvPr id="21" name="Group 20"/>
          <p:cNvGrpSpPr/>
          <p:nvPr/>
        </p:nvGrpSpPr>
        <p:grpSpPr>
          <a:xfrm>
            <a:off x="5688571" y="5523874"/>
            <a:ext cx="3930945" cy="487792"/>
            <a:chOff x="2877956" y="2523686"/>
            <a:chExt cx="1928012" cy="239248"/>
          </a:xfrm>
        </p:grpSpPr>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771852" y="1629790"/>
              <a:ext cx="140220" cy="1928012"/>
            </a:xfrm>
            <a:prstGeom prst="rect">
              <a:avLst/>
            </a:prstGeom>
          </p:spPr>
        </p:pic>
        <p:sp>
          <p:nvSpPr>
            <p:cNvPr id="23" name="TextBox 22"/>
            <p:cNvSpPr txBox="1"/>
            <p:nvPr/>
          </p:nvSpPr>
          <p:spPr>
            <a:xfrm>
              <a:off x="2949848" y="2643547"/>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90</a:t>
              </a:r>
              <a:endParaRPr lang="en-US" sz="1400" dirty="0">
                <a:latin typeface="Helvetica" panose="020B0604020202020204" pitchFamily="34" charset="0"/>
                <a:cs typeface="Helvetica" panose="020B0604020202020204" pitchFamily="34" charset="0"/>
              </a:endParaRPr>
            </a:p>
          </p:txBody>
        </p:sp>
        <p:sp>
          <p:nvSpPr>
            <p:cNvPr id="24" name="TextBox 23"/>
            <p:cNvSpPr txBox="1"/>
            <p:nvPr/>
          </p:nvSpPr>
          <p:spPr>
            <a:xfrm>
              <a:off x="3184677" y="2647093"/>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120</a:t>
              </a:r>
              <a:endParaRPr lang="en-US" sz="1400" dirty="0">
                <a:latin typeface="Helvetica" panose="020B0604020202020204" pitchFamily="34" charset="0"/>
                <a:cs typeface="Helvetica" panose="020B0604020202020204" pitchFamily="34" charset="0"/>
              </a:endParaRPr>
            </a:p>
          </p:txBody>
        </p:sp>
        <p:sp>
          <p:nvSpPr>
            <p:cNvPr id="25" name="TextBox 24"/>
            <p:cNvSpPr txBox="1"/>
            <p:nvPr/>
          </p:nvSpPr>
          <p:spPr>
            <a:xfrm>
              <a:off x="3421276" y="2646698"/>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150</a:t>
              </a:r>
              <a:endParaRPr lang="en-US" sz="1400" dirty="0">
                <a:latin typeface="Helvetica" panose="020B0604020202020204" pitchFamily="34" charset="0"/>
                <a:cs typeface="Helvetica" panose="020B0604020202020204" pitchFamily="34" charset="0"/>
              </a:endParaRPr>
            </a:p>
          </p:txBody>
        </p:sp>
        <p:sp>
          <p:nvSpPr>
            <p:cNvPr id="26" name="TextBox 25"/>
            <p:cNvSpPr txBox="1"/>
            <p:nvPr/>
          </p:nvSpPr>
          <p:spPr>
            <a:xfrm>
              <a:off x="3652160" y="2648208"/>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180</a:t>
              </a:r>
              <a:endParaRPr lang="en-US" sz="1400" dirty="0">
                <a:latin typeface="Helvetica" panose="020B0604020202020204" pitchFamily="34" charset="0"/>
                <a:cs typeface="Helvetica" panose="020B0604020202020204" pitchFamily="34" charset="0"/>
              </a:endParaRPr>
            </a:p>
          </p:txBody>
        </p:sp>
        <p:sp>
          <p:nvSpPr>
            <p:cNvPr id="27" name="TextBox 26"/>
            <p:cNvSpPr txBox="1"/>
            <p:nvPr/>
          </p:nvSpPr>
          <p:spPr>
            <a:xfrm>
              <a:off x="3886854" y="2647813"/>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210</a:t>
              </a:r>
              <a:endParaRPr lang="en-US" sz="1400" dirty="0">
                <a:latin typeface="Helvetica" panose="020B0604020202020204" pitchFamily="34" charset="0"/>
                <a:cs typeface="Helvetica" panose="020B0604020202020204" pitchFamily="34" charset="0"/>
              </a:endParaRPr>
            </a:p>
          </p:txBody>
        </p:sp>
        <p:sp>
          <p:nvSpPr>
            <p:cNvPr id="28" name="TextBox 27"/>
            <p:cNvSpPr txBox="1"/>
            <p:nvPr/>
          </p:nvSpPr>
          <p:spPr>
            <a:xfrm>
              <a:off x="4121548" y="2647418"/>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240</a:t>
              </a:r>
              <a:endParaRPr lang="en-US" sz="1400" dirty="0">
                <a:latin typeface="Helvetica" panose="020B0604020202020204" pitchFamily="34" charset="0"/>
                <a:cs typeface="Helvetica" panose="020B0604020202020204" pitchFamily="34" charset="0"/>
              </a:endParaRPr>
            </a:p>
          </p:txBody>
        </p:sp>
        <p:sp>
          <p:nvSpPr>
            <p:cNvPr id="29" name="TextBox 28"/>
            <p:cNvSpPr txBox="1"/>
            <p:nvPr/>
          </p:nvSpPr>
          <p:spPr>
            <a:xfrm>
              <a:off x="4356242" y="2647023"/>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270</a:t>
              </a:r>
              <a:endParaRPr lang="en-US" sz="1400" dirty="0">
                <a:latin typeface="Helvetica" panose="020B0604020202020204" pitchFamily="34" charset="0"/>
                <a:cs typeface="Helvetica" panose="020B0604020202020204" pitchFamily="34" charset="0"/>
              </a:endParaRPr>
            </a:p>
          </p:txBody>
        </p:sp>
        <p:sp>
          <p:nvSpPr>
            <p:cNvPr id="30" name="TextBox 29"/>
            <p:cNvSpPr txBox="1"/>
            <p:nvPr/>
          </p:nvSpPr>
          <p:spPr>
            <a:xfrm>
              <a:off x="4590936" y="2646628"/>
              <a:ext cx="211574" cy="114726"/>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300</a:t>
              </a:r>
              <a:endParaRPr lang="en-US" sz="1400" dirty="0">
                <a:latin typeface="Helvetica" panose="020B0604020202020204" pitchFamily="34" charset="0"/>
                <a:cs typeface="Helvetica" panose="020B0604020202020204" pitchFamily="34" charset="0"/>
              </a:endParaRPr>
            </a:p>
          </p:txBody>
        </p:sp>
      </p:grpSp>
      <p:sp>
        <p:nvSpPr>
          <p:cNvPr id="31" name="TextBox 30"/>
          <p:cNvSpPr txBox="1"/>
          <p:nvPr/>
        </p:nvSpPr>
        <p:spPr>
          <a:xfrm>
            <a:off x="9374194" y="5387256"/>
            <a:ext cx="1990202" cy="523220"/>
          </a:xfrm>
          <a:prstGeom prst="rect">
            <a:avLst/>
          </a:prstGeom>
          <a:noFill/>
        </p:spPr>
        <p:txBody>
          <a:bodyPr wrap="square" rtlCol="0">
            <a:spAutoFit/>
          </a:bodyPr>
          <a:lstStyle/>
          <a:p>
            <a:pPr algn="ctr"/>
            <a:r>
              <a:rPr lang="en-US" sz="1400" dirty="0">
                <a:latin typeface="Helvetica" panose="020B0604020202020204" pitchFamily="34" charset="0"/>
                <a:cs typeface="Helvetica" panose="020B0604020202020204" pitchFamily="34" charset="0"/>
              </a:rPr>
              <a:t>Brightness Temperature </a:t>
            </a:r>
            <a:r>
              <a:rPr lang="en-US" sz="1400">
                <a:latin typeface="Helvetica" panose="020B0604020202020204" pitchFamily="34" charset="0"/>
                <a:cs typeface="Helvetica" panose="020B0604020202020204" pitchFamily="34" charset="0"/>
              </a:rPr>
              <a:t>(</a:t>
            </a:r>
            <a:r>
              <a:rPr lang="en-US" sz="1400" smtClean="0">
                <a:latin typeface="Helvetica" panose="020B0604020202020204" pitchFamily="34" charset="0"/>
                <a:cs typeface="Helvetica" panose="020B0604020202020204" pitchFamily="34" charset="0"/>
              </a:rPr>
              <a:t>K)</a:t>
            </a:r>
            <a:endParaRPr lang="en-US" sz="1400" dirty="0">
              <a:latin typeface="Helvetica" panose="020B0604020202020204" pitchFamily="34" charset="0"/>
              <a:cs typeface="Helvetica" panose="020B0604020202020204" pitchFamily="34" charset="0"/>
            </a:endParaRPr>
          </a:p>
        </p:txBody>
      </p:sp>
      <p:sp>
        <p:nvSpPr>
          <p:cNvPr id="32" name="TextBox 31"/>
          <p:cNvSpPr txBox="1"/>
          <p:nvPr/>
        </p:nvSpPr>
        <p:spPr>
          <a:xfrm>
            <a:off x="6225180" y="716108"/>
            <a:ext cx="434187" cy="345132"/>
          </a:xfrm>
          <a:prstGeom prst="rect">
            <a:avLst/>
          </a:prstGeom>
          <a:noFill/>
        </p:spPr>
        <p:txBody>
          <a:bodyPr wrap="square" lIns="18288" tIns="36576" rIns="36576" bIns="9144" rtlCol="0">
            <a:spAutoFit/>
          </a:bodyPr>
          <a:lstStyle/>
          <a:p>
            <a:pPr algn="r"/>
            <a:r>
              <a:rPr lang="en-US" sz="800" dirty="0" smtClean="0">
                <a:latin typeface="Helvetica" panose="020B0604020202020204" pitchFamily="34" charset="0"/>
                <a:cs typeface="Helvetica" panose="020B0604020202020204" pitchFamily="34" charset="0"/>
              </a:rPr>
              <a:t>c)</a:t>
            </a:r>
            <a:endParaRPr lang="en-US" sz="800" dirty="0">
              <a:latin typeface="Helvetica" panose="020B0604020202020204" pitchFamily="34" charset="0"/>
              <a:cs typeface="Helvetica" panose="020B0604020202020204" pitchFamily="34" charset="0"/>
            </a:endParaRPr>
          </a:p>
        </p:txBody>
      </p:sp>
      <p:sp>
        <p:nvSpPr>
          <p:cNvPr id="33" name="TextBox 32"/>
          <p:cNvSpPr txBox="1"/>
          <p:nvPr/>
        </p:nvSpPr>
        <p:spPr>
          <a:xfrm>
            <a:off x="9206849" y="716106"/>
            <a:ext cx="434187" cy="345132"/>
          </a:xfrm>
          <a:prstGeom prst="rect">
            <a:avLst/>
          </a:prstGeom>
          <a:noFill/>
        </p:spPr>
        <p:txBody>
          <a:bodyPr wrap="square" lIns="18288" tIns="36576" rIns="36576" bIns="9144" rtlCol="0">
            <a:spAutoFit/>
          </a:bodyPr>
          <a:lstStyle/>
          <a:p>
            <a:pPr algn="r"/>
            <a:r>
              <a:rPr lang="en-US" sz="800" dirty="0" smtClean="0">
                <a:latin typeface="Helvetica" panose="020B0604020202020204" pitchFamily="34" charset="0"/>
                <a:cs typeface="Helvetica" panose="020B0604020202020204" pitchFamily="34" charset="0"/>
              </a:rPr>
              <a:t>d)</a:t>
            </a:r>
            <a:endParaRPr lang="en-US" sz="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71987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370627"/>
            <a:ext cx="1871281" cy="1794946"/>
            <a:chOff x="0" y="2651758"/>
            <a:chExt cx="1472184" cy="141213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1758"/>
              <a:ext cx="1472184" cy="1412130"/>
            </a:xfrm>
            <a:prstGeom prst="rect">
              <a:avLst/>
            </a:prstGeom>
          </p:spPr>
        </p:pic>
        <p:sp>
          <p:nvSpPr>
            <p:cNvPr id="7" name="Rectangle 6"/>
            <p:cNvSpPr/>
            <p:nvPr/>
          </p:nvSpPr>
          <p:spPr>
            <a:xfrm>
              <a:off x="1327587" y="3975732"/>
              <a:ext cx="50588" cy="6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635" y="3370627"/>
            <a:ext cx="1685315" cy="16853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5950" y="3370627"/>
            <a:ext cx="1685315" cy="168531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1265" y="3370627"/>
            <a:ext cx="1685315" cy="168531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870634" cy="168531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0635" y="0"/>
            <a:ext cx="1685315" cy="168531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55950" y="0"/>
            <a:ext cx="1685315" cy="168531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1265" y="0"/>
            <a:ext cx="1685315" cy="168531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5950" y="5055941"/>
            <a:ext cx="1685312" cy="1794322"/>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1265" y="5055941"/>
            <a:ext cx="1685314" cy="1794324"/>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685314"/>
            <a:ext cx="1870633" cy="1685314"/>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0635" y="1685314"/>
            <a:ext cx="1685315" cy="1685315"/>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55950" y="1685314"/>
            <a:ext cx="1685315" cy="1685315"/>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41265" y="1685314"/>
            <a:ext cx="1685315" cy="1685315"/>
          </a:xfrm>
          <a:prstGeom prst="rect">
            <a:avLst/>
          </a:prstGeom>
        </p:spPr>
      </p:pic>
      <p:sp>
        <p:nvSpPr>
          <p:cNvPr id="21" name="TextBox 20"/>
          <p:cNvSpPr txBox="1"/>
          <p:nvPr/>
        </p:nvSpPr>
        <p:spPr>
          <a:xfrm>
            <a:off x="7367108" y="2863789"/>
            <a:ext cx="1561753" cy="523220"/>
          </a:xfrm>
          <a:prstGeom prst="rect">
            <a:avLst/>
          </a:prstGeom>
          <a:noFill/>
        </p:spPr>
        <p:txBody>
          <a:bodyPr wrap="square" rtlCol="0">
            <a:spAutoFit/>
          </a:bodyPr>
          <a:lstStyle/>
          <a:p>
            <a:pPr algn="ctr"/>
            <a:r>
              <a:rPr lang="en-US" sz="1400" dirty="0">
                <a:latin typeface="Helvetica" panose="020B0604020202020204" pitchFamily="34" charset="0"/>
                <a:cs typeface="Helvetica" panose="020B0604020202020204" pitchFamily="34" charset="0"/>
              </a:rPr>
              <a:t>Brightness Temperature (K)</a:t>
            </a:r>
          </a:p>
        </p:txBody>
      </p:sp>
      <p:sp>
        <p:nvSpPr>
          <p:cNvPr id="22" name="TextBox 21"/>
          <p:cNvSpPr txBox="1"/>
          <p:nvPr/>
        </p:nvSpPr>
        <p:spPr>
          <a:xfrm>
            <a:off x="319020" y="46497"/>
            <a:ext cx="1508029"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a1) Consistent Clouds 10.65H</a:t>
            </a:r>
            <a:endParaRPr lang="en-US" sz="1100" dirty="0">
              <a:solidFill>
                <a:schemeClr val="bg1"/>
              </a:solidFill>
              <a:latin typeface="Helvetica" panose="020B0604020202020204" pitchFamily="34" charset="0"/>
              <a:cs typeface="Helvetica" panose="020B0604020202020204" pitchFamily="34" charset="0"/>
            </a:endParaRPr>
          </a:p>
        </p:txBody>
      </p:sp>
      <p:sp>
        <p:nvSpPr>
          <p:cNvPr id="23" name="TextBox 22"/>
          <p:cNvSpPr txBox="1"/>
          <p:nvPr/>
        </p:nvSpPr>
        <p:spPr>
          <a:xfrm>
            <a:off x="2050531" y="45876"/>
            <a:ext cx="1461959"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b1) </a:t>
            </a:r>
            <a:r>
              <a:rPr lang="en-US" sz="1100" dirty="0">
                <a:solidFill>
                  <a:schemeClr val="bg1"/>
                </a:solidFill>
                <a:latin typeface="Helvetica" panose="020B0604020202020204" pitchFamily="34" charset="0"/>
                <a:cs typeface="Helvetica" panose="020B0604020202020204" pitchFamily="34" charset="0"/>
              </a:rPr>
              <a:t>Consistent Clouds 18.7H</a:t>
            </a:r>
            <a:endParaRPr lang="en-US" sz="1100" dirty="0">
              <a:solidFill>
                <a:schemeClr val="bg1"/>
              </a:solidFill>
              <a:latin typeface="Helvetica" panose="020B0604020202020204" pitchFamily="34" charset="0"/>
              <a:cs typeface="Helvetica" panose="020B0604020202020204" pitchFamily="34" charset="0"/>
            </a:endParaRPr>
          </a:p>
        </p:txBody>
      </p:sp>
      <p:sp>
        <p:nvSpPr>
          <p:cNvPr id="24" name="TextBox 23"/>
          <p:cNvSpPr txBox="1"/>
          <p:nvPr/>
        </p:nvSpPr>
        <p:spPr>
          <a:xfrm>
            <a:off x="3779431" y="44262"/>
            <a:ext cx="1415021"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c1) </a:t>
            </a:r>
            <a:r>
              <a:rPr lang="en-US" sz="1100" dirty="0">
                <a:solidFill>
                  <a:schemeClr val="bg1"/>
                </a:solidFill>
                <a:latin typeface="Helvetica" panose="020B0604020202020204" pitchFamily="34" charset="0"/>
                <a:cs typeface="Helvetica" panose="020B0604020202020204" pitchFamily="34" charset="0"/>
              </a:rPr>
              <a:t>Consistent Clouds 23.8V</a:t>
            </a:r>
            <a:endParaRPr lang="en-US" sz="1100" dirty="0">
              <a:solidFill>
                <a:schemeClr val="bg1"/>
              </a:solidFill>
              <a:latin typeface="Helvetica" panose="020B0604020202020204" pitchFamily="34" charset="0"/>
              <a:cs typeface="Helvetica" panose="020B0604020202020204" pitchFamily="34" charset="0"/>
            </a:endParaRPr>
          </a:p>
        </p:txBody>
      </p:sp>
      <p:sp>
        <p:nvSpPr>
          <p:cNvPr id="25" name="TextBox 24"/>
          <p:cNvSpPr txBox="1"/>
          <p:nvPr/>
        </p:nvSpPr>
        <p:spPr>
          <a:xfrm>
            <a:off x="5340059" y="45876"/>
            <a:ext cx="1542936"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d1) </a:t>
            </a:r>
            <a:r>
              <a:rPr lang="en-US" sz="1100" dirty="0">
                <a:solidFill>
                  <a:schemeClr val="bg1"/>
                </a:solidFill>
                <a:latin typeface="Helvetica" panose="020B0604020202020204" pitchFamily="34" charset="0"/>
                <a:cs typeface="Helvetica" panose="020B0604020202020204" pitchFamily="34" charset="0"/>
              </a:rPr>
              <a:t>Consistent Clouds 165.5H</a:t>
            </a:r>
            <a:endParaRPr lang="en-US" sz="1100" dirty="0">
              <a:solidFill>
                <a:schemeClr val="bg1"/>
              </a:solidFill>
              <a:latin typeface="Helvetica" panose="020B0604020202020204" pitchFamily="34" charset="0"/>
              <a:cs typeface="Helvetica" panose="020B0604020202020204" pitchFamily="34" charset="0"/>
            </a:endParaRPr>
          </a:p>
        </p:txBody>
      </p:sp>
      <p:sp>
        <p:nvSpPr>
          <p:cNvPr id="26" name="TextBox 25"/>
          <p:cNvSpPr txBox="1"/>
          <p:nvPr/>
        </p:nvSpPr>
        <p:spPr>
          <a:xfrm>
            <a:off x="687686" y="1731811"/>
            <a:ext cx="1140967"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a2) Fixed </a:t>
            </a:r>
            <a:r>
              <a:rPr lang="en-US" sz="1100" dirty="0">
                <a:solidFill>
                  <a:schemeClr val="bg1"/>
                </a:solidFill>
                <a:latin typeface="Helvetica" panose="020B0604020202020204" pitchFamily="34" charset="0"/>
                <a:cs typeface="Helvetica" panose="020B0604020202020204" pitchFamily="34" charset="0"/>
              </a:rPr>
              <a:t>Radius 10.65H</a:t>
            </a:r>
          </a:p>
        </p:txBody>
      </p:sp>
      <p:sp>
        <p:nvSpPr>
          <p:cNvPr id="27" name="TextBox 26"/>
          <p:cNvSpPr txBox="1"/>
          <p:nvPr/>
        </p:nvSpPr>
        <p:spPr>
          <a:xfrm>
            <a:off x="2311648" y="1731191"/>
            <a:ext cx="1202319"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b2) </a:t>
            </a:r>
            <a:r>
              <a:rPr lang="en-US" sz="1100" dirty="0">
                <a:solidFill>
                  <a:schemeClr val="bg1"/>
                </a:solidFill>
                <a:latin typeface="Helvetica" panose="020B0604020202020204" pitchFamily="34" charset="0"/>
                <a:cs typeface="Helvetica" panose="020B0604020202020204" pitchFamily="34" charset="0"/>
              </a:rPr>
              <a:t>Fixed Radius </a:t>
            </a:r>
            <a:r>
              <a:rPr lang="en-US" sz="1100" dirty="0" smtClean="0">
                <a:solidFill>
                  <a:schemeClr val="bg1"/>
                </a:solidFill>
                <a:latin typeface="Helvetica" panose="020B0604020202020204" pitchFamily="34" charset="0"/>
                <a:cs typeface="Helvetica" panose="020B0604020202020204" pitchFamily="34" charset="0"/>
              </a:rPr>
              <a:t>18.7H</a:t>
            </a:r>
            <a:endParaRPr lang="en-US" sz="1100" dirty="0">
              <a:solidFill>
                <a:schemeClr val="bg1"/>
              </a:solidFill>
              <a:latin typeface="Helvetica" panose="020B0604020202020204" pitchFamily="34" charset="0"/>
              <a:cs typeface="Helvetica" panose="020B0604020202020204" pitchFamily="34" charset="0"/>
            </a:endParaRPr>
          </a:p>
        </p:txBody>
      </p:sp>
      <p:sp>
        <p:nvSpPr>
          <p:cNvPr id="28" name="TextBox 27"/>
          <p:cNvSpPr txBox="1"/>
          <p:nvPr/>
        </p:nvSpPr>
        <p:spPr>
          <a:xfrm>
            <a:off x="4038945" y="1730571"/>
            <a:ext cx="1158733"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c2) </a:t>
            </a:r>
            <a:r>
              <a:rPr lang="en-US" sz="1100" dirty="0">
                <a:solidFill>
                  <a:schemeClr val="bg1"/>
                </a:solidFill>
                <a:latin typeface="Helvetica" panose="020B0604020202020204" pitchFamily="34" charset="0"/>
                <a:cs typeface="Helvetica" panose="020B0604020202020204" pitchFamily="34" charset="0"/>
              </a:rPr>
              <a:t>Fixed Radius </a:t>
            </a:r>
            <a:r>
              <a:rPr lang="en-US" sz="1100" dirty="0" smtClean="0">
                <a:solidFill>
                  <a:schemeClr val="bg1"/>
                </a:solidFill>
                <a:latin typeface="Helvetica" panose="020B0604020202020204" pitchFamily="34" charset="0"/>
                <a:cs typeface="Helvetica" panose="020B0604020202020204" pitchFamily="34" charset="0"/>
              </a:rPr>
              <a:t>23.8V</a:t>
            </a:r>
            <a:endParaRPr lang="en-US" sz="1100" dirty="0">
              <a:solidFill>
                <a:schemeClr val="bg1"/>
              </a:solidFill>
              <a:latin typeface="Helvetica" panose="020B0604020202020204" pitchFamily="34" charset="0"/>
              <a:cs typeface="Helvetica" panose="020B0604020202020204" pitchFamily="34" charset="0"/>
            </a:endParaRPr>
          </a:p>
        </p:txBody>
      </p:sp>
      <p:sp>
        <p:nvSpPr>
          <p:cNvPr id="29" name="TextBox 28"/>
          <p:cNvSpPr txBox="1"/>
          <p:nvPr/>
        </p:nvSpPr>
        <p:spPr>
          <a:xfrm>
            <a:off x="5688745" y="1729950"/>
            <a:ext cx="1192644"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d2) </a:t>
            </a:r>
            <a:r>
              <a:rPr lang="en-US" sz="1100" dirty="0">
                <a:solidFill>
                  <a:schemeClr val="bg1"/>
                </a:solidFill>
                <a:latin typeface="Helvetica" panose="020B0604020202020204" pitchFamily="34" charset="0"/>
                <a:cs typeface="Helvetica" panose="020B0604020202020204" pitchFamily="34" charset="0"/>
              </a:rPr>
              <a:t>Fixed Radius </a:t>
            </a:r>
            <a:r>
              <a:rPr lang="en-US" sz="1100" dirty="0" smtClean="0">
                <a:solidFill>
                  <a:schemeClr val="bg1"/>
                </a:solidFill>
                <a:latin typeface="Helvetica" panose="020B0604020202020204" pitchFamily="34" charset="0"/>
                <a:cs typeface="Helvetica" panose="020B0604020202020204" pitchFamily="34" charset="0"/>
              </a:rPr>
              <a:t>165.5H</a:t>
            </a:r>
            <a:endParaRPr lang="en-US" sz="1100" dirty="0">
              <a:solidFill>
                <a:schemeClr val="bg1"/>
              </a:solidFill>
              <a:latin typeface="Helvetica" panose="020B0604020202020204" pitchFamily="34" charset="0"/>
              <a:cs typeface="Helvetica" panose="020B0604020202020204" pitchFamily="34" charset="0"/>
            </a:endParaRPr>
          </a:p>
        </p:txBody>
      </p:sp>
      <p:sp>
        <p:nvSpPr>
          <p:cNvPr id="30" name="TextBox 29"/>
          <p:cNvSpPr txBox="1"/>
          <p:nvPr/>
        </p:nvSpPr>
        <p:spPr>
          <a:xfrm>
            <a:off x="319020" y="3417124"/>
            <a:ext cx="1506255"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a3) </a:t>
            </a:r>
            <a:r>
              <a:rPr lang="en-US" sz="1100" dirty="0" smtClean="0">
                <a:solidFill>
                  <a:schemeClr val="bg1"/>
                </a:solidFill>
                <a:latin typeface="Helvetica" panose="020B0604020202020204" pitchFamily="34" charset="0"/>
                <a:cs typeface="Helvetica" panose="020B0604020202020204" pitchFamily="34" charset="0"/>
              </a:rPr>
              <a:t>6</a:t>
            </a:r>
            <a:r>
              <a:rPr lang="en-US" sz="1100" baseline="30000" dirty="0" smtClean="0">
                <a:solidFill>
                  <a:schemeClr val="bg1"/>
                </a:solidFill>
                <a:latin typeface="Helvetica" panose="020B0604020202020204" pitchFamily="34" charset="0"/>
                <a:cs typeface="Helvetica" panose="020B0604020202020204" pitchFamily="34" charset="0"/>
              </a:rPr>
              <a:t>th</a:t>
            </a:r>
            <a:r>
              <a:rPr lang="en-US" sz="1100" dirty="0">
                <a:solidFill>
                  <a:schemeClr val="bg1"/>
                </a:solidFill>
                <a:latin typeface="Helvetica" panose="020B0604020202020204" pitchFamily="34" charset="0"/>
                <a:cs typeface="Helvetica" panose="020B0604020202020204" pitchFamily="34" charset="0"/>
              </a:rPr>
              <a:t>-</a:t>
            </a:r>
            <a:r>
              <a:rPr lang="en-US" sz="1100" dirty="0" smtClean="0">
                <a:solidFill>
                  <a:schemeClr val="bg1"/>
                </a:solidFill>
                <a:latin typeface="Helvetica" panose="020B0604020202020204" pitchFamily="34" charset="0"/>
                <a:cs typeface="Helvetica" panose="020B0604020202020204" pitchFamily="34" charset="0"/>
              </a:rPr>
              <a:t>Moment Radius </a:t>
            </a:r>
            <a:r>
              <a:rPr lang="en-US" sz="1100" dirty="0">
                <a:solidFill>
                  <a:schemeClr val="bg1"/>
                </a:solidFill>
                <a:latin typeface="Helvetica" panose="020B0604020202020204" pitchFamily="34" charset="0"/>
                <a:cs typeface="Helvetica" panose="020B0604020202020204" pitchFamily="34" charset="0"/>
              </a:rPr>
              <a:t>10.65H</a:t>
            </a:r>
          </a:p>
        </p:txBody>
      </p:sp>
      <p:sp>
        <p:nvSpPr>
          <p:cNvPr id="31" name="TextBox 30"/>
          <p:cNvSpPr txBox="1"/>
          <p:nvPr/>
        </p:nvSpPr>
        <p:spPr>
          <a:xfrm>
            <a:off x="1983635" y="3414716"/>
            <a:ext cx="1530065"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b3) </a:t>
            </a:r>
            <a:r>
              <a:rPr lang="en-US" sz="1100" dirty="0">
                <a:solidFill>
                  <a:schemeClr val="bg1"/>
                </a:solidFill>
                <a:latin typeface="Helvetica" panose="020B0604020202020204" pitchFamily="34" charset="0"/>
                <a:cs typeface="Helvetica" panose="020B0604020202020204" pitchFamily="34" charset="0"/>
              </a:rPr>
              <a:t>6</a:t>
            </a:r>
            <a:r>
              <a:rPr lang="en-US" sz="1100" baseline="30000" dirty="0">
                <a:solidFill>
                  <a:schemeClr val="bg1"/>
                </a:solidFill>
                <a:latin typeface="Helvetica" panose="020B0604020202020204" pitchFamily="34" charset="0"/>
                <a:cs typeface="Helvetica" panose="020B0604020202020204" pitchFamily="34" charset="0"/>
              </a:rPr>
              <a:t>th</a:t>
            </a:r>
            <a:r>
              <a:rPr lang="en-US" sz="1100" dirty="0">
                <a:solidFill>
                  <a:schemeClr val="bg1"/>
                </a:solidFill>
                <a:latin typeface="Helvetica" panose="020B0604020202020204" pitchFamily="34" charset="0"/>
                <a:cs typeface="Helvetica" panose="020B0604020202020204" pitchFamily="34" charset="0"/>
              </a:rPr>
              <a:t>-Moment Radius </a:t>
            </a:r>
            <a:r>
              <a:rPr lang="en-US" sz="1100" dirty="0" smtClean="0">
                <a:solidFill>
                  <a:schemeClr val="bg1"/>
                </a:solidFill>
                <a:latin typeface="Helvetica" panose="020B0604020202020204" pitchFamily="34" charset="0"/>
                <a:cs typeface="Helvetica" panose="020B0604020202020204" pitchFamily="34" charset="0"/>
              </a:rPr>
              <a:t>18.7H</a:t>
            </a:r>
            <a:endParaRPr lang="en-US" sz="1100" dirty="0">
              <a:solidFill>
                <a:schemeClr val="bg1"/>
              </a:solidFill>
              <a:latin typeface="Helvetica" panose="020B0604020202020204" pitchFamily="34" charset="0"/>
              <a:cs typeface="Helvetica" panose="020B0604020202020204" pitchFamily="34" charset="0"/>
            </a:endParaRPr>
          </a:p>
        </p:txBody>
      </p:sp>
      <p:sp>
        <p:nvSpPr>
          <p:cNvPr id="32" name="TextBox 31"/>
          <p:cNvSpPr txBox="1"/>
          <p:nvPr/>
        </p:nvSpPr>
        <p:spPr>
          <a:xfrm>
            <a:off x="3668948" y="3417133"/>
            <a:ext cx="1530065"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c3) </a:t>
            </a:r>
            <a:r>
              <a:rPr lang="en-US" sz="1100" dirty="0">
                <a:solidFill>
                  <a:schemeClr val="bg1"/>
                </a:solidFill>
                <a:latin typeface="Helvetica" panose="020B0604020202020204" pitchFamily="34" charset="0"/>
                <a:cs typeface="Helvetica" panose="020B0604020202020204" pitchFamily="34" charset="0"/>
              </a:rPr>
              <a:t>6</a:t>
            </a:r>
            <a:r>
              <a:rPr lang="en-US" sz="1100" baseline="30000" dirty="0">
                <a:solidFill>
                  <a:schemeClr val="bg1"/>
                </a:solidFill>
                <a:latin typeface="Helvetica" panose="020B0604020202020204" pitchFamily="34" charset="0"/>
                <a:cs typeface="Helvetica" panose="020B0604020202020204" pitchFamily="34" charset="0"/>
              </a:rPr>
              <a:t>th</a:t>
            </a:r>
            <a:r>
              <a:rPr lang="en-US" sz="1100" dirty="0">
                <a:solidFill>
                  <a:schemeClr val="bg1"/>
                </a:solidFill>
                <a:latin typeface="Helvetica" panose="020B0604020202020204" pitchFamily="34" charset="0"/>
                <a:cs typeface="Helvetica" panose="020B0604020202020204" pitchFamily="34" charset="0"/>
              </a:rPr>
              <a:t>-Moment Radius </a:t>
            </a:r>
            <a:r>
              <a:rPr lang="en-US" sz="1100" dirty="0" smtClean="0">
                <a:solidFill>
                  <a:schemeClr val="bg1"/>
                </a:solidFill>
                <a:latin typeface="Helvetica" panose="020B0604020202020204" pitchFamily="34" charset="0"/>
                <a:cs typeface="Helvetica" panose="020B0604020202020204" pitchFamily="34" charset="0"/>
              </a:rPr>
              <a:t>23.8V</a:t>
            </a:r>
            <a:endParaRPr lang="en-US" sz="1100" dirty="0">
              <a:solidFill>
                <a:schemeClr val="bg1"/>
              </a:solidFill>
              <a:latin typeface="Helvetica" panose="020B0604020202020204" pitchFamily="34" charset="0"/>
              <a:cs typeface="Helvetica" panose="020B0604020202020204" pitchFamily="34" charset="0"/>
            </a:endParaRPr>
          </a:p>
        </p:txBody>
      </p:sp>
      <p:sp>
        <p:nvSpPr>
          <p:cNvPr id="33" name="TextBox 32"/>
          <p:cNvSpPr txBox="1"/>
          <p:nvPr/>
        </p:nvSpPr>
        <p:spPr>
          <a:xfrm>
            <a:off x="5354260" y="3416716"/>
            <a:ext cx="1531039" cy="384721"/>
          </a:xfrm>
          <a:prstGeom prst="rect">
            <a:avLst/>
          </a:prstGeom>
          <a:noFill/>
        </p:spPr>
        <p:txBody>
          <a:bodyPr wrap="square" lIns="18288" tIns="36576" rIns="36576" bIns="9144" rtlCol="0">
            <a:spAutoFit/>
          </a:bodyPr>
          <a:lstStyle/>
          <a:p>
            <a:pPr algn="r"/>
            <a:r>
              <a:rPr lang="en-US" sz="1100" dirty="0" smtClean="0">
                <a:solidFill>
                  <a:schemeClr val="bg1"/>
                </a:solidFill>
                <a:latin typeface="Helvetica" panose="020B0604020202020204" pitchFamily="34" charset="0"/>
                <a:cs typeface="Helvetica" panose="020B0604020202020204" pitchFamily="34" charset="0"/>
              </a:rPr>
              <a:t>d3) </a:t>
            </a:r>
            <a:r>
              <a:rPr lang="en-US" sz="1100" dirty="0">
                <a:solidFill>
                  <a:schemeClr val="bg1"/>
                </a:solidFill>
                <a:latin typeface="Helvetica" panose="020B0604020202020204" pitchFamily="34" charset="0"/>
                <a:cs typeface="Helvetica" panose="020B0604020202020204" pitchFamily="34" charset="0"/>
              </a:rPr>
              <a:t>6</a:t>
            </a:r>
            <a:r>
              <a:rPr lang="en-US" sz="1100" baseline="30000" dirty="0">
                <a:solidFill>
                  <a:schemeClr val="bg1"/>
                </a:solidFill>
                <a:latin typeface="Helvetica" panose="020B0604020202020204" pitchFamily="34" charset="0"/>
                <a:cs typeface="Helvetica" panose="020B0604020202020204" pitchFamily="34" charset="0"/>
              </a:rPr>
              <a:t>th</a:t>
            </a:r>
            <a:r>
              <a:rPr lang="en-US" sz="1100" dirty="0">
                <a:solidFill>
                  <a:schemeClr val="bg1"/>
                </a:solidFill>
                <a:latin typeface="Helvetica" panose="020B0604020202020204" pitchFamily="34" charset="0"/>
                <a:cs typeface="Helvetica" panose="020B0604020202020204" pitchFamily="34" charset="0"/>
              </a:rPr>
              <a:t>-Moment Radius </a:t>
            </a:r>
            <a:r>
              <a:rPr lang="en-US" sz="1100" dirty="0" smtClean="0">
                <a:solidFill>
                  <a:schemeClr val="bg1"/>
                </a:solidFill>
                <a:latin typeface="Helvetica" panose="020B0604020202020204" pitchFamily="34" charset="0"/>
                <a:cs typeface="Helvetica" panose="020B0604020202020204" pitchFamily="34" charset="0"/>
              </a:rPr>
              <a:t>165.5H</a:t>
            </a:r>
            <a:endParaRPr lang="en-US" sz="1100" dirty="0">
              <a:solidFill>
                <a:schemeClr val="bg1"/>
              </a:solidFill>
              <a:latin typeface="Helvetica" panose="020B0604020202020204" pitchFamily="34" charset="0"/>
              <a:cs typeface="Helvetica" panose="020B0604020202020204" pitchFamily="34" charset="0"/>
            </a:endParaRPr>
          </a:p>
        </p:txBody>
      </p:sp>
      <p:pic>
        <p:nvPicPr>
          <p:cNvPr id="34" name="Picture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89906" y="5060344"/>
            <a:ext cx="1866041" cy="1789921"/>
          </a:xfrm>
          <a:prstGeom prst="rect">
            <a:avLst/>
          </a:prstGeom>
        </p:spPr>
      </p:pic>
      <p:sp>
        <p:nvSpPr>
          <p:cNvPr id="35" name="TextBox 34"/>
          <p:cNvSpPr txBox="1"/>
          <p:nvPr/>
        </p:nvSpPr>
        <p:spPr>
          <a:xfrm>
            <a:off x="2696082" y="5106373"/>
            <a:ext cx="813600" cy="384721"/>
          </a:xfrm>
          <a:prstGeom prst="rect">
            <a:avLst/>
          </a:prstGeom>
          <a:solidFill>
            <a:schemeClr val="bg1">
              <a:alpha val="75000"/>
            </a:schemeClr>
          </a:solidFill>
        </p:spPr>
        <p:txBody>
          <a:bodyPr wrap="square" lIns="18288" tIns="36576" rIns="36576" bIns="9144" rtlCol="0">
            <a:spAutoFit/>
          </a:bodyPr>
          <a:lstStyle/>
          <a:p>
            <a:pPr algn="r"/>
            <a:r>
              <a:rPr lang="en-US" sz="1100" dirty="0" smtClean="0">
                <a:latin typeface="Helvetica" panose="020B0604020202020204" pitchFamily="34" charset="0"/>
                <a:cs typeface="Helvetica" panose="020B0604020202020204" pitchFamily="34" charset="0"/>
              </a:rPr>
              <a:t>b4) SSMIS 19.35H</a:t>
            </a:r>
            <a:endParaRPr lang="en-US" sz="1100" dirty="0">
              <a:latin typeface="Helvetica" panose="020B0604020202020204" pitchFamily="34" charset="0"/>
              <a:cs typeface="Helvetica" panose="020B0604020202020204" pitchFamily="34" charset="0"/>
            </a:endParaRPr>
          </a:p>
        </p:txBody>
      </p:sp>
      <p:sp>
        <p:nvSpPr>
          <p:cNvPr id="36" name="TextBox 35"/>
          <p:cNvSpPr txBox="1"/>
          <p:nvPr/>
        </p:nvSpPr>
        <p:spPr>
          <a:xfrm>
            <a:off x="4384402" y="5105752"/>
            <a:ext cx="813600" cy="384721"/>
          </a:xfrm>
          <a:prstGeom prst="rect">
            <a:avLst/>
          </a:prstGeom>
          <a:solidFill>
            <a:schemeClr val="bg1">
              <a:alpha val="75000"/>
            </a:schemeClr>
          </a:solidFill>
        </p:spPr>
        <p:txBody>
          <a:bodyPr wrap="square" lIns="18288" tIns="36576" rIns="36576" bIns="9144" rtlCol="0">
            <a:spAutoFit/>
          </a:bodyPr>
          <a:lstStyle/>
          <a:p>
            <a:pPr algn="r"/>
            <a:r>
              <a:rPr lang="en-US" sz="1100" dirty="0" smtClean="0">
                <a:latin typeface="Helvetica" panose="020B0604020202020204" pitchFamily="34" charset="0"/>
                <a:cs typeface="Helvetica" panose="020B0604020202020204" pitchFamily="34" charset="0"/>
              </a:rPr>
              <a:t>c4) SSMIS 22.23V</a:t>
            </a:r>
            <a:endParaRPr lang="en-US" sz="1100" dirty="0">
              <a:latin typeface="Helvetica" panose="020B0604020202020204" pitchFamily="34" charset="0"/>
              <a:cs typeface="Helvetica" panose="020B0604020202020204" pitchFamily="34" charset="0"/>
            </a:endParaRPr>
          </a:p>
        </p:txBody>
      </p:sp>
      <p:sp>
        <p:nvSpPr>
          <p:cNvPr id="37" name="TextBox 36"/>
          <p:cNvSpPr txBox="1"/>
          <p:nvPr/>
        </p:nvSpPr>
        <p:spPr>
          <a:xfrm>
            <a:off x="6069714" y="5105132"/>
            <a:ext cx="808269" cy="384721"/>
          </a:xfrm>
          <a:prstGeom prst="rect">
            <a:avLst/>
          </a:prstGeom>
          <a:solidFill>
            <a:schemeClr val="bg1">
              <a:alpha val="75000"/>
            </a:schemeClr>
          </a:solidFill>
        </p:spPr>
        <p:txBody>
          <a:bodyPr wrap="square" lIns="18288" tIns="36576" rIns="36576" bIns="9144" rtlCol="0">
            <a:spAutoFit/>
          </a:bodyPr>
          <a:lstStyle/>
          <a:p>
            <a:pPr algn="r"/>
            <a:r>
              <a:rPr lang="en-US" sz="1100" dirty="0" smtClean="0">
                <a:latin typeface="Helvetica" panose="020B0604020202020204" pitchFamily="34" charset="0"/>
                <a:cs typeface="Helvetica" panose="020B0604020202020204" pitchFamily="34" charset="0"/>
              </a:rPr>
              <a:t>d4) SSMIS 150H</a:t>
            </a:r>
            <a:endParaRPr lang="en-US" sz="1100" dirty="0">
              <a:latin typeface="Helvetica" panose="020B0604020202020204" pitchFamily="34" charset="0"/>
              <a:cs typeface="Helvetica" panose="020B0604020202020204" pitchFamily="34" charset="0"/>
            </a:endParaRPr>
          </a:p>
        </p:txBody>
      </p:sp>
      <p:grpSp>
        <p:nvGrpSpPr>
          <p:cNvPr id="38" name="Group 37"/>
          <p:cNvGrpSpPr/>
          <p:nvPr/>
        </p:nvGrpSpPr>
        <p:grpSpPr>
          <a:xfrm>
            <a:off x="6908117" y="3547847"/>
            <a:ext cx="4980555" cy="555583"/>
            <a:chOff x="2877956" y="2523686"/>
            <a:chExt cx="1928012" cy="215070"/>
          </a:xfrm>
        </p:grpSpPr>
        <p:pic>
          <p:nvPicPr>
            <p:cNvPr id="39" name="Picture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3771852" y="1629790"/>
              <a:ext cx="140220" cy="1928012"/>
            </a:xfrm>
            <a:prstGeom prst="rect">
              <a:avLst/>
            </a:prstGeom>
          </p:spPr>
        </p:pic>
        <p:sp>
          <p:nvSpPr>
            <p:cNvPr id="40" name="TextBox 39"/>
            <p:cNvSpPr txBox="1"/>
            <p:nvPr/>
          </p:nvSpPr>
          <p:spPr>
            <a:xfrm>
              <a:off x="2949848" y="2643547"/>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90</a:t>
              </a:r>
              <a:endParaRPr lang="en-US" sz="1400" dirty="0">
                <a:latin typeface="Helvetica" panose="020B0604020202020204" pitchFamily="34" charset="0"/>
                <a:cs typeface="Helvetica" panose="020B0604020202020204" pitchFamily="34" charset="0"/>
              </a:endParaRPr>
            </a:p>
          </p:txBody>
        </p:sp>
        <p:sp>
          <p:nvSpPr>
            <p:cNvPr id="41" name="TextBox 40"/>
            <p:cNvSpPr txBox="1"/>
            <p:nvPr/>
          </p:nvSpPr>
          <p:spPr>
            <a:xfrm>
              <a:off x="3184677" y="2647093"/>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120</a:t>
              </a:r>
              <a:endParaRPr lang="en-US" sz="1400" dirty="0">
                <a:latin typeface="Helvetica" panose="020B0604020202020204" pitchFamily="34" charset="0"/>
                <a:cs typeface="Helvetica" panose="020B0604020202020204" pitchFamily="34" charset="0"/>
              </a:endParaRPr>
            </a:p>
          </p:txBody>
        </p:sp>
        <p:sp>
          <p:nvSpPr>
            <p:cNvPr id="42" name="TextBox 41"/>
            <p:cNvSpPr txBox="1"/>
            <p:nvPr/>
          </p:nvSpPr>
          <p:spPr>
            <a:xfrm>
              <a:off x="3421276" y="2646698"/>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150</a:t>
              </a:r>
              <a:endParaRPr lang="en-US" sz="1400" dirty="0">
                <a:latin typeface="Helvetica" panose="020B0604020202020204" pitchFamily="34" charset="0"/>
                <a:cs typeface="Helvetica" panose="020B0604020202020204" pitchFamily="34" charset="0"/>
              </a:endParaRPr>
            </a:p>
          </p:txBody>
        </p:sp>
        <p:sp>
          <p:nvSpPr>
            <p:cNvPr id="43" name="TextBox 42"/>
            <p:cNvSpPr txBox="1"/>
            <p:nvPr/>
          </p:nvSpPr>
          <p:spPr>
            <a:xfrm>
              <a:off x="3652160" y="2648208"/>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180</a:t>
              </a:r>
              <a:endParaRPr lang="en-US" sz="1400" dirty="0">
                <a:latin typeface="Helvetica" panose="020B0604020202020204" pitchFamily="34" charset="0"/>
                <a:cs typeface="Helvetica" panose="020B0604020202020204" pitchFamily="34" charset="0"/>
              </a:endParaRPr>
            </a:p>
          </p:txBody>
        </p:sp>
        <p:sp>
          <p:nvSpPr>
            <p:cNvPr id="44" name="TextBox 43"/>
            <p:cNvSpPr txBox="1"/>
            <p:nvPr/>
          </p:nvSpPr>
          <p:spPr>
            <a:xfrm>
              <a:off x="3886854" y="2647813"/>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210</a:t>
              </a:r>
              <a:endParaRPr lang="en-US" sz="1400" dirty="0">
                <a:latin typeface="Helvetica" panose="020B0604020202020204" pitchFamily="34" charset="0"/>
                <a:cs typeface="Helvetica" panose="020B0604020202020204" pitchFamily="34" charset="0"/>
              </a:endParaRPr>
            </a:p>
          </p:txBody>
        </p:sp>
        <p:sp>
          <p:nvSpPr>
            <p:cNvPr id="45" name="TextBox 44"/>
            <p:cNvSpPr txBox="1"/>
            <p:nvPr/>
          </p:nvSpPr>
          <p:spPr>
            <a:xfrm>
              <a:off x="4121548" y="2647418"/>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240</a:t>
              </a:r>
              <a:endParaRPr lang="en-US" sz="1400" dirty="0">
                <a:latin typeface="Helvetica" panose="020B0604020202020204" pitchFamily="34" charset="0"/>
                <a:cs typeface="Helvetica" panose="020B0604020202020204" pitchFamily="34" charset="0"/>
              </a:endParaRPr>
            </a:p>
          </p:txBody>
        </p:sp>
        <p:sp>
          <p:nvSpPr>
            <p:cNvPr id="46" name="TextBox 45"/>
            <p:cNvSpPr txBox="1"/>
            <p:nvPr/>
          </p:nvSpPr>
          <p:spPr>
            <a:xfrm>
              <a:off x="4356242" y="2647023"/>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270</a:t>
              </a:r>
              <a:endParaRPr lang="en-US" sz="1400" dirty="0">
                <a:latin typeface="Helvetica" panose="020B0604020202020204" pitchFamily="34" charset="0"/>
                <a:cs typeface="Helvetica" panose="020B0604020202020204" pitchFamily="34" charset="0"/>
              </a:endParaRPr>
            </a:p>
          </p:txBody>
        </p:sp>
        <p:sp>
          <p:nvSpPr>
            <p:cNvPr id="47" name="TextBox 46"/>
            <p:cNvSpPr txBox="1"/>
            <p:nvPr/>
          </p:nvSpPr>
          <p:spPr>
            <a:xfrm>
              <a:off x="4590936" y="2646628"/>
              <a:ext cx="211574" cy="90548"/>
            </a:xfrm>
            <a:prstGeom prst="rect">
              <a:avLst/>
            </a:prstGeom>
            <a:noFill/>
          </p:spPr>
          <p:txBody>
            <a:bodyPr wrap="square" lIns="18288" tIns="9144" rIns="18288" bIns="9144" rtlCol="0" anchor="t">
              <a:spAutoFit/>
            </a:bodyPr>
            <a:lstStyle/>
            <a:p>
              <a:pPr algn="ctr"/>
              <a:r>
                <a:rPr lang="en-US" sz="1400" dirty="0" smtClean="0">
                  <a:latin typeface="Helvetica" panose="020B0604020202020204" pitchFamily="34" charset="0"/>
                  <a:cs typeface="Helvetica" panose="020B0604020202020204" pitchFamily="34" charset="0"/>
                </a:rPr>
                <a:t>300</a:t>
              </a:r>
              <a:endParaRPr lang="en-US" sz="14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717866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28775" y="487823"/>
            <a:ext cx="5090375" cy="5090375"/>
          </a:xfrm>
          <a:prstGeom prst="rect">
            <a:avLst/>
          </a:prstGeom>
          <a:noFill/>
          <a:ln w="9525">
            <a:noFill/>
            <a:miter lim="800000"/>
            <a:headEnd/>
            <a:tailEnd/>
          </a:ln>
        </p:spPr>
      </p:pic>
      <p:sp>
        <p:nvSpPr>
          <p:cNvPr id="6" name="TextBox 5"/>
          <p:cNvSpPr txBox="1"/>
          <p:nvPr/>
        </p:nvSpPr>
        <p:spPr>
          <a:xfrm>
            <a:off x="6546918" y="559257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0885512" y="559731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7630979" y="6084127"/>
            <a:ext cx="3871008"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09/16/10 2315Z</a:t>
            </a:r>
          </a:p>
          <a:p>
            <a:r>
              <a:rPr lang="en-US" dirty="0" smtClean="0">
                <a:latin typeface="Arial" panose="020B0604020202020204" pitchFamily="34" charset="0"/>
                <a:cs typeface="Arial" panose="020B0604020202020204" pitchFamily="34" charset="0"/>
              </a:rPr>
              <a:t>(GOES-13 IR, image courtesy NRL)</a:t>
            </a:r>
            <a:endParaRPr lang="en-US" dirty="0">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579" y="484044"/>
            <a:ext cx="5087602" cy="5087602"/>
          </a:xfrm>
          <a:prstGeom prst="rect">
            <a:avLst/>
          </a:prstGeom>
          <a:noFill/>
        </p:spPr>
      </p:pic>
      <p:sp>
        <p:nvSpPr>
          <p:cNvPr id="24" name="TextBox 23"/>
          <p:cNvSpPr txBox="1"/>
          <p:nvPr/>
        </p:nvSpPr>
        <p:spPr>
          <a:xfrm>
            <a:off x="1834494" y="6077574"/>
            <a:ext cx="4355325"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09/16/10 2315Z</a:t>
            </a:r>
          </a:p>
          <a:p>
            <a:r>
              <a:rPr lang="en-US" dirty="0" smtClean="0">
                <a:latin typeface="Arial" panose="020B0604020202020204" pitchFamily="34" charset="0"/>
                <a:cs typeface="Arial" panose="020B0604020202020204" pitchFamily="34" charset="0"/>
              </a:rPr>
              <a:t>(GOES-13 VIS, image courtesy NRL)</a:t>
            </a:r>
            <a:endParaRPr lang="en-US" dirty="0">
              <a:latin typeface="Arial" panose="020B0604020202020204" pitchFamily="34" charset="0"/>
              <a:cs typeface="Arial" panose="020B0604020202020204" pitchFamily="34" charset="0"/>
            </a:endParaRPr>
          </a:p>
        </p:txBody>
      </p:sp>
      <p:sp>
        <p:nvSpPr>
          <p:cNvPr id="26" name="Rectangle 25"/>
          <p:cNvSpPr/>
          <p:nvPr/>
        </p:nvSpPr>
        <p:spPr>
          <a:xfrm>
            <a:off x="6189820" y="20921"/>
            <a:ext cx="5689603" cy="461665"/>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Infrared</a:t>
            </a:r>
            <a:endParaRPr lang="en-US" sz="2400" dirty="0">
              <a:latin typeface="Arial" panose="020B0604020202020204" pitchFamily="34" charset="0"/>
              <a:cs typeface="Arial" panose="020B0604020202020204" pitchFamily="34" charset="0"/>
            </a:endParaRPr>
          </a:p>
        </p:txBody>
      </p:sp>
      <p:sp>
        <p:nvSpPr>
          <p:cNvPr id="25" name="Rectangle 24"/>
          <p:cNvSpPr/>
          <p:nvPr/>
        </p:nvSpPr>
        <p:spPr>
          <a:xfrm>
            <a:off x="312578" y="20713"/>
            <a:ext cx="5689603" cy="461665"/>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Visible (near sunset)</a:t>
            </a:r>
            <a:endParaRPr lang="en-US" sz="2400" dirty="0">
              <a:latin typeface="Arial" panose="020B0604020202020204" pitchFamily="34" charset="0"/>
              <a:cs typeface="Arial" panose="020B0604020202020204" pitchFamily="34" charset="0"/>
            </a:endParaRPr>
          </a:p>
        </p:txBody>
      </p:sp>
      <p:sp>
        <p:nvSpPr>
          <p:cNvPr id="28" name="TextBox 27"/>
          <p:cNvSpPr txBox="1"/>
          <p:nvPr/>
        </p:nvSpPr>
        <p:spPr>
          <a:xfrm>
            <a:off x="7558541" y="569266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29" name="Rectangle 28"/>
          <p:cNvSpPr/>
          <p:nvPr/>
        </p:nvSpPr>
        <p:spPr>
          <a:xfrm>
            <a:off x="613579" y="5207620"/>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528775" y="5207967"/>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685018"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190</a:t>
            </a:r>
            <a:endParaRPr lang="en-US" sz="1600" dirty="0">
              <a:latin typeface="Arial" panose="020B0604020202020204" pitchFamily="34" charset="0"/>
              <a:cs typeface="Arial" panose="020B0604020202020204" pitchFamily="34" charset="0"/>
            </a:endParaRPr>
          </a:p>
        </p:txBody>
      </p:sp>
      <p:sp>
        <p:nvSpPr>
          <p:cNvPr id="32" name="TextBox 31"/>
          <p:cNvSpPr txBox="1"/>
          <p:nvPr/>
        </p:nvSpPr>
        <p:spPr>
          <a:xfrm>
            <a:off x="7545632"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210</a:t>
            </a:r>
            <a:endParaRPr lang="en-US" sz="1600" dirty="0">
              <a:latin typeface="Arial" panose="020B0604020202020204" pitchFamily="34" charset="0"/>
              <a:cs typeface="Arial" panose="020B0604020202020204" pitchFamily="34" charset="0"/>
            </a:endParaRPr>
          </a:p>
        </p:txBody>
      </p:sp>
      <p:sp>
        <p:nvSpPr>
          <p:cNvPr id="33" name="TextBox 32"/>
          <p:cNvSpPr txBox="1"/>
          <p:nvPr/>
        </p:nvSpPr>
        <p:spPr>
          <a:xfrm>
            <a:off x="8399257" y="520471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230</a:t>
            </a:r>
            <a:endParaRPr lang="en-US" sz="1600" dirty="0">
              <a:latin typeface="Arial" panose="020B0604020202020204" pitchFamily="34" charset="0"/>
              <a:cs typeface="Arial" panose="020B0604020202020204" pitchFamily="34" charset="0"/>
            </a:endParaRPr>
          </a:p>
        </p:txBody>
      </p:sp>
      <p:sp>
        <p:nvSpPr>
          <p:cNvPr id="34" name="TextBox 33"/>
          <p:cNvSpPr txBox="1"/>
          <p:nvPr/>
        </p:nvSpPr>
        <p:spPr>
          <a:xfrm>
            <a:off x="9252882" y="5205483"/>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250</a:t>
            </a:r>
            <a:endParaRPr lang="en-US" sz="1600" dirty="0">
              <a:latin typeface="Arial" panose="020B0604020202020204" pitchFamily="34" charset="0"/>
              <a:cs typeface="Arial" panose="020B0604020202020204" pitchFamily="34" charset="0"/>
            </a:endParaRPr>
          </a:p>
        </p:txBody>
      </p:sp>
      <p:sp>
        <p:nvSpPr>
          <p:cNvPr id="35" name="TextBox 34"/>
          <p:cNvSpPr txBox="1"/>
          <p:nvPr/>
        </p:nvSpPr>
        <p:spPr>
          <a:xfrm>
            <a:off x="10103465" y="520548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270</a:t>
            </a:r>
            <a:endParaRPr lang="en-US" sz="1600" dirty="0">
              <a:latin typeface="Arial" panose="020B0604020202020204" pitchFamily="34" charset="0"/>
              <a:cs typeface="Arial" panose="020B0604020202020204" pitchFamily="34" charset="0"/>
            </a:endParaRPr>
          </a:p>
        </p:txBody>
      </p:sp>
      <p:sp>
        <p:nvSpPr>
          <p:cNvPr id="36" name="TextBox 35"/>
          <p:cNvSpPr txBox="1"/>
          <p:nvPr/>
        </p:nvSpPr>
        <p:spPr>
          <a:xfrm>
            <a:off x="10926108" y="520548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290</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65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7845"/>
            <a:ext cx="3021538" cy="27222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542" y="447845"/>
            <a:ext cx="2722204" cy="27222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3746" y="447845"/>
            <a:ext cx="2722204" cy="272220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5950" y="447845"/>
            <a:ext cx="2722204" cy="272220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170047"/>
            <a:ext cx="3022581" cy="289928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4787" y="3170049"/>
            <a:ext cx="2722200" cy="289827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66991" y="3170049"/>
            <a:ext cx="2722202" cy="289828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68082" y="3170047"/>
            <a:ext cx="197979" cy="2722204"/>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65081" y="449065"/>
            <a:ext cx="235314" cy="2345150"/>
          </a:xfrm>
          <a:prstGeom prst="rect">
            <a:avLst/>
          </a:prstGeom>
        </p:spPr>
      </p:pic>
      <p:sp>
        <p:nvSpPr>
          <p:cNvPr id="15" name="TextBox 14"/>
          <p:cNvSpPr txBox="1"/>
          <p:nvPr/>
        </p:nvSpPr>
        <p:spPr>
          <a:xfrm>
            <a:off x="11456032" y="443819"/>
            <a:ext cx="439543" cy="276999"/>
          </a:xfrm>
          <a:prstGeom prst="rect">
            <a:avLst/>
          </a:prstGeom>
          <a:noFill/>
        </p:spPr>
        <p:txBody>
          <a:bodyPr wrap="none" rtlCol="0" anchor="ctr">
            <a:spAutoFit/>
          </a:bodyPr>
          <a:lstStyle/>
          <a:p>
            <a:r>
              <a:rPr lang="en-US" sz="1200" smtClean="0">
                <a:latin typeface="Helvetica" panose="020B0604020202020204" pitchFamily="34" charset="0"/>
                <a:cs typeface="Helvetica" panose="020B0604020202020204" pitchFamily="34" charset="0"/>
              </a:rPr>
              <a:t>300</a:t>
            </a:r>
            <a:endParaRPr lang="en-US" sz="1200" dirty="0">
              <a:latin typeface="Helvetica" panose="020B0604020202020204" pitchFamily="34" charset="0"/>
              <a:cs typeface="Helvetica" panose="020B0604020202020204" pitchFamily="34" charset="0"/>
            </a:endParaRPr>
          </a:p>
        </p:txBody>
      </p:sp>
      <p:sp>
        <p:nvSpPr>
          <p:cNvPr id="16" name="TextBox 15"/>
          <p:cNvSpPr txBox="1"/>
          <p:nvPr/>
        </p:nvSpPr>
        <p:spPr>
          <a:xfrm>
            <a:off x="11453987" y="716746"/>
            <a:ext cx="918444" cy="276999"/>
          </a:xfrm>
          <a:prstGeom prst="rect">
            <a:avLst/>
          </a:prstGeom>
          <a:noFill/>
        </p:spPr>
        <p:txBody>
          <a:bodyPr wrap="square" rtlCol="0" anchor="ctr">
            <a:spAutoFit/>
          </a:bodyPr>
          <a:lstStyle/>
          <a:p>
            <a:r>
              <a:rPr lang="en-US" sz="1200" dirty="0" smtClean="0">
                <a:latin typeface="Helvetica" panose="020B0604020202020204" pitchFamily="34" charset="0"/>
                <a:cs typeface="Helvetica" panose="020B0604020202020204" pitchFamily="34" charset="0"/>
              </a:rPr>
              <a:t>270</a:t>
            </a:r>
            <a:endParaRPr lang="en-US" sz="1200" dirty="0">
              <a:latin typeface="Helvetica" panose="020B0604020202020204" pitchFamily="34" charset="0"/>
              <a:cs typeface="Helvetica" panose="020B0604020202020204" pitchFamily="34" charset="0"/>
            </a:endParaRPr>
          </a:p>
        </p:txBody>
      </p:sp>
      <p:sp>
        <p:nvSpPr>
          <p:cNvPr id="17" name="TextBox 16"/>
          <p:cNvSpPr txBox="1"/>
          <p:nvPr/>
        </p:nvSpPr>
        <p:spPr>
          <a:xfrm>
            <a:off x="11453987" y="1013259"/>
            <a:ext cx="918444" cy="276999"/>
          </a:xfrm>
          <a:prstGeom prst="rect">
            <a:avLst/>
          </a:prstGeom>
          <a:noFill/>
        </p:spPr>
        <p:txBody>
          <a:bodyPr wrap="square" rtlCol="0" anchor="ctr">
            <a:spAutoFit/>
          </a:bodyPr>
          <a:lstStyle/>
          <a:p>
            <a:r>
              <a:rPr lang="en-US" sz="1200" dirty="0" smtClean="0">
                <a:latin typeface="Helvetica" panose="020B0604020202020204" pitchFamily="34" charset="0"/>
                <a:cs typeface="Helvetica" panose="020B0604020202020204" pitchFamily="34" charset="0"/>
              </a:rPr>
              <a:t>240</a:t>
            </a:r>
            <a:endParaRPr lang="en-US" sz="1200" dirty="0">
              <a:latin typeface="Helvetica" panose="020B0604020202020204" pitchFamily="34" charset="0"/>
              <a:cs typeface="Helvetica" panose="020B0604020202020204" pitchFamily="34" charset="0"/>
            </a:endParaRPr>
          </a:p>
        </p:txBody>
      </p:sp>
      <p:sp>
        <p:nvSpPr>
          <p:cNvPr id="18" name="TextBox 17"/>
          <p:cNvSpPr txBox="1"/>
          <p:nvPr/>
        </p:nvSpPr>
        <p:spPr>
          <a:xfrm>
            <a:off x="11453987" y="1296294"/>
            <a:ext cx="918444" cy="276999"/>
          </a:xfrm>
          <a:prstGeom prst="rect">
            <a:avLst/>
          </a:prstGeom>
          <a:noFill/>
        </p:spPr>
        <p:txBody>
          <a:bodyPr wrap="square" rtlCol="0" anchor="ctr">
            <a:spAutoFit/>
          </a:bodyPr>
          <a:lstStyle/>
          <a:p>
            <a:r>
              <a:rPr lang="en-US" sz="1200" dirty="0" smtClean="0">
                <a:latin typeface="Helvetica" panose="020B0604020202020204" pitchFamily="34" charset="0"/>
                <a:cs typeface="Helvetica" panose="020B0604020202020204" pitchFamily="34" charset="0"/>
              </a:rPr>
              <a:t>210</a:t>
            </a:r>
            <a:endParaRPr lang="en-US" sz="1200" dirty="0">
              <a:latin typeface="Helvetica" panose="020B0604020202020204" pitchFamily="34" charset="0"/>
              <a:cs typeface="Helvetica" panose="020B0604020202020204" pitchFamily="34" charset="0"/>
            </a:endParaRPr>
          </a:p>
        </p:txBody>
      </p:sp>
      <p:sp>
        <p:nvSpPr>
          <p:cNvPr id="19" name="TextBox 18"/>
          <p:cNvSpPr txBox="1"/>
          <p:nvPr/>
        </p:nvSpPr>
        <p:spPr>
          <a:xfrm>
            <a:off x="11453987" y="1582701"/>
            <a:ext cx="918444" cy="276999"/>
          </a:xfrm>
          <a:prstGeom prst="rect">
            <a:avLst/>
          </a:prstGeom>
          <a:noFill/>
        </p:spPr>
        <p:txBody>
          <a:bodyPr wrap="square" rtlCol="0" anchor="ctr">
            <a:spAutoFit/>
          </a:bodyPr>
          <a:lstStyle/>
          <a:p>
            <a:r>
              <a:rPr lang="en-US" sz="1200" dirty="0" smtClean="0">
                <a:latin typeface="Helvetica" panose="020B0604020202020204" pitchFamily="34" charset="0"/>
                <a:cs typeface="Helvetica" panose="020B0604020202020204" pitchFamily="34" charset="0"/>
              </a:rPr>
              <a:t>180</a:t>
            </a:r>
            <a:endParaRPr lang="en-US" sz="1200" dirty="0">
              <a:latin typeface="Helvetica" panose="020B0604020202020204" pitchFamily="34" charset="0"/>
              <a:cs typeface="Helvetica" panose="020B0604020202020204" pitchFamily="34" charset="0"/>
            </a:endParaRPr>
          </a:p>
        </p:txBody>
      </p:sp>
      <p:sp>
        <p:nvSpPr>
          <p:cNvPr id="20" name="TextBox 19"/>
          <p:cNvSpPr txBox="1"/>
          <p:nvPr/>
        </p:nvSpPr>
        <p:spPr>
          <a:xfrm>
            <a:off x="11453987" y="1869104"/>
            <a:ext cx="918444" cy="276999"/>
          </a:xfrm>
          <a:prstGeom prst="rect">
            <a:avLst/>
          </a:prstGeom>
          <a:noFill/>
        </p:spPr>
        <p:txBody>
          <a:bodyPr wrap="square" rtlCol="0" anchor="ctr">
            <a:spAutoFit/>
          </a:bodyPr>
          <a:lstStyle/>
          <a:p>
            <a:r>
              <a:rPr lang="en-US" sz="1200" dirty="0" smtClean="0">
                <a:latin typeface="Helvetica" panose="020B0604020202020204" pitchFamily="34" charset="0"/>
                <a:cs typeface="Helvetica" panose="020B0604020202020204" pitchFamily="34" charset="0"/>
              </a:rPr>
              <a:t>150</a:t>
            </a:r>
            <a:endParaRPr lang="en-US" sz="1200" dirty="0">
              <a:latin typeface="Helvetica" panose="020B0604020202020204" pitchFamily="34" charset="0"/>
              <a:cs typeface="Helvetica" panose="020B0604020202020204" pitchFamily="34" charset="0"/>
            </a:endParaRPr>
          </a:p>
        </p:txBody>
      </p:sp>
      <p:sp>
        <p:nvSpPr>
          <p:cNvPr id="21" name="TextBox 20"/>
          <p:cNvSpPr txBox="1"/>
          <p:nvPr/>
        </p:nvSpPr>
        <p:spPr>
          <a:xfrm>
            <a:off x="11453987" y="2155509"/>
            <a:ext cx="918444" cy="276999"/>
          </a:xfrm>
          <a:prstGeom prst="rect">
            <a:avLst/>
          </a:prstGeom>
          <a:noFill/>
        </p:spPr>
        <p:txBody>
          <a:bodyPr wrap="square" rtlCol="0" anchor="ctr">
            <a:spAutoFit/>
          </a:bodyPr>
          <a:lstStyle/>
          <a:p>
            <a:r>
              <a:rPr lang="en-US" sz="1200" dirty="0" smtClean="0">
                <a:latin typeface="Helvetica" panose="020B0604020202020204" pitchFamily="34" charset="0"/>
                <a:cs typeface="Helvetica" panose="020B0604020202020204" pitchFamily="34" charset="0"/>
              </a:rPr>
              <a:t>120</a:t>
            </a:r>
            <a:endParaRPr lang="en-US" sz="1200" dirty="0">
              <a:latin typeface="Helvetica" panose="020B0604020202020204" pitchFamily="34" charset="0"/>
              <a:cs typeface="Helvetica" panose="020B0604020202020204" pitchFamily="34" charset="0"/>
            </a:endParaRPr>
          </a:p>
        </p:txBody>
      </p:sp>
      <p:sp>
        <p:nvSpPr>
          <p:cNvPr id="22" name="TextBox 21"/>
          <p:cNvSpPr txBox="1"/>
          <p:nvPr/>
        </p:nvSpPr>
        <p:spPr>
          <a:xfrm>
            <a:off x="11453987" y="2441915"/>
            <a:ext cx="918444" cy="276999"/>
          </a:xfrm>
          <a:prstGeom prst="rect">
            <a:avLst/>
          </a:prstGeom>
          <a:noFill/>
        </p:spPr>
        <p:txBody>
          <a:bodyPr wrap="square" rtlCol="0" anchor="ctr">
            <a:spAutoFit/>
          </a:bodyPr>
          <a:lstStyle/>
          <a:p>
            <a:r>
              <a:rPr lang="en-US" sz="1200" dirty="0" smtClean="0">
                <a:latin typeface="Helvetica" panose="020B0604020202020204" pitchFamily="34" charset="0"/>
                <a:cs typeface="Helvetica" panose="020B0604020202020204" pitchFamily="34" charset="0"/>
              </a:rPr>
              <a:t>90</a:t>
            </a:r>
            <a:endParaRPr lang="en-US" sz="1200" dirty="0">
              <a:latin typeface="Helvetica" panose="020B0604020202020204" pitchFamily="34" charset="0"/>
              <a:cs typeface="Helvetica" panose="020B0604020202020204" pitchFamily="34" charset="0"/>
            </a:endParaRPr>
          </a:p>
        </p:txBody>
      </p:sp>
      <p:sp>
        <p:nvSpPr>
          <p:cNvPr id="23" name="TextBox 22"/>
          <p:cNvSpPr txBox="1"/>
          <p:nvPr/>
        </p:nvSpPr>
        <p:spPr>
          <a:xfrm>
            <a:off x="11404872" y="4381173"/>
            <a:ext cx="772724" cy="307777"/>
          </a:xfrm>
          <a:prstGeom prst="rect">
            <a:avLst/>
          </a:prstGeom>
          <a:noFill/>
        </p:spPr>
        <p:txBody>
          <a:bodyPr wrap="square" rtlCol="0" anchor="ctr">
            <a:spAutoFit/>
          </a:bodyPr>
          <a:lstStyle/>
          <a:p>
            <a:r>
              <a:rPr lang="en-US" sz="1400" dirty="0" smtClean="0">
                <a:latin typeface="Helvetica" panose="020B0604020202020204" pitchFamily="34" charset="0"/>
                <a:cs typeface="Helvetica" panose="020B0604020202020204" pitchFamily="34" charset="0"/>
              </a:rPr>
              <a:t>0</a:t>
            </a:r>
            <a:endParaRPr lang="en-US" sz="1400" dirty="0">
              <a:latin typeface="Helvetica" panose="020B0604020202020204" pitchFamily="34" charset="0"/>
              <a:cs typeface="Helvetica" panose="020B0604020202020204" pitchFamily="34" charset="0"/>
            </a:endParaRPr>
          </a:p>
        </p:txBody>
      </p:sp>
      <p:sp>
        <p:nvSpPr>
          <p:cNvPr id="24" name="TextBox 23"/>
          <p:cNvSpPr txBox="1"/>
          <p:nvPr/>
        </p:nvSpPr>
        <p:spPr>
          <a:xfrm>
            <a:off x="11404872" y="4755395"/>
            <a:ext cx="772724" cy="307777"/>
          </a:xfrm>
          <a:prstGeom prst="rect">
            <a:avLst/>
          </a:prstGeom>
          <a:noFill/>
        </p:spPr>
        <p:txBody>
          <a:bodyPr wrap="square" rtlCol="0" anchor="ctr">
            <a:spAutoFit/>
          </a:bodyPr>
          <a:lstStyle/>
          <a:p>
            <a:r>
              <a:rPr lang="en-US" sz="1400" dirty="0" smtClean="0">
                <a:latin typeface="Helvetica" panose="020B0604020202020204" pitchFamily="34" charset="0"/>
                <a:cs typeface="Helvetica" panose="020B0604020202020204" pitchFamily="34" charset="0"/>
              </a:rPr>
              <a:t>-1</a:t>
            </a:r>
            <a:endParaRPr lang="en-US" sz="1400" dirty="0">
              <a:latin typeface="Helvetica" panose="020B0604020202020204" pitchFamily="34" charset="0"/>
              <a:cs typeface="Helvetica" panose="020B0604020202020204" pitchFamily="34" charset="0"/>
            </a:endParaRPr>
          </a:p>
        </p:txBody>
      </p:sp>
      <p:sp>
        <p:nvSpPr>
          <p:cNvPr id="25" name="TextBox 24"/>
          <p:cNvSpPr txBox="1"/>
          <p:nvPr/>
        </p:nvSpPr>
        <p:spPr>
          <a:xfrm>
            <a:off x="11404872" y="5130871"/>
            <a:ext cx="772724" cy="307777"/>
          </a:xfrm>
          <a:prstGeom prst="rect">
            <a:avLst/>
          </a:prstGeom>
          <a:noFill/>
        </p:spPr>
        <p:txBody>
          <a:bodyPr wrap="square" rtlCol="0" anchor="ctr">
            <a:spAutoFit/>
          </a:bodyPr>
          <a:lstStyle/>
          <a:p>
            <a:r>
              <a:rPr lang="en-US" sz="1400" dirty="0" smtClean="0">
                <a:latin typeface="Helvetica" panose="020B0604020202020204" pitchFamily="34" charset="0"/>
                <a:cs typeface="Helvetica" panose="020B0604020202020204" pitchFamily="34" charset="0"/>
              </a:rPr>
              <a:t>-2</a:t>
            </a:r>
            <a:endParaRPr lang="en-US" sz="1400" dirty="0">
              <a:latin typeface="Helvetica" panose="020B0604020202020204" pitchFamily="34" charset="0"/>
              <a:cs typeface="Helvetica" panose="020B0604020202020204" pitchFamily="34" charset="0"/>
            </a:endParaRPr>
          </a:p>
        </p:txBody>
      </p:sp>
      <p:sp>
        <p:nvSpPr>
          <p:cNvPr id="26" name="TextBox 25"/>
          <p:cNvSpPr txBox="1"/>
          <p:nvPr/>
        </p:nvSpPr>
        <p:spPr>
          <a:xfrm>
            <a:off x="11404872" y="5506347"/>
            <a:ext cx="772724" cy="307777"/>
          </a:xfrm>
          <a:prstGeom prst="rect">
            <a:avLst/>
          </a:prstGeom>
          <a:noFill/>
        </p:spPr>
        <p:txBody>
          <a:bodyPr wrap="square" rtlCol="0" anchor="ctr">
            <a:spAutoFit/>
          </a:bodyPr>
          <a:lstStyle/>
          <a:p>
            <a:r>
              <a:rPr lang="en-US" sz="1400" dirty="0" smtClean="0">
                <a:latin typeface="Helvetica" panose="020B0604020202020204" pitchFamily="34" charset="0"/>
                <a:cs typeface="Helvetica" panose="020B0604020202020204" pitchFamily="34" charset="0"/>
              </a:rPr>
              <a:t>-3</a:t>
            </a:r>
            <a:endParaRPr lang="en-US" sz="1400" dirty="0">
              <a:latin typeface="Helvetica" panose="020B0604020202020204" pitchFamily="34" charset="0"/>
              <a:cs typeface="Helvetica" panose="020B0604020202020204" pitchFamily="34" charset="0"/>
            </a:endParaRPr>
          </a:p>
        </p:txBody>
      </p:sp>
      <p:sp>
        <p:nvSpPr>
          <p:cNvPr id="27" name="TextBox 26"/>
          <p:cNvSpPr txBox="1"/>
          <p:nvPr/>
        </p:nvSpPr>
        <p:spPr>
          <a:xfrm>
            <a:off x="11404872" y="4009607"/>
            <a:ext cx="772724" cy="307777"/>
          </a:xfrm>
          <a:prstGeom prst="rect">
            <a:avLst/>
          </a:prstGeom>
          <a:noFill/>
        </p:spPr>
        <p:txBody>
          <a:bodyPr wrap="square" rtlCol="0" anchor="ctr">
            <a:spAutoFit/>
          </a:bodyPr>
          <a:lstStyle/>
          <a:p>
            <a:r>
              <a:rPr lang="en-US" sz="1400" dirty="0" smtClean="0">
                <a:latin typeface="Helvetica" panose="020B0604020202020204" pitchFamily="34" charset="0"/>
                <a:cs typeface="Helvetica" panose="020B0604020202020204" pitchFamily="34" charset="0"/>
              </a:rPr>
              <a:t>1</a:t>
            </a:r>
            <a:endParaRPr lang="en-US" sz="1400" dirty="0">
              <a:latin typeface="Helvetica" panose="020B0604020202020204" pitchFamily="34" charset="0"/>
              <a:cs typeface="Helvetica" panose="020B0604020202020204" pitchFamily="34" charset="0"/>
            </a:endParaRPr>
          </a:p>
        </p:txBody>
      </p:sp>
      <p:sp>
        <p:nvSpPr>
          <p:cNvPr id="28" name="TextBox 27"/>
          <p:cNvSpPr txBox="1"/>
          <p:nvPr/>
        </p:nvSpPr>
        <p:spPr>
          <a:xfrm>
            <a:off x="11404872" y="3638042"/>
            <a:ext cx="772724" cy="307777"/>
          </a:xfrm>
          <a:prstGeom prst="rect">
            <a:avLst/>
          </a:prstGeom>
          <a:noFill/>
        </p:spPr>
        <p:txBody>
          <a:bodyPr wrap="square" rtlCol="0" anchor="ctr">
            <a:spAutoFit/>
          </a:bodyPr>
          <a:lstStyle/>
          <a:p>
            <a:r>
              <a:rPr lang="en-US" sz="1400" dirty="0" smtClean="0">
                <a:latin typeface="Helvetica" panose="020B0604020202020204" pitchFamily="34" charset="0"/>
                <a:cs typeface="Helvetica" panose="020B0604020202020204" pitchFamily="34" charset="0"/>
              </a:rPr>
              <a:t>2</a:t>
            </a:r>
            <a:endParaRPr lang="en-US" sz="1400" dirty="0">
              <a:latin typeface="Helvetica" panose="020B0604020202020204" pitchFamily="34" charset="0"/>
              <a:cs typeface="Helvetica" panose="020B0604020202020204" pitchFamily="34" charset="0"/>
            </a:endParaRPr>
          </a:p>
        </p:txBody>
      </p:sp>
      <p:sp>
        <p:nvSpPr>
          <p:cNvPr id="29" name="TextBox 28"/>
          <p:cNvSpPr txBox="1"/>
          <p:nvPr/>
        </p:nvSpPr>
        <p:spPr>
          <a:xfrm>
            <a:off x="11404872" y="3266477"/>
            <a:ext cx="772724" cy="307777"/>
          </a:xfrm>
          <a:prstGeom prst="rect">
            <a:avLst/>
          </a:prstGeom>
          <a:noFill/>
        </p:spPr>
        <p:txBody>
          <a:bodyPr wrap="square" rtlCol="0" anchor="ctr">
            <a:spAutoFit/>
          </a:bodyPr>
          <a:lstStyle/>
          <a:p>
            <a:r>
              <a:rPr lang="en-US" sz="1400" dirty="0" smtClean="0">
                <a:latin typeface="Helvetica" panose="020B0604020202020204" pitchFamily="34" charset="0"/>
                <a:cs typeface="Helvetica" panose="020B0604020202020204" pitchFamily="34" charset="0"/>
              </a:rPr>
              <a:t>3</a:t>
            </a:r>
            <a:endParaRPr lang="en-US" sz="1400" dirty="0">
              <a:latin typeface="Helvetica" panose="020B0604020202020204" pitchFamily="34" charset="0"/>
              <a:cs typeface="Helvetica" panose="020B0604020202020204" pitchFamily="34" charset="0"/>
            </a:endParaRPr>
          </a:p>
        </p:txBody>
      </p:sp>
      <p:sp>
        <p:nvSpPr>
          <p:cNvPr id="30" name="TextBox 29"/>
          <p:cNvSpPr txBox="1"/>
          <p:nvPr/>
        </p:nvSpPr>
        <p:spPr>
          <a:xfrm>
            <a:off x="788500" y="522948"/>
            <a:ext cx="2162640"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a</a:t>
            </a:r>
            <a:r>
              <a:rPr lang="en-US" sz="1600" dirty="0">
                <a:solidFill>
                  <a:schemeClr val="bg1"/>
                </a:solidFill>
                <a:latin typeface="Helvetica" panose="020B0604020202020204" pitchFamily="34" charset="0"/>
                <a:cs typeface="Helvetica" panose="020B0604020202020204" pitchFamily="34" charset="0"/>
              </a:rPr>
              <a:t>) Consistent Clouds </a:t>
            </a:r>
            <a:r>
              <a:rPr lang="en-US" sz="1600" dirty="0" smtClean="0">
                <a:solidFill>
                  <a:schemeClr val="bg1"/>
                </a:solidFill>
                <a:latin typeface="Helvetica" panose="020B0604020202020204" pitchFamily="34" charset="0"/>
                <a:cs typeface="Helvetica" panose="020B0604020202020204" pitchFamily="34" charset="0"/>
              </a:rPr>
              <a:t>89.0H</a:t>
            </a:r>
            <a:endParaRPr lang="en-US" sz="1600" dirty="0">
              <a:solidFill>
                <a:schemeClr val="bg1"/>
              </a:solidFill>
              <a:latin typeface="Helvetica" panose="020B0604020202020204" pitchFamily="34" charset="0"/>
              <a:cs typeface="Helvetica" panose="020B0604020202020204" pitchFamily="34" charset="0"/>
            </a:endParaRPr>
          </a:p>
        </p:txBody>
      </p:sp>
      <p:sp>
        <p:nvSpPr>
          <p:cNvPr id="31" name="TextBox 30"/>
          <p:cNvSpPr txBox="1"/>
          <p:nvPr/>
        </p:nvSpPr>
        <p:spPr>
          <a:xfrm>
            <a:off x="3135386" y="521946"/>
            <a:ext cx="2538159"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b1) Generalized Bin–128 </a:t>
            </a:r>
            <a:r>
              <a:rPr lang="en-US" sz="1600" dirty="0">
                <a:solidFill>
                  <a:schemeClr val="bg1"/>
                </a:solidFill>
                <a:latin typeface="Helvetica" panose="020B0604020202020204" pitchFamily="34" charset="0"/>
                <a:cs typeface="Helvetica" panose="020B0604020202020204" pitchFamily="34" charset="0"/>
              </a:rPr>
              <a:t>89.0H</a:t>
            </a:r>
          </a:p>
        </p:txBody>
      </p:sp>
      <p:sp>
        <p:nvSpPr>
          <p:cNvPr id="32" name="TextBox 31"/>
          <p:cNvSpPr txBox="1"/>
          <p:nvPr/>
        </p:nvSpPr>
        <p:spPr>
          <a:xfrm>
            <a:off x="5857590" y="521946"/>
            <a:ext cx="2537958"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c1) </a:t>
            </a:r>
            <a:r>
              <a:rPr lang="en-US" sz="1600" dirty="0">
                <a:solidFill>
                  <a:schemeClr val="bg1"/>
                </a:solidFill>
                <a:latin typeface="Helvetica" panose="020B0604020202020204" pitchFamily="34" charset="0"/>
                <a:cs typeface="Helvetica" panose="020B0604020202020204" pitchFamily="34" charset="0"/>
              </a:rPr>
              <a:t>Generalized </a:t>
            </a:r>
            <a:r>
              <a:rPr lang="en-US" sz="1600" dirty="0" smtClean="0">
                <a:solidFill>
                  <a:schemeClr val="bg1"/>
                </a:solidFill>
                <a:latin typeface="Helvetica" panose="020B0604020202020204" pitchFamily="34" charset="0"/>
                <a:cs typeface="Helvetica" panose="020B0604020202020204" pitchFamily="34" charset="0"/>
              </a:rPr>
              <a:t>Bin–64 </a:t>
            </a:r>
            <a:r>
              <a:rPr lang="en-US" sz="1600" dirty="0">
                <a:solidFill>
                  <a:schemeClr val="bg1"/>
                </a:solidFill>
                <a:latin typeface="Helvetica" panose="020B0604020202020204" pitchFamily="34" charset="0"/>
                <a:cs typeface="Helvetica" panose="020B0604020202020204" pitchFamily="34" charset="0"/>
              </a:rPr>
              <a:t>89.0H</a:t>
            </a:r>
          </a:p>
        </p:txBody>
      </p:sp>
      <p:sp>
        <p:nvSpPr>
          <p:cNvPr id="33" name="TextBox 32"/>
          <p:cNvSpPr txBox="1"/>
          <p:nvPr/>
        </p:nvSpPr>
        <p:spPr>
          <a:xfrm>
            <a:off x="8673505" y="521946"/>
            <a:ext cx="2444249" cy="538609"/>
          </a:xfrm>
          <a:prstGeom prst="rect">
            <a:avLst/>
          </a:prstGeom>
          <a:noFill/>
        </p:spPr>
        <p:txBody>
          <a:bodyPr wrap="square" lIns="18288" tIns="36576" rIns="36576" bIns="9144" rtlCol="0">
            <a:spAutoFit/>
          </a:bodyPr>
          <a:lstStyle/>
          <a:p>
            <a:pPr algn="r"/>
            <a:r>
              <a:rPr lang="en-US" sz="1600" dirty="0" smtClean="0">
                <a:solidFill>
                  <a:schemeClr val="bg1"/>
                </a:solidFill>
                <a:latin typeface="Helvetica" panose="020B0604020202020204" pitchFamily="34" charset="0"/>
                <a:cs typeface="Helvetica" panose="020B0604020202020204" pitchFamily="34" charset="0"/>
              </a:rPr>
              <a:t>d1) </a:t>
            </a:r>
            <a:r>
              <a:rPr lang="en-US" sz="1600" dirty="0">
                <a:solidFill>
                  <a:schemeClr val="bg1"/>
                </a:solidFill>
                <a:latin typeface="Helvetica" panose="020B0604020202020204" pitchFamily="34" charset="0"/>
                <a:cs typeface="Helvetica" panose="020B0604020202020204" pitchFamily="34" charset="0"/>
              </a:rPr>
              <a:t>Generalized Bin–32 89.0H</a:t>
            </a:r>
          </a:p>
        </p:txBody>
      </p:sp>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21023" y="3169045"/>
            <a:ext cx="2722204" cy="2898285"/>
          </a:xfrm>
          <a:prstGeom prst="rect">
            <a:avLst/>
          </a:prstGeom>
        </p:spPr>
      </p:pic>
      <p:sp>
        <p:nvSpPr>
          <p:cNvPr id="35" name="TextBox 34"/>
          <p:cNvSpPr txBox="1"/>
          <p:nvPr/>
        </p:nvSpPr>
        <p:spPr>
          <a:xfrm>
            <a:off x="1464358" y="3245152"/>
            <a:ext cx="1489373" cy="538609"/>
          </a:xfrm>
          <a:prstGeom prst="rect">
            <a:avLst/>
          </a:prstGeom>
          <a:solidFill>
            <a:schemeClr val="bg1">
              <a:alpha val="75000"/>
            </a:schemeClr>
          </a:solidFill>
        </p:spPr>
        <p:txBody>
          <a:bodyPr wrap="square" lIns="18288" tIns="36576" rIns="36576" bIns="9144" rtlCol="0">
            <a:spAutoFit/>
          </a:bodyPr>
          <a:lstStyle/>
          <a:p>
            <a:pPr algn="r"/>
            <a:r>
              <a:rPr lang="en-US" sz="1600" dirty="0" smtClean="0">
                <a:latin typeface="Helvetica" panose="020B0604020202020204" pitchFamily="34" charset="0"/>
                <a:cs typeface="Helvetica" panose="020B0604020202020204" pitchFamily="34" charset="0"/>
              </a:rPr>
              <a:t>e) </a:t>
            </a:r>
            <a:r>
              <a:rPr lang="en-US" sz="1600" dirty="0">
                <a:latin typeface="Helvetica" panose="020B0604020202020204" pitchFamily="34" charset="0"/>
                <a:cs typeface="Helvetica" panose="020B0604020202020204" pitchFamily="34" charset="0"/>
              </a:rPr>
              <a:t>SSMIS 91.66H</a:t>
            </a:r>
          </a:p>
        </p:txBody>
      </p:sp>
      <p:sp>
        <p:nvSpPr>
          <p:cNvPr id="36" name="TextBox 35"/>
          <p:cNvSpPr txBox="1"/>
          <p:nvPr/>
        </p:nvSpPr>
        <p:spPr>
          <a:xfrm>
            <a:off x="3696096" y="3244150"/>
            <a:ext cx="1979837" cy="538609"/>
          </a:xfrm>
          <a:prstGeom prst="rect">
            <a:avLst/>
          </a:prstGeom>
          <a:noFill/>
        </p:spPr>
        <p:txBody>
          <a:bodyPr wrap="square" lIns="18288" tIns="36576" rIns="36576" bIns="9144" rtlCol="0">
            <a:spAutoFit/>
          </a:bodyPr>
          <a:lstStyle/>
          <a:p>
            <a:pPr algn="r"/>
            <a:r>
              <a:rPr lang="en-US" sz="1600" dirty="0" smtClean="0">
                <a:latin typeface="Helvetica" panose="020B0604020202020204" pitchFamily="34" charset="0"/>
                <a:cs typeface="Helvetica" panose="020B0604020202020204" pitchFamily="34" charset="0"/>
              </a:rPr>
              <a:t>b2) </a:t>
            </a:r>
            <a:r>
              <a:rPr lang="en-US" sz="1600" dirty="0">
                <a:latin typeface="Helvetica" panose="020B0604020202020204" pitchFamily="34" charset="0"/>
                <a:cs typeface="Helvetica" panose="020B0604020202020204" pitchFamily="34" charset="0"/>
              </a:rPr>
              <a:t>Difference using 128 </a:t>
            </a:r>
            <a:r>
              <a:rPr lang="en-US" sz="1600" dirty="0" smtClean="0">
                <a:latin typeface="Helvetica" panose="020B0604020202020204" pitchFamily="34" charset="0"/>
                <a:cs typeface="Helvetica" panose="020B0604020202020204" pitchFamily="34" charset="0"/>
              </a:rPr>
              <a:t>Bins</a:t>
            </a:r>
            <a:endParaRPr lang="en-US" sz="1600" dirty="0">
              <a:latin typeface="Helvetica" panose="020B0604020202020204" pitchFamily="34" charset="0"/>
              <a:cs typeface="Helvetica" panose="020B0604020202020204" pitchFamily="34" charset="0"/>
            </a:endParaRPr>
          </a:p>
        </p:txBody>
      </p:sp>
      <p:sp>
        <p:nvSpPr>
          <p:cNvPr id="37" name="TextBox 36"/>
          <p:cNvSpPr txBox="1"/>
          <p:nvPr/>
        </p:nvSpPr>
        <p:spPr>
          <a:xfrm>
            <a:off x="6821155" y="3243148"/>
            <a:ext cx="1574391" cy="538609"/>
          </a:xfrm>
          <a:prstGeom prst="rect">
            <a:avLst/>
          </a:prstGeom>
          <a:noFill/>
        </p:spPr>
        <p:txBody>
          <a:bodyPr wrap="square" lIns="18288" tIns="36576" rIns="36576" bIns="9144" rtlCol="0">
            <a:spAutoFit/>
          </a:bodyPr>
          <a:lstStyle/>
          <a:p>
            <a:pPr algn="r"/>
            <a:r>
              <a:rPr lang="en-US" sz="1600" dirty="0" smtClean="0">
                <a:latin typeface="Helvetica" panose="020B0604020202020204" pitchFamily="34" charset="0"/>
                <a:cs typeface="Helvetica" panose="020B0604020202020204" pitchFamily="34" charset="0"/>
              </a:rPr>
              <a:t>c2</a:t>
            </a:r>
            <a:r>
              <a:rPr lang="en-US" sz="1600" dirty="0">
                <a:latin typeface="Helvetica" panose="020B0604020202020204" pitchFamily="34" charset="0"/>
                <a:cs typeface="Helvetica" panose="020B0604020202020204" pitchFamily="34" charset="0"/>
              </a:rPr>
              <a:t>) Difference </a:t>
            </a:r>
            <a:r>
              <a:rPr lang="en-US" sz="1600" dirty="0" smtClean="0">
                <a:latin typeface="Helvetica" panose="020B0604020202020204" pitchFamily="34" charset="0"/>
                <a:cs typeface="Helvetica" panose="020B0604020202020204" pitchFamily="34" charset="0"/>
              </a:rPr>
              <a:t>using 64 Bins</a:t>
            </a:r>
            <a:endParaRPr lang="en-US" sz="1600" dirty="0">
              <a:latin typeface="Helvetica" panose="020B0604020202020204" pitchFamily="34" charset="0"/>
              <a:cs typeface="Helvetica" panose="020B0604020202020204" pitchFamily="34" charset="0"/>
            </a:endParaRPr>
          </a:p>
        </p:txBody>
      </p:sp>
      <p:sp>
        <p:nvSpPr>
          <p:cNvPr id="38" name="TextBox 37"/>
          <p:cNvSpPr txBox="1"/>
          <p:nvPr/>
        </p:nvSpPr>
        <p:spPr>
          <a:xfrm>
            <a:off x="9582471" y="3242146"/>
            <a:ext cx="1532688" cy="538609"/>
          </a:xfrm>
          <a:prstGeom prst="rect">
            <a:avLst/>
          </a:prstGeom>
          <a:noFill/>
        </p:spPr>
        <p:txBody>
          <a:bodyPr wrap="square" lIns="18288" tIns="36576" rIns="36576" bIns="9144" rtlCol="0">
            <a:spAutoFit/>
          </a:bodyPr>
          <a:lstStyle/>
          <a:p>
            <a:pPr algn="r"/>
            <a:r>
              <a:rPr lang="en-US" sz="1600" dirty="0" smtClean="0">
                <a:latin typeface="Helvetica" panose="020B0604020202020204" pitchFamily="34" charset="0"/>
                <a:cs typeface="Helvetica" panose="020B0604020202020204" pitchFamily="34" charset="0"/>
              </a:rPr>
              <a:t>d2) </a:t>
            </a:r>
            <a:r>
              <a:rPr lang="en-US" sz="1600" dirty="0">
                <a:latin typeface="Helvetica" panose="020B0604020202020204" pitchFamily="34" charset="0"/>
                <a:cs typeface="Helvetica" panose="020B0604020202020204" pitchFamily="34" charset="0"/>
              </a:rPr>
              <a:t>Difference using 32 </a:t>
            </a:r>
            <a:r>
              <a:rPr lang="en-US" sz="1600" dirty="0" smtClean="0">
                <a:latin typeface="Helvetica" panose="020B0604020202020204" pitchFamily="34" charset="0"/>
                <a:cs typeface="Helvetica" panose="020B0604020202020204" pitchFamily="34" charset="0"/>
              </a:rPr>
              <a:t>Bins</a:t>
            </a:r>
            <a:endParaRPr lang="en-US" sz="1600" dirty="0">
              <a:latin typeface="Helvetica" panose="020B0604020202020204" pitchFamily="34" charset="0"/>
              <a:cs typeface="Helvetica" panose="020B0604020202020204" pitchFamily="34" charset="0"/>
            </a:endParaRPr>
          </a:p>
        </p:txBody>
      </p:sp>
      <p:sp>
        <p:nvSpPr>
          <p:cNvPr id="39" name="Rectangle 38"/>
          <p:cNvSpPr/>
          <p:nvPr/>
        </p:nvSpPr>
        <p:spPr>
          <a:xfrm>
            <a:off x="10973395" y="2686543"/>
            <a:ext cx="1429939" cy="430887"/>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Brightness </a:t>
            </a:r>
            <a:r>
              <a:rPr lang="en-US" sz="1100" dirty="0" smtClean="0">
                <a:latin typeface="Helvetica" panose="020B0604020202020204" pitchFamily="34" charset="0"/>
                <a:cs typeface="Helvetica" panose="020B0604020202020204" pitchFamily="34" charset="0"/>
              </a:rPr>
              <a:t>Temperature (</a:t>
            </a:r>
            <a:r>
              <a:rPr lang="en-US" sz="1100" dirty="0">
                <a:latin typeface="Helvetica" panose="020B0604020202020204" pitchFamily="34" charset="0"/>
                <a:cs typeface="Helvetica" panose="020B0604020202020204" pitchFamily="34" charset="0"/>
              </a:rPr>
              <a:t>K</a:t>
            </a:r>
            <a:r>
              <a:rPr lang="en-US" sz="1100" dirty="0" smtClean="0">
                <a:latin typeface="Helvetica" panose="020B0604020202020204" pitchFamily="34" charset="0"/>
                <a:cs typeface="Helvetica" panose="020B0604020202020204" pitchFamily="34" charset="0"/>
              </a:rPr>
              <a:t>) </a:t>
            </a:r>
            <a:endParaRPr lang="en-US"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553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 y="167640"/>
            <a:ext cx="12325728" cy="4758689"/>
            <a:chOff x="-60960" y="167641"/>
            <a:chExt cx="5789508" cy="22352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 y="167641"/>
              <a:ext cx="2980267" cy="2235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8281" y="167641"/>
              <a:ext cx="2980267" cy="2235200"/>
            </a:xfrm>
            <a:prstGeom prst="rect">
              <a:avLst/>
            </a:prstGeom>
          </p:spPr>
        </p:pic>
      </p:grpSp>
      <p:sp>
        <p:nvSpPr>
          <p:cNvPr id="8" name="TextBox 7"/>
          <p:cNvSpPr txBox="1"/>
          <p:nvPr/>
        </p:nvSpPr>
        <p:spPr>
          <a:xfrm>
            <a:off x="411480" y="4926329"/>
            <a:ext cx="1144130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Figure </a:t>
            </a:r>
            <a:r>
              <a:rPr lang="en-US" dirty="0" smtClean="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Mass </a:t>
            </a:r>
            <a:r>
              <a:rPr lang="en-US" dirty="0" smtClean="0">
                <a:latin typeface="Arial" panose="020B0604020202020204" pitchFamily="34" charset="0"/>
                <a:cs typeface="Arial" panose="020B0604020202020204" pitchFamily="34" charset="0"/>
              </a:rPr>
              <a:t>scattering (solid) </a:t>
            </a:r>
            <a:r>
              <a:rPr lang="en-US" dirty="0">
                <a:latin typeface="Arial" panose="020B0604020202020204" pitchFamily="34" charset="0"/>
                <a:cs typeface="Arial" panose="020B0604020202020204" pitchFamily="34" charset="0"/>
              </a:rPr>
              <a:t>and absorption </a:t>
            </a:r>
            <a:r>
              <a:rPr lang="en-US" dirty="0" smtClean="0">
                <a:latin typeface="Arial" panose="020B0604020202020204" pitchFamily="34" charset="0"/>
                <a:cs typeface="Arial" panose="020B0604020202020204" pitchFamily="34" charset="0"/>
              </a:rPr>
              <a:t>(dashed) </a:t>
            </a:r>
            <a:r>
              <a:rPr lang="en-US" dirty="0">
                <a:latin typeface="Arial" panose="020B0604020202020204" pitchFamily="34" charset="0"/>
                <a:cs typeface="Arial" panose="020B0604020202020204" pitchFamily="34" charset="0"/>
              </a:rPr>
              <a:t>coefficients (m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kg</a:t>
            </a:r>
            <a:r>
              <a:rPr lang="en-US" baseline="30000"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and sample particle mass distribution (dot-dashed; kg m</a:t>
            </a:r>
            <a:r>
              <a:rPr lang="en-US" baseline="30000"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µm</a:t>
            </a:r>
            <a:r>
              <a:rPr lang="en-US" baseline="30000"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of </a:t>
            </a:r>
            <a:r>
              <a:rPr lang="en-US" dirty="0">
                <a:latin typeface="Arial" panose="020B0604020202020204" pitchFamily="34" charset="0"/>
                <a:cs typeface="Arial" panose="020B0604020202020204" pitchFamily="34" charset="0"/>
              </a:rPr>
              <a:t>(left) </a:t>
            </a:r>
            <a:r>
              <a:rPr lang="en-US" dirty="0" smtClean="0">
                <a:latin typeface="Arial" panose="020B0604020202020204" pitchFamily="34" charset="0"/>
                <a:cs typeface="Arial" panose="020B0604020202020204" pitchFamily="34" charset="0"/>
              </a:rPr>
              <a:t>spherical rain drops and </a:t>
            </a:r>
            <a:r>
              <a:rPr lang="en-US" dirty="0">
                <a:latin typeface="Arial" panose="020B0604020202020204" pitchFamily="34" charset="0"/>
                <a:cs typeface="Arial" panose="020B0604020202020204" pitchFamily="34" charset="0"/>
              </a:rPr>
              <a:t>(right) </a:t>
            </a:r>
            <a:r>
              <a:rPr lang="en-US" dirty="0" smtClean="0">
                <a:latin typeface="Arial" panose="020B0604020202020204" pitchFamily="34" charset="0"/>
                <a:cs typeface="Arial" panose="020B0604020202020204" pitchFamily="34" charset="0"/>
              </a:rPr>
              <a:t>graupel-like ice </a:t>
            </a:r>
            <a:r>
              <a:rPr lang="en-US" dirty="0">
                <a:latin typeface="Arial" panose="020B0604020202020204" pitchFamily="34" charset="0"/>
                <a:cs typeface="Arial" panose="020B0604020202020204" pitchFamily="34" charset="0"/>
              </a:rPr>
              <a:t>spheres as a function of radius for </a:t>
            </a:r>
            <a:r>
              <a:rPr lang="en-US" dirty="0" smtClean="0">
                <a:latin typeface="Arial" panose="020B0604020202020204" pitchFamily="34" charset="0"/>
                <a:cs typeface="Arial" panose="020B0604020202020204" pitchFamily="34" charset="0"/>
              </a:rPr>
              <a:t>two imaging frequencies. Particle mass distribution for liquid spheres is WSM6 rain at 4.96 g m</a:t>
            </a:r>
            <a:r>
              <a:rPr lang="en-US" baseline="30000"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ice spheres is WSM6 graupel at 1.24 </a:t>
            </a:r>
            <a:r>
              <a:rPr lang="en-US" dirty="0">
                <a:latin typeface="Arial" panose="020B0604020202020204" pitchFamily="34" charset="0"/>
                <a:cs typeface="Arial" panose="020B0604020202020204" pitchFamily="34" charset="0"/>
              </a:rPr>
              <a:t>g </a:t>
            </a:r>
            <a:r>
              <a:rPr lang="en-US" dirty="0" smtClean="0">
                <a:latin typeface="Arial" panose="020B0604020202020204" pitchFamily="34" charset="0"/>
                <a:cs typeface="Arial" panose="020B0604020202020204" pitchFamily="34" charset="0"/>
              </a:rPr>
              <a:t>m</a:t>
            </a:r>
            <a:r>
              <a:rPr lang="en-US" baseline="30000" dirty="0" smtClean="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Wavelength (blue) and one-sixth the wavelength (red) shown for reference. Area in box (dotted line) for ice spheres at 89 GHz shown in greater detail in Figure 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53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 y="137160"/>
            <a:ext cx="7924800" cy="5943600"/>
          </a:xfrm>
          <a:prstGeom prst="rect">
            <a:avLst/>
          </a:prstGeom>
        </p:spPr>
      </p:pic>
      <p:sp>
        <p:nvSpPr>
          <p:cNvPr id="5" name="TextBox 4"/>
          <p:cNvSpPr txBox="1"/>
          <p:nvPr/>
        </p:nvSpPr>
        <p:spPr>
          <a:xfrm>
            <a:off x="7406640" y="1259018"/>
            <a:ext cx="4867910" cy="397031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Figure 2: Zoom of the area </a:t>
            </a:r>
            <a:r>
              <a:rPr lang="en-US" dirty="0">
                <a:latin typeface="Arial" panose="020B0604020202020204" pitchFamily="34" charset="0"/>
                <a:cs typeface="Arial" panose="020B0604020202020204" pitchFamily="34" charset="0"/>
              </a:rPr>
              <a:t>in box (dotted line) for ice spheres at 89 GHz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Figure </a:t>
            </a:r>
            <a:r>
              <a:rPr lang="en-US" dirty="0" smtClean="0">
                <a:latin typeface="Arial" panose="020B0604020202020204" pitchFamily="34" charset="0"/>
                <a:cs typeface="Arial" panose="020B0604020202020204" pitchFamily="34" charset="0"/>
              </a:rPr>
              <a:t>6. Solid green and dotted red lines indicate the particle radii corresponding to bin edges and centers, respectively, when using a total of 64 bins. The grey shading beneath the particle mass distribution </a:t>
            </a:r>
            <a:r>
              <a:rPr lang="en-US" dirty="0">
                <a:latin typeface="Arial" panose="020B0604020202020204" pitchFamily="34" charset="0"/>
                <a:cs typeface="Arial" panose="020B0604020202020204" pitchFamily="34" charset="0"/>
              </a:rPr>
              <a:t>(dot-dashed; kg 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µm</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between two adjacent bin edges represents calculating the mass of the corresponding bin. The red stars along the bin center and at each the mass scattering </a:t>
            </a:r>
            <a:r>
              <a:rPr lang="en-US" dirty="0">
                <a:latin typeface="Arial" panose="020B0604020202020204" pitchFamily="34" charset="0"/>
                <a:cs typeface="Arial" panose="020B0604020202020204" pitchFamily="34" charset="0"/>
              </a:rPr>
              <a:t>(solid)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absorption (dashed) </a:t>
            </a:r>
            <a:r>
              <a:rPr lang="en-US" dirty="0" smtClean="0">
                <a:latin typeface="Arial" panose="020B0604020202020204" pitchFamily="34" charset="0"/>
                <a:cs typeface="Arial" panose="020B0604020202020204" pitchFamily="34" charset="0"/>
              </a:rPr>
              <a:t>coefficient </a:t>
            </a:r>
            <a:r>
              <a:rPr lang="en-US" dirty="0">
                <a:latin typeface="Arial" panose="020B0604020202020204" pitchFamily="34" charset="0"/>
                <a:cs typeface="Arial" panose="020B0604020202020204" pitchFamily="34" charset="0"/>
              </a:rPr>
              <a:t>(m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kg</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plots represents determining the values of these quantities applicable for the bin.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27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8016" y="685628"/>
            <a:ext cx="3781777" cy="3063239"/>
          </a:xfrm>
          <a:prstGeom prst="rect">
            <a:avLst/>
          </a:prstGeom>
          <a:noFill/>
          <a:ln>
            <a:noFill/>
          </a:ln>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83319" y="685628"/>
            <a:ext cx="3779555" cy="3061440"/>
          </a:xfrm>
          <a:prstGeom prst="rect">
            <a:avLst/>
          </a:prstGeom>
          <a:noFill/>
          <a:ln>
            <a:noFill/>
          </a:ln>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205111" y="685628"/>
            <a:ext cx="3781777" cy="3063239"/>
          </a:xfrm>
          <a:prstGeom prst="rect">
            <a:avLst/>
          </a:prstGeom>
          <a:noFill/>
          <a:ln>
            <a:noFill/>
          </a:ln>
        </p:spPr>
      </p:pic>
      <p:sp>
        <p:nvSpPr>
          <p:cNvPr id="6" name="Title 1"/>
          <p:cNvSpPr txBox="1">
            <a:spLocks/>
          </p:cNvSpPr>
          <p:nvPr/>
        </p:nvSpPr>
        <p:spPr>
          <a:xfrm>
            <a:off x="11947" y="0"/>
            <a:ext cx="12168106" cy="685630"/>
          </a:xfrm>
          <a:prstGeom prst="rect">
            <a:avLst/>
          </a:prstGeom>
        </p:spPr>
        <p:txBody>
          <a:bodyPr vert="horz" lIns="121899" tIns="60949" rIns="121899" bIns="60949" rtlCol="0" anchor="ctr">
            <a:normAutofit fontScale="97500"/>
          </a:bodyPr>
          <a:lstStyle>
            <a:lvl1pPr algn="ctr" defTabSz="1218987" rtl="0" eaLnBrk="1" latinLnBrk="0" hangingPunct="1">
              <a:spcBef>
                <a:spcPct val="0"/>
              </a:spcBef>
              <a:buNone/>
              <a:defRPr sz="5900" kern="1200">
                <a:solidFill>
                  <a:schemeClr val="tx1"/>
                </a:solidFill>
                <a:latin typeface="+mj-lt"/>
                <a:ea typeface="+mj-ea"/>
                <a:cs typeface="+mj-cs"/>
              </a:defRPr>
            </a:lvl1pPr>
          </a:lstStyle>
          <a:p>
            <a:r>
              <a:rPr lang="en-US" sz="3600" dirty="0" smtClean="0"/>
              <a:t>WSM6</a:t>
            </a:r>
            <a:endParaRPr lang="en-US" sz="3600" dirty="0"/>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28016" y="3748868"/>
            <a:ext cx="3781777" cy="3063239"/>
          </a:xfrm>
          <a:prstGeom prst="rect">
            <a:avLst/>
          </a:prstGeom>
          <a:noFill/>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205111" y="3748868"/>
            <a:ext cx="3781776" cy="3063239"/>
          </a:xfrm>
          <a:prstGeom prst="rect">
            <a:avLst/>
          </a:prstGeom>
          <a:noFill/>
        </p:spPr>
      </p:pic>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283319" y="3749768"/>
            <a:ext cx="3779554" cy="3061439"/>
          </a:xfrm>
          <a:prstGeom prst="rect">
            <a:avLst/>
          </a:prstGeom>
          <a:noFill/>
        </p:spPr>
      </p:pic>
      <p:sp>
        <p:nvSpPr>
          <p:cNvPr id="2" name="TextBox 1"/>
          <p:cNvSpPr txBox="1"/>
          <p:nvPr/>
        </p:nvSpPr>
        <p:spPr>
          <a:xfrm>
            <a:off x="2539863" y="822960"/>
            <a:ext cx="925253" cy="369332"/>
          </a:xfrm>
          <a:prstGeom prst="rect">
            <a:avLst/>
          </a:prstGeom>
          <a:noFill/>
        </p:spPr>
        <p:txBody>
          <a:bodyPr wrap="none" rtlCol="0">
            <a:spAutoFit/>
          </a:bodyPr>
          <a:lstStyle/>
          <a:p>
            <a:r>
              <a:rPr lang="en-US" dirty="0" smtClean="0"/>
              <a:t>10.65-H</a:t>
            </a:r>
            <a:endParaRPr lang="en-US" dirty="0"/>
          </a:p>
        </p:txBody>
      </p:sp>
      <p:sp>
        <p:nvSpPr>
          <p:cNvPr id="13" name="TextBox 12"/>
          <p:cNvSpPr txBox="1"/>
          <p:nvPr/>
        </p:nvSpPr>
        <p:spPr>
          <a:xfrm>
            <a:off x="6729275" y="822960"/>
            <a:ext cx="808235" cy="369332"/>
          </a:xfrm>
          <a:prstGeom prst="rect">
            <a:avLst/>
          </a:prstGeom>
          <a:noFill/>
        </p:spPr>
        <p:txBody>
          <a:bodyPr wrap="none" rtlCol="0">
            <a:spAutoFit/>
          </a:bodyPr>
          <a:lstStyle/>
          <a:p>
            <a:r>
              <a:rPr lang="en-US" dirty="0" smtClean="0">
                <a:solidFill>
                  <a:schemeClr val="bg1"/>
                </a:solidFill>
              </a:rPr>
              <a:t>18.7-H</a:t>
            </a:r>
            <a:endParaRPr lang="en-US" dirty="0">
              <a:solidFill>
                <a:schemeClr val="bg1"/>
              </a:solidFill>
            </a:endParaRPr>
          </a:p>
        </p:txBody>
      </p:sp>
      <p:sp>
        <p:nvSpPr>
          <p:cNvPr id="14" name="TextBox 13"/>
          <p:cNvSpPr txBox="1"/>
          <p:nvPr/>
        </p:nvSpPr>
        <p:spPr>
          <a:xfrm>
            <a:off x="10813595" y="822960"/>
            <a:ext cx="795411" cy="369332"/>
          </a:xfrm>
          <a:prstGeom prst="rect">
            <a:avLst/>
          </a:prstGeom>
          <a:noFill/>
        </p:spPr>
        <p:txBody>
          <a:bodyPr wrap="none" rtlCol="0">
            <a:spAutoFit/>
          </a:bodyPr>
          <a:lstStyle/>
          <a:p>
            <a:r>
              <a:rPr lang="en-US" dirty="0" smtClean="0"/>
              <a:t>23.8-V</a:t>
            </a:r>
            <a:endParaRPr lang="en-US" dirty="0"/>
          </a:p>
        </p:txBody>
      </p:sp>
      <p:sp>
        <p:nvSpPr>
          <p:cNvPr id="15" name="TextBox 14"/>
          <p:cNvSpPr txBox="1"/>
          <p:nvPr/>
        </p:nvSpPr>
        <p:spPr>
          <a:xfrm>
            <a:off x="2659545" y="3886197"/>
            <a:ext cx="808235" cy="369332"/>
          </a:xfrm>
          <a:prstGeom prst="rect">
            <a:avLst/>
          </a:prstGeom>
          <a:noFill/>
        </p:spPr>
        <p:txBody>
          <a:bodyPr wrap="none" rtlCol="0">
            <a:spAutoFit/>
          </a:bodyPr>
          <a:lstStyle/>
          <a:p>
            <a:r>
              <a:rPr lang="en-US" dirty="0" smtClean="0"/>
              <a:t>36.5-H</a:t>
            </a:r>
            <a:endParaRPr lang="en-US" dirty="0"/>
          </a:p>
        </p:txBody>
      </p:sp>
      <p:sp>
        <p:nvSpPr>
          <p:cNvPr id="16" name="TextBox 15"/>
          <p:cNvSpPr txBox="1"/>
          <p:nvPr/>
        </p:nvSpPr>
        <p:spPr>
          <a:xfrm>
            <a:off x="6719671" y="3886197"/>
            <a:ext cx="808235" cy="369332"/>
          </a:xfrm>
          <a:prstGeom prst="rect">
            <a:avLst/>
          </a:prstGeom>
          <a:noFill/>
        </p:spPr>
        <p:txBody>
          <a:bodyPr wrap="none" rtlCol="0">
            <a:spAutoFit/>
          </a:bodyPr>
          <a:lstStyle/>
          <a:p>
            <a:r>
              <a:rPr lang="en-US" dirty="0" smtClean="0"/>
              <a:t>89.0-H</a:t>
            </a:r>
            <a:endParaRPr lang="en-US" dirty="0"/>
          </a:p>
        </p:txBody>
      </p:sp>
      <p:sp>
        <p:nvSpPr>
          <p:cNvPr id="17" name="TextBox 16"/>
          <p:cNvSpPr txBox="1"/>
          <p:nvPr/>
        </p:nvSpPr>
        <p:spPr>
          <a:xfrm>
            <a:off x="10683753" y="3884400"/>
            <a:ext cx="925253" cy="369332"/>
          </a:xfrm>
          <a:prstGeom prst="rect">
            <a:avLst/>
          </a:prstGeom>
          <a:noFill/>
        </p:spPr>
        <p:txBody>
          <a:bodyPr wrap="none" rtlCol="0">
            <a:spAutoFit/>
          </a:bodyPr>
          <a:lstStyle/>
          <a:p>
            <a:r>
              <a:rPr lang="en-US" dirty="0" smtClean="0"/>
              <a:t>165.5-H</a:t>
            </a:r>
            <a:endParaRPr lang="en-US" dirty="0"/>
          </a:p>
        </p:txBody>
      </p:sp>
    </p:spTree>
    <p:extLst>
      <p:ext uri="{BB962C8B-B14F-4D97-AF65-F5344CB8AC3E}">
        <p14:creationId xmlns:p14="http://schemas.microsoft.com/office/powerpoint/2010/main" val="1598743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cott\AppData\Local\Microsoft\Windows\INetCache\Content.Word\20100917.0113.f16.x.91h.13LKARL.85kts-971mb-197N-941W.73pc.jpg"/>
          <p:cNvPicPr>
            <a:picLocks noChangeAspect="1"/>
          </p:cNvPicPr>
          <p:nvPr/>
        </p:nvPicPr>
        <p:blipFill>
          <a:blip r:embed="rId3" cstate="print"/>
          <a:srcRect/>
          <a:stretch>
            <a:fillRect/>
          </a:stretch>
        </p:blipFill>
        <p:spPr bwMode="auto">
          <a:xfrm>
            <a:off x="6528775" y="487823"/>
            <a:ext cx="5090375" cy="5090375"/>
          </a:xfrm>
          <a:prstGeom prst="rect">
            <a:avLst/>
          </a:prstGeom>
          <a:noFill/>
          <a:ln w="9525">
            <a:noFill/>
            <a:miter lim="800000"/>
            <a:headEnd/>
            <a:tailEnd/>
          </a:ln>
        </p:spPr>
      </p:pic>
      <p:sp>
        <p:nvSpPr>
          <p:cNvPr id="13" name="TextBox 12"/>
          <p:cNvSpPr txBox="1"/>
          <p:nvPr/>
        </p:nvSpPr>
        <p:spPr>
          <a:xfrm>
            <a:off x="7630979" y="6084127"/>
            <a:ext cx="3871008"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09/17/10 0113Z</a:t>
            </a:r>
          </a:p>
          <a:p>
            <a:r>
              <a:rPr lang="en-US" dirty="0" smtClean="0">
                <a:latin typeface="Arial" panose="020B0604020202020204" pitchFamily="34" charset="0"/>
                <a:cs typeface="Arial" panose="020B0604020202020204" pitchFamily="34" charset="0"/>
              </a:rPr>
              <a:t>(SSMI/S image courtesy NRL)</a:t>
            </a:r>
            <a:endParaRPr lang="en-US" dirty="0">
              <a:latin typeface="Arial" panose="020B0604020202020204" pitchFamily="34" charset="0"/>
              <a:cs typeface="Arial" panose="020B0604020202020204" pitchFamily="34" charset="0"/>
            </a:endParaRPr>
          </a:p>
        </p:txBody>
      </p:sp>
      <p:pic>
        <p:nvPicPr>
          <p:cNvPr id="14" name="Picture 2" descr="20100917.0113.f16.x.37h.13LKARL.85kts-971mb-197N-941W.75pc"/>
          <p:cNvPicPr>
            <a:picLocks noChangeAspect="1" noChangeArrowheads="1"/>
          </p:cNvPicPr>
          <p:nvPr/>
        </p:nvPicPr>
        <p:blipFill>
          <a:blip r:embed="rId4" cstate="print"/>
          <a:srcRect/>
          <a:stretch>
            <a:fillRect/>
          </a:stretch>
        </p:blipFill>
        <p:spPr bwMode="auto">
          <a:xfrm>
            <a:off x="613579" y="484044"/>
            <a:ext cx="5087602" cy="5087602"/>
          </a:xfrm>
          <a:prstGeom prst="rect">
            <a:avLst/>
          </a:prstGeom>
          <a:noFill/>
        </p:spPr>
      </p:pic>
      <p:sp>
        <p:nvSpPr>
          <p:cNvPr id="24" name="TextBox 23"/>
          <p:cNvSpPr txBox="1"/>
          <p:nvPr/>
        </p:nvSpPr>
        <p:spPr>
          <a:xfrm>
            <a:off x="1834495" y="6077574"/>
            <a:ext cx="38689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09/17/10 0113Z</a:t>
            </a:r>
          </a:p>
          <a:p>
            <a:r>
              <a:rPr lang="en-US" dirty="0" smtClean="0">
                <a:latin typeface="Arial" panose="020B0604020202020204" pitchFamily="34" charset="0"/>
                <a:cs typeface="Arial" panose="020B0604020202020204" pitchFamily="34" charset="0"/>
              </a:rPr>
              <a:t>(SSMI/S image courtesy NRL)</a:t>
            </a:r>
            <a:endParaRPr lang="en-US" dirty="0">
              <a:latin typeface="Arial" panose="020B0604020202020204" pitchFamily="34" charset="0"/>
              <a:cs typeface="Arial" panose="020B0604020202020204" pitchFamily="34" charset="0"/>
            </a:endParaRPr>
          </a:p>
        </p:txBody>
      </p:sp>
      <p:sp>
        <p:nvSpPr>
          <p:cNvPr id="26" name="Rectangle 25"/>
          <p:cNvSpPr/>
          <p:nvPr/>
        </p:nvSpPr>
        <p:spPr>
          <a:xfrm>
            <a:off x="6189820" y="20921"/>
            <a:ext cx="5689603" cy="461665"/>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High-mid microwave freq. (91.7 GHz)</a:t>
            </a:r>
            <a:endParaRPr lang="en-US" sz="2400" dirty="0">
              <a:latin typeface="Arial" panose="020B0604020202020204" pitchFamily="34" charset="0"/>
              <a:cs typeface="Arial" panose="020B0604020202020204" pitchFamily="34" charset="0"/>
            </a:endParaRPr>
          </a:p>
        </p:txBody>
      </p:sp>
      <p:sp>
        <p:nvSpPr>
          <p:cNvPr id="27" name="Rectangle 26"/>
          <p:cNvSpPr/>
          <p:nvPr/>
        </p:nvSpPr>
        <p:spPr>
          <a:xfrm>
            <a:off x="312578" y="20713"/>
            <a:ext cx="5689603" cy="461665"/>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Low-mid microwave freq. (37 GHz)</a:t>
            </a:r>
            <a:endParaRPr lang="en-US" sz="2400" dirty="0">
              <a:latin typeface="Arial" panose="020B0604020202020204" pitchFamily="34" charset="0"/>
              <a:cs typeface="Arial" panose="020B0604020202020204" pitchFamily="34" charset="0"/>
            </a:endParaRPr>
          </a:p>
        </p:txBody>
      </p:sp>
      <p:sp>
        <p:nvSpPr>
          <p:cNvPr id="29" name="Rectangle 28"/>
          <p:cNvSpPr/>
          <p:nvPr/>
        </p:nvSpPr>
        <p:spPr>
          <a:xfrm>
            <a:off x="613579" y="5207620"/>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528775" y="5207967"/>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546918" y="559257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32" name="TextBox 31"/>
          <p:cNvSpPr txBox="1"/>
          <p:nvPr/>
        </p:nvSpPr>
        <p:spPr>
          <a:xfrm>
            <a:off x="10885512" y="559731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
        <p:nvSpPr>
          <p:cNvPr id="33" name="TextBox 32"/>
          <p:cNvSpPr txBox="1"/>
          <p:nvPr/>
        </p:nvSpPr>
        <p:spPr>
          <a:xfrm>
            <a:off x="7558541" y="569266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35" name="TextBox 34"/>
          <p:cNvSpPr txBox="1"/>
          <p:nvPr/>
        </p:nvSpPr>
        <p:spPr>
          <a:xfrm>
            <a:off x="6861802"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190</a:t>
            </a:r>
            <a:endParaRPr lang="en-US" sz="1600" dirty="0">
              <a:latin typeface="Arial" panose="020B0604020202020204" pitchFamily="34" charset="0"/>
              <a:cs typeface="Arial" panose="020B0604020202020204" pitchFamily="34" charset="0"/>
            </a:endParaRPr>
          </a:p>
        </p:txBody>
      </p:sp>
      <p:sp>
        <p:nvSpPr>
          <p:cNvPr id="36" name="TextBox 35"/>
          <p:cNvSpPr txBox="1"/>
          <p:nvPr/>
        </p:nvSpPr>
        <p:spPr>
          <a:xfrm>
            <a:off x="7887008"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210</a:t>
            </a:r>
            <a:endParaRPr lang="en-US" sz="1600" dirty="0">
              <a:latin typeface="Arial" panose="020B0604020202020204" pitchFamily="34" charset="0"/>
              <a:cs typeface="Arial" panose="020B0604020202020204" pitchFamily="34" charset="0"/>
            </a:endParaRPr>
          </a:p>
        </p:txBody>
      </p:sp>
      <p:sp>
        <p:nvSpPr>
          <p:cNvPr id="37" name="TextBox 36"/>
          <p:cNvSpPr txBox="1"/>
          <p:nvPr/>
        </p:nvSpPr>
        <p:spPr>
          <a:xfrm>
            <a:off x="8911321" y="520471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230</a:t>
            </a:r>
            <a:endParaRPr lang="en-US" sz="1600" dirty="0">
              <a:latin typeface="Arial" panose="020B0604020202020204" pitchFamily="34" charset="0"/>
              <a:cs typeface="Arial" panose="020B0604020202020204" pitchFamily="34" charset="0"/>
            </a:endParaRPr>
          </a:p>
        </p:txBody>
      </p:sp>
      <p:sp>
        <p:nvSpPr>
          <p:cNvPr id="39" name="TextBox 38"/>
          <p:cNvSpPr txBox="1"/>
          <p:nvPr/>
        </p:nvSpPr>
        <p:spPr>
          <a:xfrm>
            <a:off x="9938873" y="520548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250</a:t>
            </a:r>
            <a:endParaRPr lang="en-US" sz="1600" dirty="0">
              <a:latin typeface="Arial" panose="020B0604020202020204" pitchFamily="34" charset="0"/>
              <a:cs typeface="Arial" panose="020B0604020202020204" pitchFamily="34" charset="0"/>
            </a:endParaRPr>
          </a:p>
        </p:txBody>
      </p:sp>
      <p:sp>
        <p:nvSpPr>
          <p:cNvPr id="40" name="TextBox 39"/>
          <p:cNvSpPr txBox="1"/>
          <p:nvPr/>
        </p:nvSpPr>
        <p:spPr>
          <a:xfrm>
            <a:off x="10926108" y="520548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270</a:t>
            </a:r>
            <a:endParaRPr lang="en-US" sz="1600" dirty="0">
              <a:latin typeface="Arial" panose="020B0604020202020204" pitchFamily="34" charset="0"/>
              <a:cs typeface="Arial" panose="020B0604020202020204" pitchFamily="34" charset="0"/>
            </a:endParaRPr>
          </a:p>
        </p:txBody>
      </p:sp>
      <p:sp>
        <p:nvSpPr>
          <p:cNvPr id="50" name="TextBox 49"/>
          <p:cNvSpPr txBox="1"/>
          <p:nvPr/>
        </p:nvSpPr>
        <p:spPr>
          <a:xfrm>
            <a:off x="610938" y="558495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51" name="TextBox 50"/>
          <p:cNvSpPr txBox="1"/>
          <p:nvPr/>
        </p:nvSpPr>
        <p:spPr>
          <a:xfrm>
            <a:off x="4949532" y="558969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
        <p:nvSpPr>
          <p:cNvPr id="52" name="TextBox 51"/>
          <p:cNvSpPr txBox="1"/>
          <p:nvPr/>
        </p:nvSpPr>
        <p:spPr>
          <a:xfrm>
            <a:off x="1622561" y="568504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53" name="TextBox 52"/>
          <p:cNvSpPr txBox="1"/>
          <p:nvPr/>
        </p:nvSpPr>
        <p:spPr>
          <a:xfrm>
            <a:off x="859782" y="519532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160</a:t>
            </a:r>
            <a:endParaRPr lang="en-US" sz="1600" dirty="0">
              <a:latin typeface="Arial" panose="020B0604020202020204" pitchFamily="34" charset="0"/>
              <a:cs typeface="Arial" panose="020B0604020202020204" pitchFamily="34" charset="0"/>
            </a:endParaRPr>
          </a:p>
        </p:txBody>
      </p:sp>
      <p:sp>
        <p:nvSpPr>
          <p:cNvPr id="54" name="TextBox 53"/>
          <p:cNvSpPr txBox="1"/>
          <p:nvPr/>
        </p:nvSpPr>
        <p:spPr>
          <a:xfrm>
            <a:off x="1712268" y="519532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180</a:t>
            </a:r>
            <a:endParaRPr lang="en-US" sz="1600" dirty="0">
              <a:latin typeface="Arial" panose="020B0604020202020204" pitchFamily="34" charset="0"/>
              <a:cs typeface="Arial" panose="020B0604020202020204" pitchFamily="34" charset="0"/>
            </a:endParaRPr>
          </a:p>
        </p:txBody>
      </p:sp>
      <p:sp>
        <p:nvSpPr>
          <p:cNvPr id="55" name="TextBox 54"/>
          <p:cNvSpPr txBox="1"/>
          <p:nvPr/>
        </p:nvSpPr>
        <p:spPr>
          <a:xfrm>
            <a:off x="3407776" y="519709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220</a:t>
            </a:r>
            <a:endParaRPr lang="en-US" sz="1600" dirty="0">
              <a:latin typeface="Arial" panose="020B0604020202020204" pitchFamily="34" charset="0"/>
              <a:cs typeface="Arial" panose="020B0604020202020204" pitchFamily="34" charset="0"/>
            </a:endParaRPr>
          </a:p>
        </p:txBody>
      </p:sp>
      <p:sp>
        <p:nvSpPr>
          <p:cNvPr id="56" name="TextBox 55"/>
          <p:cNvSpPr txBox="1"/>
          <p:nvPr/>
        </p:nvSpPr>
        <p:spPr>
          <a:xfrm>
            <a:off x="4269593" y="519786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240</a:t>
            </a:r>
            <a:endParaRPr lang="en-US" sz="1600" dirty="0">
              <a:latin typeface="Arial" panose="020B0604020202020204" pitchFamily="34" charset="0"/>
              <a:cs typeface="Arial" panose="020B0604020202020204" pitchFamily="34" charset="0"/>
            </a:endParaRPr>
          </a:p>
        </p:txBody>
      </p:sp>
      <p:sp>
        <p:nvSpPr>
          <p:cNvPr id="57" name="TextBox 56"/>
          <p:cNvSpPr txBox="1"/>
          <p:nvPr/>
        </p:nvSpPr>
        <p:spPr>
          <a:xfrm>
            <a:off x="5104428" y="519786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260</a:t>
            </a:r>
            <a:endParaRPr lang="en-US" sz="1600" dirty="0">
              <a:latin typeface="Arial" panose="020B0604020202020204" pitchFamily="34" charset="0"/>
              <a:cs typeface="Arial" panose="020B0604020202020204" pitchFamily="34" charset="0"/>
            </a:endParaRPr>
          </a:p>
        </p:txBody>
      </p:sp>
      <p:sp>
        <p:nvSpPr>
          <p:cNvPr id="58" name="TextBox 57"/>
          <p:cNvSpPr txBox="1"/>
          <p:nvPr/>
        </p:nvSpPr>
        <p:spPr>
          <a:xfrm>
            <a:off x="2559450" y="5200271"/>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200</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71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cott\AppData\Local\Microsoft\Windows\INetCache\Content.Word\20100917.0113.f16.x.91h.13LKARL.85kts-971mb-197N-941W.73pc.jpg"/>
          <p:cNvPicPr>
            <a:picLocks noChangeAspect="1"/>
          </p:cNvPicPr>
          <p:nvPr/>
        </p:nvPicPr>
        <p:blipFill>
          <a:blip r:embed="rId3" cstate="print"/>
          <a:srcRect/>
          <a:stretch>
            <a:fillRect/>
          </a:stretch>
        </p:blipFill>
        <p:spPr bwMode="auto">
          <a:xfrm>
            <a:off x="6528775" y="487823"/>
            <a:ext cx="5090375" cy="5090375"/>
          </a:xfrm>
          <a:prstGeom prst="rect">
            <a:avLst/>
          </a:prstGeom>
          <a:noFill/>
          <a:ln w="9525">
            <a:noFill/>
            <a:miter lim="800000"/>
            <a:headEnd/>
            <a:tailEnd/>
          </a:ln>
        </p:spPr>
      </p:pic>
      <p:sp>
        <p:nvSpPr>
          <p:cNvPr id="13" name="TextBox 12"/>
          <p:cNvSpPr txBox="1"/>
          <p:nvPr/>
        </p:nvSpPr>
        <p:spPr>
          <a:xfrm>
            <a:off x="7630979" y="6084127"/>
            <a:ext cx="3871008"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09/17/10 0113Z</a:t>
            </a:r>
          </a:p>
          <a:p>
            <a:r>
              <a:rPr lang="en-US" dirty="0" smtClean="0">
                <a:latin typeface="Arial" panose="020B0604020202020204" pitchFamily="34" charset="0"/>
                <a:cs typeface="Arial" panose="020B0604020202020204" pitchFamily="34" charset="0"/>
              </a:rPr>
              <a:t>(SSMI/S image courtesy NRL)</a:t>
            </a:r>
            <a:endParaRPr lang="en-US" dirty="0">
              <a:latin typeface="Arial" panose="020B0604020202020204" pitchFamily="34" charset="0"/>
              <a:cs typeface="Arial" panose="020B0604020202020204" pitchFamily="34" charset="0"/>
            </a:endParaRPr>
          </a:p>
        </p:txBody>
      </p:sp>
      <p:pic>
        <p:nvPicPr>
          <p:cNvPr id="14" name="Picture 2" descr="20100917.0113.f16.x.37h.13LKARL.85kts-971mb-197N-941W.75pc"/>
          <p:cNvPicPr>
            <a:picLocks noChangeAspect="1" noChangeArrowheads="1"/>
          </p:cNvPicPr>
          <p:nvPr/>
        </p:nvPicPr>
        <p:blipFill>
          <a:blip r:embed="rId4" cstate="print"/>
          <a:srcRect/>
          <a:stretch>
            <a:fillRect/>
          </a:stretch>
        </p:blipFill>
        <p:spPr bwMode="auto">
          <a:xfrm>
            <a:off x="613579" y="484044"/>
            <a:ext cx="5087602" cy="5087602"/>
          </a:xfrm>
          <a:prstGeom prst="rect">
            <a:avLst/>
          </a:prstGeom>
          <a:noFill/>
        </p:spPr>
      </p:pic>
      <p:sp>
        <p:nvSpPr>
          <p:cNvPr id="24" name="TextBox 23"/>
          <p:cNvSpPr txBox="1"/>
          <p:nvPr/>
        </p:nvSpPr>
        <p:spPr>
          <a:xfrm>
            <a:off x="1834495" y="6077574"/>
            <a:ext cx="38689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09/17/10 0113Z</a:t>
            </a:r>
          </a:p>
          <a:p>
            <a:r>
              <a:rPr lang="en-US" dirty="0" smtClean="0">
                <a:latin typeface="Arial" panose="020B0604020202020204" pitchFamily="34" charset="0"/>
                <a:cs typeface="Arial" panose="020B0604020202020204" pitchFamily="34" charset="0"/>
              </a:rPr>
              <a:t>(SSMI/S image courtesy NRL)</a:t>
            </a:r>
            <a:endParaRPr lang="en-US" dirty="0">
              <a:latin typeface="Arial" panose="020B0604020202020204" pitchFamily="34" charset="0"/>
              <a:cs typeface="Arial" panose="020B0604020202020204" pitchFamily="34" charset="0"/>
            </a:endParaRPr>
          </a:p>
        </p:txBody>
      </p:sp>
      <p:sp>
        <p:nvSpPr>
          <p:cNvPr id="26" name="Rectangle 25"/>
          <p:cNvSpPr/>
          <p:nvPr/>
        </p:nvSpPr>
        <p:spPr>
          <a:xfrm>
            <a:off x="6189820" y="20921"/>
            <a:ext cx="5689603"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High-mid microwave freq. (91.7 GHz)</a:t>
            </a:r>
          </a:p>
        </p:txBody>
      </p:sp>
      <p:sp>
        <p:nvSpPr>
          <p:cNvPr id="27" name="Rectangle 26"/>
          <p:cNvSpPr/>
          <p:nvPr/>
        </p:nvSpPr>
        <p:spPr>
          <a:xfrm>
            <a:off x="312578" y="20713"/>
            <a:ext cx="5689603"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Low-mid microwave freq. (37 GHz)</a:t>
            </a:r>
          </a:p>
        </p:txBody>
      </p:sp>
      <p:sp>
        <p:nvSpPr>
          <p:cNvPr id="2" name="TextBox 1"/>
          <p:cNvSpPr txBox="1"/>
          <p:nvPr/>
        </p:nvSpPr>
        <p:spPr>
          <a:xfrm>
            <a:off x="4273524" y="769665"/>
            <a:ext cx="1303071" cy="461665"/>
          </a:xfrm>
          <a:prstGeom prst="rect">
            <a:avLst/>
          </a:prstGeom>
          <a:noFill/>
        </p:spPr>
        <p:txBody>
          <a:bodyPr wrap="square" rtlCol="0">
            <a:spAutoFit/>
          </a:bodyPr>
          <a:lstStyle/>
          <a:p>
            <a:pPr algn="ctr"/>
            <a:r>
              <a:rPr lang="en-US" sz="2400" dirty="0" smtClean="0">
                <a:solidFill>
                  <a:srgbClr val="FF0000"/>
                </a:solidFill>
              </a:rPr>
              <a:t>Clear air</a:t>
            </a:r>
            <a:endParaRPr lang="en-US" sz="2400" dirty="0">
              <a:solidFill>
                <a:srgbClr val="FF0000"/>
              </a:solidFill>
            </a:endParaRPr>
          </a:p>
        </p:txBody>
      </p:sp>
      <p:sp>
        <p:nvSpPr>
          <p:cNvPr id="29" name="TextBox 28"/>
          <p:cNvSpPr txBox="1"/>
          <p:nvPr/>
        </p:nvSpPr>
        <p:spPr>
          <a:xfrm>
            <a:off x="4761813" y="1624458"/>
            <a:ext cx="904415" cy="461665"/>
          </a:xfrm>
          <a:prstGeom prst="rect">
            <a:avLst/>
          </a:prstGeom>
          <a:noFill/>
        </p:spPr>
        <p:txBody>
          <a:bodyPr wrap="none" rtlCol="0">
            <a:spAutoFit/>
          </a:bodyPr>
          <a:lstStyle/>
          <a:p>
            <a:pPr algn="ctr"/>
            <a:r>
              <a:rPr lang="en-US" sz="2400" dirty="0" smtClean="0">
                <a:solidFill>
                  <a:srgbClr val="FF0000"/>
                </a:solidFill>
              </a:rPr>
              <a:t>Cloud</a:t>
            </a:r>
            <a:endParaRPr lang="en-US" dirty="0">
              <a:solidFill>
                <a:srgbClr val="FF0000"/>
              </a:solidFill>
            </a:endParaRPr>
          </a:p>
        </p:txBody>
      </p:sp>
      <p:sp>
        <p:nvSpPr>
          <p:cNvPr id="30" name="TextBox 29"/>
          <p:cNvSpPr txBox="1"/>
          <p:nvPr/>
        </p:nvSpPr>
        <p:spPr>
          <a:xfrm>
            <a:off x="4755875" y="2291821"/>
            <a:ext cx="731290" cy="461665"/>
          </a:xfrm>
          <a:prstGeom prst="rect">
            <a:avLst/>
          </a:prstGeom>
          <a:noFill/>
        </p:spPr>
        <p:txBody>
          <a:bodyPr wrap="none" rtlCol="0">
            <a:spAutoFit/>
          </a:bodyPr>
          <a:lstStyle/>
          <a:p>
            <a:pPr algn="ctr"/>
            <a:r>
              <a:rPr lang="en-US" sz="2400" dirty="0" smtClean="0">
                <a:solidFill>
                  <a:srgbClr val="FF0000"/>
                </a:solidFill>
              </a:rPr>
              <a:t>Rain</a:t>
            </a:r>
            <a:endParaRPr lang="en-US" sz="2400" dirty="0">
              <a:solidFill>
                <a:srgbClr val="FF0000"/>
              </a:solidFill>
            </a:endParaRPr>
          </a:p>
        </p:txBody>
      </p:sp>
      <p:sp>
        <p:nvSpPr>
          <p:cNvPr id="31" name="TextBox 30"/>
          <p:cNvSpPr txBox="1"/>
          <p:nvPr/>
        </p:nvSpPr>
        <p:spPr>
          <a:xfrm>
            <a:off x="6441249" y="2959184"/>
            <a:ext cx="1977607" cy="830997"/>
          </a:xfrm>
          <a:prstGeom prst="rect">
            <a:avLst/>
          </a:prstGeom>
          <a:noFill/>
        </p:spPr>
        <p:txBody>
          <a:bodyPr wrap="square" rtlCol="0">
            <a:spAutoFit/>
          </a:bodyPr>
          <a:lstStyle/>
          <a:p>
            <a:pPr algn="ctr"/>
            <a:r>
              <a:rPr lang="en-US" sz="2400" dirty="0" smtClean="0">
                <a:solidFill>
                  <a:schemeClr val="bg1"/>
                </a:solidFill>
              </a:rPr>
              <a:t>Heavy Rain,</a:t>
            </a:r>
          </a:p>
          <a:p>
            <a:pPr algn="ctr"/>
            <a:r>
              <a:rPr lang="en-US" sz="2400" dirty="0" err="1" smtClean="0">
                <a:solidFill>
                  <a:schemeClr val="bg1"/>
                </a:solidFill>
              </a:rPr>
              <a:t>Precip</a:t>
            </a:r>
            <a:r>
              <a:rPr lang="en-US" sz="2400" dirty="0" smtClean="0">
                <a:solidFill>
                  <a:schemeClr val="bg1"/>
                </a:solidFill>
              </a:rPr>
              <a:t> Ice</a:t>
            </a:r>
            <a:endParaRPr lang="en-US" sz="2400" dirty="0">
              <a:solidFill>
                <a:schemeClr val="bg1"/>
              </a:solidFill>
            </a:endParaRPr>
          </a:p>
        </p:txBody>
      </p:sp>
      <p:sp>
        <p:nvSpPr>
          <p:cNvPr id="3" name="Oval 2"/>
          <p:cNvSpPr/>
          <p:nvPr/>
        </p:nvSpPr>
        <p:spPr>
          <a:xfrm>
            <a:off x="2818769" y="1201347"/>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819972" y="1201346"/>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743597" y="3163735"/>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848744" y="3163734"/>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2" idx="1"/>
            <a:endCxn id="3" idx="6"/>
          </p:cNvCxnSpPr>
          <p:nvPr/>
        </p:nvCxnSpPr>
        <p:spPr>
          <a:xfrm flipH="1">
            <a:off x="3033418" y="1000498"/>
            <a:ext cx="1240106" cy="308174"/>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 idx="3"/>
            <a:endCxn id="32" idx="2"/>
          </p:cNvCxnSpPr>
          <p:nvPr/>
        </p:nvCxnSpPr>
        <p:spPr>
          <a:xfrm>
            <a:off x="5576595" y="1000498"/>
            <a:ext cx="3243377" cy="308173"/>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1" idx="1"/>
            <a:endCxn id="38" idx="6"/>
          </p:cNvCxnSpPr>
          <p:nvPr/>
        </p:nvCxnSpPr>
        <p:spPr>
          <a:xfrm flipH="1" flipV="1">
            <a:off x="3063393" y="3271059"/>
            <a:ext cx="3377856" cy="103624"/>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1" idx="3"/>
            <a:endCxn id="37" idx="2"/>
          </p:cNvCxnSpPr>
          <p:nvPr/>
        </p:nvCxnSpPr>
        <p:spPr>
          <a:xfrm flipV="1">
            <a:off x="8418856" y="3271060"/>
            <a:ext cx="324741" cy="103623"/>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3279103" y="2348785"/>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211002" y="2348784"/>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a:stCxn id="29" idx="3"/>
            <a:endCxn id="53" idx="2"/>
          </p:cNvCxnSpPr>
          <p:nvPr/>
        </p:nvCxnSpPr>
        <p:spPr>
          <a:xfrm>
            <a:off x="5666228" y="1855291"/>
            <a:ext cx="3544774" cy="600818"/>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9" idx="1"/>
            <a:endCxn id="52" idx="6"/>
          </p:cNvCxnSpPr>
          <p:nvPr/>
        </p:nvCxnSpPr>
        <p:spPr>
          <a:xfrm flipH="1">
            <a:off x="3493752" y="1855291"/>
            <a:ext cx="1268061" cy="600819"/>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017489" y="2369162"/>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9898811" y="2369162"/>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stCxn id="30" idx="1"/>
            <a:endCxn id="56" idx="6"/>
          </p:cNvCxnSpPr>
          <p:nvPr/>
        </p:nvCxnSpPr>
        <p:spPr>
          <a:xfrm flipH="1" flipV="1">
            <a:off x="4232138" y="2476487"/>
            <a:ext cx="523737" cy="46167"/>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0" idx="3"/>
            <a:endCxn id="57" idx="2"/>
          </p:cNvCxnSpPr>
          <p:nvPr/>
        </p:nvCxnSpPr>
        <p:spPr>
          <a:xfrm flipV="1">
            <a:off x="5487165" y="2476487"/>
            <a:ext cx="4411646" cy="46167"/>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13579" y="5207620"/>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528775" y="5207967"/>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10938" y="558495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83" name="TextBox 82"/>
          <p:cNvSpPr txBox="1"/>
          <p:nvPr/>
        </p:nvSpPr>
        <p:spPr>
          <a:xfrm>
            <a:off x="4949532" y="558969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
        <p:nvSpPr>
          <p:cNvPr id="84" name="TextBox 83"/>
          <p:cNvSpPr txBox="1"/>
          <p:nvPr/>
        </p:nvSpPr>
        <p:spPr>
          <a:xfrm>
            <a:off x="1622561" y="568504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85" name="TextBox 84"/>
          <p:cNvSpPr txBox="1"/>
          <p:nvPr/>
        </p:nvSpPr>
        <p:spPr>
          <a:xfrm>
            <a:off x="859782" y="519532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160</a:t>
            </a:r>
            <a:endParaRPr lang="en-US" sz="1600" dirty="0">
              <a:latin typeface="Arial" panose="020B0604020202020204" pitchFamily="34" charset="0"/>
              <a:cs typeface="Arial" panose="020B0604020202020204" pitchFamily="34" charset="0"/>
            </a:endParaRPr>
          </a:p>
        </p:txBody>
      </p:sp>
      <p:sp>
        <p:nvSpPr>
          <p:cNvPr id="86" name="TextBox 85"/>
          <p:cNvSpPr txBox="1"/>
          <p:nvPr/>
        </p:nvSpPr>
        <p:spPr>
          <a:xfrm>
            <a:off x="1712268" y="519532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180</a:t>
            </a:r>
            <a:endParaRPr lang="en-US" sz="1600" dirty="0">
              <a:latin typeface="Arial" panose="020B0604020202020204" pitchFamily="34" charset="0"/>
              <a:cs typeface="Arial" panose="020B0604020202020204" pitchFamily="34" charset="0"/>
            </a:endParaRPr>
          </a:p>
        </p:txBody>
      </p:sp>
      <p:sp>
        <p:nvSpPr>
          <p:cNvPr id="87" name="TextBox 86"/>
          <p:cNvSpPr txBox="1"/>
          <p:nvPr/>
        </p:nvSpPr>
        <p:spPr>
          <a:xfrm>
            <a:off x="3407776" y="519709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220</a:t>
            </a:r>
            <a:endParaRPr lang="en-US" sz="1600" dirty="0">
              <a:latin typeface="Arial" panose="020B0604020202020204" pitchFamily="34" charset="0"/>
              <a:cs typeface="Arial" panose="020B0604020202020204" pitchFamily="34" charset="0"/>
            </a:endParaRPr>
          </a:p>
        </p:txBody>
      </p:sp>
      <p:sp>
        <p:nvSpPr>
          <p:cNvPr id="88" name="TextBox 87"/>
          <p:cNvSpPr txBox="1"/>
          <p:nvPr/>
        </p:nvSpPr>
        <p:spPr>
          <a:xfrm>
            <a:off x="4269593" y="519786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240</a:t>
            </a:r>
            <a:endParaRPr lang="en-US" sz="1600" dirty="0">
              <a:latin typeface="Arial" panose="020B0604020202020204" pitchFamily="34" charset="0"/>
              <a:cs typeface="Arial" panose="020B0604020202020204" pitchFamily="34" charset="0"/>
            </a:endParaRPr>
          </a:p>
        </p:txBody>
      </p:sp>
      <p:sp>
        <p:nvSpPr>
          <p:cNvPr id="89" name="TextBox 88"/>
          <p:cNvSpPr txBox="1"/>
          <p:nvPr/>
        </p:nvSpPr>
        <p:spPr>
          <a:xfrm>
            <a:off x="5104428" y="519786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260</a:t>
            </a:r>
            <a:endParaRPr lang="en-US" sz="1600" dirty="0">
              <a:latin typeface="Arial" panose="020B0604020202020204" pitchFamily="34" charset="0"/>
              <a:cs typeface="Arial" panose="020B0604020202020204" pitchFamily="34" charset="0"/>
            </a:endParaRPr>
          </a:p>
        </p:txBody>
      </p:sp>
      <p:sp>
        <p:nvSpPr>
          <p:cNvPr id="90" name="TextBox 89"/>
          <p:cNvSpPr txBox="1"/>
          <p:nvPr/>
        </p:nvSpPr>
        <p:spPr>
          <a:xfrm>
            <a:off x="2559450" y="5200271"/>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200</a:t>
            </a:r>
            <a:endParaRPr lang="en-US" sz="1600" dirty="0">
              <a:latin typeface="Arial" panose="020B0604020202020204" pitchFamily="34" charset="0"/>
              <a:cs typeface="Arial" panose="020B0604020202020204" pitchFamily="34" charset="0"/>
            </a:endParaRPr>
          </a:p>
        </p:txBody>
      </p:sp>
      <p:sp>
        <p:nvSpPr>
          <p:cNvPr id="91" name="TextBox 90"/>
          <p:cNvSpPr txBox="1"/>
          <p:nvPr/>
        </p:nvSpPr>
        <p:spPr>
          <a:xfrm>
            <a:off x="6546918" y="559257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92" name="TextBox 91"/>
          <p:cNvSpPr txBox="1"/>
          <p:nvPr/>
        </p:nvSpPr>
        <p:spPr>
          <a:xfrm>
            <a:off x="7558541" y="569266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93" name="TextBox 92"/>
          <p:cNvSpPr txBox="1"/>
          <p:nvPr/>
        </p:nvSpPr>
        <p:spPr>
          <a:xfrm>
            <a:off x="6861802"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190</a:t>
            </a:r>
            <a:endParaRPr lang="en-US" sz="1600" dirty="0">
              <a:latin typeface="Arial" panose="020B0604020202020204" pitchFamily="34" charset="0"/>
              <a:cs typeface="Arial" panose="020B0604020202020204" pitchFamily="34" charset="0"/>
            </a:endParaRPr>
          </a:p>
        </p:txBody>
      </p:sp>
      <p:sp>
        <p:nvSpPr>
          <p:cNvPr id="94" name="TextBox 93"/>
          <p:cNvSpPr txBox="1"/>
          <p:nvPr/>
        </p:nvSpPr>
        <p:spPr>
          <a:xfrm>
            <a:off x="7887008"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210</a:t>
            </a:r>
            <a:endParaRPr lang="en-US" sz="1600" dirty="0">
              <a:latin typeface="Arial" panose="020B0604020202020204" pitchFamily="34" charset="0"/>
              <a:cs typeface="Arial" panose="020B0604020202020204" pitchFamily="34" charset="0"/>
            </a:endParaRPr>
          </a:p>
        </p:txBody>
      </p:sp>
      <p:sp>
        <p:nvSpPr>
          <p:cNvPr id="95" name="TextBox 94"/>
          <p:cNvSpPr txBox="1"/>
          <p:nvPr/>
        </p:nvSpPr>
        <p:spPr>
          <a:xfrm>
            <a:off x="8911321" y="520471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230</a:t>
            </a:r>
            <a:endParaRPr lang="en-US" sz="1600" dirty="0">
              <a:latin typeface="Arial" panose="020B0604020202020204" pitchFamily="34" charset="0"/>
              <a:cs typeface="Arial" panose="020B0604020202020204" pitchFamily="34" charset="0"/>
            </a:endParaRPr>
          </a:p>
        </p:txBody>
      </p:sp>
      <p:sp>
        <p:nvSpPr>
          <p:cNvPr id="96" name="TextBox 95"/>
          <p:cNvSpPr txBox="1"/>
          <p:nvPr/>
        </p:nvSpPr>
        <p:spPr>
          <a:xfrm>
            <a:off x="9938873" y="520548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250</a:t>
            </a:r>
            <a:endParaRPr lang="en-US" sz="1600" dirty="0">
              <a:latin typeface="Arial" panose="020B0604020202020204" pitchFamily="34" charset="0"/>
              <a:cs typeface="Arial" panose="020B0604020202020204" pitchFamily="34" charset="0"/>
            </a:endParaRPr>
          </a:p>
        </p:txBody>
      </p:sp>
      <p:sp>
        <p:nvSpPr>
          <p:cNvPr id="97" name="TextBox 96"/>
          <p:cNvSpPr txBox="1"/>
          <p:nvPr/>
        </p:nvSpPr>
        <p:spPr>
          <a:xfrm>
            <a:off x="10926108" y="520548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270</a:t>
            </a:r>
            <a:endParaRPr lang="en-US" sz="1600" dirty="0">
              <a:latin typeface="Arial" panose="020B0604020202020204" pitchFamily="34" charset="0"/>
              <a:cs typeface="Arial" panose="020B0604020202020204" pitchFamily="34" charset="0"/>
            </a:endParaRPr>
          </a:p>
        </p:txBody>
      </p:sp>
      <p:sp>
        <p:nvSpPr>
          <p:cNvPr id="98" name="TextBox 97"/>
          <p:cNvSpPr txBox="1"/>
          <p:nvPr/>
        </p:nvSpPr>
        <p:spPr>
          <a:xfrm>
            <a:off x="10885512" y="559731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0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 Radiative Transfer and</a:t>
            </a:r>
            <a:br>
              <a:rPr lang="en-US" dirty="0" smtClean="0"/>
            </a:br>
            <a:r>
              <a:rPr lang="en-US" dirty="0" smtClean="0"/>
              <a:t>Frozen Hydrometeors</a:t>
            </a:r>
            <a:endParaRPr lang="en-US" dirty="0"/>
          </a:p>
        </p:txBody>
      </p:sp>
      <p:sp>
        <p:nvSpPr>
          <p:cNvPr id="3" name="Content Placeholder 2"/>
          <p:cNvSpPr>
            <a:spLocks noGrp="1"/>
          </p:cNvSpPr>
          <p:nvPr>
            <p:ph idx="1"/>
          </p:nvPr>
        </p:nvSpPr>
        <p:spPr>
          <a:xfrm>
            <a:off x="425002" y="1825624"/>
            <a:ext cx="6290467" cy="4755479"/>
          </a:xfrm>
        </p:spPr>
        <p:txBody>
          <a:bodyPr>
            <a:normAutofit/>
          </a:bodyPr>
          <a:lstStyle/>
          <a:p>
            <a:r>
              <a:rPr lang="en-US" sz="2800" dirty="0"/>
              <a:t>Hydrometeor size is </a:t>
            </a:r>
            <a:r>
              <a:rPr lang="en-US" sz="2800" dirty="0" smtClean="0"/>
              <a:t>critical. For ice:</a:t>
            </a:r>
            <a:endParaRPr lang="en-US" sz="2400" dirty="0"/>
          </a:p>
          <a:p>
            <a:pPr lvl="1"/>
            <a:r>
              <a:rPr lang="en-US" sz="2400" dirty="0" smtClean="0"/>
              <a:t>Up to [particle radius] ≈ ~1/6 wavelength:  </a:t>
            </a:r>
            <a:r>
              <a:rPr lang="en-US" sz="2400" dirty="0"/>
              <a:t>scattering </a:t>
            </a:r>
            <a:r>
              <a:rPr lang="en-US" sz="2400" dirty="0" smtClean="0"/>
              <a:t>increases </a:t>
            </a:r>
            <a:r>
              <a:rPr lang="en-US" sz="2400" dirty="0"/>
              <a:t>by </a:t>
            </a:r>
            <a:r>
              <a:rPr lang="en-US" sz="2400" dirty="0" smtClean="0"/>
              <a:t>~[particle mass]</a:t>
            </a:r>
            <a:r>
              <a:rPr lang="en-US" sz="2400" baseline="30000" dirty="0" smtClean="0"/>
              <a:t>2</a:t>
            </a:r>
            <a:endParaRPr lang="en-US" sz="2400" dirty="0"/>
          </a:p>
          <a:p>
            <a:pPr lvl="2"/>
            <a:r>
              <a:rPr lang="en-US" sz="2000" dirty="0" smtClean="0"/>
              <a:t>Rayleigh scattering of a homogenous sphere</a:t>
            </a:r>
            <a:endParaRPr lang="en-US" sz="2000" dirty="0"/>
          </a:p>
          <a:p>
            <a:pPr lvl="1"/>
            <a:r>
              <a:rPr lang="en-US" sz="2400" dirty="0" smtClean="0"/>
              <a:t>Beyond [particle </a:t>
            </a:r>
            <a:r>
              <a:rPr lang="en-US" sz="2400" dirty="0"/>
              <a:t>radius] ≈ ~</a:t>
            </a:r>
            <a:r>
              <a:rPr lang="en-US" sz="2400" dirty="0" smtClean="0"/>
              <a:t>1/6 wavelength: mass scattering coefficient grows more slowly, oscillates, then declines</a:t>
            </a:r>
          </a:p>
          <a:p>
            <a:pPr lvl="2"/>
            <a:r>
              <a:rPr lang="en-US" sz="2000" dirty="0" smtClean="0"/>
              <a:t>Mie scattering of a homogenous sphere</a:t>
            </a:r>
          </a:p>
          <a:p>
            <a:r>
              <a:rPr lang="en-US" sz="2800" dirty="0" smtClean="0"/>
              <a:t>Largest precipitation particles exceed Rayleigh scattering size regime</a:t>
            </a:r>
          </a:p>
        </p:txBody>
      </p:sp>
      <p:grpSp>
        <p:nvGrpSpPr>
          <p:cNvPr id="4" name="Group 3"/>
          <p:cNvGrpSpPr/>
          <p:nvPr/>
        </p:nvGrpSpPr>
        <p:grpSpPr>
          <a:xfrm>
            <a:off x="6998311" y="1256411"/>
            <a:ext cx="4285460" cy="4347517"/>
            <a:chOff x="6278966" y="1825623"/>
            <a:chExt cx="2862406" cy="2903856"/>
          </a:xfrm>
        </p:grpSpPr>
        <p:pic>
          <p:nvPicPr>
            <p:cNvPr id="5" name="Picture 4"/>
            <p:cNvPicPr/>
            <p:nvPr/>
          </p:nvPicPr>
          <p:blipFill rotWithShape="1">
            <a:blip r:embed="rId2">
              <a:extLst>
                <a:ext uri="{28A0092B-C50C-407E-A947-70E740481C1C}">
                  <a14:useLocalDpi xmlns:a14="http://schemas.microsoft.com/office/drawing/2010/main" val="0"/>
                </a:ext>
              </a:extLst>
            </a:blip>
            <a:srcRect l="15584" t="54059" r="80027" b="9369"/>
            <a:stretch/>
          </p:blipFill>
          <p:spPr bwMode="auto">
            <a:xfrm>
              <a:off x="6278966" y="1825624"/>
              <a:ext cx="326020" cy="2903855"/>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7" name="Picture 6"/>
            <p:cNvPicPr/>
            <p:nvPr/>
          </p:nvPicPr>
          <p:blipFill rotWithShape="1">
            <a:blip r:embed="rId2">
              <a:extLst>
                <a:ext uri="{28A0092B-C50C-407E-A947-70E740481C1C}">
                  <a14:useLocalDpi xmlns:a14="http://schemas.microsoft.com/office/drawing/2010/main" val="0"/>
                </a:ext>
              </a:extLst>
            </a:blip>
            <a:srcRect l="53185" t="54059" r="12663" b="9369"/>
            <a:stretch/>
          </p:blipFill>
          <p:spPr bwMode="auto">
            <a:xfrm>
              <a:off x="6604986" y="1825623"/>
              <a:ext cx="2536386" cy="2903855"/>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pSp>
      <p:sp>
        <p:nvSpPr>
          <p:cNvPr id="8" name="Rectangle 7"/>
          <p:cNvSpPr/>
          <p:nvPr/>
        </p:nvSpPr>
        <p:spPr>
          <a:xfrm>
            <a:off x="6785499" y="5521360"/>
            <a:ext cx="5181600" cy="1077218"/>
          </a:xfrm>
          <a:prstGeom prst="rect">
            <a:avLst/>
          </a:prstGeom>
        </p:spPr>
        <p:txBody>
          <a:bodyPr wrap="square">
            <a:spAutoFit/>
          </a:bodyPr>
          <a:lstStyle/>
          <a:p>
            <a:r>
              <a:rPr lang="en-US" sz="1600" dirty="0">
                <a:latin typeface="Arial" panose="020B0604020202020204" pitchFamily="34" charset="0"/>
                <a:ea typeface="SimSun" panose="02010600030101010101" pitchFamily="2" charset="-122"/>
                <a:cs typeface="Arial" panose="020B0604020202020204" pitchFamily="34" charset="0"/>
              </a:rPr>
              <a:t>Mass extinction (thick solid), scattering (dashed) and absorption (thin solid) coefficients (</a:t>
            </a:r>
            <a:r>
              <a:rPr lang="en-US" sz="1600" b="1" dirty="0">
                <a:latin typeface="Arial" panose="020B0604020202020204" pitchFamily="34" charset="0"/>
                <a:ea typeface="SimSun" panose="02010600030101010101" pitchFamily="2" charset="-122"/>
                <a:cs typeface="Arial" panose="020B0604020202020204" pitchFamily="34" charset="0"/>
              </a:rPr>
              <a:t>m</a:t>
            </a:r>
            <a:r>
              <a:rPr lang="en-US" sz="1600" b="1" baseline="30000" dirty="0">
                <a:latin typeface="Arial" panose="020B0604020202020204" pitchFamily="34" charset="0"/>
                <a:ea typeface="SimSun" panose="02010600030101010101" pitchFamily="2" charset="-122"/>
                <a:cs typeface="Arial" panose="020B0604020202020204" pitchFamily="34" charset="0"/>
              </a:rPr>
              <a:t>2</a:t>
            </a:r>
            <a:r>
              <a:rPr lang="en-US" sz="1600" b="1" dirty="0">
                <a:latin typeface="Arial" panose="020B0604020202020204" pitchFamily="34" charset="0"/>
                <a:ea typeface="SimSun" panose="02010600030101010101" pitchFamily="2" charset="-122"/>
                <a:cs typeface="Arial" panose="020B0604020202020204" pitchFamily="34" charset="0"/>
              </a:rPr>
              <a:t> g</a:t>
            </a:r>
            <a:r>
              <a:rPr lang="en-US" sz="1600" b="1" baseline="30000" dirty="0">
                <a:latin typeface="Arial" panose="020B0604020202020204" pitchFamily="34" charset="0"/>
                <a:ea typeface="SimSun" panose="02010600030101010101" pitchFamily="2" charset="-122"/>
                <a:cs typeface="Arial" panose="020B0604020202020204" pitchFamily="34" charset="0"/>
              </a:rPr>
              <a:t>-1</a:t>
            </a:r>
            <a:r>
              <a:rPr lang="en-US" sz="1600" dirty="0">
                <a:latin typeface="Arial" panose="020B0604020202020204" pitchFamily="34" charset="0"/>
                <a:ea typeface="SimSun" panose="02010600030101010101" pitchFamily="2" charset="-122"/>
                <a:cs typeface="Arial" panose="020B0604020202020204" pitchFamily="34" charset="0"/>
              </a:rPr>
              <a:t>) of </a:t>
            </a:r>
            <a:r>
              <a:rPr lang="en-US" sz="1600" dirty="0" smtClean="0">
                <a:latin typeface="Arial" panose="020B0604020202020204" pitchFamily="34" charset="0"/>
                <a:ea typeface="SimSun" panose="02010600030101010101" pitchFamily="2" charset="-122"/>
                <a:cs typeface="Arial" panose="020B0604020202020204" pitchFamily="34" charset="0"/>
              </a:rPr>
              <a:t>solid </a:t>
            </a:r>
            <a:r>
              <a:rPr lang="en-US" sz="1600" dirty="0">
                <a:latin typeface="Arial" panose="020B0604020202020204" pitchFamily="34" charset="0"/>
                <a:ea typeface="SimSun" panose="02010600030101010101" pitchFamily="2" charset="-122"/>
                <a:cs typeface="Arial" panose="020B0604020202020204" pitchFamily="34" charset="0"/>
              </a:rPr>
              <a:t>ice spheres as a function of radius for three </a:t>
            </a:r>
            <a:r>
              <a:rPr lang="en-US" sz="1600" dirty="0" smtClean="0">
                <a:latin typeface="Arial" panose="020B0604020202020204" pitchFamily="34" charset="0"/>
                <a:ea typeface="SimSun" panose="02010600030101010101" pitchFamily="2" charset="-122"/>
                <a:cs typeface="Arial" panose="020B0604020202020204" pitchFamily="34" charset="0"/>
              </a:rPr>
              <a:t>imaging channels. </a:t>
            </a:r>
            <a:r>
              <a:rPr lang="en-US" sz="1600" dirty="0" smtClean="0">
                <a:solidFill>
                  <a:schemeClr val="accent1"/>
                </a:solidFill>
                <a:latin typeface="Arial" panose="020B0604020202020204" pitchFamily="34" charset="0"/>
                <a:ea typeface="SimSun" panose="02010600030101010101" pitchFamily="2" charset="-122"/>
                <a:cs typeface="Arial" panose="020B0604020202020204" pitchFamily="34" charset="0"/>
              </a:rPr>
              <a:t>Wavelength</a:t>
            </a:r>
            <a:r>
              <a:rPr lang="en-US" sz="1600" dirty="0" smtClean="0">
                <a:latin typeface="Arial" panose="020B0604020202020204" pitchFamily="34" charset="0"/>
                <a:ea typeface="SimSun" panose="02010600030101010101" pitchFamily="2" charset="-122"/>
                <a:cs typeface="Arial" panose="020B0604020202020204" pitchFamily="34" charset="0"/>
              </a:rPr>
              <a:t> and </a:t>
            </a:r>
            <a:r>
              <a:rPr lang="en-US" sz="1600" dirty="0" smtClean="0">
                <a:solidFill>
                  <a:srgbClr val="FF0000"/>
                </a:solidFill>
                <a:latin typeface="Arial" panose="020B0604020202020204" pitchFamily="34" charset="0"/>
                <a:ea typeface="SimSun" panose="02010600030101010101" pitchFamily="2" charset="-122"/>
                <a:cs typeface="Arial" panose="020B0604020202020204" pitchFamily="34" charset="0"/>
              </a:rPr>
              <a:t>1/6-wavelength </a:t>
            </a:r>
            <a:r>
              <a:rPr lang="en-US" sz="1600" dirty="0" smtClean="0">
                <a:latin typeface="Arial" panose="020B0604020202020204" pitchFamily="34" charset="0"/>
                <a:ea typeface="SimSun" panose="02010600030101010101" pitchFamily="2" charset="-122"/>
                <a:cs typeface="Arial" panose="020B0604020202020204" pitchFamily="34" charset="0"/>
              </a:rPr>
              <a:t>demarked.</a:t>
            </a:r>
            <a:endParaRPr lang="en-US" sz="1600" dirty="0">
              <a:latin typeface="Arial" panose="020B0604020202020204" pitchFamily="34" charset="0"/>
              <a:cs typeface="Arial" panose="020B0604020202020204" pitchFamily="34" charset="0"/>
            </a:endParaRPr>
          </a:p>
        </p:txBody>
      </p:sp>
      <p:cxnSp>
        <p:nvCxnSpPr>
          <p:cNvPr id="10" name="Straight Connector 9"/>
          <p:cNvCxnSpPr/>
          <p:nvPr/>
        </p:nvCxnSpPr>
        <p:spPr>
          <a:xfrm flipV="1">
            <a:off x="10875146" y="2618914"/>
            <a:ext cx="0" cy="12577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228554" y="2619130"/>
            <a:ext cx="0" cy="12575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558930" y="3905750"/>
            <a:ext cx="0" cy="12548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903464" y="3914844"/>
            <a:ext cx="0" cy="12534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0656159" y="1318558"/>
            <a:ext cx="0" cy="12550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765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228840" cy="1325563"/>
          </a:xfrm>
        </p:spPr>
        <p:txBody>
          <a:bodyPr/>
          <a:lstStyle/>
          <a:p>
            <a:r>
              <a:rPr lang="en-US" dirty="0" smtClean="0"/>
              <a:t>Microphysics Scheme Details,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114708"/>
                <a:ext cx="10515600" cy="4351338"/>
              </a:xfrm>
            </p:spPr>
            <p:txBody>
              <a:bodyPr>
                <a:normAutofit/>
              </a:bodyPr>
              <a:lstStyle/>
              <a:p>
                <a:pPr marL="0" indent="0">
                  <a:buNone/>
                </a:pPr>
                <a:r>
                  <a:rPr lang="en-US" b="1" dirty="0" smtClean="0"/>
                  <a:t>WSM6 Graupel </a:t>
                </a:r>
                <a:endParaRPr lang="en-US" b="1" dirty="0"/>
              </a:p>
              <a:p>
                <a:pPr lvl="0"/>
                <a:r>
                  <a:rPr lang="en-US" sz="2800" dirty="0" smtClean="0"/>
                  <a:t>Exponential </a:t>
                </a:r>
                <a:r>
                  <a:rPr lang="en-US" sz="2800" dirty="0"/>
                  <a:t>PSD: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𝑔</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𝐷</m:t>
                            </m:r>
                          </m:e>
                          <m:sub>
                            <m:r>
                              <a:rPr lang="en-US" sz="2800" i="1">
                                <a:latin typeface="Cambria Math" panose="02040503050406030204" pitchFamily="18" charset="0"/>
                              </a:rPr>
                              <m:t>𝑔</m:t>
                            </m:r>
                          </m:sub>
                        </m:sSub>
                      </m:e>
                    </m:d>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0,</m:t>
                        </m:r>
                        <m:r>
                          <a:rPr lang="en-US" sz="2800" i="1">
                            <a:latin typeface="Cambria Math" panose="02040503050406030204" pitchFamily="18" charset="0"/>
                          </a:rPr>
                          <m:t>𝑔</m:t>
                        </m:r>
                      </m:sub>
                    </m:sSub>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𝜆</m:t>
                            </m:r>
                          </m:e>
                          <m:sub>
                            <m:r>
                              <a:rPr lang="en-US" sz="2800" i="1">
                                <a:latin typeface="Cambria Math" panose="02040503050406030204" pitchFamily="18" charset="0"/>
                              </a:rPr>
                              <m:t>𝑔</m:t>
                            </m:r>
                          </m:sub>
                        </m:sSub>
                        <m:sSub>
                          <m:sSubPr>
                            <m:ctrlPr>
                              <a:rPr lang="en-US" sz="2800" i="1">
                                <a:latin typeface="Cambria Math" panose="02040503050406030204" pitchFamily="18" charset="0"/>
                              </a:rPr>
                            </m:ctrlPr>
                          </m:sSubPr>
                          <m:e>
                            <m:r>
                              <a:rPr lang="en-US" sz="2800" i="1">
                                <a:latin typeface="Cambria Math" panose="02040503050406030204" pitchFamily="18" charset="0"/>
                              </a:rPr>
                              <m:t>𝐷</m:t>
                            </m:r>
                          </m:e>
                          <m:sub>
                            <m:r>
                              <a:rPr lang="en-US" sz="2800" i="1">
                                <a:latin typeface="Cambria Math" panose="02040503050406030204" pitchFamily="18" charset="0"/>
                              </a:rPr>
                              <m:t>𝑔</m:t>
                            </m:r>
                          </m:sub>
                        </m:sSub>
                      </m:sup>
                    </m:sSup>
                  </m:oMath>
                </a14:m>
                <a:endParaRPr lang="en-US" sz="2800" dirty="0"/>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0,</m:t>
                        </m:r>
                        <m:r>
                          <a:rPr lang="en-US" sz="2400" i="1">
                            <a:latin typeface="Cambria Math" panose="02040503050406030204" pitchFamily="18" charset="0"/>
                          </a:rPr>
                          <m:t>𝑔</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−1</m:t>
                            </m:r>
                          </m:sup>
                        </m:sSup>
                      </m:e>
                    </m:d>
                    <m:r>
                      <a:rPr lang="en-US" sz="2400" i="1">
                        <a:latin typeface="Cambria Math" panose="02040503050406030204" pitchFamily="18" charset="0"/>
                      </a:rPr>
                      <m:t>=4.0×</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6</m:t>
                        </m:r>
                      </m:sup>
                    </m:sSup>
                  </m:oMath>
                </a14:m>
                <a:endParaRPr lang="en-US" sz="2400" dirty="0"/>
              </a:p>
              <a:p>
                <a:pPr lvl="2"/>
                <a:r>
                  <a:rPr lang="en-US" sz="2000" dirty="0"/>
                  <a:t>Based on </a:t>
                </a:r>
                <a:r>
                  <a:rPr lang="en-US" sz="2000" dirty="0" err="1"/>
                  <a:t>Houze</a:t>
                </a:r>
                <a:r>
                  <a:rPr lang="en-US" sz="2000" dirty="0"/>
                  <a:t> et al. (1979)</a:t>
                </a: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𝑔</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−1</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𝜋</m:t>
                                </m:r>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𝑔</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0,</m:t>
                                    </m:r>
                                    <m:r>
                                      <a:rPr lang="en-US" sz="2400" i="1">
                                        <a:latin typeface="Cambria Math" panose="02040503050406030204" pitchFamily="18" charset="0"/>
                                      </a:rPr>
                                      <m:t>𝑔</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𝑔</m:t>
                                    </m:r>
                                  </m:sub>
                                </m:sSub>
                              </m:den>
                            </m:f>
                          </m:e>
                        </m:d>
                      </m:e>
                      <m:sup>
                        <m:box>
                          <m:boxPr>
                            <m:ctrlPr>
                              <a:rPr lang="en-US" sz="2400" i="1">
                                <a:latin typeface="Cambria Math" panose="02040503050406030204" pitchFamily="18" charset="0"/>
                              </a:rPr>
                            </m:ctrlPr>
                          </m:boxPr>
                          <m:e>
                            <m:argPr>
                              <m:argSz m:val="-1"/>
                            </m:argPr>
                            <m:f>
                              <m:fPr>
                                <m:type m:val="lin"/>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4</m:t>
                                </m:r>
                              </m:den>
                            </m:f>
                          </m:e>
                        </m:box>
                      </m:sup>
                    </m:sSup>
                    <m:r>
                      <a:rPr lang="en-US" sz="2400" i="1">
                        <a:latin typeface="Cambria Math" panose="02040503050406030204" pitchFamily="18" charset="0"/>
                      </a:rPr>
                      <m:t>, </m:t>
                    </m:r>
                    <m:r>
                      <a:rPr lang="en-US" sz="2400" i="1">
                        <a:latin typeface="Cambria Math" panose="02040503050406030204" pitchFamily="18" charset="0"/>
                      </a:rPr>
                      <m:t>𝑤h𝑒𝑟𝑒</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𝑔</m:t>
                        </m:r>
                      </m:sub>
                    </m:sSub>
                    <m:r>
                      <a:rPr lang="en-US" sz="2400" i="1">
                        <a:latin typeface="Cambria Math" panose="02040503050406030204" pitchFamily="18" charset="0"/>
                      </a:rPr>
                      <m:t>≤6.0×</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4</m:t>
                        </m:r>
                      </m:sup>
                    </m:sSup>
                  </m:oMath>
                </a14:m>
                <a:r>
                  <a:rPr lang="en-US" sz="2400" dirty="0"/>
                  <a:t> </a:t>
                </a:r>
              </a:p>
              <a:p>
                <a:pPr lvl="0"/>
                <a:r>
                  <a:rPr lang="en-US" sz="2800" dirty="0" smtClean="0"/>
                  <a:t>Soft sphere, </a:t>
                </a:r>
                <a:r>
                  <a:rPr lang="en-US" sz="2800" dirty="0" err="1" smtClean="0"/>
                  <a:t>ρ</a:t>
                </a:r>
                <a:r>
                  <a:rPr lang="en-US" sz="2800" baseline="-25000" dirty="0" err="1" smtClean="0"/>
                  <a:t>g</a:t>
                </a:r>
                <a:r>
                  <a:rPr lang="en-US" sz="2800" dirty="0" smtClean="0"/>
                  <a:t> </a:t>
                </a:r>
                <a:r>
                  <a:rPr lang="en-US" sz="2800" dirty="0"/>
                  <a:t>= 500 kg m</a:t>
                </a:r>
                <a:r>
                  <a:rPr lang="en-US" sz="2800" baseline="30000" dirty="0"/>
                  <a:t>-3</a:t>
                </a:r>
                <a:endParaRPr lang="en-US" sz="2800" dirty="0"/>
              </a:p>
              <a:p>
                <a:pPr lvl="0"/>
                <a:r>
                  <a:rPr lang="en-US" sz="2800" dirty="0" smtClean="0"/>
                  <a:t>Dimensions of the CRTM lookup table (2): </a:t>
                </a:r>
                <a:r>
                  <a:rPr lang="en-US" sz="2800" dirty="0" err="1"/>
                  <a:t>ρ</a:t>
                </a:r>
                <a:r>
                  <a:rPr lang="en-US" sz="2800" baseline="-25000" dirty="0" err="1"/>
                  <a:t>a</a:t>
                </a:r>
                <a:r>
                  <a:rPr lang="en-US" sz="2800" dirty="0" err="1"/>
                  <a:t>q</a:t>
                </a:r>
                <a:r>
                  <a:rPr lang="en-US" sz="2800" baseline="-25000" dirty="0" err="1"/>
                  <a:t>g</a:t>
                </a:r>
                <a:r>
                  <a:rPr lang="en-US" sz="2800" dirty="0"/>
                  <a:t>, </a:t>
                </a:r>
                <a:r>
                  <a:rPr lang="en-US" sz="2800" dirty="0" smtClean="0"/>
                  <a:t>microwave frequency</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114708"/>
                <a:ext cx="10515600" cy="4351338"/>
              </a:xfrm>
              <a:blipFill rotWithShape="0">
                <a:blip r:embed="rId2"/>
                <a:stretch>
                  <a:fillRect l="-1507" t="-2941"/>
                </a:stretch>
              </a:blipFill>
            </p:spPr>
            <p:txBody>
              <a:bodyPr/>
              <a:lstStyle/>
              <a:p>
                <a:r>
                  <a:rPr lang="en-US">
                    <a:noFill/>
                  </a:rPr>
                  <a:t> </a:t>
                </a:r>
              </a:p>
            </p:txBody>
          </p:sp>
        </mc:Fallback>
      </mc:AlternateContent>
      <p:graphicFrame>
        <p:nvGraphicFramePr>
          <p:cNvPr id="6" name="Chart 5"/>
          <p:cNvGraphicFramePr>
            <a:graphicFrameLocks/>
          </p:cNvGraphicFramePr>
          <p:nvPr>
            <p:extLst>
              <p:ext uri="{D42A27DB-BD31-4B8C-83A1-F6EECF244321}">
                <p14:modId xmlns:p14="http://schemas.microsoft.com/office/powerpoint/2010/main" val="1113692782"/>
              </p:ext>
            </p:extLst>
          </p:nvPr>
        </p:nvGraphicFramePr>
        <p:xfrm>
          <a:off x="7421403" y="1280160"/>
          <a:ext cx="4770597" cy="28752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392160" y="1940560"/>
            <a:ext cx="238760" cy="1102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30920" y="2321560"/>
            <a:ext cx="238760" cy="721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69680" y="2580640"/>
            <a:ext cx="238760" cy="462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08440" y="2727960"/>
            <a:ext cx="238760" cy="3149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47200" y="2829560"/>
            <a:ext cx="238760" cy="213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85960" y="2895600"/>
            <a:ext cx="238760" cy="147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24720" y="2941320"/>
            <a:ext cx="238760" cy="10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063480" y="2976880"/>
            <a:ext cx="238760" cy="66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302240" y="2997199"/>
            <a:ext cx="238760" cy="457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541000" y="3004820"/>
            <a:ext cx="238760" cy="36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779760" y="3014345"/>
            <a:ext cx="238760" cy="27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018520" y="3023870"/>
            <a:ext cx="238760" cy="18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257280" y="3023870"/>
            <a:ext cx="238760" cy="18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8260078" y="883484"/>
                <a:ext cx="3657601" cy="369332"/>
              </a:xfrm>
              <a:prstGeom prst="rect">
                <a:avLst/>
              </a:prstGeom>
            </p:spPr>
            <p:txBody>
              <a:bodyPr wrap="square">
                <a:spAutoFit/>
              </a:bodyPr>
              <a:lstStyle/>
              <a:p>
                <a:r>
                  <a:rPr lang="en-US" dirty="0" smtClean="0"/>
                  <a:t>WSM6 Graupel PSD for </a:t>
                </a:r>
                <a14:m>
                  <m:oMath xmlns:m="http://schemas.openxmlformats.org/officeDocument/2006/math">
                    <m:r>
                      <a:rPr lang="en-US" i="1">
                        <a:latin typeface="Cambria Math" panose="02040503050406030204" pitchFamily="18" charset="0"/>
                      </a:rPr>
                      <m:t>𝜆</m:t>
                    </m:r>
                    <m:r>
                      <a:rPr lang="en-US" b="0" i="1" baseline="-25000" smtClean="0">
                        <a:latin typeface="Cambria Math" panose="02040503050406030204" pitchFamily="18" charset="0"/>
                      </a:rPr>
                      <m:t>𝑔</m:t>
                    </m:r>
                  </m:oMath>
                </a14:m>
                <a:r>
                  <a:rPr lang="en-US" dirty="0" smtClean="0"/>
                  <a:t> = 3000 m</a:t>
                </a:r>
                <a:r>
                  <a:rPr lang="en-US" baseline="30000" dirty="0" smtClean="0"/>
                  <a:t>-1</a:t>
                </a:r>
                <a:endParaRPr lang="en-US" baseline="30000" dirty="0"/>
              </a:p>
            </p:txBody>
          </p:sp>
        </mc:Choice>
        <mc:Fallback xmlns="">
          <p:sp>
            <p:nvSpPr>
              <p:cNvPr id="21" name="Rectangle 20"/>
              <p:cNvSpPr>
                <a:spLocks noRot="1" noChangeAspect="1" noMove="1" noResize="1" noEditPoints="1" noAdjustHandles="1" noChangeArrowheads="1" noChangeShapeType="1" noTextEdit="1"/>
              </p:cNvSpPr>
              <p:nvPr/>
            </p:nvSpPr>
            <p:spPr>
              <a:xfrm>
                <a:off x="8260078" y="883484"/>
                <a:ext cx="3657601" cy="369332"/>
              </a:xfrm>
              <a:prstGeom prst="rect">
                <a:avLst/>
              </a:prstGeom>
              <a:blipFill rotWithShape="0">
                <a:blip r:embed="rId4"/>
                <a:stretch>
                  <a:fillRect l="-1333"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349820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Community Radiative Transfer Model (CRTM) uses </a:t>
            </a:r>
            <a:r>
              <a:rPr lang="en-US" dirty="0"/>
              <a:t>effective radius </a:t>
            </a:r>
            <a:r>
              <a:rPr lang="en-US" dirty="0" smtClean="0"/>
              <a:t>to represent particle sizes</a:t>
            </a:r>
          </a:p>
          <a:p>
            <a:pPr lvl="1"/>
            <a:r>
              <a:rPr lang="en-US" dirty="0" smtClean="0"/>
              <a:t>No translation for microphysics (MP) scheme output is provided</a:t>
            </a:r>
            <a:endParaRPr lang="en-US" dirty="0" smtClean="0"/>
          </a:p>
          <a:p>
            <a:r>
              <a:rPr lang="en-US" dirty="0" smtClean="0"/>
              <a:t>Can </a:t>
            </a:r>
            <a:r>
              <a:rPr lang="en-US" dirty="0"/>
              <a:t>the CRTM be modified to </a:t>
            </a:r>
            <a:r>
              <a:rPr lang="en-US" dirty="0" smtClean="0"/>
              <a:t>ensure accurate </a:t>
            </a:r>
            <a:r>
              <a:rPr lang="en-US" dirty="0"/>
              <a:t>represent the radiance impacts of hydrometeors produced by regional-scale NWP microphysics (MP) schemes</a:t>
            </a:r>
            <a:r>
              <a:rPr lang="en-US" dirty="0" smtClean="0"/>
              <a:t>?</a:t>
            </a:r>
          </a:p>
          <a:p>
            <a:pPr lvl="1"/>
            <a:r>
              <a:rPr lang="en-US" dirty="0"/>
              <a:t>The CRTM is </a:t>
            </a:r>
            <a:r>
              <a:rPr lang="en-US" dirty="0" smtClean="0"/>
              <a:t>important: used </a:t>
            </a:r>
            <a:r>
              <a:rPr lang="en-US" dirty="0"/>
              <a:t>for operational data assimilation of radiance measurements in clear- and cloud-sky </a:t>
            </a:r>
            <a:r>
              <a:rPr lang="en-US" dirty="0" smtClean="0"/>
              <a:t>conditions</a:t>
            </a:r>
            <a:endParaRPr lang="en-US" dirty="0"/>
          </a:p>
          <a:p>
            <a:r>
              <a:rPr lang="en-US" dirty="0" smtClean="0"/>
              <a:t>How </a:t>
            </a:r>
            <a:r>
              <a:rPr lang="en-US" dirty="0" smtClean="0"/>
              <a:t>do the results of the modified CRTM compare to observations?</a:t>
            </a:r>
          </a:p>
        </p:txBody>
      </p:sp>
    </p:spTree>
    <p:extLst>
      <p:ext uri="{BB962C8B-B14F-4D97-AF65-F5344CB8AC3E}">
        <p14:creationId xmlns:p14="http://schemas.microsoft.com/office/powerpoint/2010/main" val="333047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CRTM for All-sky Microwave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Method 1, “Distribution-Specific:” cloud scattering property </a:t>
            </a:r>
            <a:r>
              <a:rPr lang="en-US" sz="3200" dirty="0" smtClean="0"/>
              <a:t>lookup </a:t>
            </a:r>
            <a:r>
              <a:rPr lang="en-US" sz="3200" dirty="0" smtClean="0"/>
              <a:t>tables </a:t>
            </a:r>
            <a:r>
              <a:rPr lang="en-US" dirty="0"/>
              <a:t>constructed at very high </a:t>
            </a:r>
            <a:r>
              <a:rPr lang="en-US" dirty="0" smtClean="0"/>
              <a:t>resolution </a:t>
            </a:r>
            <a:r>
              <a:rPr lang="en-US" sz="3200" dirty="0" smtClean="0"/>
              <a:t>consistent with MP schemes</a:t>
            </a:r>
          </a:p>
          <a:p>
            <a:r>
              <a:rPr lang="en-US" dirty="0" smtClean="0"/>
              <a:t>New method 2, “Generalized Bin:” particle scattering property lookup tables, MP scheme information managed within CRTM</a:t>
            </a:r>
          </a:p>
          <a:p>
            <a:r>
              <a:rPr lang="en-US" dirty="0" smtClean="0"/>
              <a:t>Model </a:t>
            </a:r>
            <a:r>
              <a:rPr lang="en-US" dirty="0" smtClean="0"/>
              <a:t>the properties of single particles (soft spheres, as specified by MP scheme)</a:t>
            </a:r>
          </a:p>
          <a:p>
            <a:pPr lvl="1"/>
            <a:r>
              <a:rPr lang="en-US" dirty="0"/>
              <a:t>Maxwell-Garnett mixing formula </a:t>
            </a:r>
            <a:r>
              <a:rPr lang="en-US" dirty="0" smtClean="0"/>
              <a:t>for ice dielectric constants</a:t>
            </a:r>
          </a:p>
          <a:p>
            <a:pPr lvl="1"/>
            <a:r>
              <a:rPr lang="en-US" dirty="0" smtClean="0"/>
              <a:t>Liquid dielectric constants from Tuner et al. </a:t>
            </a:r>
            <a:r>
              <a:rPr lang="en-US" dirty="0" smtClean="0"/>
              <a:t>(2015)</a:t>
            </a:r>
            <a:endParaRPr lang="en-US" dirty="0" smtClean="0"/>
          </a:p>
        </p:txBody>
      </p:sp>
    </p:spTree>
    <p:extLst>
      <p:ext uri="{BB962C8B-B14F-4D97-AF65-F5344CB8AC3E}">
        <p14:creationId xmlns:p14="http://schemas.microsoft.com/office/powerpoint/2010/main" val="157304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txBox="1">
            <a:spLocks/>
          </p:cNvSpPr>
          <p:nvPr/>
        </p:nvSpPr>
        <p:spPr>
          <a:xfrm>
            <a:off x="10400936" y="113737"/>
            <a:ext cx="1791064" cy="920115"/>
          </a:xfrm>
          <a:prstGeom prst="rect">
            <a:avLst/>
          </a:prstGeom>
        </p:spPr>
        <p:txBody>
          <a:bodyPr vert="horz" lIns="121899" tIns="60949" rIns="121899" bIns="60949" rtlCol="0" anchor="ctr">
            <a:normAutofit fontScale="97500"/>
          </a:bodyPr>
          <a:lstStyle>
            <a:lvl1pPr algn="ctr" defTabSz="1218987" rtl="0" eaLnBrk="1" latinLnBrk="0" hangingPunct="1">
              <a:spcBef>
                <a:spcPct val="0"/>
              </a:spcBef>
              <a:buNone/>
              <a:defRPr sz="5900" kern="1200">
                <a:solidFill>
                  <a:schemeClr val="tx1"/>
                </a:solidFill>
                <a:latin typeface="+mj-lt"/>
                <a:ea typeface="+mj-ea"/>
                <a:cs typeface="+mj-cs"/>
              </a:defRPr>
            </a:lvl1pPr>
          </a:lstStyle>
          <a:p>
            <a:r>
              <a:rPr lang="en-US" sz="4200" dirty="0" smtClean="0"/>
              <a:t>WSM6</a:t>
            </a:r>
            <a:endParaRPr lang="en-US" sz="4200" dirty="0"/>
          </a:p>
        </p:txBody>
      </p:sp>
      <p:grpSp>
        <p:nvGrpSpPr>
          <p:cNvPr id="62" name="Group 61"/>
          <p:cNvGrpSpPr/>
          <p:nvPr/>
        </p:nvGrpSpPr>
        <p:grpSpPr>
          <a:xfrm>
            <a:off x="10614071" y="1368784"/>
            <a:ext cx="817934" cy="4786070"/>
            <a:chOff x="5082971" y="-149338"/>
            <a:chExt cx="705491" cy="4128121"/>
          </a:xfrm>
        </p:grpSpPr>
        <p:grpSp>
          <p:nvGrpSpPr>
            <p:cNvPr id="63" name="Group 62"/>
            <p:cNvGrpSpPr/>
            <p:nvPr/>
          </p:nvGrpSpPr>
          <p:grpSpPr>
            <a:xfrm rot="16200000">
              <a:off x="3282880" y="1650753"/>
              <a:ext cx="4128121" cy="527940"/>
              <a:chOff x="1" y="7163500"/>
              <a:chExt cx="4211205" cy="538565"/>
            </a:xfrm>
          </p:grpSpPr>
          <p:pic>
            <p:nvPicPr>
              <p:cNvPr id="73" name="Picture 72"/>
              <p:cNvPicPr>
                <a:picLocks noChangeAspect="1"/>
              </p:cNvPicPr>
              <p:nvPr/>
            </p:nvPicPr>
            <p:blipFill rotWithShape="1">
              <a:blip r:embed="rId3">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82" name="Rectangle 81"/>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36009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a:off x="5297350" y="-124895"/>
              <a:ext cx="491112" cy="3726941"/>
              <a:chOff x="5297350" y="-124895"/>
              <a:chExt cx="491112" cy="3726941"/>
            </a:xfrm>
          </p:grpSpPr>
          <p:sp>
            <p:nvSpPr>
              <p:cNvPr id="65" name="TextBox 64"/>
              <p:cNvSpPr txBox="1"/>
              <p:nvPr/>
            </p:nvSpPr>
            <p:spPr>
              <a:xfrm>
                <a:off x="5297350" y="3283487"/>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66" name="TextBox 65"/>
              <p:cNvSpPr txBox="1"/>
              <p:nvPr/>
            </p:nvSpPr>
            <p:spPr>
              <a:xfrm>
                <a:off x="5297350" y="2601811"/>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140</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5297350" y="1920134"/>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180</a:t>
                </a:r>
                <a:endParaRPr lang="en-US" dirty="0">
                  <a:latin typeface="Arial" panose="020B0604020202020204" pitchFamily="34" charset="0"/>
                  <a:cs typeface="Arial" panose="020B0604020202020204" pitchFamily="34" charset="0"/>
                </a:endParaRPr>
              </a:p>
            </p:txBody>
          </p:sp>
          <p:sp>
            <p:nvSpPr>
              <p:cNvPr id="68" name="TextBox 67"/>
              <p:cNvSpPr txBox="1"/>
              <p:nvPr/>
            </p:nvSpPr>
            <p:spPr>
              <a:xfrm>
                <a:off x="5297350" y="1238459"/>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220</a:t>
                </a:r>
                <a:endParaRPr lang="en-US" dirty="0">
                  <a:latin typeface="Arial" panose="020B0604020202020204" pitchFamily="34" charset="0"/>
                  <a:cs typeface="Arial" panose="020B0604020202020204" pitchFamily="34" charset="0"/>
                </a:endParaRPr>
              </a:p>
            </p:txBody>
          </p:sp>
          <p:sp>
            <p:nvSpPr>
              <p:cNvPr id="69" name="TextBox 68"/>
              <p:cNvSpPr txBox="1"/>
              <p:nvPr/>
            </p:nvSpPr>
            <p:spPr>
              <a:xfrm>
                <a:off x="5297350" y="556782"/>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260</a:t>
                </a:r>
                <a:endParaRPr lang="en-US" dirty="0">
                  <a:latin typeface="Arial" panose="020B0604020202020204" pitchFamily="34" charset="0"/>
                  <a:cs typeface="Arial" panose="020B0604020202020204" pitchFamily="34" charset="0"/>
                </a:endParaRPr>
              </a:p>
            </p:txBody>
          </p:sp>
          <p:sp>
            <p:nvSpPr>
              <p:cNvPr id="70" name="TextBox 69"/>
              <p:cNvSpPr txBox="1"/>
              <p:nvPr/>
            </p:nvSpPr>
            <p:spPr>
              <a:xfrm>
                <a:off x="5297350" y="-124895"/>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300</a:t>
                </a:r>
                <a:endParaRPr lang="en-US" dirty="0">
                  <a:latin typeface="Arial" panose="020B0604020202020204" pitchFamily="34" charset="0"/>
                  <a:cs typeface="Arial" panose="020B0604020202020204" pitchFamily="34" charset="0"/>
                </a:endParaRPr>
              </a:p>
            </p:txBody>
          </p:sp>
        </p:grpSp>
      </p:grpSp>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859" y="3944951"/>
            <a:ext cx="3050517" cy="2926080"/>
          </a:xfrm>
          <a:prstGeom prst="rect">
            <a:avLst/>
          </a:prstGeom>
        </p:spPr>
      </p:pic>
      <p:sp>
        <p:nvSpPr>
          <p:cNvPr id="93" name="TextBox 92"/>
          <p:cNvSpPr txBox="1"/>
          <p:nvPr/>
        </p:nvSpPr>
        <p:spPr>
          <a:xfrm>
            <a:off x="2021845" y="4014661"/>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94" name="Rectangle 93"/>
          <p:cNvSpPr/>
          <p:nvPr/>
        </p:nvSpPr>
        <p:spPr>
          <a:xfrm>
            <a:off x="498476" y="3842426"/>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491" y="3944951"/>
            <a:ext cx="3050517" cy="2926080"/>
          </a:xfrm>
          <a:prstGeom prst="rect">
            <a:avLst/>
          </a:prstGeom>
        </p:spPr>
      </p:pic>
      <p:sp>
        <p:nvSpPr>
          <p:cNvPr id="97" name="TextBox 96"/>
          <p:cNvSpPr txBox="1"/>
          <p:nvPr/>
        </p:nvSpPr>
        <p:spPr>
          <a:xfrm>
            <a:off x="5463047" y="4026091"/>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98" name="Rectangle 97"/>
          <p:cNvSpPr/>
          <p:nvPr/>
        </p:nvSpPr>
        <p:spPr>
          <a:xfrm>
            <a:off x="3951108" y="3842426"/>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21859" y="517386"/>
            <a:ext cx="3050518" cy="2926080"/>
          </a:xfrm>
          <a:prstGeom prst="rect">
            <a:avLst/>
          </a:prstGeom>
          <a:noFill/>
        </p:spPr>
      </p:pic>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7123" y="3944951"/>
            <a:ext cx="3050517" cy="2926080"/>
          </a:xfrm>
          <a:prstGeom prst="rect">
            <a:avLst/>
          </a:prstGeom>
        </p:spPr>
      </p:pic>
      <p:sp>
        <p:nvSpPr>
          <p:cNvPr id="102" name="TextBox 101"/>
          <p:cNvSpPr txBox="1"/>
          <p:nvPr/>
        </p:nvSpPr>
        <p:spPr>
          <a:xfrm>
            <a:off x="8904249" y="4014661"/>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103" name="Rectangle 102"/>
          <p:cNvSpPr/>
          <p:nvPr/>
        </p:nvSpPr>
        <p:spPr>
          <a:xfrm>
            <a:off x="7403740" y="3842426"/>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491" y="517386"/>
            <a:ext cx="3050517" cy="2926080"/>
          </a:xfrm>
          <a:prstGeom prst="rect">
            <a:avLst/>
          </a:prstGeom>
        </p:spPr>
      </p:pic>
      <p:sp>
        <p:nvSpPr>
          <p:cNvPr id="106" name="TextBox 105"/>
          <p:cNvSpPr txBox="1"/>
          <p:nvPr/>
        </p:nvSpPr>
        <p:spPr>
          <a:xfrm>
            <a:off x="5456578" y="580526"/>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107" name="Rectangle 106"/>
          <p:cNvSpPr/>
          <p:nvPr/>
        </p:nvSpPr>
        <p:spPr>
          <a:xfrm>
            <a:off x="3951108" y="422846"/>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6539" y="517386"/>
            <a:ext cx="3050517" cy="2926080"/>
          </a:xfrm>
          <a:prstGeom prst="rect">
            <a:avLst/>
          </a:prstGeom>
        </p:spPr>
      </p:pic>
      <p:sp>
        <p:nvSpPr>
          <p:cNvPr id="110" name="TextBox 109"/>
          <p:cNvSpPr txBox="1"/>
          <p:nvPr/>
        </p:nvSpPr>
        <p:spPr>
          <a:xfrm>
            <a:off x="8925095" y="596043"/>
            <a:ext cx="1092474" cy="403106"/>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111" name="Rectangle 110"/>
          <p:cNvSpPr/>
          <p:nvPr/>
        </p:nvSpPr>
        <p:spPr>
          <a:xfrm>
            <a:off x="7413156" y="423808"/>
            <a:ext cx="2405160" cy="12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655" y="0"/>
            <a:ext cx="3210331" cy="584775"/>
          </a:xfrm>
          <a:prstGeom prst="rect">
            <a:avLst/>
          </a:prstGeom>
        </p:spPr>
        <p:txBody>
          <a:bodyPr wrap="square">
            <a:spAutoFit/>
          </a:bodyPr>
          <a:lstStyle/>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SSMI/S Ch. 4 (37.0 H)</a:t>
            </a:r>
            <a:endParaRPr lang="en-US" sz="1600" dirty="0"/>
          </a:p>
        </p:txBody>
      </p:sp>
      <p:sp>
        <p:nvSpPr>
          <p:cNvPr id="112" name="Rectangle 111"/>
          <p:cNvSpPr/>
          <p:nvPr/>
        </p:nvSpPr>
        <p:spPr>
          <a:xfrm>
            <a:off x="3554703" y="0"/>
            <a:ext cx="3210331"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Distribution-Specific</a:t>
            </a:r>
          </a:p>
          <a:p>
            <a:r>
              <a:rPr lang="en-US" sz="1600" dirty="0" smtClean="0">
                <a:latin typeface="Arial" panose="020B0604020202020204" pitchFamily="34" charset="0"/>
                <a:cs typeface="Arial" panose="020B0604020202020204" pitchFamily="34" charset="0"/>
              </a:rPr>
              <a:t>(GMI </a:t>
            </a:r>
            <a:r>
              <a:rPr lang="en-US" sz="1600" dirty="0">
                <a:latin typeface="Arial" panose="020B0604020202020204" pitchFamily="34" charset="0"/>
                <a:cs typeface="Arial" panose="020B0604020202020204" pitchFamily="34" charset="0"/>
              </a:rPr>
              <a:t>Ch. 7, 36.5 H)</a:t>
            </a:r>
            <a:endParaRPr lang="en-US" sz="1600" dirty="0"/>
          </a:p>
          <a:p>
            <a:endParaRPr lang="en-US" sz="1600" dirty="0"/>
          </a:p>
        </p:txBody>
      </p:sp>
      <p:sp>
        <p:nvSpPr>
          <p:cNvPr id="113" name="Rectangle 112"/>
          <p:cNvSpPr/>
          <p:nvPr/>
        </p:nvSpPr>
        <p:spPr>
          <a:xfrm>
            <a:off x="6995669" y="0"/>
            <a:ext cx="3210331" cy="58477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 </a:t>
            </a:r>
            <a:r>
              <a:rPr lang="en-US" sz="1600" dirty="0" smtClean="0">
                <a:latin typeface="Arial" panose="020B0604020202020204" pitchFamily="34" charset="0"/>
                <a:cs typeface="Arial" panose="020B0604020202020204" pitchFamily="34" charset="0"/>
              </a:rPr>
              <a:t>Generalized Bin (64)</a:t>
            </a:r>
          </a:p>
          <a:p>
            <a:r>
              <a:rPr lang="en-US" sz="1600" dirty="0">
                <a:latin typeface="Arial" panose="020B0604020202020204" pitchFamily="34" charset="0"/>
                <a:cs typeface="Arial" panose="020B0604020202020204" pitchFamily="34" charset="0"/>
              </a:rPr>
              <a:t>(GMI Ch. 7, 36.5 H</a:t>
            </a:r>
            <a:r>
              <a:rPr lang="en-US" sz="1600" dirty="0" smtClean="0">
                <a:latin typeface="Arial" panose="020B0604020202020204" pitchFamily="34" charset="0"/>
                <a:cs typeface="Arial" panose="020B0604020202020204" pitchFamily="34" charset="0"/>
              </a:rPr>
              <a:t>)</a:t>
            </a:r>
            <a:endParaRPr lang="en-US" sz="1600" dirty="0"/>
          </a:p>
        </p:txBody>
      </p:sp>
      <p:sp>
        <p:nvSpPr>
          <p:cNvPr id="114" name="Rectangle 113"/>
          <p:cNvSpPr/>
          <p:nvPr/>
        </p:nvSpPr>
        <p:spPr>
          <a:xfrm>
            <a:off x="70285" y="3435593"/>
            <a:ext cx="3210331"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 </a:t>
            </a:r>
            <a:r>
              <a:rPr lang="en-US" sz="1600" dirty="0">
                <a:latin typeface="Arial" panose="020B0604020202020204" pitchFamily="34" charset="0"/>
                <a:cs typeface="Arial" panose="020B0604020202020204" pitchFamily="34" charset="0"/>
              </a:rPr>
              <a:t>Fixed Effective </a:t>
            </a:r>
            <a:r>
              <a:rPr lang="en-US" sz="1600" dirty="0" smtClean="0">
                <a:latin typeface="Arial" panose="020B0604020202020204" pitchFamily="34" charset="0"/>
                <a:cs typeface="Arial" panose="020B0604020202020204" pitchFamily="34" charset="0"/>
              </a:rPr>
              <a:t>Radii</a:t>
            </a:r>
            <a:endParaRPr lang="en-US" sz="1600" dirty="0"/>
          </a:p>
        </p:txBody>
      </p:sp>
      <p:sp>
        <p:nvSpPr>
          <p:cNvPr id="115" name="Rectangle 114"/>
          <p:cNvSpPr/>
          <p:nvPr/>
        </p:nvSpPr>
        <p:spPr>
          <a:xfrm>
            <a:off x="3532333" y="3435593"/>
            <a:ext cx="3210331" cy="58477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 </a:t>
            </a:r>
            <a:r>
              <a:rPr lang="en-US" sz="1600" dirty="0">
                <a:latin typeface="Arial" panose="020B0604020202020204" pitchFamily="34" charset="0"/>
                <a:cs typeface="Arial" panose="020B0604020202020204" pitchFamily="34" charset="0"/>
              </a:rPr>
              <a:t>Inverse of PSD Slope Parameter as Effective </a:t>
            </a:r>
            <a:r>
              <a:rPr lang="en-US" sz="1600" dirty="0" smtClean="0">
                <a:latin typeface="Arial" panose="020B0604020202020204" pitchFamily="34" charset="0"/>
                <a:cs typeface="Arial" panose="020B0604020202020204" pitchFamily="34" charset="0"/>
              </a:rPr>
              <a:t>Radius</a:t>
            </a:r>
            <a:endParaRPr lang="en-US" sz="1600" dirty="0">
              <a:latin typeface="Arial" panose="020B0604020202020204" pitchFamily="34" charset="0"/>
              <a:cs typeface="Arial" panose="020B0604020202020204" pitchFamily="34" charset="0"/>
            </a:endParaRPr>
          </a:p>
        </p:txBody>
      </p:sp>
      <p:sp>
        <p:nvSpPr>
          <p:cNvPr id="116" name="Rectangle 115"/>
          <p:cNvSpPr/>
          <p:nvPr/>
        </p:nvSpPr>
        <p:spPr>
          <a:xfrm>
            <a:off x="6973299" y="3435593"/>
            <a:ext cx="3210331" cy="58477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CRTM, </a:t>
            </a:r>
            <a:r>
              <a:rPr lang="en-US" sz="1600" dirty="0" smtClean="0">
                <a:latin typeface="Arial" panose="020B0604020202020204" pitchFamily="34" charset="0"/>
                <a:cs typeface="Arial" panose="020B0604020202020204" pitchFamily="34" charset="0"/>
              </a:rPr>
              <a:t>6</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Moment Based Effective Radius</a:t>
            </a:r>
            <a:endParaRPr lang="en-US" sz="1600" dirty="0">
              <a:latin typeface="Arial" panose="020B0604020202020204" pitchFamily="34" charset="0"/>
              <a:cs typeface="Arial" panose="020B0604020202020204" pitchFamily="34" charset="0"/>
            </a:endParaRPr>
          </a:p>
        </p:txBody>
      </p:sp>
      <p:sp>
        <p:nvSpPr>
          <p:cNvPr id="117" name="Rectangle 116"/>
          <p:cNvSpPr/>
          <p:nvPr/>
        </p:nvSpPr>
        <p:spPr>
          <a:xfrm>
            <a:off x="10297960" y="6095786"/>
            <a:ext cx="1746556" cy="58477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Brightness Temperature (K)</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258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45943</TotalTime>
  <Words>2643</Words>
  <Application>Microsoft Office PowerPoint</Application>
  <PresentationFormat>Widescreen</PresentationFormat>
  <Paragraphs>316</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SimSun</vt:lpstr>
      <vt:lpstr>Arial</vt:lpstr>
      <vt:lpstr>Calibri</vt:lpstr>
      <vt:lpstr>Calibri Light</vt:lpstr>
      <vt:lpstr>Cambria Math</vt:lpstr>
      <vt:lpstr>Helvetica</vt:lpstr>
      <vt:lpstr>Office Theme</vt:lpstr>
      <vt:lpstr>The CRTM to Microphysics-Consistent Cloud Optical Properties: Analyses and Applications</vt:lpstr>
      <vt:lpstr>PowerPoint Presentation</vt:lpstr>
      <vt:lpstr>PowerPoint Presentation</vt:lpstr>
      <vt:lpstr>PowerPoint Presentation</vt:lpstr>
      <vt:lpstr>Microwave Radiative Transfer and Frozen Hydrometeors</vt:lpstr>
      <vt:lpstr>Microphysics Scheme Details, Example</vt:lpstr>
      <vt:lpstr>Research Questions</vt:lpstr>
      <vt:lpstr>Modifying the CRTM for All-sky Microwave</vt:lpstr>
      <vt:lpstr>PowerPoint Presentation</vt:lpstr>
      <vt:lpstr>PowerPoint Presentation</vt:lpstr>
      <vt:lpstr>PowerPoint Presentation</vt:lpstr>
      <vt:lpstr>PowerPoint Presentation</vt:lpstr>
      <vt:lpstr>Results and Discussion</vt:lpstr>
      <vt:lpstr>Results and Discussion (continued)</vt:lpstr>
      <vt:lpstr>Future Directions</vt:lpstr>
      <vt:lpstr>References</vt:lpstr>
      <vt:lpstr>Extra Slides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WSM6, Specified and Uniform CRTM Radii</dc:title>
  <dc:creator>Scott Sieron</dc:creator>
  <cp:lastModifiedBy>Scott Sieron</cp:lastModifiedBy>
  <cp:revision>242</cp:revision>
  <dcterms:created xsi:type="dcterms:W3CDTF">2015-03-31T15:52:31Z</dcterms:created>
  <dcterms:modified xsi:type="dcterms:W3CDTF">2016-05-10T12:28:16Z</dcterms:modified>
</cp:coreProperties>
</file>