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D5B7C-7D3C-A34A-A84E-A8B3E7828EED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86EE-0D93-3A4F-924C-22CFD70D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86EE-0D93-3A4F-924C-22CFD70D6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86EE-0D93-3A4F-924C-22CFD70D6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tracks comparison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86EE-0D93-3A4F-924C-22CFD70D68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pressure for </a:t>
            </a:r>
            <a:r>
              <a:rPr lang="en-US" dirty="0" err="1" smtClean="0"/>
              <a:t>HPI+TCwinds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B779-B6A5-2C47-8AF2-B99F2DB15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Stronger storm (larger Vmax)</a:t>
            </a:r>
            <a:r>
              <a:rPr lang="en-US" baseline="0" dirty="0" smtClean="0"/>
              <a:t> and more constrained (less spread) in </a:t>
            </a:r>
            <a:r>
              <a:rPr lang="en-US" baseline="0" dirty="0" err="1" smtClean="0"/>
              <a:t>HPI+Tcwinds</a:t>
            </a:r>
            <a:r>
              <a:rPr lang="en-US" baseline="0" dirty="0" smtClean="0"/>
              <a:t>, therefore mean will appear stronger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B779-B6A5-2C47-8AF2-B99F2DB15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 pressure for </a:t>
            </a:r>
            <a:r>
              <a:rPr lang="en-US" dirty="0" err="1" smtClean="0"/>
              <a:t>HPI+TCwinds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B779-B6A5-2C47-8AF2-B99F2DB15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B779-B6A5-2C47-8AF2-B99F2DB15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86EE-0D93-3A4F-924C-22CFD70D68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3388-BD69-954F-AEF7-5296424EBB5B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43DF-F732-9C49-9F76-69F9BC78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0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418" y="1191803"/>
            <a:ext cx="11476234" cy="3201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the Vortex Initialization of Hurricane Karl (2010) Through the Assimilation of Tropical Cyclone Vitals Quadrant Wind Radii Estimates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355" y="5075432"/>
            <a:ext cx="9144000" cy="850185"/>
          </a:xfrm>
        </p:spPr>
        <p:txBody>
          <a:bodyPr/>
          <a:lstStyle/>
          <a:p>
            <a:r>
              <a:rPr lang="en-US" dirty="0" smtClean="0"/>
              <a:t>Robert Nystrom, Fuqing Zhang, and Jason Sippel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3396188"/>
            <a:ext cx="4084934" cy="3461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2" y="0"/>
            <a:ext cx="4084938" cy="346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4" y="0"/>
            <a:ext cx="4084938" cy="3461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4938" cy="346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97" y="292617"/>
            <a:ext cx="8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195" y="-76715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6z 17th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3396188"/>
            <a:ext cx="4084934" cy="346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6188"/>
            <a:ext cx="4084934" cy="346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97" y="3688805"/>
            <a:ext cx="14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HPI+TCwinds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7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3396188"/>
            <a:ext cx="4084934" cy="346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2" y="0"/>
            <a:ext cx="4084938" cy="346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4" y="0"/>
            <a:ext cx="4084938" cy="3461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4938" cy="346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97" y="292617"/>
            <a:ext cx="8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195" y="-76715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z 17th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3396188"/>
            <a:ext cx="4084935" cy="346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6188"/>
            <a:ext cx="4084933" cy="346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97" y="3688805"/>
            <a:ext cx="14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HPI+TCwinds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4" y="3396190"/>
            <a:ext cx="4084933" cy="34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3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3396188"/>
            <a:ext cx="4084934" cy="346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0"/>
            <a:ext cx="4084936" cy="346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0"/>
            <a:ext cx="4084936" cy="3461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84936" cy="346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97" y="292617"/>
            <a:ext cx="8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195" y="-76715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12z 17th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3396188"/>
            <a:ext cx="4084933" cy="3461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6188"/>
            <a:ext cx="4084933" cy="346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97" y="3688805"/>
            <a:ext cx="14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HPI+TCwinds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5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3396188"/>
            <a:ext cx="4084933" cy="346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63" y="0"/>
            <a:ext cx="4084936" cy="346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0"/>
            <a:ext cx="4084936" cy="3461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84936" cy="3461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97" y="292617"/>
            <a:ext cx="86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195" y="-76715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12z 17th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5" y="3396188"/>
            <a:ext cx="4084935" cy="3461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96188"/>
            <a:ext cx="4084933" cy="3461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097" y="3688805"/>
            <a:ext cx="14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HPI+TCwinds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24" y="3396190"/>
            <a:ext cx="4084933" cy="34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494"/>
            <a:ext cx="10515600" cy="4584469"/>
          </a:xfrm>
        </p:spPr>
        <p:txBody>
          <a:bodyPr/>
          <a:lstStyle/>
          <a:p>
            <a:r>
              <a:rPr lang="en-US" dirty="0" smtClean="0"/>
              <a:t>Some benefit to assimilating quadrant wind radii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Investigate 3 hourly assimilation of quadrant wind radii estimates.</a:t>
            </a:r>
            <a:endParaRPr lang="en-US" dirty="0" smtClean="0"/>
          </a:p>
          <a:p>
            <a:r>
              <a:rPr lang="en-US" dirty="0" smtClean="0"/>
              <a:t>Examine impacts on forecasts and impacts of </a:t>
            </a:r>
            <a:r>
              <a:rPr lang="en-US" dirty="0" err="1" smtClean="0"/>
              <a:t>TCwinds</a:t>
            </a:r>
            <a:r>
              <a:rPr lang="en-US" dirty="0" smtClean="0"/>
              <a:t> with other observations included</a:t>
            </a:r>
          </a:p>
          <a:p>
            <a:r>
              <a:rPr lang="en-US" dirty="0" smtClean="0"/>
              <a:t>Examine better localisation methods and future reduced observation error of TC quadrant wind radii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96" y="-41096"/>
            <a:ext cx="10515600" cy="1325563"/>
          </a:xfrm>
        </p:spPr>
        <p:txBody>
          <a:bodyPr/>
          <a:lstStyle/>
          <a:p>
            <a:r>
              <a:rPr lang="en-US" dirty="0" smtClean="0"/>
              <a:t>Hurricane Karl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2082"/>
            <a:ext cx="4853683" cy="57021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Initially formed as a tropical depression 12z September 14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</a:p>
          <a:p>
            <a:r>
              <a:rPr lang="en-US" dirty="0" smtClean="0"/>
              <a:t>Became a tropical storm 18z on the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Made landfall on the Yucatan Peninsula shortly after 12z on the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Emerged in the bay of Campeche and rapidly intensified into a category 3 hurricane before making landfall in Veracruz ~17z on the 17th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55" y="1058239"/>
            <a:ext cx="7286077" cy="5445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1100" y="6488399"/>
            <a:ext cx="433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From Tropical Cyclone </a:t>
            </a:r>
            <a:r>
              <a:rPr lang="en-US" smtClean="0"/>
              <a:t>Report Hurricane Karl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036945" y="2513618"/>
            <a:ext cx="3853665" cy="37911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Vitals Quadrant Wind Radii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5" y="1834524"/>
            <a:ext cx="6394807" cy="4812856"/>
          </a:xfrm>
        </p:spPr>
        <p:txBody>
          <a:bodyPr/>
          <a:lstStyle/>
          <a:p>
            <a:r>
              <a:rPr lang="en-US" dirty="0" smtClean="0"/>
              <a:t>Estimated radii of the RMW and the 34/50/64 knot winds are contained in </a:t>
            </a:r>
            <a:r>
              <a:rPr lang="en-US" dirty="0" err="1" smtClean="0"/>
              <a:t>TCVitals</a:t>
            </a:r>
            <a:r>
              <a:rPr lang="en-US" dirty="0" smtClean="0"/>
              <a:t> for each quadrant of the storm when available. </a:t>
            </a:r>
          </a:p>
          <a:p>
            <a:r>
              <a:rPr lang="en-US" dirty="0" smtClean="0"/>
              <a:t>Contains information on the possible asymmetric wind structure of the storm</a:t>
            </a:r>
          </a:p>
          <a:p>
            <a:r>
              <a:rPr lang="en-US" dirty="0" smtClean="0"/>
              <a:t>Large errors!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39182" y="3212261"/>
            <a:ext cx="2270590" cy="217139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e 21"/>
          <p:cNvSpPr/>
          <p:nvPr/>
        </p:nvSpPr>
        <p:spPr>
          <a:xfrm>
            <a:off x="8871735" y="3645735"/>
            <a:ext cx="703779" cy="700234"/>
          </a:xfrm>
          <a:prstGeom prst="pi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59840" y="3929865"/>
            <a:ext cx="148547" cy="1387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21" idx="0"/>
            <a:endCxn id="54" idx="5"/>
          </p:cNvCxnSpPr>
          <p:nvPr/>
        </p:nvCxnSpPr>
        <p:spPr>
          <a:xfrm flipH="1" flipV="1">
            <a:off x="9520961" y="4274844"/>
            <a:ext cx="1369649" cy="2121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05645" y="1767156"/>
            <a:ext cx="71920" cy="4880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84883" y="3991509"/>
            <a:ext cx="5004367" cy="1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39280" y="6396595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24296" y="4932179"/>
            <a:ext cx="1602680" cy="310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7883" y="5167043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26" idx="7"/>
          </p:cNvCxnSpPr>
          <p:nvPr/>
        </p:nvCxnSpPr>
        <p:spPr>
          <a:xfrm flipH="1">
            <a:off x="10326254" y="2351473"/>
            <a:ext cx="319149" cy="717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94073" y="2063214"/>
            <a:ext cx="17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 </a:t>
            </a:r>
            <a:r>
              <a:rPr lang="en-US" dirty="0" err="1" smtClean="0"/>
              <a:t>kt</a:t>
            </a:r>
            <a:r>
              <a:rPr lang="en-US" dirty="0" smtClean="0"/>
              <a:t> wind radii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297358" y="3051693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939460" y="3728069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948024" y="4209241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471633" y="4225147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82929" y="3316620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44223" y="2883397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19911" y="4895421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756246" y="3498135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941181" y="4792672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0554345" y="5433509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364096" y="5460975"/>
            <a:ext cx="57791" cy="582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45"/>
            <a:ext cx="10515600" cy="1325563"/>
          </a:xfrm>
        </p:spPr>
        <p:txBody>
          <a:bodyPr/>
          <a:lstStyle/>
          <a:p>
            <a:r>
              <a:rPr lang="en-US" dirty="0" smtClean="0"/>
              <a:t>Creation of Synthetic Wind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21" y="1568771"/>
            <a:ext cx="10515600" cy="4351338"/>
          </a:xfrm>
        </p:spPr>
        <p:txBody>
          <a:bodyPr/>
          <a:lstStyle/>
          <a:p>
            <a:r>
              <a:rPr lang="en-US" dirty="0" smtClean="0"/>
              <a:t>Hourly synthetic wind observations created by linearly interpolating between 6 hourly </a:t>
            </a:r>
            <a:r>
              <a:rPr lang="en-US" dirty="0" err="1" smtClean="0"/>
              <a:t>TCvitals</a:t>
            </a:r>
            <a:r>
              <a:rPr lang="en-US" dirty="0" smtClean="0"/>
              <a:t> data </a:t>
            </a:r>
          </a:p>
          <a:p>
            <a:r>
              <a:rPr lang="en-US" dirty="0" smtClean="0"/>
              <a:t>Also interpolated to cardinal direction (maximum of 8 observations per wind speed)</a:t>
            </a:r>
          </a:p>
          <a:p>
            <a:r>
              <a:rPr lang="en-US" dirty="0"/>
              <a:t>W</a:t>
            </a:r>
            <a:r>
              <a:rPr lang="en-US" dirty="0" smtClean="0"/>
              <a:t>inds speeds estimated above the PBL so that they can be assumed approximately tangential </a:t>
            </a:r>
          </a:p>
          <a:p>
            <a:pPr lvl="1"/>
            <a:r>
              <a:rPr lang="en-US" dirty="0" smtClean="0"/>
              <a:t>1500 and 3000 m</a:t>
            </a:r>
          </a:p>
          <a:p>
            <a:r>
              <a:rPr lang="en-US" dirty="0" smtClean="0"/>
              <a:t> ROI calculated as a function of radius</a:t>
            </a:r>
          </a:p>
          <a:p>
            <a:pPr lvl="1"/>
            <a:r>
              <a:rPr lang="en-US" dirty="0" smtClean="0"/>
              <a:t>Increases with increasing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27" y="3928941"/>
            <a:ext cx="5412488" cy="254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2924" y="6452170"/>
            <a:ext cx="30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Franklin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36" y="123290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83" y="1284467"/>
            <a:ext cx="4288507" cy="3677952"/>
          </a:xfrm>
        </p:spPr>
        <p:txBody>
          <a:bodyPr>
            <a:normAutofit/>
          </a:bodyPr>
          <a:lstStyle/>
          <a:p>
            <a:r>
              <a:rPr lang="en-US" dirty="0" smtClean="0"/>
              <a:t>3 two-way nested domains of 27, 9, and 3 km respectively</a:t>
            </a:r>
          </a:p>
          <a:p>
            <a:r>
              <a:rPr lang="en-US" dirty="0" smtClean="0"/>
              <a:t>60 member ensemble</a:t>
            </a:r>
          </a:p>
          <a:p>
            <a:r>
              <a:rPr lang="en-US" dirty="0" smtClean="0"/>
              <a:t>Forecast initialized 12z on the 16</a:t>
            </a:r>
            <a:r>
              <a:rPr lang="en-US" baseline="30000" dirty="0" smtClean="0"/>
              <a:t>th</a:t>
            </a:r>
          </a:p>
          <a:p>
            <a:r>
              <a:rPr lang="en-US" dirty="0" smtClean="0"/>
              <a:t>7 hour spin-up time from 12z to 19z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94" y="1094294"/>
            <a:ext cx="7774210" cy="3595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283" y="4842499"/>
            <a:ext cx="10503614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/>
              <a:t>Airborne </a:t>
            </a:r>
            <a:r>
              <a:rPr lang="en-US" sz="2800" dirty="0"/>
              <a:t>radar data assimilated at 19, 20 and 21z</a:t>
            </a: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2800" dirty="0"/>
              <a:t>HPI or HPI and </a:t>
            </a:r>
            <a:r>
              <a:rPr lang="en-US" sz="2800" dirty="0" err="1"/>
              <a:t>TCwinds</a:t>
            </a:r>
            <a:r>
              <a:rPr lang="en-US" sz="2800" dirty="0"/>
              <a:t> then assimilated hourly beginning at 22z 16th until </a:t>
            </a:r>
            <a:r>
              <a:rPr lang="en-US" sz="2800" dirty="0" smtClean="0"/>
              <a:t>12z 17th  </a:t>
            </a: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2800" dirty="0" smtClean="0"/>
              <a:t>Alpha = 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31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850236" y="3807312"/>
            <a:ext cx="2414427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50636" y="318595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12z 16th</a:t>
            </a:r>
            <a:endParaRPr lang="en-US" dirty="0"/>
          </a:p>
        </p:txBody>
      </p:sp>
      <p:cxnSp>
        <p:nvCxnSpPr>
          <p:cNvPr id="15" name="Straight Connector 14"/>
          <p:cNvCxnSpPr>
            <a:stCxn id="7" idx="3"/>
          </p:cNvCxnSpPr>
          <p:nvPr/>
        </p:nvCxnSpPr>
        <p:spPr>
          <a:xfrm flipV="1">
            <a:off x="4264663" y="3537884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4112" y="297489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293779" y="3807312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48529" y="3566996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81804" y="3525696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40696" y="2974896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310919" y="380675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298944" y="3546448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49276" y="2977405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6316065" y="380312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04090" y="3533693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54422" y="2974896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7328922" y="380312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316947" y="3543382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67279" y="297238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381586" y="3874747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866614" y="3874746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53763" y="3874745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489877" y="3523197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45339" y="297238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12z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1857916" y="6148842"/>
            <a:ext cx="2414427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58316" y="552748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12z 16th</a:t>
            </a:r>
            <a:endParaRPr lang="en-US" dirty="0"/>
          </a:p>
        </p:txBody>
      </p:sp>
      <p:cxnSp>
        <p:nvCxnSpPr>
          <p:cNvPr id="66" name="Straight Connector 65"/>
          <p:cNvCxnSpPr>
            <a:stCxn id="69" idx="3"/>
          </p:cNvCxnSpPr>
          <p:nvPr/>
        </p:nvCxnSpPr>
        <p:spPr>
          <a:xfrm flipV="1">
            <a:off x="4272343" y="5879414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751792" y="5316427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4301459" y="6148842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856209" y="5908526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289484" y="5867226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48376" y="5316426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5318599" y="614828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306624" y="5887978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56956" y="5318935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75" name="Right Arrow 74"/>
          <p:cNvSpPr/>
          <p:nvPr/>
        </p:nvSpPr>
        <p:spPr>
          <a:xfrm>
            <a:off x="6323745" y="614465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7311770" y="5875223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750543" y="5036918"/>
            <a:ext cx="109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 + </a:t>
            </a:r>
            <a:r>
              <a:rPr lang="en-US" dirty="0" err="1" smtClean="0"/>
              <a:t>TCwinds</a:t>
            </a:r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>
            <a:off x="7336602" y="614465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8324627" y="5884912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8389266" y="6216277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874294" y="6216276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361443" y="6216275"/>
            <a:ext cx="133564" cy="12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97557" y="5864727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55689" y="5036918"/>
            <a:ext cx="109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 + </a:t>
            </a:r>
            <a:r>
              <a:rPr lang="en-US" dirty="0" err="1" smtClean="0"/>
              <a:t>TCwinds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8945339" y="5033755"/>
            <a:ext cx="109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12z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HPI + </a:t>
            </a:r>
            <a:r>
              <a:rPr lang="en-US" dirty="0" err="1" smtClean="0"/>
              <a:t>TCwinds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856208" y="2207119"/>
            <a:ext cx="61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HPI Simulation:</a:t>
            </a:r>
            <a:endParaRPr lang="en-US" sz="2800" dirty="0"/>
          </a:p>
        </p:txBody>
      </p:sp>
      <p:sp>
        <p:nvSpPr>
          <p:cNvPr id="89" name="TextBox 88"/>
          <p:cNvSpPr txBox="1"/>
          <p:nvPr/>
        </p:nvSpPr>
        <p:spPr>
          <a:xfrm>
            <a:off x="1848528" y="4530248"/>
            <a:ext cx="61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HPI + </a:t>
            </a:r>
            <a:r>
              <a:rPr lang="en-US" sz="2800" dirty="0" err="1" smtClean="0"/>
              <a:t>TCwinds</a:t>
            </a:r>
            <a:r>
              <a:rPr lang="en-US" sz="2800" dirty="0" smtClean="0"/>
              <a:t> Simulation: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1848528" y="267956"/>
            <a:ext cx="61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NoDA</a:t>
            </a:r>
            <a:r>
              <a:rPr lang="en-US" sz="2800" dirty="0" smtClean="0"/>
              <a:t> Simulation:</a:t>
            </a:r>
            <a:endParaRPr lang="en-US" sz="2800" dirty="0"/>
          </a:p>
        </p:txBody>
      </p:sp>
      <p:sp>
        <p:nvSpPr>
          <p:cNvPr id="118" name="Right Arrow 117"/>
          <p:cNvSpPr/>
          <p:nvPr/>
        </p:nvSpPr>
        <p:spPr>
          <a:xfrm>
            <a:off x="1839092" y="1751501"/>
            <a:ext cx="2414427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339492" y="113014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12z 16th</a:t>
            </a:r>
            <a:endParaRPr lang="en-US" dirty="0"/>
          </a:p>
        </p:txBody>
      </p:sp>
      <p:cxnSp>
        <p:nvCxnSpPr>
          <p:cNvPr id="120" name="Straight Connector 119"/>
          <p:cNvCxnSpPr>
            <a:stCxn id="123" idx="3"/>
          </p:cNvCxnSpPr>
          <p:nvPr/>
        </p:nvCxnSpPr>
        <p:spPr>
          <a:xfrm flipV="1">
            <a:off x="4253519" y="1482073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732968" y="919086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4282635" y="1751501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1837385" y="1511185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270660" y="1469885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729552" y="919085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126" name="Right Arrow 125"/>
          <p:cNvSpPr/>
          <p:nvPr/>
        </p:nvSpPr>
        <p:spPr>
          <a:xfrm>
            <a:off x="5299775" y="1750940"/>
            <a:ext cx="988025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287800" y="1490637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738132" y="921594"/>
            <a:ext cx="10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21z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Airborne</a:t>
            </a:r>
            <a:endParaRPr lang="en-US" dirty="0"/>
          </a:p>
        </p:txBody>
      </p:sp>
      <p:sp>
        <p:nvSpPr>
          <p:cNvPr id="129" name="Right Arrow 128"/>
          <p:cNvSpPr/>
          <p:nvPr/>
        </p:nvSpPr>
        <p:spPr>
          <a:xfrm>
            <a:off x="6304921" y="1747310"/>
            <a:ext cx="3182406" cy="267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9478733" y="1467386"/>
            <a:ext cx="0" cy="402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934195" y="916576"/>
            <a:ext cx="109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12z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42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52"/>
            <a:ext cx="6046598" cy="5124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02" y="1067752"/>
            <a:ext cx="6046598" cy="5124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2539" y="349324"/>
            <a:ext cx="211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HPI+TCwinds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68977" y="349324"/>
            <a:ext cx="210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HPI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743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52"/>
            <a:ext cx="6046598" cy="5124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02" y="1067752"/>
            <a:ext cx="6046598" cy="5124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12539" y="349324"/>
            <a:ext cx="211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HPI+TCwinds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68977" y="349324"/>
            <a:ext cx="210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HPI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195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977" y="349324"/>
            <a:ext cx="210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HPI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12539" y="349324"/>
            <a:ext cx="211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HPI+TCwinds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52"/>
            <a:ext cx="6046598" cy="512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02" y="1067752"/>
            <a:ext cx="6046597" cy="51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461</Words>
  <Application>Microsoft Macintosh PowerPoint</Application>
  <PresentationFormat>Widescreen</PresentationFormat>
  <Paragraphs>103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Improving the Vortex Initialization of Hurricane Karl (2010) Through the Assimilation of Tropical Cyclone Vitals Quadrant Wind Radii Estimates </vt:lpstr>
      <vt:lpstr>Hurricane Karl (2010)</vt:lpstr>
      <vt:lpstr>TC Vitals Quadrant Wind Radii Estimates</vt:lpstr>
      <vt:lpstr>Creation of Synthetic Wind Observations</vt:lpstr>
      <vt:lpstr>Experimental Set-up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Vortex Initialization of Hurricane Karl (2010) Through the Assimilation of Tropical Cyclone Vitals Quadrant Wind Radii Estimates </dc:title>
  <dc:creator>Microsoft Office User</dc:creator>
  <cp:lastModifiedBy>Microsoft Office User</cp:lastModifiedBy>
  <cp:revision>75</cp:revision>
  <dcterms:created xsi:type="dcterms:W3CDTF">2016-05-04T14:48:00Z</dcterms:created>
  <dcterms:modified xsi:type="dcterms:W3CDTF">2016-05-10T11:34:51Z</dcterms:modified>
</cp:coreProperties>
</file>