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61" r:id="rId4"/>
    <p:sldId id="293" r:id="rId5"/>
    <p:sldId id="262" r:id="rId6"/>
    <p:sldId id="264" r:id="rId7"/>
    <p:sldId id="263" r:id="rId8"/>
    <p:sldId id="300" r:id="rId9"/>
    <p:sldId id="265" r:id="rId10"/>
    <p:sldId id="266" r:id="rId11"/>
    <p:sldId id="269" r:id="rId12"/>
    <p:sldId id="270" r:id="rId13"/>
    <p:sldId id="271" r:id="rId14"/>
    <p:sldId id="295" r:id="rId15"/>
    <p:sldId id="272" r:id="rId16"/>
    <p:sldId id="274" r:id="rId17"/>
    <p:sldId id="276" r:id="rId18"/>
    <p:sldId id="298" r:id="rId19"/>
    <p:sldId id="256" r:id="rId20"/>
    <p:sldId id="296" r:id="rId21"/>
    <p:sldId id="301" r:id="rId22"/>
    <p:sldId id="277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A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AD31-3B4C-4CEC-ACC0-CD314409AAC7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796D-E2BF-415C-A67F-2ACCFF98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8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AD31-3B4C-4CEC-ACC0-CD314409AAC7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796D-E2BF-415C-A67F-2ACCFF98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17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AD31-3B4C-4CEC-ACC0-CD314409AAC7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796D-E2BF-415C-A67F-2ACCFF98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0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AD31-3B4C-4CEC-ACC0-CD314409AAC7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796D-E2BF-415C-A67F-2ACCFF98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5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AD31-3B4C-4CEC-ACC0-CD314409AAC7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796D-E2BF-415C-A67F-2ACCFF98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3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AD31-3B4C-4CEC-ACC0-CD314409AAC7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796D-E2BF-415C-A67F-2ACCFF98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6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AD31-3B4C-4CEC-ACC0-CD314409AAC7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796D-E2BF-415C-A67F-2ACCFF98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79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AD31-3B4C-4CEC-ACC0-CD314409AAC7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796D-E2BF-415C-A67F-2ACCFF98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1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AD31-3B4C-4CEC-ACC0-CD314409AAC7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796D-E2BF-415C-A67F-2ACCFF98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36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AD31-3B4C-4CEC-ACC0-CD314409AAC7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796D-E2BF-415C-A67F-2ACCFF98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74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AD31-3B4C-4CEC-ACC0-CD314409AAC7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796D-E2BF-415C-A67F-2ACCFF98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17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6AD31-3B4C-4CEC-ACC0-CD314409AAC7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5796D-E2BF-415C-A67F-2ACCFF98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7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8.png"/><Relationship Id="rId7" Type="http://schemas.openxmlformats.org/officeDocument/2006/relationships/image" Target="../media/image4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351088" y="1989138"/>
            <a:ext cx="7777162" cy="118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zh-CN" sz="2400" dirty="0">
                <a:solidFill>
                  <a:srgbClr val="000000"/>
                </a:solidFill>
              </a:rPr>
              <a:t>Impact </a:t>
            </a:r>
            <a:r>
              <a:rPr lang="en-US" altLang="zh-CN" sz="2400" dirty="0" smtClean="0">
                <a:solidFill>
                  <a:srgbClr val="000000"/>
                </a:solidFill>
              </a:rPr>
              <a:t>of </a:t>
            </a:r>
            <a:r>
              <a:rPr lang="en-US" altLang="zh-CN" sz="2400" dirty="0" smtClean="0"/>
              <a:t>initial </a:t>
            </a:r>
            <a:r>
              <a:rPr lang="en-US" altLang="zh-CN" sz="2400" dirty="0"/>
              <a:t>moisture</a:t>
            </a:r>
            <a:r>
              <a:rPr lang="en-US" altLang="zh-CN" sz="2400" dirty="0" smtClean="0"/>
              <a:t> on </a:t>
            </a:r>
            <a:r>
              <a:rPr lang="en-US" altLang="zh-CN" sz="2400" dirty="0"/>
              <a:t>hail production</a:t>
            </a:r>
            <a:br>
              <a:rPr lang="en-US" altLang="zh-CN" sz="2400" dirty="0"/>
            </a:br>
            <a:r>
              <a:rPr lang="en-US" altLang="zh-CN" sz="2400" dirty="0"/>
              <a:t>(real case simulation and sensitivity experiments using WRF)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927350" y="3573463"/>
            <a:ext cx="64008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zh-CN" sz="2000" dirty="0"/>
              <a:t>Mingxin </a:t>
            </a:r>
            <a:r>
              <a:rPr lang="en-US" altLang="zh-CN" sz="2000" dirty="0" smtClean="0"/>
              <a:t>Li , </a:t>
            </a:r>
            <a:r>
              <a:rPr lang="en-US" altLang="zh-CN" sz="2000" dirty="0" err="1" smtClean="0"/>
              <a:t>Fuqing</a:t>
            </a:r>
            <a:r>
              <a:rPr lang="en-US" altLang="zh-CN" sz="2000" dirty="0" smtClean="0"/>
              <a:t> Zhang and Jerry Y. Harrington</a:t>
            </a:r>
            <a:endParaRPr lang="en-US" altLang="zh-CN" sz="2000" dirty="0"/>
          </a:p>
          <a:p>
            <a:pPr eaLnBrk="1" hangingPunct="1"/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211300024"/>
      </p:ext>
    </p:extLst>
  </p:cSld>
  <p:clrMapOvr>
    <a:masterClrMapping/>
  </p:clrMapOvr>
  <p:transition spd="slow" advTm="1146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76" y="554548"/>
            <a:ext cx="5809992" cy="61209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49" y="560603"/>
            <a:ext cx="3032389" cy="302830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25449" y="0"/>
            <a:ext cx="181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c</a:t>
            </a:r>
            <a:r>
              <a:rPr lang="en-US" altLang="zh-CN" dirty="0" err="1" smtClean="0"/>
              <a:t>tr</a:t>
            </a:r>
            <a:r>
              <a:rPr lang="en-US" altLang="zh-CN" dirty="0" smtClean="0"/>
              <a:t>             -10</a:t>
            </a:r>
          </a:p>
          <a:p>
            <a:r>
              <a:rPr lang="en-US" dirty="0" smtClean="0"/>
              <a:t>+5             +10</a:t>
            </a:r>
            <a:endParaRPr 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715125" y="4300538"/>
            <a:ext cx="511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-10 </a:t>
            </a:r>
            <a:r>
              <a:rPr lang="en-US" dirty="0" err="1" smtClean="0"/>
              <a:t>exp</a:t>
            </a:r>
            <a:r>
              <a:rPr lang="en-US" dirty="0" smtClean="0"/>
              <a:t> has the strongest updraft and downdraft during the second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05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1319220"/>
            <a:ext cx="5286375" cy="5424480"/>
            <a:chOff x="76194" y="33334"/>
            <a:chExt cx="5758966" cy="605314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5" y="33334"/>
              <a:ext cx="2942418" cy="300990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219" y="90487"/>
              <a:ext cx="2846483" cy="296704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4" y="3057516"/>
              <a:ext cx="2878196" cy="302895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217" y="3083051"/>
              <a:ext cx="2891943" cy="3003423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1995100" y="603150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c</a:t>
            </a:r>
            <a:r>
              <a:rPr lang="en-US" altLang="zh-CN" dirty="0" err="1" smtClean="0"/>
              <a:t>tr</a:t>
            </a:r>
            <a:r>
              <a:rPr lang="en-US" altLang="zh-CN" dirty="0" smtClean="0"/>
              <a:t>             -10</a:t>
            </a:r>
          </a:p>
          <a:p>
            <a:r>
              <a:rPr lang="en-US" dirty="0" smtClean="0"/>
              <a:t>+5             +10</a:t>
            </a:r>
            <a:endParaRPr 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-4294" y="14283"/>
            <a:ext cx="527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Mixing ratio vary with altitude and simulation time </a:t>
            </a:r>
            <a:endParaRPr lang="en-US" dirty="0"/>
          </a:p>
        </p:txBody>
      </p:sp>
      <p:grpSp>
        <p:nvGrpSpPr>
          <p:cNvPr id="16" name="组合 15"/>
          <p:cNvGrpSpPr/>
          <p:nvPr/>
        </p:nvGrpSpPr>
        <p:grpSpPr>
          <a:xfrm>
            <a:off x="5638800" y="1341860"/>
            <a:ext cx="5405438" cy="5401839"/>
            <a:chOff x="438150" y="171450"/>
            <a:chExt cx="5863388" cy="609221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0" y="171450"/>
              <a:ext cx="2976563" cy="305811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137" y="171450"/>
              <a:ext cx="2915401" cy="305811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12" y="3229562"/>
              <a:ext cx="2903968" cy="303409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3233002"/>
              <a:ext cx="2872537" cy="3030658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5751144" y="228600"/>
            <a:ext cx="644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Cloud water and rain water increase with increased initial </a:t>
            </a:r>
            <a:r>
              <a:rPr lang="en-US" dirty="0" err="1" smtClean="0"/>
              <a:t>qvapor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7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184438" y="1014307"/>
            <a:ext cx="5688475" cy="5672240"/>
            <a:chOff x="6198726" y="214313"/>
            <a:chExt cx="5847544" cy="610076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726" y="214313"/>
              <a:ext cx="2934690" cy="305811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4839" y="257177"/>
              <a:ext cx="2925457" cy="3015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7877" y="3272425"/>
              <a:ext cx="2891547" cy="304265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8280" y="3272425"/>
              <a:ext cx="2847990" cy="3004759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2637708" y="660610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c</a:t>
            </a:r>
            <a:r>
              <a:rPr lang="en-US" altLang="zh-CN" dirty="0" err="1" smtClean="0"/>
              <a:t>tr</a:t>
            </a:r>
            <a:r>
              <a:rPr lang="en-US" altLang="zh-CN" dirty="0" smtClean="0"/>
              <a:t>             -10</a:t>
            </a:r>
          </a:p>
          <a:p>
            <a:r>
              <a:rPr lang="en-US" dirty="0" smtClean="0"/>
              <a:t>+5             +10</a:t>
            </a:r>
            <a:endParaRPr 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664" y="0"/>
            <a:ext cx="527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Mixing ratio vary with altitude and simulation time </a:t>
            </a:r>
            <a:endParaRPr 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508786" y="1313283"/>
            <a:ext cx="5277652" cy="5373264"/>
            <a:chOff x="6081712" y="447671"/>
            <a:chExt cx="5844079" cy="605314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712" y="447671"/>
              <a:ext cx="2960783" cy="303565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494" y="504824"/>
              <a:ext cx="2883297" cy="29785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170" y="3474244"/>
              <a:ext cx="2903035" cy="302656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6515" y="3497613"/>
              <a:ext cx="2852385" cy="3003200"/>
            </a:xfrm>
            <a:prstGeom prst="rect">
              <a:avLst/>
            </a:prstGeom>
          </p:spPr>
        </p:pic>
      </p:grpSp>
      <p:sp>
        <p:nvSpPr>
          <p:cNvPr id="19" name="文本框 18"/>
          <p:cNvSpPr txBox="1"/>
          <p:nvPr/>
        </p:nvSpPr>
        <p:spPr>
          <a:xfrm>
            <a:off x="5751144" y="228600"/>
            <a:ext cx="644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Opposite results for cloud ice and snow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0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57200" y="1571625"/>
            <a:ext cx="5175484" cy="5217850"/>
            <a:chOff x="276226" y="266700"/>
            <a:chExt cx="5632684" cy="587439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226" y="266700"/>
              <a:ext cx="2852738" cy="295295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676" y="266700"/>
              <a:ext cx="2794234" cy="291342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226" y="3208696"/>
              <a:ext cx="2838450" cy="293239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7331" y="3175102"/>
              <a:ext cx="2811579" cy="2932988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6100762" y="1514474"/>
            <a:ext cx="5486401" cy="5217114"/>
            <a:chOff x="5967414" y="266700"/>
            <a:chExt cx="5696512" cy="594291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414" y="266700"/>
              <a:ext cx="2876551" cy="299724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389" y="335221"/>
              <a:ext cx="2786061" cy="288485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5589" y="3249656"/>
              <a:ext cx="2818376" cy="294467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677" y="3240096"/>
              <a:ext cx="2834249" cy="2969519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0" y="0"/>
            <a:ext cx="527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Mixing ratio vary with altitude and simulation time </a:t>
            </a:r>
            <a:endParaRPr 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2508908" y="759241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c</a:t>
            </a:r>
            <a:r>
              <a:rPr lang="en-US" altLang="zh-CN" dirty="0" err="1" smtClean="0"/>
              <a:t>tr</a:t>
            </a:r>
            <a:r>
              <a:rPr lang="en-US" altLang="zh-CN" dirty="0" smtClean="0"/>
              <a:t>             -10</a:t>
            </a:r>
          </a:p>
          <a:p>
            <a:r>
              <a:rPr lang="en-US" dirty="0" smtClean="0"/>
              <a:t>+5             +10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492615" y="1157288"/>
            <a:ext cx="5298782" cy="5543544"/>
            <a:chOff x="6492615" y="1157288"/>
            <a:chExt cx="5298782" cy="554354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0"/>
            <a:stretch/>
          </p:blipFill>
          <p:spPr>
            <a:xfrm>
              <a:off x="6492615" y="1157288"/>
              <a:ext cx="2667923" cy="259858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77"/>
            <a:stretch/>
          </p:blipFill>
          <p:spPr>
            <a:xfrm>
              <a:off x="9160538" y="1185863"/>
              <a:ext cx="2630859" cy="25433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4"/>
            <a:stretch/>
          </p:blipFill>
          <p:spPr>
            <a:xfrm>
              <a:off x="6544455" y="3743320"/>
              <a:ext cx="2601794" cy="295751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25"/>
            <a:stretch/>
          </p:blipFill>
          <p:spPr>
            <a:xfrm>
              <a:off x="9205530" y="3757608"/>
              <a:ext cx="2554305" cy="2918842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128208" y="157718"/>
            <a:ext cx="172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Ctr</a:t>
            </a:r>
            <a:r>
              <a:rPr lang="en-US" dirty="0" smtClean="0"/>
              <a:t>            -10%</a:t>
            </a:r>
          </a:p>
          <a:p>
            <a:r>
              <a:rPr lang="en-US" dirty="0" smtClean="0"/>
              <a:t>+5%          +10%</a:t>
            </a:r>
            <a:endParaRPr 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6529388" y="625647"/>
            <a:ext cx="4886325" cy="374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Rate of hail collect rain water (g kg-1s-1)</a:t>
            </a:r>
            <a:endParaRPr lang="en-US" dirty="0"/>
          </a:p>
        </p:txBody>
      </p:sp>
      <p:grpSp>
        <p:nvGrpSpPr>
          <p:cNvPr id="16" name="组合 15"/>
          <p:cNvGrpSpPr/>
          <p:nvPr/>
        </p:nvGrpSpPr>
        <p:grpSpPr>
          <a:xfrm>
            <a:off x="337995" y="1204337"/>
            <a:ext cx="5357813" cy="5472113"/>
            <a:chOff x="6357937" y="1457325"/>
            <a:chExt cx="5072063" cy="5202328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9"/>
            <a:stretch/>
          </p:blipFill>
          <p:spPr>
            <a:xfrm>
              <a:off x="6357937" y="1457325"/>
              <a:ext cx="2627744" cy="238242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0"/>
            <a:stretch/>
          </p:blipFill>
          <p:spPr>
            <a:xfrm>
              <a:off x="8985682" y="1500188"/>
              <a:ext cx="2444318" cy="2320624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2"/>
            <a:stretch/>
          </p:blipFill>
          <p:spPr>
            <a:xfrm>
              <a:off x="6370510" y="3843333"/>
              <a:ext cx="2627741" cy="281632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"/>
            <a:stretch/>
          </p:blipFill>
          <p:spPr>
            <a:xfrm>
              <a:off x="8985681" y="3829046"/>
              <a:ext cx="2444318" cy="2806313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992602" y="739717"/>
            <a:ext cx="4886325" cy="374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Rate of hail collect cloud water (g kg-1s-1)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4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872397" y="1298147"/>
            <a:ext cx="4226126" cy="3873925"/>
            <a:chOff x="7715228" y="540913"/>
            <a:chExt cx="4465905" cy="408798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5228" y="540913"/>
              <a:ext cx="2230218" cy="201930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8726" y="540913"/>
              <a:ext cx="2222407" cy="201930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317" y="2610157"/>
              <a:ext cx="2201208" cy="201874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5445" y="2612091"/>
              <a:ext cx="2235688" cy="2016810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8897021" y="561904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c</a:t>
            </a:r>
            <a:r>
              <a:rPr lang="en-US" altLang="zh-CN" dirty="0" err="1" smtClean="0"/>
              <a:t>tr</a:t>
            </a:r>
            <a:r>
              <a:rPr lang="en-US" altLang="zh-CN" dirty="0" smtClean="0"/>
              <a:t>             -10</a:t>
            </a:r>
          </a:p>
          <a:p>
            <a:r>
              <a:rPr lang="en-US" dirty="0" smtClean="0"/>
              <a:t>+5             +10</a:t>
            </a:r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482909" y="1075"/>
            <a:ext cx="6440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Color: w     shade: hail mixing ratio     black contour: </a:t>
            </a:r>
            <a:r>
              <a:rPr lang="el-GR" dirty="0" smtClean="0"/>
              <a:t>θ</a:t>
            </a:r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8258175" y="1075"/>
            <a:ext cx="3840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Crosssection</a:t>
            </a:r>
            <a:r>
              <a:rPr lang="en-US" dirty="0" smtClean="0"/>
              <a:t> when maximum hail </a:t>
            </a:r>
            <a:r>
              <a:rPr lang="en-US" dirty="0" err="1" smtClean="0"/>
              <a:t>precip</a:t>
            </a:r>
            <a:r>
              <a:rPr lang="en-US" dirty="0" smtClean="0"/>
              <a:t> occur</a:t>
            </a:r>
            <a:endParaRPr 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7899198" y="5350587"/>
            <a:ext cx="4214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-10 has separate cells with narrow area</a:t>
            </a:r>
          </a:p>
          <a:p>
            <a:r>
              <a:rPr lang="en-US" dirty="0" smtClean="0"/>
              <a:t>of  hail rich cloud.</a:t>
            </a:r>
          </a:p>
          <a:p>
            <a:r>
              <a:rPr lang="en-US" dirty="0" smtClean="0"/>
              <a:t>+10 has more hail mass at lower level and does not reach high levels as others.</a:t>
            </a:r>
            <a:endParaRPr lang="en-US" dirty="0"/>
          </a:p>
        </p:txBody>
      </p:sp>
      <p:grpSp>
        <p:nvGrpSpPr>
          <p:cNvPr id="23" name="组合 22"/>
          <p:cNvGrpSpPr/>
          <p:nvPr/>
        </p:nvGrpSpPr>
        <p:grpSpPr>
          <a:xfrm>
            <a:off x="6638" y="800533"/>
            <a:ext cx="6835957" cy="5600673"/>
            <a:chOff x="6638" y="313255"/>
            <a:chExt cx="6835957" cy="560067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6" t="89569" r="12301" b="428"/>
            <a:stretch/>
          </p:blipFill>
          <p:spPr>
            <a:xfrm>
              <a:off x="20926" y="5572126"/>
              <a:ext cx="3200400" cy="32861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6" t="89569" r="12301" b="428"/>
            <a:stretch/>
          </p:blipFill>
          <p:spPr>
            <a:xfrm>
              <a:off x="3481778" y="5585316"/>
              <a:ext cx="3200400" cy="32861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6" y="313255"/>
              <a:ext cx="3538145" cy="272594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1778" y="319008"/>
              <a:ext cx="3360817" cy="2748356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" y="3053077"/>
              <a:ext cx="3552433" cy="2426052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9794" y="3052665"/>
              <a:ext cx="3352801" cy="2436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43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8939884" y="218996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c</a:t>
            </a:r>
            <a:r>
              <a:rPr lang="en-US" altLang="zh-CN" dirty="0" err="1" smtClean="0"/>
              <a:t>tr</a:t>
            </a:r>
            <a:r>
              <a:rPr lang="en-US" altLang="zh-CN" dirty="0" smtClean="0"/>
              <a:t>             -10</a:t>
            </a:r>
          </a:p>
          <a:p>
            <a:r>
              <a:rPr lang="en-US" dirty="0" smtClean="0"/>
              <a:t>+5             +10</a:t>
            </a:r>
            <a:endParaRPr 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7732311" y="1285862"/>
            <a:ext cx="42453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Shade: cloud water number concentration</a:t>
            </a:r>
          </a:p>
          <a:p>
            <a:endParaRPr lang="en-US" dirty="0" smtClean="0"/>
          </a:p>
          <a:p>
            <a:r>
              <a:rPr lang="en-US" dirty="0" smtClean="0"/>
              <a:t>Color: rate of hail collecting cloud water (g /kg*s)</a:t>
            </a:r>
          </a:p>
          <a:p>
            <a:endParaRPr lang="en-US" dirty="0" smtClean="0"/>
          </a:p>
          <a:p>
            <a:r>
              <a:rPr lang="en-US" dirty="0" smtClean="0"/>
              <a:t>Dash line: temperature in °C</a:t>
            </a:r>
            <a:endParaRPr 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8815381" y="3829050"/>
            <a:ext cx="271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-10 has the smallest collecting rate</a:t>
            </a:r>
            <a:endParaRPr 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0" y="593489"/>
            <a:ext cx="7576554" cy="5763486"/>
            <a:chOff x="0" y="593489"/>
            <a:chExt cx="7576554" cy="576348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4433"/>
              <a:ext cx="3906672" cy="264415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639" y="593489"/>
              <a:ext cx="3735221" cy="268694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091" y="3319527"/>
              <a:ext cx="3661581" cy="303744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520" y="3317671"/>
              <a:ext cx="3712034" cy="3039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506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897021" y="561904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c</a:t>
            </a:r>
            <a:r>
              <a:rPr lang="en-US" altLang="zh-CN" dirty="0" err="1" smtClean="0"/>
              <a:t>tr</a:t>
            </a:r>
            <a:r>
              <a:rPr lang="en-US" altLang="zh-CN" dirty="0" smtClean="0"/>
              <a:t>             -10</a:t>
            </a:r>
          </a:p>
          <a:p>
            <a:r>
              <a:rPr lang="en-US" dirty="0" smtClean="0"/>
              <a:t>+5             +10</a:t>
            </a:r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024884" y="2043113"/>
            <a:ext cx="41671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Shade: rain water </a:t>
            </a:r>
            <a:r>
              <a:rPr lang="en-US" altLang="zh-CN" dirty="0" smtClean="0"/>
              <a:t>number concentration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Color: rate of hail collecting rain water (g /kg*s)</a:t>
            </a:r>
          </a:p>
          <a:p>
            <a:endParaRPr lang="en-US" dirty="0" smtClean="0"/>
          </a:p>
          <a:p>
            <a:r>
              <a:rPr lang="en-US" dirty="0" smtClean="0"/>
              <a:t>Dash line: temperature in °C</a:t>
            </a:r>
            <a:endParaRPr lang="en-US" dirty="0"/>
          </a:p>
        </p:txBody>
      </p:sp>
      <p:grpSp>
        <p:nvGrpSpPr>
          <p:cNvPr id="16" name="组合 15"/>
          <p:cNvGrpSpPr/>
          <p:nvPr/>
        </p:nvGrpSpPr>
        <p:grpSpPr>
          <a:xfrm>
            <a:off x="-1" y="245420"/>
            <a:ext cx="7453545" cy="5777872"/>
            <a:chOff x="-1" y="245420"/>
            <a:chExt cx="7453545" cy="577787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48851"/>
              <a:ext cx="3731534" cy="3066269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534" y="2948851"/>
              <a:ext cx="3722010" cy="307444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534" y="245420"/>
              <a:ext cx="3680170" cy="267485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245420"/>
              <a:ext cx="3721175" cy="2688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390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058144" y="4672013"/>
            <a:ext cx="3500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vertical motion enhance ice process </a:t>
            </a:r>
          </a:p>
          <a:p>
            <a:r>
              <a:rPr lang="en-US" dirty="0" smtClean="0"/>
              <a:t>Lacking of liquid water content limit hail growth</a:t>
            </a:r>
            <a:endParaRPr 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354841" y="300251"/>
            <a:ext cx="7013848" cy="5671042"/>
            <a:chOff x="354841" y="300251"/>
            <a:chExt cx="7013848" cy="567104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7" t="1621" r="6667" b="5233"/>
            <a:stretch/>
          </p:blipFill>
          <p:spPr>
            <a:xfrm>
              <a:off x="3821371" y="300251"/>
              <a:ext cx="3533670" cy="287967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8" t="1807" r="7001" b="6754"/>
            <a:stretch/>
          </p:blipFill>
          <p:spPr>
            <a:xfrm>
              <a:off x="354841" y="300251"/>
              <a:ext cx="3459402" cy="2784143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9" t="783" r="6854" b="5389"/>
            <a:stretch/>
          </p:blipFill>
          <p:spPr>
            <a:xfrm>
              <a:off x="354841" y="3084394"/>
              <a:ext cx="3452884" cy="286006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7" t="1589" r="7099" b="5449"/>
            <a:stretch/>
          </p:blipFill>
          <p:spPr>
            <a:xfrm>
              <a:off x="3902157" y="3179928"/>
              <a:ext cx="3466532" cy="2791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05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23479" y="1089099"/>
            <a:ext cx="1428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Hail </a:t>
            </a:r>
          </a:p>
          <a:p>
            <a:r>
              <a:rPr lang="en-US" altLang="zh-CN" dirty="0" smtClean="0"/>
              <a:t>precipitation</a:t>
            </a:r>
            <a:endParaRPr 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408369" y="2101605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Hail mass mixing ratio</a:t>
            </a:r>
            <a:endParaRPr 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485901" y="457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Topogrophy</a:t>
            </a:r>
            <a:endParaRPr lang="en-US" dirty="0" smtClean="0"/>
          </a:p>
        </p:txBody>
      </p:sp>
      <p:sp>
        <p:nvSpPr>
          <p:cNvPr id="5" name="文本框 4"/>
          <p:cNvSpPr txBox="1"/>
          <p:nvPr/>
        </p:nvSpPr>
        <p:spPr>
          <a:xfrm>
            <a:off x="3458250" y="703421"/>
            <a:ext cx="88201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Dynamic:                      cold pool effect  weak  vertical motion at later stage</a:t>
            </a:r>
          </a:p>
          <a:p>
            <a:r>
              <a:rPr lang="en-US" dirty="0" smtClean="0"/>
              <a:t>                                          (</a:t>
            </a:r>
            <a:r>
              <a:rPr lang="en-US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)                        (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smtClean="0"/>
              <a:t>)                                        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more </a:t>
            </a:r>
            <a:r>
              <a:rPr lang="en-US" dirty="0" err="1" smtClean="0">
                <a:solidFill>
                  <a:srgbClr val="FF0000"/>
                </a:solidFill>
              </a:rPr>
              <a:t>precip</a:t>
            </a:r>
            <a:r>
              <a:rPr lang="en-US" dirty="0" smtClean="0">
                <a:solidFill>
                  <a:srgbClr val="FF0000"/>
                </a:solidFill>
              </a:rPr>
              <a:t> at beginning                         </a:t>
            </a:r>
            <a:r>
              <a:rPr lang="en-US" dirty="0" smtClean="0"/>
              <a:t>1.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less snow and ice aloft  (</a:t>
            </a:r>
            <a:r>
              <a:rPr lang="en-US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                (less compete on </a:t>
            </a:r>
            <a:r>
              <a:rPr lang="en-US" dirty="0" err="1" smtClean="0"/>
              <a:t>qvapor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                                                                                    2. </a:t>
            </a:r>
            <a:r>
              <a:rPr lang="en-US" altLang="zh-CN" dirty="0"/>
              <a:t>reduce</a:t>
            </a:r>
            <a:r>
              <a:rPr lang="en-US" dirty="0" smtClean="0"/>
              <a:t> </a:t>
            </a:r>
            <a:r>
              <a:rPr lang="en-US" dirty="0" err="1" smtClean="0"/>
              <a:t>graupel</a:t>
            </a:r>
            <a:r>
              <a:rPr lang="en-US" dirty="0" smtClean="0"/>
              <a:t> as rimed ice (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                                                                                         attain larger size but less hail source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hail </a:t>
            </a:r>
            <a:r>
              <a:rPr lang="en-US" dirty="0" err="1" smtClean="0">
                <a:solidFill>
                  <a:srgbClr val="FF0000"/>
                </a:solidFill>
              </a:rPr>
              <a:t>precip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        </a:t>
            </a:r>
            <a:r>
              <a:rPr lang="en-US" dirty="0" smtClean="0">
                <a:solidFill>
                  <a:srgbClr val="FF0000"/>
                </a:solidFill>
              </a:rPr>
              <a:t>more cloud water and rain water</a:t>
            </a:r>
          </a:p>
          <a:p>
            <a:r>
              <a:rPr lang="en-US" dirty="0" smtClean="0"/>
              <a:t>                                            (</a:t>
            </a:r>
            <a:r>
              <a:rPr lang="en-US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Thermal-dynamic:   </a:t>
            </a:r>
            <a:r>
              <a:rPr lang="en-US" dirty="0" err="1" smtClean="0"/>
              <a:t>superco</a:t>
            </a:r>
            <a:r>
              <a:rPr lang="en-US" altLang="zh-CN" dirty="0" err="1" smtClean="0"/>
              <a:t>oled</a:t>
            </a:r>
            <a:r>
              <a:rPr lang="en-US" dirty="0" smtClean="0"/>
              <a:t> water   (</a:t>
            </a:r>
            <a:r>
              <a:rPr lang="en-US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)     riming process    (</a:t>
            </a:r>
            <a:r>
              <a:rPr lang="en-US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)   </a:t>
            </a:r>
            <a:r>
              <a:rPr lang="en-US" dirty="0" err="1" smtClean="0"/>
              <a:t>qhail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                                         hail size(fall velocity)</a:t>
            </a: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4394167" y="2951189"/>
            <a:ext cx="0" cy="223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5472590" y="1021448"/>
            <a:ext cx="300038" cy="216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5340556" y="3255658"/>
            <a:ext cx="328612" cy="242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7123924" y="1412264"/>
            <a:ext cx="4714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7123924" y="3789293"/>
            <a:ext cx="5715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9881664" y="1016344"/>
            <a:ext cx="0" cy="33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9223065" y="3789293"/>
            <a:ext cx="5000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左大括号 31"/>
          <p:cNvSpPr/>
          <p:nvPr/>
        </p:nvSpPr>
        <p:spPr>
          <a:xfrm>
            <a:off x="1233134" y="807255"/>
            <a:ext cx="268434" cy="1485175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下箭头 37"/>
          <p:cNvSpPr/>
          <p:nvPr/>
        </p:nvSpPr>
        <p:spPr>
          <a:xfrm>
            <a:off x="11820612" y="1181723"/>
            <a:ext cx="195943" cy="81439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上箭头 39"/>
          <p:cNvSpPr/>
          <p:nvPr/>
        </p:nvSpPr>
        <p:spPr>
          <a:xfrm>
            <a:off x="11837142" y="3201074"/>
            <a:ext cx="162882" cy="64635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直接箭头连接符 42"/>
          <p:cNvCxnSpPr/>
          <p:nvPr/>
        </p:nvCxnSpPr>
        <p:spPr>
          <a:xfrm flipV="1">
            <a:off x="2909233" y="1099448"/>
            <a:ext cx="827694" cy="770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>
            <a:off x="2947431" y="2622426"/>
            <a:ext cx="600749" cy="903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>
          <a:xfrm>
            <a:off x="3548180" y="525150"/>
            <a:ext cx="8593487" cy="2218272"/>
          </a:xfrm>
          <a:prstGeom prst="rect">
            <a:avLst/>
          </a:prstGeom>
          <a:solidFill>
            <a:schemeClr val="tx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矩形 46"/>
          <p:cNvSpPr/>
          <p:nvPr/>
        </p:nvSpPr>
        <p:spPr>
          <a:xfrm>
            <a:off x="3587949" y="2926684"/>
            <a:ext cx="8428606" cy="1181807"/>
          </a:xfrm>
          <a:prstGeom prst="rect">
            <a:avLst/>
          </a:prstGeom>
          <a:solidFill>
            <a:srgbClr val="23AAA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57145" y="42856"/>
            <a:ext cx="113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summary</a:t>
            </a:r>
            <a:endParaRPr lang="en-US" b="1" i="1" dirty="0"/>
          </a:p>
        </p:txBody>
      </p:sp>
      <p:sp>
        <p:nvSpPr>
          <p:cNvPr id="21" name="文本框 20"/>
          <p:cNvSpPr txBox="1"/>
          <p:nvPr/>
        </p:nvSpPr>
        <p:spPr>
          <a:xfrm>
            <a:off x="1501568" y="5201077"/>
            <a:ext cx="6643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+5 experiment has a considerable large upward motion with enough amount of super-cooled liquid water, which organize the storm well and sustain hail to grow. When coming across high terrain, it produce the most hail precipitation.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50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96082" y="416272"/>
            <a:ext cx="838835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00" b="1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                        Sensitivity experiments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altLang="zh-CN" sz="2400" dirty="0"/>
              <a:t>CTR       </a:t>
            </a:r>
            <a:r>
              <a:rPr lang="en-US" altLang="zh-CN" sz="2400" dirty="0" smtClean="0"/>
              <a:t>3total domains and </a:t>
            </a:r>
            <a:r>
              <a:rPr lang="en-US" altLang="zh-CN" sz="2400" dirty="0"/>
              <a:t>2 </a:t>
            </a:r>
            <a:r>
              <a:rPr lang="en-US" altLang="zh-CN" sz="2400" dirty="0" smtClean="0"/>
              <a:t>way nested dx=</a:t>
            </a:r>
            <a:r>
              <a:rPr lang="en-US" altLang="zh-CN" sz="2400" dirty="0" err="1" smtClean="0"/>
              <a:t>dy</a:t>
            </a:r>
            <a:r>
              <a:rPr lang="en-US" altLang="zh-CN" sz="2400" dirty="0" smtClean="0"/>
              <a:t>=9km   </a:t>
            </a:r>
            <a:r>
              <a:rPr lang="en-US" altLang="zh-CN" sz="2400" dirty="0"/>
              <a:t>3km   1km</a:t>
            </a:r>
          </a:p>
          <a:p>
            <a:pPr>
              <a:defRPr/>
            </a:pPr>
            <a:r>
              <a:rPr lang="en-US" altLang="zh-CN" sz="2400" dirty="0"/>
              <a:t>               Microphysics:    </a:t>
            </a:r>
            <a:r>
              <a:rPr lang="en-US" altLang="zh-CN" sz="2400" dirty="0" err="1"/>
              <a:t>Milbrandt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2-mom    (</a:t>
            </a:r>
            <a:r>
              <a:rPr lang="en-US" altLang="zh-CN" sz="2400" dirty="0" err="1" smtClean="0"/>
              <a:t>graupel</a:t>
            </a:r>
            <a:r>
              <a:rPr lang="en-US" altLang="zh-CN" sz="2400" dirty="0" smtClean="0"/>
              <a:t> hail)</a:t>
            </a:r>
            <a:endParaRPr lang="en-US" altLang="zh-CN" sz="2400" dirty="0"/>
          </a:p>
          <a:p>
            <a:pPr>
              <a:defRPr/>
            </a:pPr>
            <a:r>
              <a:rPr lang="en-US" altLang="zh-CN" sz="2400" dirty="0"/>
              <a:t>               2005-6-10 12:00:00---2005-6-11 18:00:00</a:t>
            </a:r>
            <a:r>
              <a:rPr lang="zh-CN" altLang="en-US" sz="2400" dirty="0"/>
              <a:t>（</a:t>
            </a:r>
            <a:r>
              <a:rPr lang="en-US" altLang="zh-CN" sz="2400" dirty="0"/>
              <a:t>UTC</a:t>
            </a:r>
            <a:r>
              <a:rPr lang="zh-CN" altLang="en-US" sz="2400" dirty="0"/>
              <a:t>）</a:t>
            </a:r>
          </a:p>
          <a:p>
            <a:pPr>
              <a:defRPr/>
            </a:pPr>
            <a:r>
              <a:rPr lang="en-US" altLang="zh-CN" sz="2400" dirty="0"/>
              <a:t>                O</a:t>
            </a:r>
            <a:r>
              <a:rPr lang="en-US" altLang="zh-CN" sz="2400" dirty="0" smtClean="0"/>
              <a:t>utput every 20 minutes               </a:t>
            </a: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Reduce initial </a:t>
            </a:r>
            <a:r>
              <a:rPr lang="en-US" sz="2400" dirty="0" err="1"/>
              <a:t>qvapor</a:t>
            </a:r>
            <a:r>
              <a:rPr lang="en-US" sz="2400" dirty="0"/>
              <a:t> by 10%     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Increase </a:t>
            </a:r>
            <a:r>
              <a:rPr lang="en-US" sz="2400" dirty="0"/>
              <a:t>initial </a:t>
            </a:r>
            <a:r>
              <a:rPr lang="en-US" sz="2400" dirty="0" err="1"/>
              <a:t>qvapor</a:t>
            </a:r>
            <a:r>
              <a:rPr lang="en-US" sz="2400" dirty="0"/>
              <a:t> by 5%      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Increase </a:t>
            </a:r>
            <a:r>
              <a:rPr lang="en-US" sz="2400" dirty="0"/>
              <a:t>initial </a:t>
            </a:r>
            <a:r>
              <a:rPr lang="en-US" sz="2400" dirty="0" err="1"/>
              <a:t>qvapor</a:t>
            </a:r>
            <a:r>
              <a:rPr lang="en-US" sz="2400" dirty="0"/>
              <a:t> by 10</a:t>
            </a:r>
            <a:r>
              <a:rPr lang="en-US" sz="2400" dirty="0" smtClean="0"/>
              <a:t>%</a:t>
            </a:r>
            <a:endParaRPr 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852936"/>
            <a:ext cx="3528392" cy="327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9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6159012" y="885824"/>
            <a:ext cx="5292239" cy="5822152"/>
            <a:chOff x="6159012" y="885824"/>
            <a:chExt cx="5292239" cy="582215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6"/>
            <a:stretch/>
          </p:blipFill>
          <p:spPr>
            <a:xfrm>
              <a:off x="6159012" y="900112"/>
              <a:ext cx="2709863" cy="262866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8"/>
            <a:stretch/>
          </p:blipFill>
          <p:spPr>
            <a:xfrm>
              <a:off x="8816488" y="885824"/>
              <a:ext cx="2634763" cy="263580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8"/>
            <a:stretch/>
          </p:blipFill>
          <p:spPr>
            <a:xfrm>
              <a:off x="6182825" y="3514719"/>
              <a:ext cx="2633663" cy="31646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94"/>
            <a:stretch/>
          </p:blipFill>
          <p:spPr>
            <a:xfrm>
              <a:off x="8786813" y="3529008"/>
              <a:ext cx="2650028" cy="3178968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131717" y="1528763"/>
            <a:ext cx="5175484" cy="5217850"/>
            <a:chOff x="276226" y="266700"/>
            <a:chExt cx="5632684" cy="587439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226" y="266700"/>
              <a:ext cx="2852738" cy="295295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676" y="266700"/>
              <a:ext cx="2794234" cy="29134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226" y="3208696"/>
              <a:ext cx="2838450" cy="293239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7331" y="3175102"/>
              <a:ext cx="2811579" cy="2932988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0" y="109999"/>
            <a:ext cx="172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Ctr</a:t>
            </a:r>
            <a:r>
              <a:rPr lang="en-US" dirty="0" smtClean="0"/>
              <a:t>            -10%</a:t>
            </a:r>
          </a:p>
          <a:p>
            <a:r>
              <a:rPr lang="en-US" dirty="0" smtClean="0"/>
              <a:t>+5%          +10%</a:t>
            </a:r>
            <a:endParaRPr 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298915" y="940831"/>
            <a:ext cx="4658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graupel mixing ratio vary with time and altitude</a:t>
            </a:r>
            <a:endParaRPr 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6425712" y="316963"/>
            <a:ext cx="4886325" cy="374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Rate of </a:t>
            </a:r>
            <a:r>
              <a:rPr lang="en-US" dirty="0" err="1" smtClean="0"/>
              <a:t>graup</a:t>
            </a:r>
            <a:r>
              <a:rPr lang="en-US" dirty="0" smtClean="0"/>
              <a:t> convert to hail (g kg-1s-1)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85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2600" b="1" dirty="0">
                <a:solidFill>
                  <a:srgbClr val="990000"/>
                </a:solidFill>
              </a:rPr>
              <a:t>P</a:t>
            </a:r>
            <a:r>
              <a:rPr lang="en-US" altLang="zh-CN" sz="2600" b="1" dirty="0">
                <a:solidFill>
                  <a:srgbClr val="990000"/>
                </a:solidFill>
              </a:rPr>
              <a:t>revious work</a:t>
            </a:r>
            <a:endParaRPr lang="zh-CN" altLang="en-US" sz="2600" b="1" dirty="0">
              <a:solidFill>
                <a:srgbClr val="990000"/>
              </a:solidFill>
            </a:endParaRPr>
          </a:p>
        </p:txBody>
      </p:sp>
      <p:pic>
        <p:nvPicPr>
          <p:cNvPr id="15363" name="内容占位符 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9" t="2455" r="12048" b="18568"/>
          <a:stretch>
            <a:fillRect/>
          </a:stretch>
        </p:blipFill>
        <p:spPr bwMode="auto">
          <a:xfrm>
            <a:off x="2495551" y="908050"/>
            <a:ext cx="3648075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27116" r="16138" b="25912"/>
          <a:stretch>
            <a:fillRect/>
          </a:stretch>
        </p:blipFill>
        <p:spPr bwMode="auto">
          <a:xfrm>
            <a:off x="1847850" y="3789364"/>
            <a:ext cx="6796088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文本框 2"/>
          <p:cNvSpPr txBox="1">
            <a:spLocks noChangeArrowheads="1"/>
          </p:cNvSpPr>
          <p:nvPr/>
        </p:nvSpPr>
        <p:spPr bwMode="auto">
          <a:xfrm>
            <a:off x="1524000" y="1417638"/>
            <a:ext cx="1042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b="1"/>
              <a:t>850hPa</a:t>
            </a:r>
          </a:p>
          <a:p>
            <a:r>
              <a:rPr lang="en-US" b="1"/>
              <a:t>GPH</a:t>
            </a:r>
          </a:p>
        </p:txBody>
      </p:sp>
      <p:sp>
        <p:nvSpPr>
          <p:cNvPr id="15366" name="文本框 3"/>
          <p:cNvSpPr txBox="1">
            <a:spLocks noChangeArrowheads="1"/>
          </p:cNvSpPr>
          <p:nvPr/>
        </p:nvSpPr>
        <p:spPr bwMode="auto">
          <a:xfrm>
            <a:off x="8472488" y="4365626"/>
            <a:ext cx="2087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b="1"/>
              <a:t>v-wind composite</a:t>
            </a:r>
          </a:p>
        </p:txBody>
      </p:sp>
      <p:sp>
        <p:nvSpPr>
          <p:cNvPr id="15367" name="文本框 4"/>
          <p:cNvSpPr txBox="1">
            <a:spLocks noChangeArrowheads="1"/>
          </p:cNvSpPr>
          <p:nvPr/>
        </p:nvSpPr>
        <p:spPr bwMode="auto">
          <a:xfrm>
            <a:off x="1847851" y="3500438"/>
            <a:ext cx="73437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sz="1200" b="1"/>
              <a:t>         difference of hail days and non-hail day        difference of the period before and after 1990</a:t>
            </a:r>
            <a:r>
              <a:rPr lang="en-US" sz="1200"/>
              <a:t>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311900" y="1417638"/>
            <a:ext cx="36004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weak dynamic forcing</a:t>
            </a:r>
          </a:p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weak v wind</a:t>
            </a:r>
          </a:p>
        </p:txBody>
      </p:sp>
    </p:spTree>
    <p:extLst>
      <p:ext uri="{BB962C8B-B14F-4D97-AF65-F5344CB8AC3E}">
        <p14:creationId xmlns:p14="http://schemas.microsoft.com/office/powerpoint/2010/main" val="197239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231" r="7137" b="6566"/>
          <a:stretch/>
        </p:blipFill>
        <p:spPr>
          <a:xfrm>
            <a:off x="111342" y="3961060"/>
            <a:ext cx="3698734" cy="28967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" t="1869" r="8156" b="6557"/>
          <a:stretch/>
        </p:blipFill>
        <p:spPr>
          <a:xfrm>
            <a:off x="4092893" y="4018221"/>
            <a:ext cx="3483219" cy="2827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72225" y="828679"/>
            <a:ext cx="3637851" cy="2884153"/>
            <a:chOff x="172225" y="-1"/>
            <a:chExt cx="3637851" cy="288415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9" t="2750" r="8514" b="6845"/>
            <a:stretch/>
          </p:blipFill>
          <p:spPr>
            <a:xfrm>
              <a:off x="172225" y="-1"/>
              <a:ext cx="3637851" cy="2884153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1800225" y="85727"/>
              <a:ext cx="800100" cy="202882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2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970974" y="785821"/>
            <a:ext cx="3605138" cy="3000365"/>
            <a:chOff x="3970974" y="0"/>
            <a:chExt cx="3444240" cy="280641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 t="1614" r="7137" b="6185"/>
            <a:stretch/>
          </p:blipFill>
          <p:spPr>
            <a:xfrm>
              <a:off x="3970974" y="0"/>
              <a:ext cx="3444240" cy="2806418"/>
            </a:xfrm>
            <a:prstGeom prst="rect">
              <a:avLst/>
            </a:prstGeom>
          </p:spPr>
        </p:pic>
        <p:sp>
          <p:nvSpPr>
            <p:cNvPr id="8" name="椭圆 7"/>
            <p:cNvSpPr/>
            <p:nvPr/>
          </p:nvSpPr>
          <p:spPr>
            <a:xfrm>
              <a:off x="5391586" y="152399"/>
              <a:ext cx="794901" cy="223361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2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661840" y="814396"/>
            <a:ext cx="3596710" cy="2898435"/>
            <a:chOff x="7576112" y="0"/>
            <a:chExt cx="3439551" cy="274357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4" t="1692" r="8130" b="7059"/>
            <a:stretch/>
          </p:blipFill>
          <p:spPr>
            <a:xfrm>
              <a:off x="7576112" y="0"/>
              <a:ext cx="3439551" cy="2743572"/>
            </a:xfrm>
            <a:prstGeom prst="rect">
              <a:avLst/>
            </a:prstGeom>
          </p:spPr>
        </p:pic>
        <p:sp>
          <p:nvSpPr>
            <p:cNvPr id="9" name="椭圆 8"/>
            <p:cNvSpPr/>
            <p:nvPr/>
          </p:nvSpPr>
          <p:spPr>
            <a:xfrm>
              <a:off x="9158288" y="603109"/>
              <a:ext cx="652460" cy="178290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2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058144" y="4672013"/>
            <a:ext cx="3500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vertical motion enhance ice process </a:t>
            </a:r>
          </a:p>
          <a:p>
            <a:r>
              <a:rPr lang="en-US" dirty="0" smtClean="0"/>
              <a:t>Lacking of liquid water content limit hail growth</a:t>
            </a:r>
            <a:endParaRPr 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00075" y="228600"/>
            <a:ext cx="270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Domain total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54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1"/>
            <a:ext cx="12010030" cy="7165074"/>
            <a:chOff x="0" y="1"/>
            <a:chExt cx="10454187" cy="577788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9" t="1023" r="6085" b="6172"/>
            <a:stretch/>
          </p:blipFill>
          <p:spPr>
            <a:xfrm>
              <a:off x="0" y="1"/>
              <a:ext cx="3534771" cy="287002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2" t="783" r="6798" b="5389"/>
            <a:stretch/>
          </p:blipFill>
          <p:spPr>
            <a:xfrm>
              <a:off x="3562067" y="40944"/>
              <a:ext cx="3343701" cy="2794887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2" t="1124" r="7181" b="5048"/>
            <a:stretch/>
          </p:blipFill>
          <p:spPr>
            <a:xfrm>
              <a:off x="7124131" y="40945"/>
              <a:ext cx="3330056" cy="280050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0" t="1124" r="6924" b="6072"/>
            <a:stretch/>
          </p:blipFill>
          <p:spPr>
            <a:xfrm>
              <a:off x="68235" y="2920623"/>
              <a:ext cx="3466536" cy="285726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0" t="1590" r="7099" b="6456"/>
            <a:stretch/>
          </p:blipFill>
          <p:spPr>
            <a:xfrm>
              <a:off x="3583921" y="2950360"/>
              <a:ext cx="3488316" cy="278658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" t="1891" r="7342" b="5987"/>
            <a:stretch/>
          </p:blipFill>
          <p:spPr>
            <a:xfrm>
              <a:off x="7142330" y="2988801"/>
              <a:ext cx="3311857" cy="2709702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3695343" y="3244334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/wave/s5/www/html/</a:t>
            </a:r>
            <a:r>
              <a:rPr lang="en-US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Groupmeeting</a:t>
            </a:r>
            <a:r>
              <a:rPr 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/20160510/</a:t>
            </a:r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3695343" y="3244334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/wave/s5/www/html/</a:t>
            </a:r>
            <a:r>
              <a:rPr lang="en-US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Groupmeeting</a:t>
            </a:r>
            <a:r>
              <a:rPr 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/20160510/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4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463" y="-641444"/>
            <a:ext cx="5026357" cy="50263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38" y="-541930"/>
            <a:ext cx="4926843" cy="49268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463" y="2988859"/>
            <a:ext cx="4921156" cy="49211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362" y="3084394"/>
            <a:ext cx="4825621" cy="482562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24044" y="2884725"/>
            <a:ext cx="181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c</a:t>
            </a:r>
            <a:r>
              <a:rPr lang="en-US" altLang="zh-CN" dirty="0" err="1" smtClean="0"/>
              <a:t>tr</a:t>
            </a:r>
            <a:r>
              <a:rPr lang="en-US" altLang="zh-CN" dirty="0" smtClean="0"/>
              <a:t>             -10</a:t>
            </a:r>
          </a:p>
          <a:p>
            <a:r>
              <a:rPr lang="en-US" dirty="0" smtClean="0"/>
              <a:t>+5             +10</a:t>
            </a:r>
            <a:endParaRPr 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8937007" y="757238"/>
            <a:ext cx="2864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 evolution</a:t>
            </a:r>
          </a:p>
          <a:p>
            <a:r>
              <a:rPr lang="en-US" dirty="0" smtClean="0"/>
              <a:t>(Maximum reflectivity)</a:t>
            </a:r>
          </a:p>
          <a:p>
            <a:endParaRPr lang="en-US" dirty="0"/>
          </a:p>
          <a:p>
            <a:r>
              <a:rPr lang="en-US" altLang="zh-CN" dirty="0" smtClean="0"/>
              <a:t>2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07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17114" r="4369" b="13632"/>
          <a:stretch/>
        </p:blipFill>
        <p:spPr>
          <a:xfrm>
            <a:off x="1364775" y="696035"/>
            <a:ext cx="7391321" cy="528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0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r="-1" b="6109"/>
          <a:stretch/>
        </p:blipFill>
        <p:spPr>
          <a:xfrm>
            <a:off x="5255756" y="603310"/>
            <a:ext cx="4489330" cy="318287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77611" y="603310"/>
            <a:ext cx="4894490" cy="3182878"/>
            <a:chOff x="-865415" y="0"/>
            <a:chExt cx="9471455" cy="633633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4" b="6656"/>
            <a:stretch/>
          </p:blipFill>
          <p:spPr>
            <a:xfrm>
              <a:off x="-865415" y="0"/>
              <a:ext cx="9471455" cy="6336333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3526971" y="4131129"/>
              <a:ext cx="0" cy="19104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1471612" y="0"/>
            <a:ext cx="521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Precipitation every 20 minutes </a:t>
            </a:r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928688" y="4500563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precipitation increase with </a:t>
            </a:r>
            <a:r>
              <a:rPr lang="en-US" dirty="0" err="1" smtClean="0"/>
              <a:t>qvapor</a:t>
            </a:r>
            <a:endParaRPr lang="en-US" dirty="0" smtClean="0"/>
          </a:p>
          <a:p>
            <a:r>
              <a:rPr lang="en-US" dirty="0" smtClean="0"/>
              <a:t>Responds of hail precipitation to increased </a:t>
            </a:r>
            <a:r>
              <a:rPr lang="en-US" dirty="0" err="1" smtClean="0"/>
              <a:t>qvapor</a:t>
            </a:r>
            <a:r>
              <a:rPr lang="en-US" dirty="0" smtClean="0"/>
              <a:t> is </a:t>
            </a:r>
            <a:r>
              <a:rPr lang="en-US" dirty="0" err="1" smtClean="0"/>
              <a:t>nonlinaer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0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15739" y="579162"/>
            <a:ext cx="6285063" cy="5921655"/>
            <a:chOff x="0" y="214319"/>
            <a:chExt cx="6605650" cy="633376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2894"/>
              <a:ext cx="3314700" cy="310288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205" y="214319"/>
              <a:ext cx="3249445" cy="3117167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02923"/>
              <a:ext cx="3314700" cy="314516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700" y="3425706"/>
              <a:ext cx="3267744" cy="3122382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3175" y="0"/>
            <a:ext cx="4208810" cy="4165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1415" y="3871771"/>
            <a:ext cx="2703739" cy="273671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254612" y="4663731"/>
            <a:ext cx="181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c</a:t>
            </a:r>
            <a:r>
              <a:rPr lang="en-US" altLang="zh-CN" dirty="0" err="1" smtClean="0"/>
              <a:t>tr</a:t>
            </a:r>
            <a:r>
              <a:rPr lang="en-US" altLang="zh-CN" dirty="0" smtClean="0"/>
              <a:t>             -10</a:t>
            </a:r>
          </a:p>
          <a:p>
            <a:r>
              <a:rPr lang="en-US" dirty="0" smtClean="0"/>
              <a:t>+5             +10</a:t>
            </a:r>
            <a:endParaRPr 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85774" y="0"/>
            <a:ext cx="6094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Max hail </a:t>
            </a:r>
            <a:r>
              <a:rPr lang="en-US" dirty="0" err="1" smtClean="0"/>
              <a:t>precip</a:t>
            </a:r>
            <a:r>
              <a:rPr lang="en-US" dirty="0" smtClean="0"/>
              <a:t> occur on high topography for all simulation</a:t>
            </a:r>
            <a:r>
              <a:rPr lang="en-US" altLang="zh-CN" dirty="0" smtClean="0"/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2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7200" y="44250"/>
            <a:ext cx="424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06-11_02:00  (the second process initiated)</a:t>
            </a:r>
            <a:endParaRPr 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2053810" y="685018"/>
            <a:ext cx="6513787" cy="5899265"/>
            <a:chOff x="-362608" y="1278200"/>
            <a:chExt cx="10486698" cy="8518491"/>
          </a:xfrm>
        </p:grpSpPr>
        <p:grpSp>
          <p:nvGrpSpPr>
            <p:cNvPr id="11" name="组合 10"/>
            <p:cNvGrpSpPr/>
            <p:nvPr/>
          </p:nvGrpSpPr>
          <p:grpSpPr>
            <a:xfrm>
              <a:off x="-362608" y="1278200"/>
              <a:ext cx="10486698" cy="8518491"/>
              <a:chOff x="-86521" y="338161"/>
              <a:chExt cx="6275612" cy="5728803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5924" y="3098470"/>
                <a:ext cx="3093167" cy="2952075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6521" y="3082050"/>
                <a:ext cx="3182445" cy="2984914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5923" y="369338"/>
                <a:ext cx="3083168" cy="2937379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94" y="338161"/>
                <a:ext cx="3075961" cy="2966884"/>
              </a:xfrm>
              <a:prstGeom prst="rect">
                <a:avLst/>
              </a:prstGeom>
            </p:spPr>
          </p:pic>
        </p:grpSp>
        <p:sp>
          <p:nvSpPr>
            <p:cNvPr id="13" name="矩形 12"/>
            <p:cNvSpPr/>
            <p:nvPr/>
          </p:nvSpPr>
          <p:spPr>
            <a:xfrm>
              <a:off x="1513490" y="2506717"/>
              <a:ext cx="2900855" cy="242789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909208" y="90416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c</a:t>
            </a:r>
            <a:r>
              <a:rPr lang="en-US" altLang="zh-CN" dirty="0" err="1" smtClean="0"/>
              <a:t>tr</a:t>
            </a:r>
            <a:r>
              <a:rPr lang="en-US" altLang="zh-CN" dirty="0" smtClean="0"/>
              <a:t>             -10</a:t>
            </a:r>
          </a:p>
          <a:p>
            <a:r>
              <a:rPr lang="en-US" dirty="0" smtClean="0"/>
              <a:t>+5             +10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0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16" y="1852667"/>
            <a:ext cx="3662291" cy="34793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368" y="1852666"/>
            <a:ext cx="3760177" cy="348127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2250" y="619482"/>
            <a:ext cx="681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 widespread persistent cold pool generated by the first process affect the structure intensity and development of the second process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516015" y="5457255"/>
            <a:ext cx="1621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Lfc</a:t>
            </a:r>
            <a:r>
              <a:rPr lang="en-US" dirty="0" smtClean="0"/>
              <a:t>&gt;3km    </a:t>
            </a:r>
          </a:p>
          <a:p>
            <a:r>
              <a:rPr lang="en-US" dirty="0" smtClean="0"/>
              <a:t>black contour: cape&gt;=1600</a:t>
            </a:r>
            <a:endParaRPr 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708553" y="1391002"/>
            <a:ext cx="973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mCIN</a:t>
            </a:r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247388" y="1374573"/>
            <a:ext cx="16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77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62000" y="457025"/>
            <a:ext cx="5105400" cy="4389295"/>
            <a:chOff x="1194614" y="914225"/>
            <a:chExt cx="4651651" cy="402370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4614" y="914225"/>
              <a:ext cx="4651651" cy="4023709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3752193" y="1143000"/>
              <a:ext cx="2094072" cy="2341179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6629400" y="706586"/>
            <a:ext cx="402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pool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60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629</Words>
  <Application>Microsoft Office PowerPoint</Application>
  <PresentationFormat>宽屏</PresentationFormat>
  <Paragraphs>110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9" baseType="lpstr">
      <vt:lpstr>宋体</vt:lpstr>
      <vt:lpstr>黑体</vt:lpstr>
      <vt:lpstr>Arial</vt:lpstr>
      <vt:lpstr>Calibri</vt:lpstr>
      <vt:lpstr>Calibri Light</vt:lpstr>
      <vt:lpstr>Office 主题</vt:lpstr>
      <vt:lpstr>Impact of initial moisture on hail production (real case simulation and sensitivity experiments using WRF)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Previous work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Mingxin Li</dc:creator>
  <cp:lastModifiedBy>Mingxin Li</cp:lastModifiedBy>
  <cp:revision>93</cp:revision>
  <dcterms:created xsi:type="dcterms:W3CDTF">2016-03-28T12:55:34Z</dcterms:created>
  <dcterms:modified xsi:type="dcterms:W3CDTF">2016-05-10T16:46:45Z</dcterms:modified>
</cp:coreProperties>
</file>