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notesMasterIdLst>
    <p:notesMasterId r:id="rId15"/>
  </p:notesMasterIdLst>
  <p:sldIdLst>
    <p:sldId id="258" r:id="rId2"/>
    <p:sldId id="256" r:id="rId3"/>
    <p:sldId id="271" r:id="rId4"/>
    <p:sldId id="272" r:id="rId5"/>
    <p:sldId id="260" r:id="rId6"/>
    <p:sldId id="262" r:id="rId7"/>
    <p:sldId id="273" r:id="rId8"/>
    <p:sldId id="265" r:id="rId9"/>
    <p:sldId id="266" r:id="rId10"/>
    <p:sldId id="274" r:id="rId11"/>
    <p:sldId id="276" r:id="rId12"/>
    <p:sldId id="270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4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0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3551B-63EC-D445-9EB3-8AF33B5F8D93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D35E-1ACA-F647-A7A1-9146DA6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7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1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9B79-0ED3-004F-898B-065BBA659258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179" y="1528568"/>
            <a:ext cx="6856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Contributions of moist convection and internal gravity waves to building the atmospheric “-5/3” kinetic energy spectra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382" y="3993312"/>
            <a:ext cx="3758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Qiang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Sun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Richard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Rotunno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Fuqing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Zhang</a:t>
            </a:r>
          </a:p>
          <a:p>
            <a:pPr algn="ctr"/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End of Semester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Groupmeeting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2016-05-10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0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4377" y="512817"/>
            <a:ext cx="8663532" cy="6275294"/>
            <a:chOff x="300901" y="50284"/>
            <a:chExt cx="9554297" cy="6626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90" b="28214"/>
            <a:stretch/>
          </p:blipFill>
          <p:spPr>
            <a:xfrm>
              <a:off x="300903" y="50285"/>
              <a:ext cx="3353172" cy="21287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16" b="27846"/>
            <a:stretch/>
          </p:blipFill>
          <p:spPr>
            <a:xfrm>
              <a:off x="300902" y="2368461"/>
              <a:ext cx="3353172" cy="19527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40" b="22971"/>
            <a:stretch/>
          </p:blipFill>
          <p:spPr>
            <a:xfrm>
              <a:off x="300901" y="4508362"/>
              <a:ext cx="3353172" cy="21622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3" b="28020"/>
            <a:stretch/>
          </p:blipFill>
          <p:spPr>
            <a:xfrm>
              <a:off x="3270471" y="50285"/>
              <a:ext cx="3353172" cy="21287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3" b="27921"/>
            <a:stretch/>
          </p:blipFill>
          <p:spPr>
            <a:xfrm>
              <a:off x="3270470" y="2353794"/>
              <a:ext cx="3353172" cy="19611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3" b="23168"/>
            <a:stretch/>
          </p:blipFill>
          <p:spPr>
            <a:xfrm>
              <a:off x="3270470" y="4514647"/>
              <a:ext cx="3353172" cy="21622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84" b="27723"/>
            <a:stretch/>
          </p:blipFill>
          <p:spPr>
            <a:xfrm>
              <a:off x="6231447" y="50284"/>
              <a:ext cx="3353172" cy="21455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74" b="28053"/>
            <a:stretch/>
          </p:blipFill>
          <p:spPr>
            <a:xfrm>
              <a:off x="6231447" y="2359251"/>
              <a:ext cx="3350016" cy="19481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43" b="23168"/>
            <a:stretch/>
          </p:blipFill>
          <p:spPr>
            <a:xfrm>
              <a:off x="6231447" y="4507094"/>
              <a:ext cx="3353172" cy="2162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54" t="27991" r="13526" b="63404"/>
            <a:stretch/>
          </p:blipFill>
          <p:spPr>
            <a:xfrm>
              <a:off x="9180695" y="251345"/>
              <a:ext cx="674503" cy="633207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933182" y="71765"/>
            <a:ext cx="48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Spectra </a:t>
            </a:r>
            <a:r>
              <a:rPr kumimoji="1" lang="en-US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Budget </a:t>
            </a:r>
            <a:r>
              <a:rPr kumimoji="1" lang="en-US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Analysis at different levels</a:t>
            </a:r>
            <a:endParaRPr kumimoji="1" lang="en-US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5855" y="1519735"/>
            <a:ext cx="142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Lower </a:t>
            </a:r>
          </a:p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roposphere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5854" y="3355529"/>
            <a:ext cx="142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Upper</a:t>
            </a:r>
          </a:p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roposphere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3209" y="5393031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Lower </a:t>
            </a: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Stratosphere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971366" y="2542127"/>
            <a:ext cx="968188" cy="1617493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664076" y="3081483"/>
            <a:ext cx="968188" cy="1617493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41518" y="156390"/>
            <a:ext cx="2246816" cy="6531281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6730" y="786841"/>
            <a:ext cx="642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Kinetic Energy Spectra </a:t>
            </a:r>
            <a:r>
              <a:rPr kumimoji="1" lang="en-US" altLang="zh-CN" b="1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in Experiment with Coriolis effect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79010" y="1843804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400    200   100      50      25   16   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5019" y="151558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avelength (km)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8124" y="5401618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            10                               100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9692" y="559779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wavenumber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2" b="27959"/>
          <a:stretch/>
        </p:blipFill>
        <p:spPr>
          <a:xfrm>
            <a:off x="1783978" y="2109450"/>
            <a:ext cx="5549810" cy="33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161890" y="504533"/>
            <a:ext cx="8659368" cy="6272784"/>
            <a:chOff x="196698" y="43070"/>
            <a:chExt cx="9615098" cy="6725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07" b="28049"/>
            <a:stretch/>
          </p:blipFill>
          <p:spPr>
            <a:xfrm>
              <a:off x="196699" y="54761"/>
              <a:ext cx="3380182" cy="21659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3" b="27805"/>
            <a:stretch/>
          </p:blipFill>
          <p:spPr>
            <a:xfrm>
              <a:off x="196699" y="2381866"/>
              <a:ext cx="3380182" cy="1997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3" b="22683"/>
            <a:stretch/>
          </p:blipFill>
          <p:spPr>
            <a:xfrm>
              <a:off x="196698" y="4550079"/>
              <a:ext cx="3380182" cy="22185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07" b="27804"/>
            <a:stretch/>
          </p:blipFill>
          <p:spPr>
            <a:xfrm>
              <a:off x="3173393" y="54761"/>
              <a:ext cx="3380182" cy="21765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4" b="27804"/>
            <a:stretch/>
          </p:blipFill>
          <p:spPr>
            <a:xfrm>
              <a:off x="3173392" y="2383040"/>
              <a:ext cx="3380182" cy="19977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9" b="22927"/>
            <a:stretch/>
          </p:blipFill>
          <p:spPr>
            <a:xfrm>
              <a:off x="3173393" y="4546653"/>
              <a:ext cx="3385405" cy="22219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64" b="27805"/>
            <a:stretch/>
          </p:blipFill>
          <p:spPr>
            <a:xfrm>
              <a:off x="6150087" y="43070"/>
              <a:ext cx="3380182" cy="21870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3" b="27805"/>
            <a:stretch/>
          </p:blipFill>
          <p:spPr>
            <a:xfrm>
              <a:off x="6150087" y="2392380"/>
              <a:ext cx="3380182" cy="19977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10" b="22927"/>
            <a:stretch/>
          </p:blipFill>
          <p:spPr>
            <a:xfrm>
              <a:off x="6150087" y="4546653"/>
              <a:ext cx="3385403" cy="22219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54" t="27991" r="13526" b="63404"/>
            <a:stretch/>
          </p:blipFill>
          <p:spPr>
            <a:xfrm>
              <a:off x="9137293" y="263883"/>
              <a:ext cx="674503" cy="633207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767771" y="100185"/>
            <a:ext cx="7229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Spectra </a:t>
            </a:r>
            <a:r>
              <a:rPr kumimoji="1" lang="en-US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Budget </a:t>
            </a:r>
            <a:r>
              <a:rPr kumimoji="1" lang="en-US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Analysis at different levels (</a:t>
            </a:r>
            <a:r>
              <a:rPr kumimoji="1" lang="en-US" b="1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Coriolis experiment)</a:t>
            </a:r>
            <a:endParaRPr kumimoji="1" lang="en-US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" name="Donut 22"/>
          <p:cNvSpPr/>
          <p:nvPr/>
        </p:nvSpPr>
        <p:spPr>
          <a:xfrm rot="19258217">
            <a:off x="3401140" y="2450211"/>
            <a:ext cx="1505838" cy="1911503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 rot="18921550">
            <a:off x="511516" y="2542142"/>
            <a:ext cx="968188" cy="205916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 rot="18921550">
            <a:off x="1031470" y="4755693"/>
            <a:ext cx="968188" cy="2059161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129" y="60063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Conclusion</a:t>
            </a:r>
            <a:endParaRPr lang="en-US" b="1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618" y="1651432"/>
            <a:ext cx="48623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Convective systems,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triggered in a horizontally homogeneous environment, are able to generate a background mesoscale kinetic energy spectrum with a -5/3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slope. </a:t>
            </a:r>
          </a:p>
          <a:p>
            <a:pPr marL="285750" indent="-285750">
              <a:buFont typeface="Wingdings" charset="2"/>
              <a:buChar char="q"/>
            </a:pPr>
            <a:endParaRPr lang="en-US" sz="1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Three physical processes actively contribute to the formation of the kinetic energy spectrum.</a:t>
            </a:r>
          </a:p>
          <a:p>
            <a:pPr marL="285750" indent="-285750">
              <a:buFont typeface="Wingdings" charset="2"/>
              <a:buChar char="q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The classical cascade picture can not be applied to our simulation.</a:t>
            </a:r>
          </a:p>
          <a:p>
            <a:pPr marL="285750" indent="-285750">
              <a:buFont typeface="Wingdings" charset="2"/>
              <a:buChar char="q"/>
            </a:pP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Strong communications exist between different height levels, due to vertical energy fluxes induced by convection and the gravity waves.</a:t>
            </a:r>
          </a:p>
          <a:p>
            <a:pPr marL="285750" indent="-285750">
              <a:buFont typeface="Wingdings" charset="2"/>
              <a:buChar char="q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61529" y="3308046"/>
            <a:ext cx="2775983" cy="2346547"/>
            <a:chOff x="355424" y="2718520"/>
            <a:chExt cx="4258325" cy="3725217"/>
          </a:xfrm>
        </p:grpSpPr>
        <p:sp>
          <p:nvSpPr>
            <p:cNvPr id="6" name="Parallelogram 5"/>
            <p:cNvSpPr/>
            <p:nvPr/>
          </p:nvSpPr>
          <p:spPr>
            <a:xfrm rot="717337">
              <a:off x="488063" y="2718520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 rot="717337">
              <a:off x="355426" y="5239315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63096" y="3894407"/>
              <a:ext cx="1110343" cy="1632519"/>
            </a:xfrm>
            <a:custGeom>
              <a:avLst/>
              <a:gdLst>
                <a:gd name="connsiteX0" fmla="*/ 97972 w 1110343"/>
                <a:gd name="connsiteY0" fmla="*/ 1266090 h 1396719"/>
                <a:gd name="connsiteX1" fmla="*/ 97972 w 1110343"/>
                <a:gd name="connsiteY1" fmla="*/ 1266090 h 1396719"/>
                <a:gd name="connsiteX2" fmla="*/ 97972 w 1110343"/>
                <a:gd name="connsiteY2" fmla="*/ 1091919 h 1396719"/>
                <a:gd name="connsiteX3" fmla="*/ 163286 w 1110343"/>
                <a:gd name="connsiteY3" fmla="*/ 1059262 h 1396719"/>
                <a:gd name="connsiteX4" fmla="*/ 108858 w 1110343"/>
                <a:gd name="connsiteY4" fmla="*/ 972176 h 1396719"/>
                <a:gd name="connsiteX5" fmla="*/ 119743 w 1110343"/>
                <a:gd name="connsiteY5" fmla="*/ 819776 h 1396719"/>
                <a:gd name="connsiteX6" fmla="*/ 141515 w 1110343"/>
                <a:gd name="connsiteY6" fmla="*/ 798005 h 1396719"/>
                <a:gd name="connsiteX7" fmla="*/ 76200 w 1110343"/>
                <a:gd name="connsiteY7" fmla="*/ 743576 h 1396719"/>
                <a:gd name="connsiteX8" fmla="*/ 43543 w 1110343"/>
                <a:gd name="connsiteY8" fmla="*/ 710919 h 1396719"/>
                <a:gd name="connsiteX9" fmla="*/ 32658 w 1110343"/>
                <a:gd name="connsiteY9" fmla="*/ 678262 h 1396719"/>
                <a:gd name="connsiteX10" fmla="*/ 0 w 1110343"/>
                <a:gd name="connsiteY10" fmla="*/ 612948 h 1396719"/>
                <a:gd name="connsiteX11" fmla="*/ 21772 w 1110343"/>
                <a:gd name="connsiteY11" fmla="*/ 536748 h 1396719"/>
                <a:gd name="connsiteX12" fmla="*/ 43543 w 1110343"/>
                <a:gd name="connsiteY12" fmla="*/ 514976 h 1396719"/>
                <a:gd name="connsiteX13" fmla="*/ 54429 w 1110343"/>
                <a:gd name="connsiteY13" fmla="*/ 482319 h 1396719"/>
                <a:gd name="connsiteX14" fmla="*/ 87086 w 1110343"/>
                <a:gd name="connsiteY14" fmla="*/ 471433 h 1396719"/>
                <a:gd name="connsiteX15" fmla="*/ 65315 w 1110343"/>
                <a:gd name="connsiteY15" fmla="*/ 406119 h 1396719"/>
                <a:gd name="connsiteX16" fmla="*/ 54429 w 1110343"/>
                <a:gd name="connsiteY16" fmla="*/ 373462 h 1396719"/>
                <a:gd name="connsiteX17" fmla="*/ 65315 w 1110343"/>
                <a:gd name="connsiteY17" fmla="*/ 297262 h 1396719"/>
                <a:gd name="connsiteX18" fmla="*/ 97972 w 1110343"/>
                <a:gd name="connsiteY18" fmla="*/ 242833 h 1396719"/>
                <a:gd name="connsiteX19" fmla="*/ 130629 w 1110343"/>
                <a:gd name="connsiteY19" fmla="*/ 231948 h 1396719"/>
                <a:gd name="connsiteX20" fmla="*/ 163286 w 1110343"/>
                <a:gd name="connsiteY20" fmla="*/ 242833 h 1396719"/>
                <a:gd name="connsiteX21" fmla="*/ 185058 w 1110343"/>
                <a:gd name="connsiteY21" fmla="*/ 264605 h 1396719"/>
                <a:gd name="connsiteX22" fmla="*/ 206829 w 1110343"/>
                <a:gd name="connsiteY22" fmla="*/ 199290 h 1396719"/>
                <a:gd name="connsiteX23" fmla="*/ 228600 w 1110343"/>
                <a:gd name="connsiteY23" fmla="*/ 133976 h 1396719"/>
                <a:gd name="connsiteX24" fmla="*/ 261258 w 1110343"/>
                <a:gd name="connsiteY24" fmla="*/ 79548 h 1396719"/>
                <a:gd name="connsiteX25" fmla="*/ 293915 w 1110343"/>
                <a:gd name="connsiteY25" fmla="*/ 68662 h 1396719"/>
                <a:gd name="connsiteX26" fmla="*/ 391886 w 1110343"/>
                <a:gd name="connsiteY26" fmla="*/ 68662 h 1396719"/>
                <a:gd name="connsiteX27" fmla="*/ 457200 w 1110343"/>
                <a:gd name="connsiteY27" fmla="*/ 46890 h 1396719"/>
                <a:gd name="connsiteX28" fmla="*/ 620486 w 1110343"/>
                <a:gd name="connsiteY28" fmla="*/ 79548 h 1396719"/>
                <a:gd name="connsiteX29" fmla="*/ 642258 w 1110343"/>
                <a:gd name="connsiteY29" fmla="*/ 101319 h 1396719"/>
                <a:gd name="connsiteX30" fmla="*/ 718458 w 1110343"/>
                <a:gd name="connsiteY30" fmla="*/ 90433 h 1396719"/>
                <a:gd name="connsiteX31" fmla="*/ 772886 w 1110343"/>
                <a:gd name="connsiteY31" fmla="*/ 46890 h 1396719"/>
                <a:gd name="connsiteX32" fmla="*/ 816429 w 1110343"/>
                <a:gd name="connsiteY32" fmla="*/ 36005 h 1396719"/>
                <a:gd name="connsiteX33" fmla="*/ 838200 w 1110343"/>
                <a:gd name="connsiteY33" fmla="*/ 3348 h 1396719"/>
                <a:gd name="connsiteX34" fmla="*/ 947058 w 1110343"/>
                <a:gd name="connsiteY34" fmla="*/ 36005 h 1396719"/>
                <a:gd name="connsiteX35" fmla="*/ 968829 w 1110343"/>
                <a:gd name="connsiteY35" fmla="*/ 68662 h 1396719"/>
                <a:gd name="connsiteX36" fmla="*/ 1034143 w 1110343"/>
                <a:gd name="connsiteY36" fmla="*/ 90433 h 1396719"/>
                <a:gd name="connsiteX37" fmla="*/ 1088572 w 1110343"/>
                <a:gd name="connsiteY37" fmla="*/ 123090 h 1396719"/>
                <a:gd name="connsiteX38" fmla="*/ 1110343 w 1110343"/>
                <a:gd name="connsiteY38" fmla="*/ 144862 h 1396719"/>
                <a:gd name="connsiteX39" fmla="*/ 1099458 w 1110343"/>
                <a:gd name="connsiteY39" fmla="*/ 210176 h 1396719"/>
                <a:gd name="connsiteX40" fmla="*/ 1077686 w 1110343"/>
                <a:gd name="connsiteY40" fmla="*/ 231948 h 1396719"/>
                <a:gd name="connsiteX41" fmla="*/ 1012372 w 1110343"/>
                <a:gd name="connsiteY41" fmla="*/ 308148 h 1396719"/>
                <a:gd name="connsiteX42" fmla="*/ 990600 w 1110343"/>
                <a:gd name="connsiteY42" fmla="*/ 329919 h 1396719"/>
                <a:gd name="connsiteX43" fmla="*/ 925286 w 1110343"/>
                <a:gd name="connsiteY43" fmla="*/ 351690 h 1396719"/>
                <a:gd name="connsiteX44" fmla="*/ 892629 w 1110343"/>
                <a:gd name="connsiteY44" fmla="*/ 362576 h 1396719"/>
                <a:gd name="connsiteX45" fmla="*/ 805543 w 1110343"/>
                <a:gd name="connsiteY45" fmla="*/ 373462 h 1396719"/>
                <a:gd name="connsiteX46" fmla="*/ 696686 w 1110343"/>
                <a:gd name="connsiteY46" fmla="*/ 395233 h 1396719"/>
                <a:gd name="connsiteX47" fmla="*/ 685800 w 1110343"/>
                <a:gd name="connsiteY47" fmla="*/ 427890 h 1396719"/>
                <a:gd name="connsiteX48" fmla="*/ 674915 w 1110343"/>
                <a:gd name="connsiteY48" fmla="*/ 525862 h 1396719"/>
                <a:gd name="connsiteX49" fmla="*/ 653143 w 1110343"/>
                <a:gd name="connsiteY49" fmla="*/ 547633 h 1396719"/>
                <a:gd name="connsiteX50" fmla="*/ 609600 w 1110343"/>
                <a:gd name="connsiteY50" fmla="*/ 634719 h 1396719"/>
                <a:gd name="connsiteX51" fmla="*/ 576943 w 1110343"/>
                <a:gd name="connsiteY51" fmla="*/ 656490 h 1396719"/>
                <a:gd name="connsiteX52" fmla="*/ 511629 w 1110343"/>
                <a:gd name="connsiteY52" fmla="*/ 678262 h 1396719"/>
                <a:gd name="connsiteX53" fmla="*/ 489858 w 1110343"/>
                <a:gd name="connsiteY53" fmla="*/ 710919 h 1396719"/>
                <a:gd name="connsiteX54" fmla="*/ 468086 w 1110343"/>
                <a:gd name="connsiteY54" fmla="*/ 983062 h 1396719"/>
                <a:gd name="connsiteX55" fmla="*/ 435429 w 1110343"/>
                <a:gd name="connsiteY55" fmla="*/ 1048376 h 1396719"/>
                <a:gd name="connsiteX56" fmla="*/ 283029 w 1110343"/>
                <a:gd name="connsiteY56" fmla="*/ 1385833 h 1396719"/>
                <a:gd name="connsiteX57" fmla="*/ 174172 w 1110343"/>
                <a:gd name="connsiteY57" fmla="*/ 1396719 h 1396719"/>
                <a:gd name="connsiteX58" fmla="*/ 97972 w 1110343"/>
                <a:gd name="connsiteY58" fmla="*/ 1266090 h 13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10343" h="1396719">
                  <a:moveTo>
                    <a:pt x="97972" y="1266090"/>
                  </a:moveTo>
                  <a:lnTo>
                    <a:pt x="97972" y="1266090"/>
                  </a:lnTo>
                  <a:cubicBezTo>
                    <a:pt x="92651" y="1218204"/>
                    <a:pt x="75881" y="1141624"/>
                    <a:pt x="97972" y="1091919"/>
                  </a:cubicBezTo>
                  <a:cubicBezTo>
                    <a:pt x="105312" y="1075405"/>
                    <a:pt x="148796" y="1064092"/>
                    <a:pt x="163286" y="1059262"/>
                  </a:cubicBezTo>
                  <a:cubicBezTo>
                    <a:pt x="109164" y="1005140"/>
                    <a:pt x="124721" y="1035633"/>
                    <a:pt x="108858" y="972176"/>
                  </a:cubicBezTo>
                  <a:cubicBezTo>
                    <a:pt x="112486" y="921376"/>
                    <a:pt x="110357" y="869833"/>
                    <a:pt x="119743" y="819776"/>
                  </a:cubicBezTo>
                  <a:cubicBezTo>
                    <a:pt x="121634" y="809689"/>
                    <a:pt x="141515" y="808268"/>
                    <a:pt x="141515" y="798005"/>
                  </a:cubicBezTo>
                  <a:cubicBezTo>
                    <a:pt x="141515" y="764283"/>
                    <a:pt x="93275" y="755772"/>
                    <a:pt x="76200" y="743576"/>
                  </a:cubicBezTo>
                  <a:cubicBezTo>
                    <a:pt x="63673" y="734628"/>
                    <a:pt x="54429" y="721805"/>
                    <a:pt x="43543" y="710919"/>
                  </a:cubicBezTo>
                  <a:cubicBezTo>
                    <a:pt x="39915" y="700033"/>
                    <a:pt x="37790" y="688525"/>
                    <a:pt x="32658" y="678262"/>
                  </a:cubicBezTo>
                  <a:cubicBezTo>
                    <a:pt x="-9550" y="593846"/>
                    <a:pt x="27364" y="695039"/>
                    <a:pt x="0" y="612948"/>
                  </a:cubicBezTo>
                  <a:cubicBezTo>
                    <a:pt x="2034" y="604813"/>
                    <a:pt x="15079" y="547904"/>
                    <a:pt x="21772" y="536748"/>
                  </a:cubicBezTo>
                  <a:cubicBezTo>
                    <a:pt x="27052" y="527947"/>
                    <a:pt x="36286" y="522233"/>
                    <a:pt x="43543" y="514976"/>
                  </a:cubicBezTo>
                  <a:cubicBezTo>
                    <a:pt x="47172" y="504090"/>
                    <a:pt x="46315" y="490433"/>
                    <a:pt x="54429" y="482319"/>
                  </a:cubicBezTo>
                  <a:cubicBezTo>
                    <a:pt x="62543" y="474205"/>
                    <a:pt x="85463" y="482792"/>
                    <a:pt x="87086" y="471433"/>
                  </a:cubicBezTo>
                  <a:cubicBezTo>
                    <a:pt x="90332" y="448715"/>
                    <a:pt x="72572" y="427890"/>
                    <a:pt x="65315" y="406119"/>
                  </a:cubicBezTo>
                  <a:lnTo>
                    <a:pt x="54429" y="373462"/>
                  </a:lnTo>
                  <a:cubicBezTo>
                    <a:pt x="58058" y="348062"/>
                    <a:pt x="60283" y="322422"/>
                    <a:pt x="65315" y="297262"/>
                  </a:cubicBezTo>
                  <a:cubicBezTo>
                    <a:pt x="69985" y="273909"/>
                    <a:pt x="76548" y="255687"/>
                    <a:pt x="97972" y="242833"/>
                  </a:cubicBezTo>
                  <a:cubicBezTo>
                    <a:pt x="107811" y="236930"/>
                    <a:pt x="119743" y="235576"/>
                    <a:pt x="130629" y="231948"/>
                  </a:cubicBezTo>
                  <a:cubicBezTo>
                    <a:pt x="141515" y="235576"/>
                    <a:pt x="153447" y="236930"/>
                    <a:pt x="163286" y="242833"/>
                  </a:cubicBezTo>
                  <a:cubicBezTo>
                    <a:pt x="172087" y="248113"/>
                    <a:pt x="177801" y="271862"/>
                    <a:pt x="185058" y="264605"/>
                  </a:cubicBezTo>
                  <a:cubicBezTo>
                    <a:pt x="201286" y="248377"/>
                    <a:pt x="199572" y="221062"/>
                    <a:pt x="206829" y="199290"/>
                  </a:cubicBezTo>
                  <a:lnTo>
                    <a:pt x="228600" y="133976"/>
                  </a:lnTo>
                  <a:cubicBezTo>
                    <a:pt x="237163" y="108288"/>
                    <a:pt x="236353" y="94491"/>
                    <a:pt x="261258" y="79548"/>
                  </a:cubicBezTo>
                  <a:cubicBezTo>
                    <a:pt x="271097" y="73644"/>
                    <a:pt x="283029" y="72291"/>
                    <a:pt x="293915" y="68662"/>
                  </a:cubicBezTo>
                  <a:cubicBezTo>
                    <a:pt x="397576" y="103215"/>
                    <a:pt x="325349" y="98234"/>
                    <a:pt x="391886" y="68662"/>
                  </a:cubicBezTo>
                  <a:cubicBezTo>
                    <a:pt x="412857" y="59341"/>
                    <a:pt x="457200" y="46890"/>
                    <a:pt x="457200" y="46890"/>
                  </a:cubicBezTo>
                  <a:cubicBezTo>
                    <a:pt x="557994" y="55290"/>
                    <a:pt x="564311" y="34608"/>
                    <a:pt x="620486" y="79548"/>
                  </a:cubicBezTo>
                  <a:cubicBezTo>
                    <a:pt x="628500" y="85959"/>
                    <a:pt x="635001" y="94062"/>
                    <a:pt x="642258" y="101319"/>
                  </a:cubicBezTo>
                  <a:cubicBezTo>
                    <a:pt x="667658" y="97690"/>
                    <a:pt x="693882" y="97806"/>
                    <a:pt x="718458" y="90433"/>
                  </a:cubicBezTo>
                  <a:cubicBezTo>
                    <a:pt x="783000" y="71070"/>
                    <a:pt x="723550" y="71558"/>
                    <a:pt x="772886" y="46890"/>
                  </a:cubicBezTo>
                  <a:cubicBezTo>
                    <a:pt x="786267" y="40199"/>
                    <a:pt x="801915" y="39633"/>
                    <a:pt x="816429" y="36005"/>
                  </a:cubicBezTo>
                  <a:cubicBezTo>
                    <a:pt x="823686" y="25119"/>
                    <a:pt x="825429" y="6186"/>
                    <a:pt x="838200" y="3348"/>
                  </a:cubicBezTo>
                  <a:cubicBezTo>
                    <a:pt x="890736" y="-8327"/>
                    <a:pt x="911722" y="12448"/>
                    <a:pt x="947058" y="36005"/>
                  </a:cubicBezTo>
                  <a:cubicBezTo>
                    <a:pt x="954315" y="46891"/>
                    <a:pt x="957735" y="61728"/>
                    <a:pt x="968829" y="68662"/>
                  </a:cubicBezTo>
                  <a:cubicBezTo>
                    <a:pt x="988290" y="80825"/>
                    <a:pt x="1034143" y="90433"/>
                    <a:pt x="1034143" y="90433"/>
                  </a:cubicBezTo>
                  <a:cubicBezTo>
                    <a:pt x="1089311" y="145601"/>
                    <a:pt x="1017913" y="80694"/>
                    <a:pt x="1088572" y="123090"/>
                  </a:cubicBezTo>
                  <a:cubicBezTo>
                    <a:pt x="1097373" y="128370"/>
                    <a:pt x="1103086" y="137605"/>
                    <a:pt x="1110343" y="144862"/>
                  </a:cubicBezTo>
                  <a:cubicBezTo>
                    <a:pt x="1106715" y="166633"/>
                    <a:pt x="1107208" y="189510"/>
                    <a:pt x="1099458" y="210176"/>
                  </a:cubicBezTo>
                  <a:cubicBezTo>
                    <a:pt x="1095854" y="219786"/>
                    <a:pt x="1084097" y="223934"/>
                    <a:pt x="1077686" y="231948"/>
                  </a:cubicBezTo>
                  <a:cubicBezTo>
                    <a:pt x="1011375" y="314837"/>
                    <a:pt x="1117183" y="203338"/>
                    <a:pt x="1012372" y="308148"/>
                  </a:cubicBezTo>
                  <a:cubicBezTo>
                    <a:pt x="1005115" y="315405"/>
                    <a:pt x="1000337" y="326674"/>
                    <a:pt x="990600" y="329919"/>
                  </a:cubicBezTo>
                  <a:lnTo>
                    <a:pt x="925286" y="351690"/>
                  </a:lnTo>
                  <a:cubicBezTo>
                    <a:pt x="914400" y="355319"/>
                    <a:pt x="904015" y="361153"/>
                    <a:pt x="892629" y="362576"/>
                  </a:cubicBezTo>
                  <a:cubicBezTo>
                    <a:pt x="863600" y="366205"/>
                    <a:pt x="834400" y="368653"/>
                    <a:pt x="805543" y="373462"/>
                  </a:cubicBezTo>
                  <a:cubicBezTo>
                    <a:pt x="769042" y="379545"/>
                    <a:pt x="696686" y="395233"/>
                    <a:pt x="696686" y="395233"/>
                  </a:cubicBezTo>
                  <a:cubicBezTo>
                    <a:pt x="693057" y="406119"/>
                    <a:pt x="687686" y="416572"/>
                    <a:pt x="685800" y="427890"/>
                  </a:cubicBezTo>
                  <a:cubicBezTo>
                    <a:pt x="680398" y="460301"/>
                    <a:pt x="683561" y="494162"/>
                    <a:pt x="674915" y="525862"/>
                  </a:cubicBezTo>
                  <a:cubicBezTo>
                    <a:pt x="672215" y="535764"/>
                    <a:pt x="660400" y="540376"/>
                    <a:pt x="653143" y="547633"/>
                  </a:cubicBezTo>
                  <a:cubicBezTo>
                    <a:pt x="635850" y="599514"/>
                    <a:pt x="644146" y="607083"/>
                    <a:pt x="609600" y="634719"/>
                  </a:cubicBezTo>
                  <a:cubicBezTo>
                    <a:pt x="599384" y="642892"/>
                    <a:pt x="588898" y="651177"/>
                    <a:pt x="576943" y="656490"/>
                  </a:cubicBezTo>
                  <a:cubicBezTo>
                    <a:pt x="555972" y="665811"/>
                    <a:pt x="511629" y="678262"/>
                    <a:pt x="511629" y="678262"/>
                  </a:cubicBezTo>
                  <a:cubicBezTo>
                    <a:pt x="504372" y="689148"/>
                    <a:pt x="493031" y="698227"/>
                    <a:pt x="489858" y="710919"/>
                  </a:cubicBezTo>
                  <a:cubicBezTo>
                    <a:pt x="479649" y="751756"/>
                    <a:pt x="468451" y="979597"/>
                    <a:pt x="468086" y="983062"/>
                  </a:cubicBezTo>
                  <a:cubicBezTo>
                    <a:pt x="465269" y="1009820"/>
                    <a:pt x="449647" y="1027048"/>
                    <a:pt x="435429" y="1048376"/>
                  </a:cubicBezTo>
                  <a:cubicBezTo>
                    <a:pt x="410448" y="1423103"/>
                    <a:pt x="522502" y="1364063"/>
                    <a:pt x="283029" y="1385833"/>
                  </a:cubicBezTo>
                  <a:lnTo>
                    <a:pt x="174172" y="1396719"/>
                  </a:lnTo>
                  <a:cubicBezTo>
                    <a:pt x="47480" y="1380882"/>
                    <a:pt x="110672" y="1287861"/>
                    <a:pt x="97972" y="12660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85750" y="4198510"/>
              <a:ext cx="1153886" cy="1861457"/>
            </a:xfrm>
            <a:custGeom>
              <a:avLst/>
              <a:gdLst>
                <a:gd name="connsiteX0" fmla="*/ 76200 w 1153886"/>
                <a:gd name="connsiteY0" fmla="*/ 1382485 h 1621971"/>
                <a:gd name="connsiteX1" fmla="*/ 76200 w 1153886"/>
                <a:gd name="connsiteY1" fmla="*/ 1382485 h 1621971"/>
                <a:gd name="connsiteX2" fmla="*/ 65315 w 1153886"/>
                <a:gd name="connsiteY2" fmla="*/ 1219200 h 1621971"/>
                <a:gd name="connsiteX3" fmla="*/ 43543 w 1153886"/>
                <a:gd name="connsiteY3" fmla="*/ 1153885 h 1621971"/>
                <a:gd name="connsiteX4" fmla="*/ 32657 w 1153886"/>
                <a:gd name="connsiteY4" fmla="*/ 1121228 h 1621971"/>
                <a:gd name="connsiteX5" fmla="*/ 43543 w 1153886"/>
                <a:gd name="connsiteY5" fmla="*/ 968828 h 1621971"/>
                <a:gd name="connsiteX6" fmla="*/ 65315 w 1153886"/>
                <a:gd name="connsiteY6" fmla="*/ 903514 h 1621971"/>
                <a:gd name="connsiteX7" fmla="*/ 32657 w 1153886"/>
                <a:gd name="connsiteY7" fmla="*/ 740228 h 1621971"/>
                <a:gd name="connsiteX8" fmla="*/ 21772 w 1153886"/>
                <a:gd name="connsiteY8" fmla="*/ 707571 h 1621971"/>
                <a:gd name="connsiteX9" fmla="*/ 10886 w 1153886"/>
                <a:gd name="connsiteY9" fmla="*/ 674914 h 1621971"/>
                <a:gd name="connsiteX10" fmla="*/ 21772 w 1153886"/>
                <a:gd name="connsiteY10" fmla="*/ 587828 h 1621971"/>
                <a:gd name="connsiteX11" fmla="*/ 43543 w 1153886"/>
                <a:gd name="connsiteY11" fmla="*/ 555171 h 1621971"/>
                <a:gd name="connsiteX12" fmla="*/ 54429 w 1153886"/>
                <a:gd name="connsiteY12" fmla="*/ 522514 h 1621971"/>
                <a:gd name="connsiteX13" fmla="*/ 32657 w 1153886"/>
                <a:gd name="connsiteY13" fmla="*/ 348342 h 1621971"/>
                <a:gd name="connsiteX14" fmla="*/ 21772 w 1153886"/>
                <a:gd name="connsiteY14" fmla="*/ 315685 h 1621971"/>
                <a:gd name="connsiteX15" fmla="*/ 0 w 1153886"/>
                <a:gd name="connsiteY15" fmla="*/ 293914 h 1621971"/>
                <a:gd name="connsiteX16" fmla="*/ 21772 w 1153886"/>
                <a:gd name="connsiteY16" fmla="*/ 206828 h 1621971"/>
                <a:gd name="connsiteX17" fmla="*/ 43543 w 1153886"/>
                <a:gd name="connsiteY17" fmla="*/ 174171 h 1621971"/>
                <a:gd name="connsiteX18" fmla="*/ 130629 w 1153886"/>
                <a:gd name="connsiteY18" fmla="*/ 108857 h 1621971"/>
                <a:gd name="connsiteX19" fmla="*/ 195943 w 1153886"/>
                <a:gd name="connsiteY19" fmla="*/ 87085 h 1621971"/>
                <a:gd name="connsiteX20" fmla="*/ 228600 w 1153886"/>
                <a:gd name="connsiteY20" fmla="*/ 76200 h 1621971"/>
                <a:gd name="connsiteX21" fmla="*/ 293915 w 1153886"/>
                <a:gd name="connsiteY21" fmla="*/ 108857 h 1621971"/>
                <a:gd name="connsiteX22" fmla="*/ 326572 w 1153886"/>
                <a:gd name="connsiteY22" fmla="*/ 119742 h 1621971"/>
                <a:gd name="connsiteX23" fmla="*/ 391886 w 1153886"/>
                <a:gd name="connsiteY23" fmla="*/ 87085 h 1621971"/>
                <a:gd name="connsiteX24" fmla="*/ 424543 w 1153886"/>
                <a:gd name="connsiteY24" fmla="*/ 65314 h 1621971"/>
                <a:gd name="connsiteX25" fmla="*/ 468086 w 1153886"/>
                <a:gd name="connsiteY25" fmla="*/ 54428 h 1621971"/>
                <a:gd name="connsiteX26" fmla="*/ 500743 w 1153886"/>
                <a:gd name="connsiteY26" fmla="*/ 43542 h 1621971"/>
                <a:gd name="connsiteX27" fmla="*/ 642257 w 1153886"/>
                <a:gd name="connsiteY27" fmla="*/ 54428 h 1621971"/>
                <a:gd name="connsiteX28" fmla="*/ 685800 w 1153886"/>
                <a:gd name="connsiteY28" fmla="*/ 65314 h 1621971"/>
                <a:gd name="connsiteX29" fmla="*/ 751115 w 1153886"/>
                <a:gd name="connsiteY29" fmla="*/ 32657 h 1621971"/>
                <a:gd name="connsiteX30" fmla="*/ 772886 w 1153886"/>
                <a:gd name="connsiteY30" fmla="*/ 10885 h 1621971"/>
                <a:gd name="connsiteX31" fmla="*/ 805543 w 1153886"/>
                <a:gd name="connsiteY31" fmla="*/ 0 h 1621971"/>
                <a:gd name="connsiteX32" fmla="*/ 1034143 w 1153886"/>
                <a:gd name="connsiteY32" fmla="*/ 10885 h 1621971"/>
                <a:gd name="connsiteX33" fmla="*/ 1088572 w 1153886"/>
                <a:gd name="connsiteY33" fmla="*/ 65314 h 1621971"/>
                <a:gd name="connsiteX34" fmla="*/ 1099457 w 1153886"/>
                <a:gd name="connsiteY34" fmla="*/ 97971 h 1621971"/>
                <a:gd name="connsiteX35" fmla="*/ 1121229 w 1153886"/>
                <a:gd name="connsiteY35" fmla="*/ 119742 h 1621971"/>
                <a:gd name="connsiteX36" fmla="*/ 1132115 w 1153886"/>
                <a:gd name="connsiteY36" fmla="*/ 163285 h 1621971"/>
                <a:gd name="connsiteX37" fmla="*/ 1153886 w 1153886"/>
                <a:gd name="connsiteY37" fmla="*/ 228600 h 1621971"/>
                <a:gd name="connsiteX38" fmla="*/ 1132115 w 1153886"/>
                <a:gd name="connsiteY38" fmla="*/ 348342 h 1621971"/>
                <a:gd name="connsiteX39" fmla="*/ 1121229 w 1153886"/>
                <a:gd name="connsiteY39" fmla="*/ 381000 h 1621971"/>
                <a:gd name="connsiteX40" fmla="*/ 1066800 w 1153886"/>
                <a:gd name="connsiteY40" fmla="*/ 424542 h 1621971"/>
                <a:gd name="connsiteX41" fmla="*/ 936172 w 1153886"/>
                <a:gd name="connsiteY41" fmla="*/ 457200 h 1621971"/>
                <a:gd name="connsiteX42" fmla="*/ 838200 w 1153886"/>
                <a:gd name="connsiteY42" fmla="*/ 468085 h 1621971"/>
                <a:gd name="connsiteX43" fmla="*/ 772886 w 1153886"/>
                <a:gd name="connsiteY43" fmla="*/ 489857 h 1621971"/>
                <a:gd name="connsiteX44" fmla="*/ 740229 w 1153886"/>
                <a:gd name="connsiteY44" fmla="*/ 500742 h 1621971"/>
                <a:gd name="connsiteX45" fmla="*/ 653143 w 1153886"/>
                <a:gd name="connsiteY45" fmla="*/ 522514 h 1621971"/>
                <a:gd name="connsiteX46" fmla="*/ 620486 w 1153886"/>
                <a:gd name="connsiteY46" fmla="*/ 555171 h 1621971"/>
                <a:gd name="connsiteX47" fmla="*/ 587829 w 1153886"/>
                <a:gd name="connsiteY47" fmla="*/ 609600 h 1621971"/>
                <a:gd name="connsiteX48" fmla="*/ 555172 w 1153886"/>
                <a:gd name="connsiteY48" fmla="*/ 729342 h 1621971"/>
                <a:gd name="connsiteX49" fmla="*/ 511629 w 1153886"/>
                <a:gd name="connsiteY49" fmla="*/ 783771 h 1621971"/>
                <a:gd name="connsiteX50" fmla="*/ 489857 w 1153886"/>
                <a:gd name="connsiteY50" fmla="*/ 805542 h 1621971"/>
                <a:gd name="connsiteX51" fmla="*/ 478972 w 1153886"/>
                <a:gd name="connsiteY51" fmla="*/ 838200 h 1621971"/>
                <a:gd name="connsiteX52" fmla="*/ 457200 w 1153886"/>
                <a:gd name="connsiteY52" fmla="*/ 990600 h 1621971"/>
                <a:gd name="connsiteX53" fmla="*/ 435429 w 1153886"/>
                <a:gd name="connsiteY53" fmla="*/ 1055914 h 1621971"/>
                <a:gd name="connsiteX54" fmla="*/ 424543 w 1153886"/>
                <a:gd name="connsiteY54" fmla="*/ 1197428 h 1621971"/>
                <a:gd name="connsiteX55" fmla="*/ 413657 w 1153886"/>
                <a:gd name="connsiteY55" fmla="*/ 1251857 h 1621971"/>
                <a:gd name="connsiteX56" fmla="*/ 391886 w 1153886"/>
                <a:gd name="connsiteY56" fmla="*/ 1338942 h 1621971"/>
                <a:gd name="connsiteX57" fmla="*/ 370115 w 1153886"/>
                <a:gd name="connsiteY57" fmla="*/ 1415142 h 1621971"/>
                <a:gd name="connsiteX58" fmla="*/ 359229 w 1153886"/>
                <a:gd name="connsiteY58" fmla="*/ 1469571 h 1621971"/>
                <a:gd name="connsiteX59" fmla="*/ 348343 w 1153886"/>
                <a:gd name="connsiteY59" fmla="*/ 1556657 h 1621971"/>
                <a:gd name="connsiteX60" fmla="*/ 250372 w 1153886"/>
                <a:gd name="connsiteY60" fmla="*/ 1600200 h 1621971"/>
                <a:gd name="connsiteX61" fmla="*/ 217715 w 1153886"/>
                <a:gd name="connsiteY61" fmla="*/ 1611085 h 1621971"/>
                <a:gd name="connsiteX62" fmla="*/ 185057 w 1153886"/>
                <a:gd name="connsiteY62" fmla="*/ 1621971 h 1621971"/>
                <a:gd name="connsiteX63" fmla="*/ 119743 w 1153886"/>
                <a:gd name="connsiteY63" fmla="*/ 1611085 h 1621971"/>
                <a:gd name="connsiteX64" fmla="*/ 65315 w 1153886"/>
                <a:gd name="connsiteY64" fmla="*/ 1600200 h 1621971"/>
                <a:gd name="connsiteX65" fmla="*/ 87086 w 1153886"/>
                <a:gd name="connsiteY65" fmla="*/ 1404257 h 1621971"/>
                <a:gd name="connsiteX66" fmla="*/ 76200 w 1153886"/>
                <a:gd name="connsiteY66" fmla="*/ 1382485 h 162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53886" h="1621971">
                  <a:moveTo>
                    <a:pt x="76200" y="1382485"/>
                  </a:moveTo>
                  <a:lnTo>
                    <a:pt x="76200" y="1382485"/>
                  </a:lnTo>
                  <a:cubicBezTo>
                    <a:pt x="72572" y="1328057"/>
                    <a:pt x="73029" y="1273201"/>
                    <a:pt x="65315" y="1219200"/>
                  </a:cubicBezTo>
                  <a:cubicBezTo>
                    <a:pt x="62069" y="1196481"/>
                    <a:pt x="50800" y="1175657"/>
                    <a:pt x="43543" y="1153885"/>
                  </a:cubicBezTo>
                  <a:lnTo>
                    <a:pt x="32657" y="1121228"/>
                  </a:lnTo>
                  <a:cubicBezTo>
                    <a:pt x="36286" y="1070428"/>
                    <a:pt x="35988" y="1019194"/>
                    <a:pt x="43543" y="968828"/>
                  </a:cubicBezTo>
                  <a:cubicBezTo>
                    <a:pt x="46947" y="946133"/>
                    <a:pt x="65315" y="903514"/>
                    <a:pt x="65315" y="903514"/>
                  </a:cubicBezTo>
                  <a:cubicBezTo>
                    <a:pt x="51894" y="782727"/>
                    <a:pt x="64820" y="836718"/>
                    <a:pt x="32657" y="740228"/>
                  </a:cubicBezTo>
                  <a:lnTo>
                    <a:pt x="21772" y="707571"/>
                  </a:lnTo>
                  <a:lnTo>
                    <a:pt x="10886" y="674914"/>
                  </a:lnTo>
                  <a:cubicBezTo>
                    <a:pt x="14515" y="645885"/>
                    <a:pt x="14075" y="616052"/>
                    <a:pt x="21772" y="587828"/>
                  </a:cubicBezTo>
                  <a:cubicBezTo>
                    <a:pt x="25214" y="575206"/>
                    <a:pt x="37692" y="566873"/>
                    <a:pt x="43543" y="555171"/>
                  </a:cubicBezTo>
                  <a:cubicBezTo>
                    <a:pt x="48675" y="544908"/>
                    <a:pt x="50800" y="533400"/>
                    <a:pt x="54429" y="522514"/>
                  </a:cubicBezTo>
                  <a:cubicBezTo>
                    <a:pt x="47668" y="448146"/>
                    <a:pt x="48726" y="412618"/>
                    <a:pt x="32657" y="348342"/>
                  </a:cubicBezTo>
                  <a:cubicBezTo>
                    <a:pt x="29874" y="337210"/>
                    <a:pt x="27676" y="325524"/>
                    <a:pt x="21772" y="315685"/>
                  </a:cubicBezTo>
                  <a:cubicBezTo>
                    <a:pt x="16492" y="306884"/>
                    <a:pt x="7257" y="301171"/>
                    <a:pt x="0" y="293914"/>
                  </a:cubicBezTo>
                  <a:cubicBezTo>
                    <a:pt x="7257" y="264885"/>
                    <a:pt x="11546" y="234949"/>
                    <a:pt x="21772" y="206828"/>
                  </a:cubicBezTo>
                  <a:cubicBezTo>
                    <a:pt x="26243" y="194533"/>
                    <a:pt x="35370" y="184387"/>
                    <a:pt x="43543" y="174171"/>
                  </a:cubicBezTo>
                  <a:cubicBezTo>
                    <a:pt x="62298" y="150727"/>
                    <a:pt x="111639" y="115187"/>
                    <a:pt x="130629" y="108857"/>
                  </a:cubicBezTo>
                  <a:lnTo>
                    <a:pt x="195943" y="87085"/>
                  </a:lnTo>
                  <a:lnTo>
                    <a:pt x="228600" y="76200"/>
                  </a:lnTo>
                  <a:cubicBezTo>
                    <a:pt x="310683" y="103559"/>
                    <a:pt x="209506" y="66653"/>
                    <a:pt x="293915" y="108857"/>
                  </a:cubicBezTo>
                  <a:cubicBezTo>
                    <a:pt x="304178" y="113988"/>
                    <a:pt x="315686" y="116114"/>
                    <a:pt x="326572" y="119742"/>
                  </a:cubicBezTo>
                  <a:cubicBezTo>
                    <a:pt x="420162" y="57350"/>
                    <a:pt x="301749" y="132153"/>
                    <a:pt x="391886" y="87085"/>
                  </a:cubicBezTo>
                  <a:cubicBezTo>
                    <a:pt x="403588" y="81234"/>
                    <a:pt x="412518" y="70468"/>
                    <a:pt x="424543" y="65314"/>
                  </a:cubicBezTo>
                  <a:cubicBezTo>
                    <a:pt x="438294" y="59421"/>
                    <a:pt x="453701" y="58538"/>
                    <a:pt x="468086" y="54428"/>
                  </a:cubicBezTo>
                  <a:cubicBezTo>
                    <a:pt x="479119" y="51276"/>
                    <a:pt x="489857" y="47171"/>
                    <a:pt x="500743" y="43542"/>
                  </a:cubicBezTo>
                  <a:cubicBezTo>
                    <a:pt x="547914" y="47171"/>
                    <a:pt x="595270" y="48900"/>
                    <a:pt x="642257" y="54428"/>
                  </a:cubicBezTo>
                  <a:cubicBezTo>
                    <a:pt x="657116" y="56176"/>
                    <a:pt x="670839" y="65314"/>
                    <a:pt x="685800" y="65314"/>
                  </a:cubicBezTo>
                  <a:cubicBezTo>
                    <a:pt x="705919" y="65314"/>
                    <a:pt x="737357" y="43663"/>
                    <a:pt x="751115" y="32657"/>
                  </a:cubicBezTo>
                  <a:cubicBezTo>
                    <a:pt x="759129" y="26246"/>
                    <a:pt x="764085" y="16165"/>
                    <a:pt x="772886" y="10885"/>
                  </a:cubicBezTo>
                  <a:cubicBezTo>
                    <a:pt x="782725" y="4981"/>
                    <a:pt x="794657" y="3628"/>
                    <a:pt x="805543" y="0"/>
                  </a:cubicBezTo>
                  <a:lnTo>
                    <a:pt x="1034143" y="10885"/>
                  </a:lnTo>
                  <a:cubicBezTo>
                    <a:pt x="1059144" y="16654"/>
                    <a:pt x="1088572" y="65314"/>
                    <a:pt x="1088572" y="65314"/>
                  </a:cubicBezTo>
                  <a:cubicBezTo>
                    <a:pt x="1092200" y="76200"/>
                    <a:pt x="1093553" y="88132"/>
                    <a:pt x="1099457" y="97971"/>
                  </a:cubicBezTo>
                  <a:cubicBezTo>
                    <a:pt x="1104737" y="106772"/>
                    <a:pt x="1116639" y="110562"/>
                    <a:pt x="1121229" y="119742"/>
                  </a:cubicBezTo>
                  <a:cubicBezTo>
                    <a:pt x="1127920" y="133123"/>
                    <a:pt x="1127816" y="148955"/>
                    <a:pt x="1132115" y="163285"/>
                  </a:cubicBezTo>
                  <a:cubicBezTo>
                    <a:pt x="1138709" y="185266"/>
                    <a:pt x="1153886" y="228600"/>
                    <a:pt x="1153886" y="228600"/>
                  </a:cubicBezTo>
                  <a:cubicBezTo>
                    <a:pt x="1145077" y="290262"/>
                    <a:pt x="1146778" y="297021"/>
                    <a:pt x="1132115" y="348342"/>
                  </a:cubicBezTo>
                  <a:cubicBezTo>
                    <a:pt x="1128963" y="359375"/>
                    <a:pt x="1127133" y="371160"/>
                    <a:pt x="1121229" y="381000"/>
                  </a:cubicBezTo>
                  <a:cubicBezTo>
                    <a:pt x="1113004" y="394708"/>
                    <a:pt x="1078935" y="419149"/>
                    <a:pt x="1066800" y="424542"/>
                  </a:cubicBezTo>
                  <a:cubicBezTo>
                    <a:pt x="1021149" y="444831"/>
                    <a:pt x="985073" y="450680"/>
                    <a:pt x="936172" y="457200"/>
                  </a:cubicBezTo>
                  <a:cubicBezTo>
                    <a:pt x="903602" y="461543"/>
                    <a:pt x="870857" y="464457"/>
                    <a:pt x="838200" y="468085"/>
                  </a:cubicBezTo>
                  <a:lnTo>
                    <a:pt x="772886" y="489857"/>
                  </a:lnTo>
                  <a:cubicBezTo>
                    <a:pt x="762000" y="493486"/>
                    <a:pt x="751481" y="498492"/>
                    <a:pt x="740229" y="500742"/>
                  </a:cubicBezTo>
                  <a:cubicBezTo>
                    <a:pt x="674548" y="513878"/>
                    <a:pt x="703353" y="505777"/>
                    <a:pt x="653143" y="522514"/>
                  </a:cubicBezTo>
                  <a:cubicBezTo>
                    <a:pt x="642257" y="533400"/>
                    <a:pt x="629025" y="542362"/>
                    <a:pt x="620486" y="555171"/>
                  </a:cubicBezTo>
                  <a:cubicBezTo>
                    <a:pt x="563957" y="639964"/>
                    <a:pt x="655635" y="541791"/>
                    <a:pt x="587829" y="609600"/>
                  </a:cubicBezTo>
                  <a:cubicBezTo>
                    <a:pt x="583578" y="630856"/>
                    <a:pt x="568982" y="715532"/>
                    <a:pt x="555172" y="729342"/>
                  </a:cubicBezTo>
                  <a:cubicBezTo>
                    <a:pt x="502599" y="781915"/>
                    <a:pt x="566563" y="715104"/>
                    <a:pt x="511629" y="783771"/>
                  </a:cubicBezTo>
                  <a:cubicBezTo>
                    <a:pt x="505218" y="791785"/>
                    <a:pt x="497114" y="798285"/>
                    <a:pt x="489857" y="805542"/>
                  </a:cubicBezTo>
                  <a:cubicBezTo>
                    <a:pt x="486229" y="816428"/>
                    <a:pt x="480858" y="826881"/>
                    <a:pt x="478972" y="838200"/>
                  </a:cubicBezTo>
                  <a:cubicBezTo>
                    <a:pt x="467007" y="909995"/>
                    <a:pt x="473987" y="929046"/>
                    <a:pt x="457200" y="990600"/>
                  </a:cubicBezTo>
                  <a:cubicBezTo>
                    <a:pt x="451162" y="1012740"/>
                    <a:pt x="435429" y="1055914"/>
                    <a:pt x="435429" y="1055914"/>
                  </a:cubicBezTo>
                  <a:cubicBezTo>
                    <a:pt x="431800" y="1103085"/>
                    <a:pt x="429768" y="1150407"/>
                    <a:pt x="424543" y="1197428"/>
                  </a:cubicBezTo>
                  <a:cubicBezTo>
                    <a:pt x="422500" y="1215817"/>
                    <a:pt x="417817" y="1233829"/>
                    <a:pt x="413657" y="1251857"/>
                  </a:cubicBezTo>
                  <a:cubicBezTo>
                    <a:pt x="406929" y="1281012"/>
                    <a:pt x="401348" y="1310556"/>
                    <a:pt x="391886" y="1338942"/>
                  </a:cubicBezTo>
                  <a:cubicBezTo>
                    <a:pt x="379763" y="1375312"/>
                    <a:pt x="379228" y="1374132"/>
                    <a:pt x="370115" y="1415142"/>
                  </a:cubicBezTo>
                  <a:cubicBezTo>
                    <a:pt x="366101" y="1433204"/>
                    <a:pt x="362042" y="1451284"/>
                    <a:pt x="359229" y="1469571"/>
                  </a:cubicBezTo>
                  <a:cubicBezTo>
                    <a:pt x="354781" y="1498485"/>
                    <a:pt x="359208" y="1529495"/>
                    <a:pt x="348343" y="1556657"/>
                  </a:cubicBezTo>
                  <a:cubicBezTo>
                    <a:pt x="340382" y="1576560"/>
                    <a:pt x="251283" y="1599896"/>
                    <a:pt x="250372" y="1600200"/>
                  </a:cubicBezTo>
                  <a:lnTo>
                    <a:pt x="217715" y="1611085"/>
                  </a:lnTo>
                  <a:lnTo>
                    <a:pt x="185057" y="1621971"/>
                  </a:lnTo>
                  <a:lnTo>
                    <a:pt x="119743" y="1611085"/>
                  </a:lnTo>
                  <a:cubicBezTo>
                    <a:pt x="101540" y="1607775"/>
                    <a:pt x="71638" y="1617588"/>
                    <a:pt x="65315" y="1600200"/>
                  </a:cubicBezTo>
                  <a:cubicBezTo>
                    <a:pt x="62505" y="1592472"/>
                    <a:pt x="84998" y="1423048"/>
                    <a:pt x="87086" y="1404257"/>
                  </a:cubicBezTo>
                  <a:cubicBezTo>
                    <a:pt x="87487" y="1400651"/>
                    <a:pt x="78014" y="1386114"/>
                    <a:pt x="76200" y="138248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46000">
                  <a:schemeClr val="bg1">
                    <a:lumMod val="65000"/>
                    <a:alpha val="64000"/>
                  </a:schemeClr>
                </a:gs>
                <a:gs pos="100000">
                  <a:schemeClr val="tx1">
                    <a:lumMod val="50000"/>
                    <a:lumOff val="50000"/>
                    <a:alpha val="53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717337">
              <a:off x="355424" y="3984659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34155" y="448688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B(k)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flipV="1">
              <a:off x="3189031" y="3582466"/>
              <a:ext cx="396174" cy="544049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7400" y="5329673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charset="0"/>
                  <a:ea typeface="Arial" charset="0"/>
                  <a:cs typeface="Arial" charset="0"/>
                </a:rPr>
                <a:t>Flux(k)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774" y="4193254"/>
              <a:ext cx="60786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T(k)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662839" y="4368429"/>
              <a:ext cx="1293358" cy="398871"/>
            </a:xfrm>
            <a:prstGeom prst="curvedConnector3">
              <a:avLst>
                <a:gd name="adj1" fmla="val 5505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Up-Down Arrow 15"/>
            <p:cNvSpPr/>
            <p:nvPr/>
          </p:nvSpPr>
          <p:spPr>
            <a:xfrm>
              <a:off x="3191426" y="5194912"/>
              <a:ext cx="366903" cy="608076"/>
            </a:xfrm>
            <a:prstGeom prst="upDown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2" b="27959"/>
          <a:stretch/>
        </p:blipFill>
        <p:spPr>
          <a:xfrm>
            <a:off x="6060791" y="1525621"/>
            <a:ext cx="2490992" cy="15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lochSmith09a_we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4517" r="26442" b="33605"/>
          <a:stretch/>
        </p:blipFill>
        <p:spPr>
          <a:xfrm>
            <a:off x="1864066" y="960247"/>
            <a:ext cx="4791174" cy="494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Observed Power Spectra of Wind and Potential Temperature From Aircraft </a:t>
            </a:r>
          </a:p>
        </p:txBody>
      </p:sp>
      <p:sp>
        <p:nvSpPr>
          <p:cNvPr id="6" name="TextBox 5"/>
          <p:cNvSpPr txBox="1"/>
          <p:nvPr/>
        </p:nvSpPr>
        <p:spPr>
          <a:xfrm rot="3954115">
            <a:off x="3837492" y="2029024"/>
            <a:ext cx="153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Synoptic scale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961955">
            <a:off x="5060465" y="3675868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mesoscale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3122" y="5919829"/>
            <a:ext cx="25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Nastrom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and Gage (1985)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000" b="1" dirty="0" err="1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Baroclinic</a:t>
            </a:r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wave simulations:  Dry  .vs. Moist</a:t>
            </a:r>
            <a:endParaRPr kumimoji="1" lang="en-US" sz="2000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5" t="6172" r="10886" b="9184"/>
          <a:stretch/>
        </p:blipFill>
        <p:spPr>
          <a:xfrm rot="16200000">
            <a:off x="3601950" y="-2053974"/>
            <a:ext cx="1852767" cy="868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6172" r="60550" b="9184"/>
          <a:stretch/>
        </p:blipFill>
        <p:spPr>
          <a:xfrm rot="16200000">
            <a:off x="3404171" y="181509"/>
            <a:ext cx="2248326" cy="868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83577"/>
            <a:ext cx="9144000" cy="527064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572" y="5834007"/>
            <a:ext cx="84908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Simulated dry </a:t>
            </a:r>
            <a:r>
              <a:rPr lang="en-US" sz="1600" dirty="0" err="1">
                <a:solidFill>
                  <a:srgbClr val="0000FF"/>
                </a:solidFill>
                <a:latin typeface="Arial"/>
                <a:cs typeface="Arial"/>
              </a:rPr>
              <a:t>baroclinic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Jets have a -3 slope, while moist experiments show a transition at </a:t>
            </a:r>
            <a:r>
              <a:rPr lang="en-US" sz="1600" dirty="0" err="1">
                <a:solidFill>
                  <a:srgbClr val="0000FF"/>
                </a:solidFill>
                <a:latin typeface="Arial"/>
                <a:cs typeface="Arial"/>
              </a:rPr>
              <a:t>mesoscale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30628" y="1797735"/>
            <a:ext cx="8686800" cy="3596722"/>
            <a:chOff x="660006" y="1945431"/>
            <a:chExt cx="7729604" cy="3200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66" r="66560"/>
            <a:stretch/>
          </p:blipFill>
          <p:spPr bwMode="auto">
            <a:xfrm>
              <a:off x="660006" y="1945431"/>
              <a:ext cx="370991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6" t="51866"/>
            <a:stretch/>
          </p:blipFill>
          <p:spPr bwMode="auto">
            <a:xfrm>
              <a:off x="4679439" y="1945431"/>
              <a:ext cx="3710171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175657" y="2275114"/>
              <a:ext cx="261257" cy="31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70715" y="2275114"/>
              <a:ext cx="261257" cy="315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89529" y="102448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Sun and Zhang (2016)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Difference Total Energy (DTE) Growth: Dry .vs. Moist</a:t>
            </a:r>
            <a:endParaRPr kumimoji="1" lang="en-US" sz="2000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0490"/>
              </p:ext>
            </p:extLst>
          </p:nvPr>
        </p:nvGraphicFramePr>
        <p:xfrm>
          <a:off x="185057" y="665312"/>
          <a:ext cx="8164286" cy="73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3" imgW="5943600" imgH="457200" progId="Word.Document.12">
                  <p:embed/>
                </p:oleObj>
              </mc:Choice>
              <mc:Fallback>
                <p:oleObj name="Document" r:id="rId3" imgW="59436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057" y="665312"/>
                        <a:ext cx="8164286" cy="73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65516" y="1575230"/>
            <a:ext cx="4757056" cy="4107113"/>
            <a:chOff x="1338943" y="1502231"/>
            <a:chExt cx="5820970" cy="5029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51"/>
            <a:stretch/>
          </p:blipFill>
          <p:spPr>
            <a:xfrm>
              <a:off x="1338943" y="1502231"/>
              <a:ext cx="5820970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/>
            <a:stretch/>
          </p:blipFill>
          <p:spPr>
            <a:xfrm>
              <a:off x="2286000" y="1583869"/>
              <a:ext cx="707570" cy="7293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34787" y="5749013"/>
            <a:ext cx="767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Error growth behavior is possibly linked to the spectral slope.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Implication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of spectral slopes on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intrinsic 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predictability consistent with the recent study of </a:t>
            </a:r>
            <a:r>
              <a:rPr lang="en-US" sz="1600" dirty="0" err="1">
                <a:solidFill>
                  <a:srgbClr val="0000FF"/>
                </a:solidFill>
                <a:latin typeface="Arial"/>
                <a:cs typeface="Arial"/>
              </a:rPr>
              <a:t>Rotunno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and Snyder (2008 JAS).  </a:t>
            </a:r>
          </a:p>
        </p:txBody>
      </p:sp>
    </p:spTree>
    <p:extLst>
      <p:ext uri="{BB962C8B-B14F-4D97-AF65-F5344CB8AC3E}">
        <p14:creationId xmlns:p14="http://schemas.microsoft.com/office/powerpoint/2010/main" val="5247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Picture 2" descr="AC_panel_03_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49891" b="52117"/>
          <a:stretch/>
        </p:blipFill>
        <p:spPr bwMode="auto">
          <a:xfrm>
            <a:off x="233913" y="1661001"/>
            <a:ext cx="4266311" cy="28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4" name="Rectangle 9"/>
          <p:cNvSpPr>
            <a:spLocks noChangeArrowheads="1"/>
          </p:cNvSpPr>
          <p:nvPr/>
        </p:nvSpPr>
        <p:spPr bwMode="auto">
          <a:xfrm>
            <a:off x="4931525" y="1265371"/>
            <a:ext cx="3965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zh-CN" sz="1600" b="0" baseline="0" dirty="0" smtClean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(Wei </a:t>
            </a:r>
            <a:r>
              <a:rPr kumimoji="1" lang="en-US" altLang="zh-CN" sz="1600" b="0" baseline="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and Zhang 2014 </a:t>
            </a:r>
            <a:r>
              <a:rPr kumimoji="1" lang="en-US" altLang="zh-CN" sz="1600" b="0" baseline="0" dirty="0" smtClean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JAS; 2015 JAMES)</a:t>
            </a:r>
            <a:endParaRPr kumimoji="1" lang="en-US" sz="1600" b="0" baseline="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AC_panel_03_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8012" b="3367"/>
          <a:stretch/>
        </p:blipFill>
        <p:spPr bwMode="auto">
          <a:xfrm>
            <a:off x="4500224" y="1616955"/>
            <a:ext cx="4343400" cy="29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13" y="5032785"/>
            <a:ext cx="868320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Convection and gravity waves key to flatten the </a:t>
            </a:r>
            <a:r>
              <a:rPr lang="en-US" sz="1600" dirty="0" err="1">
                <a:solidFill>
                  <a:srgbClr val="0000FF"/>
                </a:solidFill>
                <a:latin typeface="Arial"/>
                <a:cs typeface="Arial"/>
              </a:rPr>
              <a:t>meso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/small-scale spectral slope.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Adjustment and gravity waves likely play a key role in the error propagation across scales, as hypothesized in Zhang et al. (2007 JAS).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Gravity waves in </a:t>
            </a:r>
            <a:r>
              <a:rPr kumimoji="1" lang="en-US" sz="2000" b="1" dirty="0" err="1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</a:t>
            </a:r>
            <a:r>
              <a:rPr kumimoji="1" lang="en-US" sz="2000" b="1" dirty="0" err="1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aroclinic</a:t>
            </a:r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wave simulations: Dry .vs. Moist</a:t>
            </a:r>
            <a:endParaRPr kumimoji="1" lang="en-US" sz="2000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395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0000">
            <a:off x="1415678" y="713890"/>
            <a:ext cx="6297370" cy="5715234"/>
            <a:chOff x="1307158" y="750844"/>
            <a:chExt cx="6516891" cy="5592419"/>
          </a:xfrm>
        </p:grpSpPr>
        <p:pic>
          <p:nvPicPr>
            <p:cNvPr id="4" name="Picture 3" descr="plotFigure_120mi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7" r="4477"/>
            <a:stretch/>
          </p:blipFill>
          <p:spPr>
            <a:xfrm>
              <a:off x="1331358" y="803789"/>
              <a:ext cx="3191507" cy="2743200"/>
            </a:xfrm>
            <a:prstGeom prst="rect">
              <a:avLst/>
            </a:prstGeom>
          </p:spPr>
        </p:pic>
        <p:pic>
          <p:nvPicPr>
            <p:cNvPr id="5" name="Picture 4" descr="plotFigure_180mi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" r="4476"/>
            <a:stretch/>
          </p:blipFill>
          <p:spPr>
            <a:xfrm>
              <a:off x="4552583" y="750844"/>
              <a:ext cx="3178209" cy="2743200"/>
            </a:xfrm>
            <a:prstGeom prst="rect">
              <a:avLst/>
            </a:prstGeom>
          </p:spPr>
        </p:pic>
        <p:pic>
          <p:nvPicPr>
            <p:cNvPr id="6" name="Picture 5" descr="plotFigure_240mi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2" r="4476"/>
            <a:stretch/>
          </p:blipFill>
          <p:spPr>
            <a:xfrm>
              <a:off x="1307158" y="3600063"/>
              <a:ext cx="3171562" cy="2743200"/>
            </a:xfrm>
            <a:prstGeom prst="rect">
              <a:avLst/>
            </a:prstGeom>
          </p:spPr>
        </p:pic>
        <p:pic>
          <p:nvPicPr>
            <p:cNvPr id="7" name="Picture 6" descr="plotFigure_300min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" r="4476"/>
            <a:stretch/>
          </p:blipFill>
          <p:spPr>
            <a:xfrm>
              <a:off x="4645840" y="3544961"/>
              <a:ext cx="3178209" cy="2743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Time evolution of our simulated squall line</a:t>
            </a:r>
            <a:endParaRPr kumimoji="1" lang="en-US" sz="2000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971" y="11865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2h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1971" y="40455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smtClean="0"/>
              <a:t>h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47473" y="40455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47473" y="11865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28018" y="1431914"/>
            <a:ext cx="7772400" cy="4489012"/>
            <a:chOff x="1342417" y="943445"/>
            <a:chExt cx="6786658" cy="38661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8837" b="8893"/>
            <a:stretch/>
          </p:blipFill>
          <p:spPr>
            <a:xfrm rot="16200000">
              <a:off x="1629612" y="656250"/>
              <a:ext cx="3660464" cy="42348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3" t="28368" r="36268" b="19505"/>
            <a:stretch/>
          </p:blipFill>
          <p:spPr>
            <a:xfrm>
              <a:off x="5483152" y="946445"/>
              <a:ext cx="2645923" cy="35748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02593" y="4517178"/>
              <a:ext cx="153659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dirty="0">
                  <a:latin typeface="Helvetica"/>
                  <a:cs typeface="Helvetica"/>
                </a:rPr>
                <a:t>South</a:t>
              </a:r>
              <a:r>
                <a:rPr lang="en-US" sz="1300" b="1" dirty="0" smtClean="0">
                  <a:latin typeface="Helvetica"/>
                  <a:cs typeface="Helvetica"/>
                </a:rPr>
                <a:t>-north (km) </a:t>
              </a:r>
              <a:endParaRPr lang="en-US" sz="1300" b="1" dirty="0">
                <a:latin typeface="Helvetica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3057" y="4517009"/>
              <a:ext cx="107415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dirty="0" smtClean="0">
                  <a:latin typeface="Helvetica"/>
                  <a:cs typeface="Helvetica"/>
                </a:rPr>
                <a:t>Heat fluxes</a:t>
              </a:r>
              <a:endParaRPr lang="en-US" sz="1300" b="1" dirty="0">
                <a:latin typeface="Helvetica"/>
                <a:cs typeface="Helvetic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0244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000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Moist convection and gravity waves generated by convection</a:t>
            </a:r>
            <a:endParaRPr kumimoji="1" lang="en-US" sz="2000" b="1" dirty="0">
              <a:solidFill>
                <a:srgbClr val="1A22C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9088" y="777876"/>
            <a:ext cx="466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Kinetic Energy Spectra in our Simulation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25496" r="10386" b="28091"/>
          <a:stretch/>
        </p:blipFill>
        <p:spPr>
          <a:xfrm>
            <a:off x="38522" y="2177143"/>
            <a:ext cx="4534525" cy="338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25497" r="10937" b="28090"/>
          <a:stretch/>
        </p:blipFill>
        <p:spPr>
          <a:xfrm>
            <a:off x="4628826" y="2177143"/>
            <a:ext cx="4399632" cy="3383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171" y="2257853"/>
            <a:ext cx="619692" cy="373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Helvetica Neue" charset="0"/>
                <a:ea typeface="Helvetica Neue" charset="0"/>
                <a:cs typeface="Helvetica Neue" charset="0"/>
              </a:rPr>
              <a:t>E(k)</a:t>
            </a:r>
            <a:endParaRPr lang="en-US" sz="15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98" y="191552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400    200   100      50      25   16   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807" y="158729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avelength (km)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1053" y="1917234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400    200   100      50      25   16    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6833" y="158729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avelength (km)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912" y="5473335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            10                               100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0167" y="5473335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            10                               100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7480" y="566950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wavenumber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0851" y="566950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wavenumber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9167" y="2235551"/>
            <a:ext cx="1633591" cy="330257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14498" y="2272210"/>
            <a:ext cx="1633591" cy="330257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20" grpId="1"/>
      <p:bldP spid="22" grpId="1"/>
      <p:bldP spid="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83619"/>
              </p:ext>
            </p:extLst>
          </p:nvPr>
        </p:nvGraphicFramePr>
        <p:xfrm>
          <a:off x="65316" y="1276615"/>
          <a:ext cx="8991600" cy="58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Document" r:id="rId3" imgW="5486400" imgH="342900" progId="Word.Document.12">
                  <p:embed/>
                </p:oleObj>
              </mc:Choice>
              <mc:Fallback>
                <p:oleObj name="Document" r:id="rId3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16" y="1276615"/>
                        <a:ext cx="8991600" cy="584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87778" y="537484"/>
            <a:ext cx="49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Spectra Budget Analysis for Kinetic Energy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55424" y="2590321"/>
            <a:ext cx="4258328" cy="3853416"/>
            <a:chOff x="355424" y="2590321"/>
            <a:chExt cx="4258328" cy="3853416"/>
          </a:xfrm>
        </p:grpSpPr>
        <p:sp>
          <p:nvSpPr>
            <p:cNvPr id="6" name="Parallelogram 5"/>
            <p:cNvSpPr/>
            <p:nvPr/>
          </p:nvSpPr>
          <p:spPr>
            <a:xfrm rot="717337">
              <a:off x="488066" y="2590321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 rot="717337">
              <a:off x="355426" y="5239315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63096" y="3894407"/>
              <a:ext cx="1110343" cy="1632519"/>
            </a:xfrm>
            <a:custGeom>
              <a:avLst/>
              <a:gdLst>
                <a:gd name="connsiteX0" fmla="*/ 97972 w 1110343"/>
                <a:gd name="connsiteY0" fmla="*/ 1266090 h 1396719"/>
                <a:gd name="connsiteX1" fmla="*/ 97972 w 1110343"/>
                <a:gd name="connsiteY1" fmla="*/ 1266090 h 1396719"/>
                <a:gd name="connsiteX2" fmla="*/ 97972 w 1110343"/>
                <a:gd name="connsiteY2" fmla="*/ 1091919 h 1396719"/>
                <a:gd name="connsiteX3" fmla="*/ 163286 w 1110343"/>
                <a:gd name="connsiteY3" fmla="*/ 1059262 h 1396719"/>
                <a:gd name="connsiteX4" fmla="*/ 108858 w 1110343"/>
                <a:gd name="connsiteY4" fmla="*/ 972176 h 1396719"/>
                <a:gd name="connsiteX5" fmla="*/ 119743 w 1110343"/>
                <a:gd name="connsiteY5" fmla="*/ 819776 h 1396719"/>
                <a:gd name="connsiteX6" fmla="*/ 141515 w 1110343"/>
                <a:gd name="connsiteY6" fmla="*/ 798005 h 1396719"/>
                <a:gd name="connsiteX7" fmla="*/ 76200 w 1110343"/>
                <a:gd name="connsiteY7" fmla="*/ 743576 h 1396719"/>
                <a:gd name="connsiteX8" fmla="*/ 43543 w 1110343"/>
                <a:gd name="connsiteY8" fmla="*/ 710919 h 1396719"/>
                <a:gd name="connsiteX9" fmla="*/ 32658 w 1110343"/>
                <a:gd name="connsiteY9" fmla="*/ 678262 h 1396719"/>
                <a:gd name="connsiteX10" fmla="*/ 0 w 1110343"/>
                <a:gd name="connsiteY10" fmla="*/ 612948 h 1396719"/>
                <a:gd name="connsiteX11" fmla="*/ 21772 w 1110343"/>
                <a:gd name="connsiteY11" fmla="*/ 536748 h 1396719"/>
                <a:gd name="connsiteX12" fmla="*/ 43543 w 1110343"/>
                <a:gd name="connsiteY12" fmla="*/ 514976 h 1396719"/>
                <a:gd name="connsiteX13" fmla="*/ 54429 w 1110343"/>
                <a:gd name="connsiteY13" fmla="*/ 482319 h 1396719"/>
                <a:gd name="connsiteX14" fmla="*/ 87086 w 1110343"/>
                <a:gd name="connsiteY14" fmla="*/ 471433 h 1396719"/>
                <a:gd name="connsiteX15" fmla="*/ 65315 w 1110343"/>
                <a:gd name="connsiteY15" fmla="*/ 406119 h 1396719"/>
                <a:gd name="connsiteX16" fmla="*/ 54429 w 1110343"/>
                <a:gd name="connsiteY16" fmla="*/ 373462 h 1396719"/>
                <a:gd name="connsiteX17" fmla="*/ 65315 w 1110343"/>
                <a:gd name="connsiteY17" fmla="*/ 297262 h 1396719"/>
                <a:gd name="connsiteX18" fmla="*/ 97972 w 1110343"/>
                <a:gd name="connsiteY18" fmla="*/ 242833 h 1396719"/>
                <a:gd name="connsiteX19" fmla="*/ 130629 w 1110343"/>
                <a:gd name="connsiteY19" fmla="*/ 231948 h 1396719"/>
                <a:gd name="connsiteX20" fmla="*/ 163286 w 1110343"/>
                <a:gd name="connsiteY20" fmla="*/ 242833 h 1396719"/>
                <a:gd name="connsiteX21" fmla="*/ 185058 w 1110343"/>
                <a:gd name="connsiteY21" fmla="*/ 264605 h 1396719"/>
                <a:gd name="connsiteX22" fmla="*/ 206829 w 1110343"/>
                <a:gd name="connsiteY22" fmla="*/ 199290 h 1396719"/>
                <a:gd name="connsiteX23" fmla="*/ 228600 w 1110343"/>
                <a:gd name="connsiteY23" fmla="*/ 133976 h 1396719"/>
                <a:gd name="connsiteX24" fmla="*/ 261258 w 1110343"/>
                <a:gd name="connsiteY24" fmla="*/ 79548 h 1396719"/>
                <a:gd name="connsiteX25" fmla="*/ 293915 w 1110343"/>
                <a:gd name="connsiteY25" fmla="*/ 68662 h 1396719"/>
                <a:gd name="connsiteX26" fmla="*/ 391886 w 1110343"/>
                <a:gd name="connsiteY26" fmla="*/ 68662 h 1396719"/>
                <a:gd name="connsiteX27" fmla="*/ 457200 w 1110343"/>
                <a:gd name="connsiteY27" fmla="*/ 46890 h 1396719"/>
                <a:gd name="connsiteX28" fmla="*/ 620486 w 1110343"/>
                <a:gd name="connsiteY28" fmla="*/ 79548 h 1396719"/>
                <a:gd name="connsiteX29" fmla="*/ 642258 w 1110343"/>
                <a:gd name="connsiteY29" fmla="*/ 101319 h 1396719"/>
                <a:gd name="connsiteX30" fmla="*/ 718458 w 1110343"/>
                <a:gd name="connsiteY30" fmla="*/ 90433 h 1396719"/>
                <a:gd name="connsiteX31" fmla="*/ 772886 w 1110343"/>
                <a:gd name="connsiteY31" fmla="*/ 46890 h 1396719"/>
                <a:gd name="connsiteX32" fmla="*/ 816429 w 1110343"/>
                <a:gd name="connsiteY32" fmla="*/ 36005 h 1396719"/>
                <a:gd name="connsiteX33" fmla="*/ 838200 w 1110343"/>
                <a:gd name="connsiteY33" fmla="*/ 3348 h 1396719"/>
                <a:gd name="connsiteX34" fmla="*/ 947058 w 1110343"/>
                <a:gd name="connsiteY34" fmla="*/ 36005 h 1396719"/>
                <a:gd name="connsiteX35" fmla="*/ 968829 w 1110343"/>
                <a:gd name="connsiteY35" fmla="*/ 68662 h 1396719"/>
                <a:gd name="connsiteX36" fmla="*/ 1034143 w 1110343"/>
                <a:gd name="connsiteY36" fmla="*/ 90433 h 1396719"/>
                <a:gd name="connsiteX37" fmla="*/ 1088572 w 1110343"/>
                <a:gd name="connsiteY37" fmla="*/ 123090 h 1396719"/>
                <a:gd name="connsiteX38" fmla="*/ 1110343 w 1110343"/>
                <a:gd name="connsiteY38" fmla="*/ 144862 h 1396719"/>
                <a:gd name="connsiteX39" fmla="*/ 1099458 w 1110343"/>
                <a:gd name="connsiteY39" fmla="*/ 210176 h 1396719"/>
                <a:gd name="connsiteX40" fmla="*/ 1077686 w 1110343"/>
                <a:gd name="connsiteY40" fmla="*/ 231948 h 1396719"/>
                <a:gd name="connsiteX41" fmla="*/ 1012372 w 1110343"/>
                <a:gd name="connsiteY41" fmla="*/ 308148 h 1396719"/>
                <a:gd name="connsiteX42" fmla="*/ 990600 w 1110343"/>
                <a:gd name="connsiteY42" fmla="*/ 329919 h 1396719"/>
                <a:gd name="connsiteX43" fmla="*/ 925286 w 1110343"/>
                <a:gd name="connsiteY43" fmla="*/ 351690 h 1396719"/>
                <a:gd name="connsiteX44" fmla="*/ 892629 w 1110343"/>
                <a:gd name="connsiteY44" fmla="*/ 362576 h 1396719"/>
                <a:gd name="connsiteX45" fmla="*/ 805543 w 1110343"/>
                <a:gd name="connsiteY45" fmla="*/ 373462 h 1396719"/>
                <a:gd name="connsiteX46" fmla="*/ 696686 w 1110343"/>
                <a:gd name="connsiteY46" fmla="*/ 395233 h 1396719"/>
                <a:gd name="connsiteX47" fmla="*/ 685800 w 1110343"/>
                <a:gd name="connsiteY47" fmla="*/ 427890 h 1396719"/>
                <a:gd name="connsiteX48" fmla="*/ 674915 w 1110343"/>
                <a:gd name="connsiteY48" fmla="*/ 525862 h 1396719"/>
                <a:gd name="connsiteX49" fmla="*/ 653143 w 1110343"/>
                <a:gd name="connsiteY49" fmla="*/ 547633 h 1396719"/>
                <a:gd name="connsiteX50" fmla="*/ 609600 w 1110343"/>
                <a:gd name="connsiteY50" fmla="*/ 634719 h 1396719"/>
                <a:gd name="connsiteX51" fmla="*/ 576943 w 1110343"/>
                <a:gd name="connsiteY51" fmla="*/ 656490 h 1396719"/>
                <a:gd name="connsiteX52" fmla="*/ 511629 w 1110343"/>
                <a:gd name="connsiteY52" fmla="*/ 678262 h 1396719"/>
                <a:gd name="connsiteX53" fmla="*/ 489858 w 1110343"/>
                <a:gd name="connsiteY53" fmla="*/ 710919 h 1396719"/>
                <a:gd name="connsiteX54" fmla="*/ 468086 w 1110343"/>
                <a:gd name="connsiteY54" fmla="*/ 983062 h 1396719"/>
                <a:gd name="connsiteX55" fmla="*/ 435429 w 1110343"/>
                <a:gd name="connsiteY55" fmla="*/ 1048376 h 1396719"/>
                <a:gd name="connsiteX56" fmla="*/ 283029 w 1110343"/>
                <a:gd name="connsiteY56" fmla="*/ 1385833 h 1396719"/>
                <a:gd name="connsiteX57" fmla="*/ 174172 w 1110343"/>
                <a:gd name="connsiteY57" fmla="*/ 1396719 h 1396719"/>
                <a:gd name="connsiteX58" fmla="*/ 97972 w 1110343"/>
                <a:gd name="connsiteY58" fmla="*/ 1266090 h 139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10343" h="1396719">
                  <a:moveTo>
                    <a:pt x="97972" y="1266090"/>
                  </a:moveTo>
                  <a:lnTo>
                    <a:pt x="97972" y="1266090"/>
                  </a:lnTo>
                  <a:cubicBezTo>
                    <a:pt x="92651" y="1218204"/>
                    <a:pt x="75881" y="1141624"/>
                    <a:pt x="97972" y="1091919"/>
                  </a:cubicBezTo>
                  <a:cubicBezTo>
                    <a:pt x="105312" y="1075405"/>
                    <a:pt x="148796" y="1064092"/>
                    <a:pt x="163286" y="1059262"/>
                  </a:cubicBezTo>
                  <a:cubicBezTo>
                    <a:pt x="109164" y="1005140"/>
                    <a:pt x="124721" y="1035633"/>
                    <a:pt x="108858" y="972176"/>
                  </a:cubicBezTo>
                  <a:cubicBezTo>
                    <a:pt x="112486" y="921376"/>
                    <a:pt x="110357" y="869833"/>
                    <a:pt x="119743" y="819776"/>
                  </a:cubicBezTo>
                  <a:cubicBezTo>
                    <a:pt x="121634" y="809689"/>
                    <a:pt x="141515" y="808268"/>
                    <a:pt x="141515" y="798005"/>
                  </a:cubicBezTo>
                  <a:cubicBezTo>
                    <a:pt x="141515" y="764283"/>
                    <a:pt x="93275" y="755772"/>
                    <a:pt x="76200" y="743576"/>
                  </a:cubicBezTo>
                  <a:cubicBezTo>
                    <a:pt x="63673" y="734628"/>
                    <a:pt x="54429" y="721805"/>
                    <a:pt x="43543" y="710919"/>
                  </a:cubicBezTo>
                  <a:cubicBezTo>
                    <a:pt x="39915" y="700033"/>
                    <a:pt x="37790" y="688525"/>
                    <a:pt x="32658" y="678262"/>
                  </a:cubicBezTo>
                  <a:cubicBezTo>
                    <a:pt x="-9550" y="593846"/>
                    <a:pt x="27364" y="695039"/>
                    <a:pt x="0" y="612948"/>
                  </a:cubicBezTo>
                  <a:cubicBezTo>
                    <a:pt x="2034" y="604813"/>
                    <a:pt x="15079" y="547904"/>
                    <a:pt x="21772" y="536748"/>
                  </a:cubicBezTo>
                  <a:cubicBezTo>
                    <a:pt x="27052" y="527947"/>
                    <a:pt x="36286" y="522233"/>
                    <a:pt x="43543" y="514976"/>
                  </a:cubicBezTo>
                  <a:cubicBezTo>
                    <a:pt x="47172" y="504090"/>
                    <a:pt x="46315" y="490433"/>
                    <a:pt x="54429" y="482319"/>
                  </a:cubicBezTo>
                  <a:cubicBezTo>
                    <a:pt x="62543" y="474205"/>
                    <a:pt x="85463" y="482792"/>
                    <a:pt x="87086" y="471433"/>
                  </a:cubicBezTo>
                  <a:cubicBezTo>
                    <a:pt x="90332" y="448715"/>
                    <a:pt x="72572" y="427890"/>
                    <a:pt x="65315" y="406119"/>
                  </a:cubicBezTo>
                  <a:lnTo>
                    <a:pt x="54429" y="373462"/>
                  </a:lnTo>
                  <a:cubicBezTo>
                    <a:pt x="58058" y="348062"/>
                    <a:pt x="60283" y="322422"/>
                    <a:pt x="65315" y="297262"/>
                  </a:cubicBezTo>
                  <a:cubicBezTo>
                    <a:pt x="69985" y="273909"/>
                    <a:pt x="76548" y="255687"/>
                    <a:pt x="97972" y="242833"/>
                  </a:cubicBezTo>
                  <a:cubicBezTo>
                    <a:pt x="107811" y="236930"/>
                    <a:pt x="119743" y="235576"/>
                    <a:pt x="130629" y="231948"/>
                  </a:cubicBezTo>
                  <a:cubicBezTo>
                    <a:pt x="141515" y="235576"/>
                    <a:pt x="153447" y="236930"/>
                    <a:pt x="163286" y="242833"/>
                  </a:cubicBezTo>
                  <a:cubicBezTo>
                    <a:pt x="172087" y="248113"/>
                    <a:pt x="177801" y="271862"/>
                    <a:pt x="185058" y="264605"/>
                  </a:cubicBezTo>
                  <a:cubicBezTo>
                    <a:pt x="201286" y="248377"/>
                    <a:pt x="199572" y="221062"/>
                    <a:pt x="206829" y="199290"/>
                  </a:cubicBezTo>
                  <a:lnTo>
                    <a:pt x="228600" y="133976"/>
                  </a:lnTo>
                  <a:cubicBezTo>
                    <a:pt x="237163" y="108288"/>
                    <a:pt x="236353" y="94491"/>
                    <a:pt x="261258" y="79548"/>
                  </a:cubicBezTo>
                  <a:cubicBezTo>
                    <a:pt x="271097" y="73644"/>
                    <a:pt x="283029" y="72291"/>
                    <a:pt x="293915" y="68662"/>
                  </a:cubicBezTo>
                  <a:cubicBezTo>
                    <a:pt x="397576" y="103215"/>
                    <a:pt x="325349" y="98234"/>
                    <a:pt x="391886" y="68662"/>
                  </a:cubicBezTo>
                  <a:cubicBezTo>
                    <a:pt x="412857" y="59341"/>
                    <a:pt x="457200" y="46890"/>
                    <a:pt x="457200" y="46890"/>
                  </a:cubicBezTo>
                  <a:cubicBezTo>
                    <a:pt x="557994" y="55290"/>
                    <a:pt x="564311" y="34608"/>
                    <a:pt x="620486" y="79548"/>
                  </a:cubicBezTo>
                  <a:cubicBezTo>
                    <a:pt x="628500" y="85959"/>
                    <a:pt x="635001" y="94062"/>
                    <a:pt x="642258" y="101319"/>
                  </a:cubicBezTo>
                  <a:cubicBezTo>
                    <a:pt x="667658" y="97690"/>
                    <a:pt x="693882" y="97806"/>
                    <a:pt x="718458" y="90433"/>
                  </a:cubicBezTo>
                  <a:cubicBezTo>
                    <a:pt x="783000" y="71070"/>
                    <a:pt x="723550" y="71558"/>
                    <a:pt x="772886" y="46890"/>
                  </a:cubicBezTo>
                  <a:cubicBezTo>
                    <a:pt x="786267" y="40199"/>
                    <a:pt x="801915" y="39633"/>
                    <a:pt x="816429" y="36005"/>
                  </a:cubicBezTo>
                  <a:cubicBezTo>
                    <a:pt x="823686" y="25119"/>
                    <a:pt x="825429" y="6186"/>
                    <a:pt x="838200" y="3348"/>
                  </a:cubicBezTo>
                  <a:cubicBezTo>
                    <a:pt x="890736" y="-8327"/>
                    <a:pt x="911722" y="12448"/>
                    <a:pt x="947058" y="36005"/>
                  </a:cubicBezTo>
                  <a:cubicBezTo>
                    <a:pt x="954315" y="46891"/>
                    <a:pt x="957735" y="61728"/>
                    <a:pt x="968829" y="68662"/>
                  </a:cubicBezTo>
                  <a:cubicBezTo>
                    <a:pt x="988290" y="80825"/>
                    <a:pt x="1034143" y="90433"/>
                    <a:pt x="1034143" y="90433"/>
                  </a:cubicBezTo>
                  <a:cubicBezTo>
                    <a:pt x="1089311" y="145601"/>
                    <a:pt x="1017913" y="80694"/>
                    <a:pt x="1088572" y="123090"/>
                  </a:cubicBezTo>
                  <a:cubicBezTo>
                    <a:pt x="1097373" y="128370"/>
                    <a:pt x="1103086" y="137605"/>
                    <a:pt x="1110343" y="144862"/>
                  </a:cubicBezTo>
                  <a:cubicBezTo>
                    <a:pt x="1106715" y="166633"/>
                    <a:pt x="1107208" y="189510"/>
                    <a:pt x="1099458" y="210176"/>
                  </a:cubicBezTo>
                  <a:cubicBezTo>
                    <a:pt x="1095854" y="219786"/>
                    <a:pt x="1084097" y="223934"/>
                    <a:pt x="1077686" y="231948"/>
                  </a:cubicBezTo>
                  <a:cubicBezTo>
                    <a:pt x="1011375" y="314837"/>
                    <a:pt x="1117183" y="203338"/>
                    <a:pt x="1012372" y="308148"/>
                  </a:cubicBezTo>
                  <a:cubicBezTo>
                    <a:pt x="1005115" y="315405"/>
                    <a:pt x="1000337" y="326674"/>
                    <a:pt x="990600" y="329919"/>
                  </a:cubicBezTo>
                  <a:lnTo>
                    <a:pt x="925286" y="351690"/>
                  </a:lnTo>
                  <a:cubicBezTo>
                    <a:pt x="914400" y="355319"/>
                    <a:pt x="904015" y="361153"/>
                    <a:pt x="892629" y="362576"/>
                  </a:cubicBezTo>
                  <a:cubicBezTo>
                    <a:pt x="863600" y="366205"/>
                    <a:pt x="834400" y="368653"/>
                    <a:pt x="805543" y="373462"/>
                  </a:cubicBezTo>
                  <a:cubicBezTo>
                    <a:pt x="769042" y="379545"/>
                    <a:pt x="696686" y="395233"/>
                    <a:pt x="696686" y="395233"/>
                  </a:cubicBezTo>
                  <a:cubicBezTo>
                    <a:pt x="693057" y="406119"/>
                    <a:pt x="687686" y="416572"/>
                    <a:pt x="685800" y="427890"/>
                  </a:cubicBezTo>
                  <a:cubicBezTo>
                    <a:pt x="680398" y="460301"/>
                    <a:pt x="683561" y="494162"/>
                    <a:pt x="674915" y="525862"/>
                  </a:cubicBezTo>
                  <a:cubicBezTo>
                    <a:pt x="672215" y="535764"/>
                    <a:pt x="660400" y="540376"/>
                    <a:pt x="653143" y="547633"/>
                  </a:cubicBezTo>
                  <a:cubicBezTo>
                    <a:pt x="635850" y="599514"/>
                    <a:pt x="644146" y="607083"/>
                    <a:pt x="609600" y="634719"/>
                  </a:cubicBezTo>
                  <a:cubicBezTo>
                    <a:pt x="599384" y="642892"/>
                    <a:pt x="588898" y="651177"/>
                    <a:pt x="576943" y="656490"/>
                  </a:cubicBezTo>
                  <a:cubicBezTo>
                    <a:pt x="555972" y="665811"/>
                    <a:pt x="511629" y="678262"/>
                    <a:pt x="511629" y="678262"/>
                  </a:cubicBezTo>
                  <a:cubicBezTo>
                    <a:pt x="504372" y="689148"/>
                    <a:pt x="493031" y="698227"/>
                    <a:pt x="489858" y="710919"/>
                  </a:cubicBezTo>
                  <a:cubicBezTo>
                    <a:pt x="479649" y="751756"/>
                    <a:pt x="468451" y="979597"/>
                    <a:pt x="468086" y="983062"/>
                  </a:cubicBezTo>
                  <a:cubicBezTo>
                    <a:pt x="465269" y="1009820"/>
                    <a:pt x="449647" y="1027048"/>
                    <a:pt x="435429" y="1048376"/>
                  </a:cubicBezTo>
                  <a:cubicBezTo>
                    <a:pt x="410448" y="1423103"/>
                    <a:pt x="522502" y="1364063"/>
                    <a:pt x="283029" y="1385833"/>
                  </a:cubicBezTo>
                  <a:lnTo>
                    <a:pt x="174172" y="1396719"/>
                  </a:lnTo>
                  <a:cubicBezTo>
                    <a:pt x="47480" y="1380882"/>
                    <a:pt x="110672" y="1287861"/>
                    <a:pt x="97972" y="12660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  <a:alpha val="75000"/>
                  </a:schemeClr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85750" y="4198510"/>
              <a:ext cx="1153886" cy="1861457"/>
            </a:xfrm>
            <a:custGeom>
              <a:avLst/>
              <a:gdLst>
                <a:gd name="connsiteX0" fmla="*/ 76200 w 1153886"/>
                <a:gd name="connsiteY0" fmla="*/ 1382485 h 1621971"/>
                <a:gd name="connsiteX1" fmla="*/ 76200 w 1153886"/>
                <a:gd name="connsiteY1" fmla="*/ 1382485 h 1621971"/>
                <a:gd name="connsiteX2" fmla="*/ 65315 w 1153886"/>
                <a:gd name="connsiteY2" fmla="*/ 1219200 h 1621971"/>
                <a:gd name="connsiteX3" fmla="*/ 43543 w 1153886"/>
                <a:gd name="connsiteY3" fmla="*/ 1153885 h 1621971"/>
                <a:gd name="connsiteX4" fmla="*/ 32657 w 1153886"/>
                <a:gd name="connsiteY4" fmla="*/ 1121228 h 1621971"/>
                <a:gd name="connsiteX5" fmla="*/ 43543 w 1153886"/>
                <a:gd name="connsiteY5" fmla="*/ 968828 h 1621971"/>
                <a:gd name="connsiteX6" fmla="*/ 65315 w 1153886"/>
                <a:gd name="connsiteY6" fmla="*/ 903514 h 1621971"/>
                <a:gd name="connsiteX7" fmla="*/ 32657 w 1153886"/>
                <a:gd name="connsiteY7" fmla="*/ 740228 h 1621971"/>
                <a:gd name="connsiteX8" fmla="*/ 21772 w 1153886"/>
                <a:gd name="connsiteY8" fmla="*/ 707571 h 1621971"/>
                <a:gd name="connsiteX9" fmla="*/ 10886 w 1153886"/>
                <a:gd name="connsiteY9" fmla="*/ 674914 h 1621971"/>
                <a:gd name="connsiteX10" fmla="*/ 21772 w 1153886"/>
                <a:gd name="connsiteY10" fmla="*/ 587828 h 1621971"/>
                <a:gd name="connsiteX11" fmla="*/ 43543 w 1153886"/>
                <a:gd name="connsiteY11" fmla="*/ 555171 h 1621971"/>
                <a:gd name="connsiteX12" fmla="*/ 54429 w 1153886"/>
                <a:gd name="connsiteY12" fmla="*/ 522514 h 1621971"/>
                <a:gd name="connsiteX13" fmla="*/ 32657 w 1153886"/>
                <a:gd name="connsiteY13" fmla="*/ 348342 h 1621971"/>
                <a:gd name="connsiteX14" fmla="*/ 21772 w 1153886"/>
                <a:gd name="connsiteY14" fmla="*/ 315685 h 1621971"/>
                <a:gd name="connsiteX15" fmla="*/ 0 w 1153886"/>
                <a:gd name="connsiteY15" fmla="*/ 293914 h 1621971"/>
                <a:gd name="connsiteX16" fmla="*/ 21772 w 1153886"/>
                <a:gd name="connsiteY16" fmla="*/ 206828 h 1621971"/>
                <a:gd name="connsiteX17" fmla="*/ 43543 w 1153886"/>
                <a:gd name="connsiteY17" fmla="*/ 174171 h 1621971"/>
                <a:gd name="connsiteX18" fmla="*/ 130629 w 1153886"/>
                <a:gd name="connsiteY18" fmla="*/ 108857 h 1621971"/>
                <a:gd name="connsiteX19" fmla="*/ 195943 w 1153886"/>
                <a:gd name="connsiteY19" fmla="*/ 87085 h 1621971"/>
                <a:gd name="connsiteX20" fmla="*/ 228600 w 1153886"/>
                <a:gd name="connsiteY20" fmla="*/ 76200 h 1621971"/>
                <a:gd name="connsiteX21" fmla="*/ 293915 w 1153886"/>
                <a:gd name="connsiteY21" fmla="*/ 108857 h 1621971"/>
                <a:gd name="connsiteX22" fmla="*/ 326572 w 1153886"/>
                <a:gd name="connsiteY22" fmla="*/ 119742 h 1621971"/>
                <a:gd name="connsiteX23" fmla="*/ 391886 w 1153886"/>
                <a:gd name="connsiteY23" fmla="*/ 87085 h 1621971"/>
                <a:gd name="connsiteX24" fmla="*/ 424543 w 1153886"/>
                <a:gd name="connsiteY24" fmla="*/ 65314 h 1621971"/>
                <a:gd name="connsiteX25" fmla="*/ 468086 w 1153886"/>
                <a:gd name="connsiteY25" fmla="*/ 54428 h 1621971"/>
                <a:gd name="connsiteX26" fmla="*/ 500743 w 1153886"/>
                <a:gd name="connsiteY26" fmla="*/ 43542 h 1621971"/>
                <a:gd name="connsiteX27" fmla="*/ 642257 w 1153886"/>
                <a:gd name="connsiteY27" fmla="*/ 54428 h 1621971"/>
                <a:gd name="connsiteX28" fmla="*/ 685800 w 1153886"/>
                <a:gd name="connsiteY28" fmla="*/ 65314 h 1621971"/>
                <a:gd name="connsiteX29" fmla="*/ 751115 w 1153886"/>
                <a:gd name="connsiteY29" fmla="*/ 32657 h 1621971"/>
                <a:gd name="connsiteX30" fmla="*/ 772886 w 1153886"/>
                <a:gd name="connsiteY30" fmla="*/ 10885 h 1621971"/>
                <a:gd name="connsiteX31" fmla="*/ 805543 w 1153886"/>
                <a:gd name="connsiteY31" fmla="*/ 0 h 1621971"/>
                <a:gd name="connsiteX32" fmla="*/ 1034143 w 1153886"/>
                <a:gd name="connsiteY32" fmla="*/ 10885 h 1621971"/>
                <a:gd name="connsiteX33" fmla="*/ 1088572 w 1153886"/>
                <a:gd name="connsiteY33" fmla="*/ 65314 h 1621971"/>
                <a:gd name="connsiteX34" fmla="*/ 1099457 w 1153886"/>
                <a:gd name="connsiteY34" fmla="*/ 97971 h 1621971"/>
                <a:gd name="connsiteX35" fmla="*/ 1121229 w 1153886"/>
                <a:gd name="connsiteY35" fmla="*/ 119742 h 1621971"/>
                <a:gd name="connsiteX36" fmla="*/ 1132115 w 1153886"/>
                <a:gd name="connsiteY36" fmla="*/ 163285 h 1621971"/>
                <a:gd name="connsiteX37" fmla="*/ 1153886 w 1153886"/>
                <a:gd name="connsiteY37" fmla="*/ 228600 h 1621971"/>
                <a:gd name="connsiteX38" fmla="*/ 1132115 w 1153886"/>
                <a:gd name="connsiteY38" fmla="*/ 348342 h 1621971"/>
                <a:gd name="connsiteX39" fmla="*/ 1121229 w 1153886"/>
                <a:gd name="connsiteY39" fmla="*/ 381000 h 1621971"/>
                <a:gd name="connsiteX40" fmla="*/ 1066800 w 1153886"/>
                <a:gd name="connsiteY40" fmla="*/ 424542 h 1621971"/>
                <a:gd name="connsiteX41" fmla="*/ 936172 w 1153886"/>
                <a:gd name="connsiteY41" fmla="*/ 457200 h 1621971"/>
                <a:gd name="connsiteX42" fmla="*/ 838200 w 1153886"/>
                <a:gd name="connsiteY42" fmla="*/ 468085 h 1621971"/>
                <a:gd name="connsiteX43" fmla="*/ 772886 w 1153886"/>
                <a:gd name="connsiteY43" fmla="*/ 489857 h 1621971"/>
                <a:gd name="connsiteX44" fmla="*/ 740229 w 1153886"/>
                <a:gd name="connsiteY44" fmla="*/ 500742 h 1621971"/>
                <a:gd name="connsiteX45" fmla="*/ 653143 w 1153886"/>
                <a:gd name="connsiteY45" fmla="*/ 522514 h 1621971"/>
                <a:gd name="connsiteX46" fmla="*/ 620486 w 1153886"/>
                <a:gd name="connsiteY46" fmla="*/ 555171 h 1621971"/>
                <a:gd name="connsiteX47" fmla="*/ 587829 w 1153886"/>
                <a:gd name="connsiteY47" fmla="*/ 609600 h 1621971"/>
                <a:gd name="connsiteX48" fmla="*/ 555172 w 1153886"/>
                <a:gd name="connsiteY48" fmla="*/ 729342 h 1621971"/>
                <a:gd name="connsiteX49" fmla="*/ 511629 w 1153886"/>
                <a:gd name="connsiteY49" fmla="*/ 783771 h 1621971"/>
                <a:gd name="connsiteX50" fmla="*/ 489857 w 1153886"/>
                <a:gd name="connsiteY50" fmla="*/ 805542 h 1621971"/>
                <a:gd name="connsiteX51" fmla="*/ 478972 w 1153886"/>
                <a:gd name="connsiteY51" fmla="*/ 838200 h 1621971"/>
                <a:gd name="connsiteX52" fmla="*/ 457200 w 1153886"/>
                <a:gd name="connsiteY52" fmla="*/ 990600 h 1621971"/>
                <a:gd name="connsiteX53" fmla="*/ 435429 w 1153886"/>
                <a:gd name="connsiteY53" fmla="*/ 1055914 h 1621971"/>
                <a:gd name="connsiteX54" fmla="*/ 424543 w 1153886"/>
                <a:gd name="connsiteY54" fmla="*/ 1197428 h 1621971"/>
                <a:gd name="connsiteX55" fmla="*/ 413657 w 1153886"/>
                <a:gd name="connsiteY55" fmla="*/ 1251857 h 1621971"/>
                <a:gd name="connsiteX56" fmla="*/ 391886 w 1153886"/>
                <a:gd name="connsiteY56" fmla="*/ 1338942 h 1621971"/>
                <a:gd name="connsiteX57" fmla="*/ 370115 w 1153886"/>
                <a:gd name="connsiteY57" fmla="*/ 1415142 h 1621971"/>
                <a:gd name="connsiteX58" fmla="*/ 359229 w 1153886"/>
                <a:gd name="connsiteY58" fmla="*/ 1469571 h 1621971"/>
                <a:gd name="connsiteX59" fmla="*/ 348343 w 1153886"/>
                <a:gd name="connsiteY59" fmla="*/ 1556657 h 1621971"/>
                <a:gd name="connsiteX60" fmla="*/ 250372 w 1153886"/>
                <a:gd name="connsiteY60" fmla="*/ 1600200 h 1621971"/>
                <a:gd name="connsiteX61" fmla="*/ 217715 w 1153886"/>
                <a:gd name="connsiteY61" fmla="*/ 1611085 h 1621971"/>
                <a:gd name="connsiteX62" fmla="*/ 185057 w 1153886"/>
                <a:gd name="connsiteY62" fmla="*/ 1621971 h 1621971"/>
                <a:gd name="connsiteX63" fmla="*/ 119743 w 1153886"/>
                <a:gd name="connsiteY63" fmla="*/ 1611085 h 1621971"/>
                <a:gd name="connsiteX64" fmla="*/ 65315 w 1153886"/>
                <a:gd name="connsiteY64" fmla="*/ 1600200 h 1621971"/>
                <a:gd name="connsiteX65" fmla="*/ 87086 w 1153886"/>
                <a:gd name="connsiteY65" fmla="*/ 1404257 h 1621971"/>
                <a:gd name="connsiteX66" fmla="*/ 76200 w 1153886"/>
                <a:gd name="connsiteY66" fmla="*/ 1382485 h 162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53886" h="1621971">
                  <a:moveTo>
                    <a:pt x="76200" y="1382485"/>
                  </a:moveTo>
                  <a:lnTo>
                    <a:pt x="76200" y="1382485"/>
                  </a:lnTo>
                  <a:cubicBezTo>
                    <a:pt x="72572" y="1328057"/>
                    <a:pt x="73029" y="1273201"/>
                    <a:pt x="65315" y="1219200"/>
                  </a:cubicBezTo>
                  <a:cubicBezTo>
                    <a:pt x="62069" y="1196481"/>
                    <a:pt x="50800" y="1175657"/>
                    <a:pt x="43543" y="1153885"/>
                  </a:cubicBezTo>
                  <a:lnTo>
                    <a:pt x="32657" y="1121228"/>
                  </a:lnTo>
                  <a:cubicBezTo>
                    <a:pt x="36286" y="1070428"/>
                    <a:pt x="35988" y="1019194"/>
                    <a:pt x="43543" y="968828"/>
                  </a:cubicBezTo>
                  <a:cubicBezTo>
                    <a:pt x="46947" y="946133"/>
                    <a:pt x="65315" y="903514"/>
                    <a:pt x="65315" y="903514"/>
                  </a:cubicBezTo>
                  <a:cubicBezTo>
                    <a:pt x="51894" y="782727"/>
                    <a:pt x="64820" y="836718"/>
                    <a:pt x="32657" y="740228"/>
                  </a:cubicBezTo>
                  <a:lnTo>
                    <a:pt x="21772" y="707571"/>
                  </a:lnTo>
                  <a:lnTo>
                    <a:pt x="10886" y="674914"/>
                  </a:lnTo>
                  <a:cubicBezTo>
                    <a:pt x="14515" y="645885"/>
                    <a:pt x="14075" y="616052"/>
                    <a:pt x="21772" y="587828"/>
                  </a:cubicBezTo>
                  <a:cubicBezTo>
                    <a:pt x="25214" y="575206"/>
                    <a:pt x="37692" y="566873"/>
                    <a:pt x="43543" y="555171"/>
                  </a:cubicBezTo>
                  <a:cubicBezTo>
                    <a:pt x="48675" y="544908"/>
                    <a:pt x="50800" y="533400"/>
                    <a:pt x="54429" y="522514"/>
                  </a:cubicBezTo>
                  <a:cubicBezTo>
                    <a:pt x="47668" y="448146"/>
                    <a:pt x="48726" y="412618"/>
                    <a:pt x="32657" y="348342"/>
                  </a:cubicBezTo>
                  <a:cubicBezTo>
                    <a:pt x="29874" y="337210"/>
                    <a:pt x="27676" y="325524"/>
                    <a:pt x="21772" y="315685"/>
                  </a:cubicBezTo>
                  <a:cubicBezTo>
                    <a:pt x="16492" y="306884"/>
                    <a:pt x="7257" y="301171"/>
                    <a:pt x="0" y="293914"/>
                  </a:cubicBezTo>
                  <a:cubicBezTo>
                    <a:pt x="7257" y="264885"/>
                    <a:pt x="11546" y="234949"/>
                    <a:pt x="21772" y="206828"/>
                  </a:cubicBezTo>
                  <a:cubicBezTo>
                    <a:pt x="26243" y="194533"/>
                    <a:pt x="35370" y="184387"/>
                    <a:pt x="43543" y="174171"/>
                  </a:cubicBezTo>
                  <a:cubicBezTo>
                    <a:pt x="62298" y="150727"/>
                    <a:pt x="111639" y="115187"/>
                    <a:pt x="130629" y="108857"/>
                  </a:cubicBezTo>
                  <a:lnTo>
                    <a:pt x="195943" y="87085"/>
                  </a:lnTo>
                  <a:lnTo>
                    <a:pt x="228600" y="76200"/>
                  </a:lnTo>
                  <a:cubicBezTo>
                    <a:pt x="310683" y="103559"/>
                    <a:pt x="209506" y="66653"/>
                    <a:pt x="293915" y="108857"/>
                  </a:cubicBezTo>
                  <a:cubicBezTo>
                    <a:pt x="304178" y="113988"/>
                    <a:pt x="315686" y="116114"/>
                    <a:pt x="326572" y="119742"/>
                  </a:cubicBezTo>
                  <a:cubicBezTo>
                    <a:pt x="420162" y="57350"/>
                    <a:pt x="301749" y="132153"/>
                    <a:pt x="391886" y="87085"/>
                  </a:cubicBezTo>
                  <a:cubicBezTo>
                    <a:pt x="403588" y="81234"/>
                    <a:pt x="412518" y="70468"/>
                    <a:pt x="424543" y="65314"/>
                  </a:cubicBezTo>
                  <a:cubicBezTo>
                    <a:pt x="438294" y="59421"/>
                    <a:pt x="453701" y="58538"/>
                    <a:pt x="468086" y="54428"/>
                  </a:cubicBezTo>
                  <a:cubicBezTo>
                    <a:pt x="479119" y="51276"/>
                    <a:pt x="489857" y="47171"/>
                    <a:pt x="500743" y="43542"/>
                  </a:cubicBezTo>
                  <a:cubicBezTo>
                    <a:pt x="547914" y="47171"/>
                    <a:pt x="595270" y="48900"/>
                    <a:pt x="642257" y="54428"/>
                  </a:cubicBezTo>
                  <a:cubicBezTo>
                    <a:pt x="657116" y="56176"/>
                    <a:pt x="670839" y="65314"/>
                    <a:pt x="685800" y="65314"/>
                  </a:cubicBezTo>
                  <a:cubicBezTo>
                    <a:pt x="705919" y="65314"/>
                    <a:pt x="737357" y="43663"/>
                    <a:pt x="751115" y="32657"/>
                  </a:cubicBezTo>
                  <a:cubicBezTo>
                    <a:pt x="759129" y="26246"/>
                    <a:pt x="764085" y="16165"/>
                    <a:pt x="772886" y="10885"/>
                  </a:cubicBezTo>
                  <a:cubicBezTo>
                    <a:pt x="782725" y="4981"/>
                    <a:pt x="794657" y="3628"/>
                    <a:pt x="805543" y="0"/>
                  </a:cubicBezTo>
                  <a:lnTo>
                    <a:pt x="1034143" y="10885"/>
                  </a:lnTo>
                  <a:cubicBezTo>
                    <a:pt x="1059144" y="16654"/>
                    <a:pt x="1088572" y="65314"/>
                    <a:pt x="1088572" y="65314"/>
                  </a:cubicBezTo>
                  <a:cubicBezTo>
                    <a:pt x="1092200" y="76200"/>
                    <a:pt x="1093553" y="88132"/>
                    <a:pt x="1099457" y="97971"/>
                  </a:cubicBezTo>
                  <a:cubicBezTo>
                    <a:pt x="1104737" y="106772"/>
                    <a:pt x="1116639" y="110562"/>
                    <a:pt x="1121229" y="119742"/>
                  </a:cubicBezTo>
                  <a:cubicBezTo>
                    <a:pt x="1127920" y="133123"/>
                    <a:pt x="1127816" y="148955"/>
                    <a:pt x="1132115" y="163285"/>
                  </a:cubicBezTo>
                  <a:cubicBezTo>
                    <a:pt x="1138709" y="185266"/>
                    <a:pt x="1153886" y="228600"/>
                    <a:pt x="1153886" y="228600"/>
                  </a:cubicBezTo>
                  <a:cubicBezTo>
                    <a:pt x="1145077" y="290262"/>
                    <a:pt x="1146778" y="297021"/>
                    <a:pt x="1132115" y="348342"/>
                  </a:cubicBezTo>
                  <a:cubicBezTo>
                    <a:pt x="1128963" y="359375"/>
                    <a:pt x="1127133" y="371160"/>
                    <a:pt x="1121229" y="381000"/>
                  </a:cubicBezTo>
                  <a:cubicBezTo>
                    <a:pt x="1113004" y="394708"/>
                    <a:pt x="1078935" y="419149"/>
                    <a:pt x="1066800" y="424542"/>
                  </a:cubicBezTo>
                  <a:cubicBezTo>
                    <a:pt x="1021149" y="444831"/>
                    <a:pt x="985073" y="450680"/>
                    <a:pt x="936172" y="457200"/>
                  </a:cubicBezTo>
                  <a:cubicBezTo>
                    <a:pt x="903602" y="461543"/>
                    <a:pt x="870857" y="464457"/>
                    <a:pt x="838200" y="468085"/>
                  </a:cubicBezTo>
                  <a:lnTo>
                    <a:pt x="772886" y="489857"/>
                  </a:lnTo>
                  <a:cubicBezTo>
                    <a:pt x="762000" y="493486"/>
                    <a:pt x="751481" y="498492"/>
                    <a:pt x="740229" y="500742"/>
                  </a:cubicBezTo>
                  <a:cubicBezTo>
                    <a:pt x="674548" y="513878"/>
                    <a:pt x="703353" y="505777"/>
                    <a:pt x="653143" y="522514"/>
                  </a:cubicBezTo>
                  <a:cubicBezTo>
                    <a:pt x="642257" y="533400"/>
                    <a:pt x="629025" y="542362"/>
                    <a:pt x="620486" y="555171"/>
                  </a:cubicBezTo>
                  <a:cubicBezTo>
                    <a:pt x="563957" y="639964"/>
                    <a:pt x="655635" y="541791"/>
                    <a:pt x="587829" y="609600"/>
                  </a:cubicBezTo>
                  <a:cubicBezTo>
                    <a:pt x="583578" y="630856"/>
                    <a:pt x="568982" y="715532"/>
                    <a:pt x="555172" y="729342"/>
                  </a:cubicBezTo>
                  <a:cubicBezTo>
                    <a:pt x="502599" y="781915"/>
                    <a:pt x="566563" y="715104"/>
                    <a:pt x="511629" y="783771"/>
                  </a:cubicBezTo>
                  <a:cubicBezTo>
                    <a:pt x="505218" y="791785"/>
                    <a:pt x="497114" y="798285"/>
                    <a:pt x="489857" y="805542"/>
                  </a:cubicBezTo>
                  <a:cubicBezTo>
                    <a:pt x="486229" y="816428"/>
                    <a:pt x="480858" y="826881"/>
                    <a:pt x="478972" y="838200"/>
                  </a:cubicBezTo>
                  <a:cubicBezTo>
                    <a:pt x="467007" y="909995"/>
                    <a:pt x="473987" y="929046"/>
                    <a:pt x="457200" y="990600"/>
                  </a:cubicBezTo>
                  <a:cubicBezTo>
                    <a:pt x="451162" y="1012740"/>
                    <a:pt x="435429" y="1055914"/>
                    <a:pt x="435429" y="1055914"/>
                  </a:cubicBezTo>
                  <a:cubicBezTo>
                    <a:pt x="431800" y="1103085"/>
                    <a:pt x="429768" y="1150407"/>
                    <a:pt x="424543" y="1197428"/>
                  </a:cubicBezTo>
                  <a:cubicBezTo>
                    <a:pt x="422500" y="1215817"/>
                    <a:pt x="417817" y="1233829"/>
                    <a:pt x="413657" y="1251857"/>
                  </a:cubicBezTo>
                  <a:cubicBezTo>
                    <a:pt x="406929" y="1281012"/>
                    <a:pt x="401348" y="1310556"/>
                    <a:pt x="391886" y="1338942"/>
                  </a:cubicBezTo>
                  <a:cubicBezTo>
                    <a:pt x="379763" y="1375312"/>
                    <a:pt x="379228" y="1374132"/>
                    <a:pt x="370115" y="1415142"/>
                  </a:cubicBezTo>
                  <a:cubicBezTo>
                    <a:pt x="366101" y="1433204"/>
                    <a:pt x="362042" y="1451284"/>
                    <a:pt x="359229" y="1469571"/>
                  </a:cubicBezTo>
                  <a:cubicBezTo>
                    <a:pt x="354781" y="1498485"/>
                    <a:pt x="359208" y="1529495"/>
                    <a:pt x="348343" y="1556657"/>
                  </a:cubicBezTo>
                  <a:cubicBezTo>
                    <a:pt x="340382" y="1576560"/>
                    <a:pt x="251283" y="1599896"/>
                    <a:pt x="250372" y="1600200"/>
                  </a:cubicBezTo>
                  <a:lnTo>
                    <a:pt x="217715" y="1611085"/>
                  </a:lnTo>
                  <a:lnTo>
                    <a:pt x="185057" y="1621971"/>
                  </a:lnTo>
                  <a:lnTo>
                    <a:pt x="119743" y="1611085"/>
                  </a:lnTo>
                  <a:cubicBezTo>
                    <a:pt x="101540" y="1607775"/>
                    <a:pt x="71638" y="1617588"/>
                    <a:pt x="65315" y="1600200"/>
                  </a:cubicBezTo>
                  <a:cubicBezTo>
                    <a:pt x="62505" y="1592472"/>
                    <a:pt x="84998" y="1423048"/>
                    <a:pt x="87086" y="1404257"/>
                  </a:cubicBezTo>
                  <a:cubicBezTo>
                    <a:pt x="87487" y="1400651"/>
                    <a:pt x="78014" y="1386114"/>
                    <a:pt x="76200" y="138248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46000">
                  <a:schemeClr val="bg1">
                    <a:lumMod val="65000"/>
                    <a:alpha val="64000"/>
                  </a:schemeClr>
                </a:gs>
                <a:gs pos="100000">
                  <a:schemeClr val="tx1">
                    <a:lumMod val="50000"/>
                    <a:lumOff val="50000"/>
                    <a:alpha val="53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717337">
              <a:off x="355424" y="3984659"/>
              <a:ext cx="4125686" cy="1204422"/>
            </a:xfrm>
            <a:prstGeom prst="parallelogram">
              <a:avLst>
                <a:gd name="adj" fmla="val 119355"/>
              </a:avLst>
            </a:prstGeom>
            <a:solidFill>
              <a:schemeClr val="bg1">
                <a:lumMod val="95000"/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34155" y="448688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B(k)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flipV="1">
              <a:off x="3189031" y="3582466"/>
              <a:ext cx="396174" cy="544049"/>
            </a:xfrm>
            <a:prstGeom prst="down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37400" y="5329673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charset="0"/>
                  <a:ea typeface="Arial" charset="0"/>
                  <a:cs typeface="Arial" charset="0"/>
                </a:rPr>
                <a:t>Flux(k)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571" y="4354286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charset="0"/>
                  <a:ea typeface="Arial" charset="0"/>
                  <a:cs typeface="Arial" charset="0"/>
                </a:rPr>
                <a:t>T(k)</a:t>
              </a:r>
              <a:endParaRPr lang="en-US" b="1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6" name="Curved Connector 35"/>
            <p:cNvCxnSpPr/>
            <p:nvPr/>
          </p:nvCxnSpPr>
          <p:spPr>
            <a:xfrm flipV="1">
              <a:off x="662839" y="4368429"/>
              <a:ext cx="1293358" cy="398871"/>
            </a:xfrm>
            <a:prstGeom prst="curvedConnector3">
              <a:avLst>
                <a:gd name="adj1" fmla="val 5505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Up-Down Arrow 41"/>
            <p:cNvSpPr/>
            <p:nvPr/>
          </p:nvSpPr>
          <p:spPr>
            <a:xfrm>
              <a:off x="3191426" y="5194912"/>
              <a:ext cx="366903" cy="608076"/>
            </a:xfrm>
            <a:prstGeom prst="upDown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42113" y="2696922"/>
            <a:ext cx="372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T(k):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Energy transfer between 	  	 different scales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2114" y="3707955"/>
            <a:ext cx="37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(k):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Energy conversion from 	 	  potential energy, buoyancy 	  production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42114" y="5064324"/>
            <a:ext cx="3722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Flux(k):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Communication between 	different height levels, 	induced by convection and 	vertical propagating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gravity 	waves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403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Helvetica</vt:lpstr>
      <vt:lpstr>Helvetica Neue</vt:lpstr>
      <vt:lpstr>Wingdings</vt:lpstr>
      <vt:lpstr>宋体</vt:lpstr>
      <vt:lpstr>Arial</vt:lpstr>
      <vt:lpstr>Theme1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yq Sun</dc:creator>
  <cp:keywords/>
  <dc:description/>
  <cp:lastModifiedBy>Microsoft Office User</cp:lastModifiedBy>
  <cp:revision>79</cp:revision>
  <dcterms:created xsi:type="dcterms:W3CDTF">2015-12-10T14:59:38Z</dcterms:created>
  <dcterms:modified xsi:type="dcterms:W3CDTF">2016-05-10T12:26:53Z</dcterms:modified>
  <cp:category/>
</cp:coreProperties>
</file>