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2" r:id="rId3"/>
    <p:sldId id="260" r:id="rId4"/>
    <p:sldId id="261" r:id="rId5"/>
    <p:sldId id="263" r:id="rId6"/>
    <p:sldId id="297" r:id="rId7"/>
    <p:sldId id="266" r:id="rId8"/>
    <p:sldId id="267" r:id="rId9"/>
    <p:sldId id="269" r:id="rId10"/>
    <p:sldId id="270" r:id="rId11"/>
    <p:sldId id="292" r:id="rId12"/>
    <p:sldId id="291" r:id="rId13"/>
    <p:sldId id="293" r:id="rId14"/>
    <p:sldId id="278" r:id="rId15"/>
    <p:sldId id="284" r:id="rId16"/>
    <p:sldId id="296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CDD8-0F40-104C-BEE7-CCAA4A96DC43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6C91-7AA3-4C4C-94E1-33555203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86742-1E37-1E45-A53B-608BEF674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3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44BD-6381-6D4B-9E2B-EB64D4C00DD5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BF87-F73C-B046-87FB-65013CC4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12-10 at 1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0" y="1386738"/>
            <a:ext cx="5509846" cy="3673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769" y="-41867"/>
            <a:ext cx="8644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</a:t>
            </a:r>
            <a:r>
              <a:rPr lang="en-US" sz="2800" dirty="0" smtClean="0">
                <a:solidFill>
                  <a:srgbClr val="FFFFFF"/>
                </a:solidFill>
              </a:rPr>
              <a:t>nsemble </a:t>
            </a:r>
            <a:r>
              <a:rPr lang="en-US" sz="2800" dirty="0" smtClean="0">
                <a:solidFill>
                  <a:srgbClr val="FFFFFF"/>
                </a:solidFill>
              </a:rPr>
              <a:t>forecasts of the rapid intensification of Hurricane </a:t>
            </a:r>
            <a:r>
              <a:rPr lang="en-US" sz="2800" dirty="0" err="1" smtClean="0">
                <a:solidFill>
                  <a:srgbClr val="FFFFFF"/>
                </a:solidFill>
              </a:rPr>
              <a:t>Edouard</a:t>
            </a:r>
            <a:r>
              <a:rPr lang="en-US" sz="2800" dirty="0" smtClean="0">
                <a:solidFill>
                  <a:srgbClr val="FFFFFF"/>
                </a:solidFill>
              </a:rPr>
              <a:t> (2014): Predictability, dynamics, and thermodynamic structure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890" y="5149178"/>
            <a:ext cx="4520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Erin </a:t>
            </a:r>
            <a:r>
              <a:rPr lang="en-US" sz="2400" dirty="0" err="1" smtClean="0">
                <a:solidFill>
                  <a:srgbClr val="FFFFFF"/>
                </a:solidFill>
              </a:rPr>
              <a:t>Munsell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Spring 2016 Group Meeting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May 10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, 2016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Screen Shot 2014-12-10 at 1.46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/>
          <a:stretch/>
        </p:blipFill>
        <p:spPr>
          <a:xfrm>
            <a:off x="4465730" y="3142470"/>
            <a:ext cx="4678270" cy="3694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714" t="15100" r="10238" b="15384"/>
          <a:stretch/>
        </p:blipFill>
        <p:spPr>
          <a:xfrm>
            <a:off x="6408616" y="915085"/>
            <a:ext cx="2562322" cy="26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bz_winds_comp_D2_stormcent_RItime_part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" b="40786"/>
          <a:stretch/>
        </p:blipFill>
        <p:spPr>
          <a:xfrm>
            <a:off x="714651" y="584910"/>
            <a:ext cx="7772400" cy="6209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14651" y="6684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	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12 h 				  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			     	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+</a:t>
            </a:r>
            <a:r>
              <a:rPr lang="en-US" sz="2400" dirty="0" smtClean="0">
                <a:solidFill>
                  <a:srgbClr val="FFFFFF"/>
                </a:solidFill>
              </a:rPr>
              <a:t> 12 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3" y="583859"/>
            <a:ext cx="553998" cy="6193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 GOOD_LATE 		GOOD 		   GOOD_EARLY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4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pert_Avg_Radii_obs_interp_Flight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25607" r="11047" b="23864"/>
          <a:stretch/>
        </p:blipFill>
        <p:spPr>
          <a:xfrm>
            <a:off x="4609262" y="403749"/>
            <a:ext cx="397764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temp_pert_Avg_Radii_obs_interp_Flight3_dropsonde_overlay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5926" r="11249" b="23704"/>
          <a:stretch/>
        </p:blipFill>
        <p:spPr>
          <a:xfrm>
            <a:off x="4617779" y="400050"/>
            <a:ext cx="3969123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0" y="-91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Temperature Structure – Modeled vs. Observations (Flight 3)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temp_pert_Avg_Radii_good_Time4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26158" r="11269" b="23843"/>
          <a:stretch/>
        </p:blipFill>
        <p:spPr>
          <a:xfrm>
            <a:off x="572638" y="400050"/>
            <a:ext cx="3985682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915536" y="417508"/>
            <a:ext cx="784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GOOD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2638" y="3640667"/>
            <a:ext cx="3977640" cy="3200400"/>
            <a:chOff x="572638" y="3640667"/>
            <a:chExt cx="3977640" cy="3200400"/>
          </a:xfrm>
        </p:grpSpPr>
        <p:pic>
          <p:nvPicPr>
            <p:cNvPr id="18" name="Picture 17" descr="temp_pert_Avg_Radii_shis_obs_interp_zz_Flight3.pdf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8" t="25432" r="11249" b="23704"/>
            <a:stretch/>
          </p:blipFill>
          <p:spPr>
            <a:xfrm>
              <a:off x="572638" y="3640667"/>
              <a:ext cx="3977640" cy="3200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915536" y="3687242"/>
              <a:ext cx="6592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S-HIS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0168" y="3640667"/>
            <a:ext cx="3976734" cy="3200400"/>
            <a:chOff x="4610168" y="3640667"/>
            <a:chExt cx="3976734" cy="3200400"/>
          </a:xfrm>
        </p:grpSpPr>
        <p:grpSp>
          <p:nvGrpSpPr>
            <p:cNvPr id="17" name="Group 16"/>
            <p:cNvGrpSpPr/>
            <p:nvPr/>
          </p:nvGrpSpPr>
          <p:grpSpPr>
            <a:xfrm>
              <a:off x="4610168" y="3640667"/>
              <a:ext cx="3976734" cy="3200400"/>
              <a:chOff x="4602331" y="3640667"/>
              <a:chExt cx="3976734" cy="3200400"/>
            </a:xfrm>
          </p:grpSpPr>
          <p:pic>
            <p:nvPicPr>
              <p:cNvPr id="15" name="Picture 14" descr="temp_pert_Avg_Radii_amsu_obs_Flight3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8" t="26088" r="11569" b="24035"/>
              <a:stretch/>
            </p:blipFill>
            <p:spPr>
              <a:xfrm>
                <a:off x="4602331" y="3640667"/>
                <a:ext cx="3976734" cy="32004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953322" y="3670309"/>
                <a:ext cx="7870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AMSU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82940" y="6159509"/>
              <a:ext cx="212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From RAMMB/CIRA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478" y="417508"/>
            <a:ext cx="132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Dropsondes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2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5466" y="-91782"/>
            <a:ext cx="939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Perturbation Temperatures (°C) – 09/16/14 at 18 UTC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500" y="400050"/>
            <a:ext cx="8033807" cy="6432550"/>
            <a:chOff x="571500" y="400050"/>
            <a:chExt cx="8033807" cy="6432550"/>
          </a:xfrm>
        </p:grpSpPr>
        <p:pic>
          <p:nvPicPr>
            <p:cNvPr id="2" name="Picture 1" descr="temp_pert_Avg_Radii_good_early_Time4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6158" r="11568" b="24074"/>
            <a:stretch/>
          </p:blipFill>
          <p:spPr>
            <a:xfrm>
              <a:off x="571500" y="400050"/>
              <a:ext cx="3974449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 descr="temp_pert_Avg_Radii_good_Time4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9" t="26158" r="11269" b="23843"/>
            <a:stretch/>
          </p:blipFill>
          <p:spPr>
            <a:xfrm>
              <a:off x="4619625" y="400050"/>
              <a:ext cx="3985682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 descr="temp_pert_Avg_Radii_good_late_Time43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8" t="26158" r="11682" b="24074"/>
            <a:stretch/>
          </p:blipFill>
          <p:spPr>
            <a:xfrm>
              <a:off x="571500" y="3632200"/>
              <a:ext cx="3983651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temp_pert_Avg_Radii_poor_Time43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8" t="26158" r="11269" b="23843"/>
            <a:stretch/>
          </p:blipFill>
          <p:spPr>
            <a:xfrm>
              <a:off x="4619625" y="3632200"/>
              <a:ext cx="3970866" cy="3200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904873" y="417508"/>
              <a:ext cx="14605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GOOD_EARLY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62523" y="417508"/>
              <a:ext cx="7842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GOOD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0748" y="3681408"/>
              <a:ext cx="14605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GOOD_LATE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6648" y="3665533"/>
              <a:ext cx="800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74849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Perturbation Temperatures (°C) – Time/Height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0695" y="386813"/>
            <a:ext cx="7990501" cy="6417736"/>
            <a:chOff x="590695" y="386813"/>
            <a:chExt cx="7990501" cy="6417736"/>
          </a:xfrm>
        </p:grpSpPr>
        <p:pic>
          <p:nvPicPr>
            <p:cNvPr id="2" name="Picture 1" descr="temp_pert_Avg_time_height_good_early.pdf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 t="25926" r="11489" b="23704"/>
            <a:stretch/>
          </p:blipFill>
          <p:spPr>
            <a:xfrm>
              <a:off x="590695" y="386813"/>
              <a:ext cx="3986784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 descr="temp_pert_Avg_time_height_good.pdf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t="25926" r="11249" b="23704"/>
            <a:stretch/>
          </p:blipFill>
          <p:spPr>
            <a:xfrm>
              <a:off x="4594412" y="386816"/>
              <a:ext cx="3986784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 descr="temp_pert_Avg_time_height_good_lat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0" t="25926" r="11249" b="23704"/>
            <a:stretch/>
          </p:blipFill>
          <p:spPr>
            <a:xfrm>
              <a:off x="592668" y="3604149"/>
              <a:ext cx="3984811" cy="3200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temp_pert_Avg_time_height_poor.pdf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" t="25679" r="10929" b="23950"/>
            <a:stretch/>
          </p:blipFill>
          <p:spPr>
            <a:xfrm>
              <a:off x="4594412" y="3604149"/>
              <a:ext cx="3986784" cy="3200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921806" y="400575"/>
              <a:ext cx="14605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GOOD_EARLY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45590" y="400575"/>
              <a:ext cx="7842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GOOD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681" y="3647542"/>
              <a:ext cx="14605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GOOD_LATE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29715" y="3648600"/>
              <a:ext cx="800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50534" y="400575"/>
            <a:ext cx="4606924" cy="6097593"/>
            <a:chOff x="2150534" y="400575"/>
            <a:chExt cx="4606924" cy="6097593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2150534" y="769907"/>
              <a:ext cx="1" cy="2481294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723590" y="400575"/>
              <a:ext cx="33868" cy="2850626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386668" y="3648600"/>
              <a:ext cx="0" cy="2849568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5400000">
            <a:off x="6275713" y="3400395"/>
            <a:ext cx="52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Temperature Perturbations (°C)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4" y="100590"/>
            <a:ext cx="877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 and 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6377"/>
            <a:ext cx="914399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12 UTC 11 Sept ensemble initialization of Hurricane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provides an excellent framework to assess the dynamics, predictability, and thermodynamic structure of RI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</a:t>
            </a:r>
            <a:r>
              <a:rPr lang="en-US" sz="2400" dirty="0" smtClean="0">
                <a:solidFill>
                  <a:srgbClr val="FFFFFF"/>
                </a:solidFill>
              </a:rPr>
              <a:t>hear magnitude is strongest throughout the simulation for POOR; decreases in magnitude for GOOD_LATE, GOOD and GOOD_EARLY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Shear decreases in all groups approximately 12 h prior to RI onset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ilt magnitude decreases approximately 24–48 h prior to RI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Timing of RI onset is related to the impact of wind shear on vortex tilt, location of convection, and the subsequent precession and alignment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Modeled (GOOD) inner-core temperature structure compares favorably to HS3 </a:t>
            </a:r>
            <a:r>
              <a:rPr lang="en-US" sz="2400" dirty="0" err="1" smtClean="0">
                <a:solidFill>
                  <a:srgbClr val="FFFFFF"/>
                </a:solidFill>
              </a:rPr>
              <a:t>dropsondes</a:t>
            </a:r>
            <a:r>
              <a:rPr lang="en-US" sz="2400" dirty="0" smtClean="0">
                <a:solidFill>
                  <a:srgbClr val="FFFFFF"/>
                </a:solidFill>
              </a:rPr>
              <a:t> and S-HIS data from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Flight 3; </a:t>
            </a:r>
            <a:r>
              <a:rPr lang="en-US" sz="2400" dirty="0">
                <a:solidFill>
                  <a:srgbClr val="FFFFFF"/>
                </a:solidFill>
              </a:rPr>
              <a:t>W</a:t>
            </a:r>
            <a:r>
              <a:rPr lang="en-US" sz="2400" dirty="0" smtClean="0">
                <a:solidFill>
                  <a:srgbClr val="FFFFFF"/>
                </a:solidFill>
              </a:rPr>
              <a:t>arm core height approximately 6 – 9 km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Warm core in composite groups strengthens after RI begins; Evolution is consistent across developing composites</a:t>
            </a:r>
          </a:p>
        </p:txBody>
      </p:sp>
    </p:spTree>
    <p:extLst>
      <p:ext uri="{BB962C8B-B14F-4D97-AF65-F5344CB8AC3E}">
        <p14:creationId xmlns:p14="http://schemas.microsoft.com/office/powerpoint/2010/main" val="2492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 b="60067"/>
          <a:stretch/>
        </p:blipFill>
        <p:spPr>
          <a:xfrm>
            <a:off x="204033" y="229496"/>
            <a:ext cx="8686800" cy="46598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04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6" b="69801"/>
          <a:stretch/>
        </p:blipFill>
        <p:spPr>
          <a:xfrm>
            <a:off x="183657" y="144586"/>
            <a:ext cx="4354476" cy="34898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Figure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4" r="2720" b="69801"/>
          <a:stretch/>
        </p:blipFill>
        <p:spPr>
          <a:xfrm>
            <a:off x="4625414" y="3192586"/>
            <a:ext cx="4332323" cy="34898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625414" y="144586"/>
            <a:ext cx="4332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700-hPa storm-centered composite relative humidity of GOOD at 09 UTC 12 September 2014 (21 h)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D</a:t>
            </a:r>
            <a:r>
              <a:rPr lang="en-US" sz="2400" dirty="0" err="1" smtClean="0">
                <a:solidFill>
                  <a:srgbClr val="FFFFFF"/>
                </a:solidFill>
              </a:rPr>
              <a:t>ropsondes</a:t>
            </a:r>
            <a:r>
              <a:rPr lang="en-US" sz="2400" dirty="0" smtClean="0">
                <a:solidFill>
                  <a:srgbClr val="FFFFFF"/>
                </a:solidFill>
              </a:rPr>
              <a:t> (markers) from Flight 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57" y="4374127"/>
            <a:ext cx="4332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950-hPa storm-centered composite winds of GOOD at 09 UTC 12 September 2014 (21 h)</a:t>
            </a:r>
          </a:p>
          <a:p>
            <a:pPr algn="r"/>
            <a:endParaRPr lang="en-US" sz="2400" dirty="0" smtClean="0">
              <a:solidFill>
                <a:srgbClr val="FFFFFF"/>
              </a:solidFill>
            </a:endParaRPr>
          </a:p>
          <a:p>
            <a:pPr algn="r"/>
            <a:r>
              <a:rPr lang="en-US" sz="2400" dirty="0" err="1">
                <a:solidFill>
                  <a:srgbClr val="FFFFFF"/>
                </a:solidFill>
              </a:rPr>
              <a:t>D</a:t>
            </a:r>
            <a:r>
              <a:rPr lang="en-US" sz="2400" dirty="0" err="1" smtClean="0">
                <a:solidFill>
                  <a:srgbClr val="FFFFFF"/>
                </a:solidFill>
              </a:rPr>
              <a:t>ropsondes</a:t>
            </a:r>
            <a:r>
              <a:rPr lang="en-US" sz="2400" dirty="0" smtClean="0">
                <a:solidFill>
                  <a:srgbClr val="FFFFFF"/>
                </a:solidFill>
              </a:rPr>
              <a:t> (markers) from Flight 1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opsondes_pert_temperatures_env_Flight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25926" r="10124" b="23457"/>
          <a:stretch/>
        </p:blipFill>
        <p:spPr>
          <a:xfrm>
            <a:off x="4639732" y="3191933"/>
            <a:ext cx="4334934" cy="3471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639732" y="169335"/>
            <a:ext cx="421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Dropsonde</a:t>
            </a:r>
            <a:r>
              <a:rPr lang="en-US" sz="2400" dirty="0" smtClean="0">
                <a:solidFill>
                  <a:srgbClr val="FFFFFF"/>
                </a:solidFill>
              </a:rPr>
              <a:t> positions with height: Flight 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33" y="5470140"/>
            <a:ext cx="42163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FFFF"/>
                </a:solidFill>
              </a:rPr>
              <a:t>Dropsonde</a:t>
            </a:r>
            <a:r>
              <a:rPr lang="en-US" sz="2400" dirty="0" smtClean="0">
                <a:solidFill>
                  <a:srgbClr val="FFFFFF"/>
                </a:solidFill>
              </a:rPr>
              <a:t> temperature perturbation profiles (within 50-km of surface center): Flight 3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dropsondes_position_Flight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5679" r="10610" b="23950"/>
          <a:stretch/>
        </p:blipFill>
        <p:spPr>
          <a:xfrm>
            <a:off x="194733" y="169335"/>
            <a:ext cx="4318000" cy="34544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09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Edouard</a:t>
            </a:r>
            <a:r>
              <a:rPr lang="en-US" sz="2800" dirty="0" smtClean="0">
                <a:solidFill>
                  <a:srgbClr val="FFFFFF"/>
                </a:solidFill>
              </a:rPr>
              <a:t> Best Track &amp; </a:t>
            </a:r>
            <a:r>
              <a:rPr lang="en-US" sz="2800" dirty="0" smtClean="0">
                <a:solidFill>
                  <a:srgbClr val="FFFFFF"/>
                </a:solidFill>
              </a:rPr>
              <a:t>HS3 Flight Information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4-12-10 at 12.05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26068"/>
          <a:stretch/>
        </p:blipFill>
        <p:spPr>
          <a:xfrm>
            <a:off x="156308" y="750834"/>
            <a:ext cx="4826000" cy="5829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2308" y="750834"/>
            <a:ext cx="4122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Four HS3 flights into </a:t>
            </a:r>
            <a:r>
              <a:rPr lang="en-US" sz="2400" dirty="0" err="1">
                <a:solidFill>
                  <a:schemeClr val="bg1"/>
                </a:solidFill>
              </a:rPr>
              <a:t>Edouard</a:t>
            </a:r>
            <a:r>
              <a:rPr lang="en-US" sz="2400" dirty="0">
                <a:solidFill>
                  <a:schemeClr val="bg1"/>
                </a:solidFill>
              </a:rPr>
              <a:t> covering all stages of its </a:t>
            </a:r>
            <a:r>
              <a:rPr lang="en-US" sz="2400" dirty="0" smtClean="0">
                <a:solidFill>
                  <a:schemeClr val="bg1"/>
                </a:solidFill>
              </a:rPr>
              <a:t>lifetime</a:t>
            </a:r>
            <a:endParaRPr lang="en-US" sz="2400" dirty="0">
              <a:solidFill>
                <a:schemeClr val="bg1"/>
              </a:solidFill>
            </a:endParaRPr>
          </a:p>
          <a:p>
            <a:pPr marL="86868"/>
            <a:endParaRPr lang="en-US" sz="2400" dirty="0" smtClean="0">
              <a:solidFill>
                <a:schemeClr val="bg1"/>
              </a:solidFill>
            </a:endParaRPr>
          </a:p>
          <a:p>
            <a:pPr marL="86868"/>
            <a:endParaRPr lang="en-US" sz="2400" dirty="0" smtClean="0">
              <a:solidFill>
                <a:schemeClr val="bg1"/>
              </a:solidFill>
            </a:endParaRPr>
          </a:p>
          <a:p>
            <a:pPr marL="342900" indent="-25603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PSU </a:t>
            </a:r>
            <a:r>
              <a:rPr lang="en-US" sz="2400" dirty="0" smtClean="0">
                <a:solidFill>
                  <a:schemeClr val="bg1"/>
                </a:solidFill>
              </a:rPr>
              <a:t>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initialized at 12Z on Sept 11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– TD 6 designation</a:t>
            </a:r>
          </a:p>
          <a:p>
            <a:pPr marL="342900" indent="-256032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868"/>
            <a:endParaRPr lang="en-US" sz="2400" dirty="0">
              <a:solidFill>
                <a:schemeClr val="bg1"/>
              </a:solidFill>
            </a:endParaRPr>
          </a:p>
          <a:p>
            <a:pPr marL="342900" indent="-25603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Simulation ends on 18Z on Sept 16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–  just after peak intensity (major hurricane, 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of HS3!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2742" y="1298328"/>
            <a:ext cx="3738685" cy="4240240"/>
            <a:chOff x="1282742" y="1298328"/>
            <a:chExt cx="3738685" cy="4240240"/>
          </a:xfrm>
        </p:grpSpPr>
        <p:pic>
          <p:nvPicPr>
            <p:cNvPr id="6" name="Picture 5" descr="Screen Shot 2015-02-02 at 7.28.21 PM.png"/>
            <p:cNvPicPr>
              <a:picLocks noChangeAspect="1"/>
            </p:cNvPicPr>
            <p:nvPr/>
          </p:nvPicPr>
          <p:blipFill rotWithShape="1">
            <a:blip r:embed="rId3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58" b="14632"/>
            <a:stretch/>
          </p:blipFill>
          <p:spPr>
            <a:xfrm>
              <a:off x="1282742" y="1298328"/>
              <a:ext cx="3738685" cy="4240240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 rot="13020000">
              <a:off x="4642562" y="4702385"/>
              <a:ext cx="246888" cy="521208"/>
            </a:xfrm>
            <a:prstGeom prst="upArrow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407151">
              <a:off x="3657805" y="4950087"/>
              <a:ext cx="347974" cy="3426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722707">
              <a:off x="2387643" y="4096788"/>
              <a:ext cx="494802" cy="3628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1720472">
              <a:off x="1916210" y="2947499"/>
              <a:ext cx="330200" cy="580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16200000">
              <a:off x="2160895" y="3207429"/>
              <a:ext cx="246888" cy="521208"/>
            </a:xfrm>
            <a:prstGeom prst="upArrow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81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5172" y="62910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Excellent case for studying the predictability associated with RI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2" descr="Edouard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/>
        </p:blipFill>
        <p:spPr bwMode="auto">
          <a:xfrm>
            <a:off x="199290" y="289325"/>
            <a:ext cx="8686800" cy="60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1593"/>
            <a:ext cx="4494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Maximum 10-m Wind Speed (</a:t>
            </a:r>
            <a:r>
              <a:rPr lang="en-US" sz="2400" dirty="0" err="1" smtClean="0">
                <a:solidFill>
                  <a:schemeClr val="bg1"/>
                </a:solidFill>
              </a:rPr>
              <a:t>kts</a:t>
            </a:r>
            <a:r>
              <a:rPr lang="en-US" sz="2400" dirty="0" smtClean="0">
                <a:solidFill>
                  <a:schemeClr val="bg1"/>
                </a:solidFill>
              </a:rPr>
              <a:t>) classified by performance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Best Track – Black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 – Blue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GOOD_EARLY – Green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GOOD_LATE – Magenta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POOR – Red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283" y="183827"/>
            <a:ext cx="41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Ensemble Tracks classified by performance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SST’s contoured (constant amongst members)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ensemble_tracks_by_perfor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5569" r="11200" b="23647"/>
          <a:stretch/>
        </p:blipFill>
        <p:spPr>
          <a:xfrm>
            <a:off x="116799" y="183827"/>
            <a:ext cx="4416552" cy="3578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axwinds_time_by_performa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69" r="10463" b="23647"/>
          <a:stretch/>
        </p:blipFill>
        <p:spPr>
          <a:xfrm>
            <a:off x="4632821" y="3276683"/>
            <a:ext cx="4396153" cy="34828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632821" y="2912533"/>
            <a:ext cx="439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FFFF"/>
                </a:solidFill>
              </a:rPr>
              <a:t>Munsell</a:t>
            </a:r>
            <a:r>
              <a:rPr lang="en-US" dirty="0" smtClean="0">
                <a:solidFill>
                  <a:srgbClr val="FFFFFF"/>
                </a:solidFill>
              </a:rPr>
              <a:t> et al. 2016, In review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9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5586" r="10067" b="23485"/>
          <a:stretch/>
        </p:blipFill>
        <p:spPr>
          <a:xfrm>
            <a:off x="1286593" y="1019399"/>
            <a:ext cx="6400800" cy="5106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83799" y="133692"/>
            <a:ext cx="882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Deep-layer shear (850-hPa – 200-hPa) averaged over a 200-km to 500-km radius for the ensemble members of the composite groups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75842" y="4625253"/>
            <a:ext cx="289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SH12.5-</a:t>
            </a:r>
            <a:r>
              <a:rPr lang="en-US" sz="2400" dirty="0" smtClean="0">
                <a:solidFill>
                  <a:srgbClr val="FFFFFF"/>
                </a:solidFill>
              </a:rPr>
              <a:t>SST29 (POOR)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128" y="855720"/>
            <a:ext cx="372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SH7.5-</a:t>
            </a:r>
            <a:r>
              <a:rPr lang="en-US" sz="2400" dirty="0" smtClean="0">
                <a:solidFill>
                  <a:srgbClr val="FFFFFF"/>
                </a:solidFill>
              </a:rPr>
              <a:t>SST29 (GOOD_EARLY)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842" y="2755436"/>
            <a:ext cx="46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SH10-</a:t>
            </a:r>
            <a:r>
              <a:rPr lang="en-US" sz="2400" dirty="0" smtClean="0">
                <a:solidFill>
                  <a:srgbClr val="FFFFFF"/>
                </a:solidFill>
              </a:rPr>
              <a:t>SST29 (GOOD or GOOD_LATE)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4" name="Picture 43" descr="V_SH10_SST29.pdf"/>
          <p:cNvPicPr>
            <a:picLocks noChangeAspect="1"/>
          </p:cNvPicPr>
          <p:nvPr/>
        </p:nvPicPr>
        <p:blipFill rotWithShape="1">
          <a:blip r:embed="rId3"/>
          <a:srcRect l="6309" t="26364" r="9466" b="52273"/>
          <a:stretch/>
        </p:blipFill>
        <p:spPr>
          <a:xfrm>
            <a:off x="212128" y="3168158"/>
            <a:ext cx="4463143" cy="14650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 descr="V_SH125_SST29.pdf"/>
          <p:cNvPicPr>
            <a:picLocks noChangeAspect="1"/>
          </p:cNvPicPr>
          <p:nvPr/>
        </p:nvPicPr>
        <p:blipFill rotWithShape="1">
          <a:blip r:embed="rId4"/>
          <a:srcRect l="6309" t="26364" r="9466" b="52273"/>
          <a:stretch/>
        </p:blipFill>
        <p:spPr>
          <a:xfrm>
            <a:off x="214918" y="5050002"/>
            <a:ext cx="4463143" cy="14651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 descr="V_SH75_SST29.pdf"/>
          <p:cNvPicPr>
            <a:picLocks noChangeAspect="1"/>
          </p:cNvPicPr>
          <p:nvPr/>
        </p:nvPicPr>
        <p:blipFill rotWithShape="1">
          <a:blip r:embed="rId5"/>
          <a:srcRect l="6309" t="26364" r="9466" b="52273"/>
          <a:stretch/>
        </p:blipFill>
        <p:spPr>
          <a:xfrm>
            <a:off x="212128" y="1297847"/>
            <a:ext cx="4463143" cy="14651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-39076" y="6478662"/>
            <a:ext cx="1003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Zhang and Tao (2013), Tao and Zhang (2014)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6" y="-62566"/>
            <a:ext cx="8905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Idealized Experiments: Sensitivity to Increasing Magnitudes of Wind Shear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4" name="Picture 13" descr="maxwinds_time_by_performanc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69" r="10463" b="23647"/>
          <a:stretch/>
        </p:blipFill>
        <p:spPr>
          <a:xfrm>
            <a:off x="4888243" y="494107"/>
            <a:ext cx="3931920" cy="3115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deep_layer_shear_avg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5586" r="10067" b="23485"/>
          <a:stretch/>
        </p:blipFill>
        <p:spPr>
          <a:xfrm>
            <a:off x="4907781" y="3652369"/>
            <a:ext cx="3931920" cy="313701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Connector 2"/>
          <p:cNvCxnSpPr/>
          <p:nvPr/>
        </p:nvCxnSpPr>
        <p:spPr>
          <a:xfrm flipH="1">
            <a:off x="5294922" y="5294922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94922" y="5026555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4922" y="4633245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918" y="891541"/>
            <a:ext cx="840159" cy="4258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348" y="4685013"/>
            <a:ext cx="1025498" cy="4019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0523" y="2791257"/>
            <a:ext cx="840159" cy="4258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_lagrangi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5586" r="9751" b="23485"/>
          <a:stretch/>
        </p:blipFill>
        <p:spPr>
          <a:xfrm>
            <a:off x="1303301" y="1244564"/>
            <a:ext cx="6400800" cy="5126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7217" y="133692"/>
            <a:ext cx="87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Mean deep-layer (850-hPa – 200-hPa) vertical wind shear of composite groups – time in relation to beginning of RI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915" y="148320"/>
            <a:ext cx="427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Mean tilt magnitude (difference between 850-hPa and 500-hPa weighted PV centers in km) of </a:t>
            </a:r>
            <a:r>
              <a:rPr lang="en-US" sz="2400" dirty="0" smtClean="0">
                <a:solidFill>
                  <a:schemeClr val="bg1"/>
                </a:solidFill>
              </a:rPr>
              <a:t>composite groups of </a:t>
            </a:r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mean_tilt_magnitudes_pv_lagrangi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5586" r="9751" b="23485"/>
          <a:stretch/>
        </p:blipFill>
        <p:spPr>
          <a:xfrm>
            <a:off x="4505423" y="3198486"/>
            <a:ext cx="4572000" cy="35928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mean_tilt_magnitudes_pv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25432" r="10633" b="23428"/>
          <a:stretch/>
        </p:blipFill>
        <p:spPr>
          <a:xfrm>
            <a:off x="75892" y="50630"/>
            <a:ext cx="4572000" cy="3630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-19538" y="4835779"/>
            <a:ext cx="4505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Mean tilt magnitude (difference between 850-hPa and 500-hPa weighted PV centers in km) of composite groups in time in relation to beginning of RI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bz_winds_comp_D2_stormcent_RItim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 b="40542"/>
          <a:stretch/>
        </p:blipFill>
        <p:spPr>
          <a:xfrm>
            <a:off x="714651" y="583859"/>
            <a:ext cx="7772400" cy="6193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14651" y="6684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	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48 h 				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36 h 			 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24 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3" y="583859"/>
            <a:ext cx="553998" cy="6193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 GOOD_LATE 		GOOD 		   GOOD_EARLY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16965</TotalTime>
  <Words>604</Words>
  <Application>Microsoft Macintosh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87</cp:revision>
  <dcterms:created xsi:type="dcterms:W3CDTF">2015-07-28T14:41:18Z</dcterms:created>
  <dcterms:modified xsi:type="dcterms:W3CDTF">2016-05-10T03:10:10Z</dcterms:modified>
</cp:coreProperties>
</file>