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92" r:id="rId3"/>
    <p:sldId id="257" r:id="rId4"/>
    <p:sldId id="259" r:id="rId5"/>
    <p:sldId id="264" r:id="rId6"/>
    <p:sldId id="291" r:id="rId7"/>
    <p:sldId id="261" r:id="rId8"/>
    <p:sldId id="262" r:id="rId9"/>
    <p:sldId id="267" r:id="rId10"/>
    <p:sldId id="322" r:id="rId11"/>
    <p:sldId id="272" r:id="rId12"/>
    <p:sldId id="268" r:id="rId13"/>
    <p:sldId id="269" r:id="rId14"/>
    <p:sldId id="270" r:id="rId15"/>
    <p:sldId id="294" r:id="rId16"/>
    <p:sldId id="295" r:id="rId17"/>
    <p:sldId id="297" r:id="rId18"/>
    <p:sldId id="298" r:id="rId19"/>
    <p:sldId id="299" r:id="rId20"/>
    <p:sldId id="300" r:id="rId21"/>
    <p:sldId id="301" r:id="rId22"/>
    <p:sldId id="302" r:id="rId23"/>
    <p:sldId id="296" r:id="rId24"/>
    <p:sldId id="280" r:id="rId25"/>
    <p:sldId id="293" r:id="rId26"/>
    <p:sldId id="303" r:id="rId27"/>
    <p:sldId id="323" r:id="rId28"/>
    <p:sldId id="324" r:id="rId29"/>
    <p:sldId id="321" r:id="rId30"/>
    <p:sldId id="306" r:id="rId31"/>
    <p:sldId id="307" r:id="rId32"/>
    <p:sldId id="308" r:id="rId33"/>
    <p:sldId id="309" r:id="rId34"/>
    <p:sldId id="316" r:id="rId35"/>
    <p:sldId id="320" r:id="rId36"/>
    <p:sldId id="305" r:id="rId37"/>
    <p:sldId id="32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58" autoAdjust="0"/>
    <p:restoredTop sz="96517" autoAdjust="0"/>
  </p:normalViewPr>
  <p:slideViewPr>
    <p:cSldViewPr>
      <p:cViewPr>
        <p:scale>
          <a:sx n="70" d="100"/>
          <a:sy n="70" d="100"/>
        </p:scale>
        <p:origin x="1488" y="28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A9785-7134-4684-8346-DFB4B6A62C65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F4D0D-A1F3-4F12-AB0D-32AB5036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14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075F8-1243-42D9-9476-53D5C859E1D2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713"/>
            <a:ext cx="5485778" cy="4112298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185242-928D-4842-9A16-F27941EF2D9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185242-928D-4842-9A16-F27941EF2D9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185242-928D-4842-9A16-F27941EF2D9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185242-928D-4842-9A16-F27941EF2D9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185242-928D-4842-9A16-F27941EF2D9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185242-928D-4842-9A16-F27941EF2D9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FE613-A139-464C-BACD-67A6FC0A375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32EA237-39E1-40E8-BC88-794A7A254CA5}" type="slidenum">
              <a:rPr lang="en-US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94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>
                <a:latin typeface="Arial" pitchFamily="34" charset="0"/>
              </a:rPr>
              <a:t>RTFDDA default is column 2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fld id="{35A071A0-F6F1-48BA-8753-865FE4FE25D3}" type="slidenum">
              <a:rPr lang="en-US" altLang="en-US" sz="1200" b="0" smtClean="0"/>
              <a:pPr/>
              <a:t>6</a:t>
            </a:fld>
            <a:endParaRPr lang="en-US" altLang="en-US" sz="1200" b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2E4580-0FE2-46DE-A08B-290AA8598C67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01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E20706-0766-4391-A29C-14BFBBA5F1DF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AE0B36-14DC-4E7B-A29F-016D134DE8E8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7238" cy="3427413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371" y="4342150"/>
            <a:ext cx="5025259" cy="41154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F4D0D-A1F3-4F12-AB0D-32AB503640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81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08DF6-4575-4F94-8A8F-C7EE076322EA}" type="datetime1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4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59A1D-97E6-4F8C-954C-63CE4D4EDC8D}" type="datetime1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04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3EAC-94D8-4318-A7E2-6A533DF12160}" type="datetime1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83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738" y="198438"/>
            <a:ext cx="6240462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662113"/>
            <a:ext cx="4186237" cy="4646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662113"/>
            <a:ext cx="4187825" cy="2246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060825"/>
            <a:ext cx="418782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161925"/>
          </a:xfrm>
        </p:spPr>
        <p:txBody>
          <a:bodyPr/>
          <a:lstStyle>
            <a:lvl1pPr>
              <a:defRPr/>
            </a:lvl1pPr>
          </a:lstStyle>
          <a:p>
            <a:fld id="{5DC45337-9223-46B1-92D1-13439BBCFF93}" type="datetime1">
              <a:rPr lang="en-US" altLang="en-US" smtClean="0"/>
              <a:t>5/9/2016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1571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013700" y="6578600"/>
            <a:ext cx="400050" cy="200025"/>
          </a:xfrm>
        </p:spPr>
        <p:txBody>
          <a:bodyPr/>
          <a:lstStyle>
            <a:lvl1pPr>
              <a:defRPr/>
            </a:lvl1pPr>
          </a:lstStyle>
          <a:p>
            <a:fld id="{37205038-4667-4882-BE98-C6E8E6A570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01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4C58-3222-4466-946F-AE49BB2F1C5F}" type="datetime1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4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DBAB-C22E-4C1D-9FAD-3352D7123738}" type="datetime1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5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8813-6134-4078-A9F9-CC172189813C}" type="datetime1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93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4E99-7800-4A08-913A-01731F17209B}" type="datetime1">
              <a:rPr lang="en-US" smtClean="0"/>
              <a:t>5/9/2016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5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5BD86-9A2E-4CAF-8ADD-70DD40A6C088}" type="datetime1">
              <a:rPr lang="en-US" smtClean="0"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0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24135-AAF8-4C37-81AB-9EBC6EF94BA9}" type="datetime1">
              <a:rPr lang="en-US" smtClean="0"/>
              <a:t>5/9/2016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62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E5F1-511C-485B-92DD-3E4902CE62E7}" type="datetime1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E586-BEEB-4C3E-B060-938F516F3459}" type="datetime1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5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028D9-A539-4FC5-9A0A-DAC7A520CB55}" type="datetime1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98D5-6E50-478E-8B00-370C043D6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7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9.gif"/><Relationship Id="rId18" Type="http://schemas.openxmlformats.org/officeDocument/2006/relationships/image" Target="../media/image64.gif"/><Relationship Id="rId26" Type="http://schemas.openxmlformats.org/officeDocument/2006/relationships/image" Target="../media/image72.gif"/><Relationship Id="rId39" Type="http://schemas.openxmlformats.org/officeDocument/2006/relationships/image" Target="../media/image85.gif"/><Relationship Id="rId3" Type="http://schemas.openxmlformats.org/officeDocument/2006/relationships/image" Target="../media/image49.gif"/><Relationship Id="rId21" Type="http://schemas.openxmlformats.org/officeDocument/2006/relationships/image" Target="../media/image67.gif"/><Relationship Id="rId34" Type="http://schemas.openxmlformats.org/officeDocument/2006/relationships/image" Target="../media/image80.gif"/><Relationship Id="rId42" Type="http://schemas.openxmlformats.org/officeDocument/2006/relationships/image" Target="../media/image88.gif"/><Relationship Id="rId7" Type="http://schemas.openxmlformats.org/officeDocument/2006/relationships/image" Target="../media/image53.gif"/><Relationship Id="rId12" Type="http://schemas.openxmlformats.org/officeDocument/2006/relationships/image" Target="../media/image58.gif"/><Relationship Id="rId17" Type="http://schemas.openxmlformats.org/officeDocument/2006/relationships/image" Target="../media/image63.gif"/><Relationship Id="rId25" Type="http://schemas.openxmlformats.org/officeDocument/2006/relationships/image" Target="../media/image71.gif"/><Relationship Id="rId33" Type="http://schemas.openxmlformats.org/officeDocument/2006/relationships/image" Target="../media/image79.gif"/><Relationship Id="rId38" Type="http://schemas.openxmlformats.org/officeDocument/2006/relationships/image" Target="../media/image84.gif"/><Relationship Id="rId46" Type="http://schemas.openxmlformats.org/officeDocument/2006/relationships/image" Target="../media/image92.gif"/><Relationship Id="rId2" Type="http://schemas.openxmlformats.org/officeDocument/2006/relationships/image" Target="../media/image48.gif"/><Relationship Id="rId16" Type="http://schemas.openxmlformats.org/officeDocument/2006/relationships/image" Target="../media/image62.gif"/><Relationship Id="rId20" Type="http://schemas.openxmlformats.org/officeDocument/2006/relationships/image" Target="../media/image66.gif"/><Relationship Id="rId29" Type="http://schemas.openxmlformats.org/officeDocument/2006/relationships/image" Target="../media/image75.gif"/><Relationship Id="rId41" Type="http://schemas.openxmlformats.org/officeDocument/2006/relationships/image" Target="../media/image8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gif"/><Relationship Id="rId11" Type="http://schemas.openxmlformats.org/officeDocument/2006/relationships/image" Target="../media/image57.gif"/><Relationship Id="rId24" Type="http://schemas.openxmlformats.org/officeDocument/2006/relationships/image" Target="../media/image70.gif"/><Relationship Id="rId32" Type="http://schemas.openxmlformats.org/officeDocument/2006/relationships/image" Target="../media/image78.gif"/><Relationship Id="rId37" Type="http://schemas.openxmlformats.org/officeDocument/2006/relationships/image" Target="../media/image83.gif"/><Relationship Id="rId40" Type="http://schemas.openxmlformats.org/officeDocument/2006/relationships/image" Target="../media/image86.gif"/><Relationship Id="rId45" Type="http://schemas.openxmlformats.org/officeDocument/2006/relationships/image" Target="../media/image91.gif"/><Relationship Id="rId5" Type="http://schemas.openxmlformats.org/officeDocument/2006/relationships/image" Target="../media/image51.gif"/><Relationship Id="rId15" Type="http://schemas.openxmlformats.org/officeDocument/2006/relationships/image" Target="../media/image61.gif"/><Relationship Id="rId23" Type="http://schemas.openxmlformats.org/officeDocument/2006/relationships/image" Target="../media/image69.gif"/><Relationship Id="rId28" Type="http://schemas.openxmlformats.org/officeDocument/2006/relationships/image" Target="../media/image74.gif"/><Relationship Id="rId36" Type="http://schemas.openxmlformats.org/officeDocument/2006/relationships/image" Target="../media/image82.gif"/><Relationship Id="rId10" Type="http://schemas.openxmlformats.org/officeDocument/2006/relationships/image" Target="../media/image56.gif"/><Relationship Id="rId19" Type="http://schemas.openxmlformats.org/officeDocument/2006/relationships/image" Target="../media/image65.gif"/><Relationship Id="rId31" Type="http://schemas.openxmlformats.org/officeDocument/2006/relationships/image" Target="../media/image77.gif"/><Relationship Id="rId44" Type="http://schemas.openxmlformats.org/officeDocument/2006/relationships/image" Target="../media/image90.gif"/><Relationship Id="rId4" Type="http://schemas.openxmlformats.org/officeDocument/2006/relationships/image" Target="../media/image50.gif"/><Relationship Id="rId9" Type="http://schemas.openxmlformats.org/officeDocument/2006/relationships/image" Target="../media/image55.gif"/><Relationship Id="rId14" Type="http://schemas.openxmlformats.org/officeDocument/2006/relationships/image" Target="../media/image60.gif"/><Relationship Id="rId22" Type="http://schemas.openxmlformats.org/officeDocument/2006/relationships/image" Target="../media/image68.gif"/><Relationship Id="rId27" Type="http://schemas.openxmlformats.org/officeDocument/2006/relationships/image" Target="../media/image73.gif"/><Relationship Id="rId30" Type="http://schemas.openxmlformats.org/officeDocument/2006/relationships/image" Target="../media/image76.gif"/><Relationship Id="rId35" Type="http://schemas.openxmlformats.org/officeDocument/2006/relationships/image" Target="../media/image81.gif"/><Relationship Id="rId43" Type="http://schemas.openxmlformats.org/officeDocument/2006/relationships/image" Target="../media/image8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cafefoundation.org/v2/gfc_main.ph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143000"/>
            <a:ext cx="7620000" cy="4572000"/>
          </a:xfrm>
        </p:spPr>
        <p:txBody>
          <a:bodyPr>
            <a:normAutofit lnSpcReduction="10000"/>
          </a:bodyPr>
          <a:lstStyle/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A WRF FDDA </a:t>
            </a:r>
            <a:r>
              <a:rPr lang="en-US" b="1" dirty="0" smtClean="0">
                <a:solidFill>
                  <a:schemeClr val="tx1"/>
                </a:solidFill>
              </a:rPr>
              <a:t>Realtime System </a:t>
            </a:r>
            <a:r>
              <a:rPr lang="en-US" b="1" dirty="0">
                <a:solidFill>
                  <a:schemeClr val="tx1"/>
                </a:solidFill>
              </a:rPr>
              <a:t>and </a:t>
            </a:r>
            <a:r>
              <a:rPr lang="en-US" b="1" dirty="0" smtClean="0">
                <a:solidFill>
                  <a:schemeClr val="tx1"/>
                </a:solidFill>
              </a:rPr>
              <a:t>Its Recent Applications</a:t>
            </a: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sz="1900" b="1" dirty="0" smtClean="0">
                <a:solidFill>
                  <a:schemeClr val="tx1"/>
                </a:solidFill>
              </a:rPr>
              <a:t>ADAPT Spring </a:t>
            </a:r>
            <a:r>
              <a:rPr lang="en-US" sz="1900" b="1" dirty="0">
                <a:solidFill>
                  <a:schemeClr val="tx1"/>
                </a:solidFill>
              </a:rPr>
              <a:t>2016 Group </a:t>
            </a:r>
            <a:r>
              <a:rPr lang="en-US" sz="1900" b="1" dirty="0" smtClean="0">
                <a:solidFill>
                  <a:schemeClr val="tx1"/>
                </a:solidFill>
              </a:rPr>
              <a:t>Meeting/Symposium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i="1" dirty="0" err="1" smtClean="0">
                <a:solidFill>
                  <a:schemeClr val="tx1"/>
                </a:solidFill>
              </a:rPr>
              <a:t>Aijun</a:t>
            </a:r>
            <a:r>
              <a:rPr lang="en-US" b="1" i="1" dirty="0" smtClean="0">
                <a:solidFill>
                  <a:schemeClr val="tx1"/>
                </a:solidFill>
              </a:rPr>
              <a:t> Deng</a:t>
            </a:r>
          </a:p>
          <a:p>
            <a:endParaRPr lang="en-US" b="1" i="1" dirty="0" smtClean="0">
              <a:solidFill>
                <a:schemeClr val="tx1"/>
              </a:solidFill>
            </a:endParaRPr>
          </a:p>
          <a:p>
            <a:r>
              <a:rPr lang="en-US" sz="2300" b="1" i="1" dirty="0" smtClean="0">
                <a:solidFill>
                  <a:schemeClr val="tx1"/>
                </a:solidFill>
              </a:rPr>
              <a:t>10 May 2016</a:t>
            </a:r>
            <a:endParaRPr lang="en-US" sz="2300" b="1" i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1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57A820-F6E3-47C4-A427-ED32DFFD94B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5364" name="Picture 4" descr="http://www.meteo.psu.edu/%7Ewrfrt/stats/2014070600/d02/stats_surface/WSPD_ts_d02.cgm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676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meteo.psu.edu/%7Ewrfrt/stats/2014070600/d02/stats_surface/WDIR_ts_d02.cg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29718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www.meteo.psu.edu/%7Ewrfrt/stats/2014070600/d02/stats_surface/WDIR_ts_d02.cgm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676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www.meteo.psu.edu/%7Ewrfrt/stats/2014070600/d02/stats_surface/T_ts_d02.cgm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676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://www.meteo.psu.edu/%7Ewrfrt/stats/2014070600/d02/stats_surface/QV_ts_d02.cgm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1676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://www.meteo.psu.edu/%7Ewrfrt/stats/2014070600/d02/stats_uppr_all/WSPD_prof_d02_all.cgm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40386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http://www.meteo.psu.edu/%7Ewrfrt/stats/2014070600/d02/stats_uppr_all/WDIR_prof_d02_all.cgm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40386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http://www.meteo.psu.edu/%7Ewrfrt/stats/2014070600/d02/stats_uppr_all/T_prof_d02_all.cgm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40386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http://www.meteo.psu.edu/%7Ewrfrt/stats/2014070600/d02/stats_uppr_all/QV_prof_d02_all.cgm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0386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0" y="45720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Model Error (Mean Absolute Error) Produced On-the-Fly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430893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Speed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667000" y="14594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Direction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800600" y="14594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Temperature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086600" y="14594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Mixing Ratio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213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0" name="Rectangle 56"/>
          <p:cNvSpPr>
            <a:spLocks noGrp="1" noChangeArrowheads="1"/>
          </p:cNvSpPr>
          <p:nvPr>
            <p:ph type="title"/>
          </p:nvPr>
        </p:nvSpPr>
        <p:spPr>
          <a:xfrm>
            <a:off x="571500" y="990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sz="2800" b="1" dirty="0" smtClean="0">
                <a:solidFill>
                  <a:schemeClr val="tx1"/>
                </a:solidFill>
              </a:rPr>
              <a:t>Multiscale WRF FDDA System</a:t>
            </a:r>
            <a:endParaRPr lang="en-US" sz="2800" b="1" dirty="0" smtClean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38200" y="2355850"/>
            <a:ext cx="7673975" cy="3141663"/>
            <a:chOff x="838200" y="2355850"/>
            <a:chExt cx="7673975" cy="3141663"/>
          </a:xfrm>
        </p:grpSpPr>
        <p:sp>
          <p:nvSpPr>
            <p:cNvPr id="45060" name="Line 4"/>
            <p:cNvSpPr>
              <a:spLocks noChangeShapeType="1"/>
            </p:cNvSpPr>
            <p:nvPr/>
          </p:nvSpPr>
          <p:spPr bwMode="auto">
            <a:xfrm flipV="1">
              <a:off x="1828800" y="3416300"/>
              <a:ext cx="6159500" cy="12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1" name="Line 5"/>
            <p:cNvSpPr>
              <a:spLocks noChangeShapeType="1"/>
            </p:cNvSpPr>
            <p:nvPr/>
          </p:nvSpPr>
          <p:spPr bwMode="auto">
            <a:xfrm flipV="1">
              <a:off x="1828801" y="3949700"/>
              <a:ext cx="4806950" cy="6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7" name="Line 7"/>
            <p:cNvSpPr>
              <a:spLocks noChangeShapeType="1"/>
            </p:cNvSpPr>
            <p:nvPr/>
          </p:nvSpPr>
          <p:spPr bwMode="auto">
            <a:xfrm>
              <a:off x="3886200" y="2743200"/>
              <a:ext cx="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>
              <a:off x="5257800" y="2743200"/>
              <a:ext cx="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>
              <a:off x="6629400" y="2743200"/>
              <a:ext cx="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>
              <a:off x="4572000" y="2743200"/>
              <a:ext cx="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Line 11"/>
            <p:cNvSpPr>
              <a:spLocks noChangeShapeType="1"/>
            </p:cNvSpPr>
            <p:nvPr/>
          </p:nvSpPr>
          <p:spPr bwMode="auto">
            <a:xfrm>
              <a:off x="5943600" y="2743200"/>
              <a:ext cx="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Text Box 13"/>
            <p:cNvSpPr txBox="1">
              <a:spLocks noChangeArrowheads="1"/>
            </p:cNvSpPr>
            <p:nvPr/>
          </p:nvSpPr>
          <p:spPr bwMode="auto">
            <a:xfrm>
              <a:off x="4953000" y="2362200"/>
              <a:ext cx="685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aseline="0" dirty="0" smtClean="0">
                  <a:solidFill>
                    <a:srgbClr val="000000"/>
                  </a:solidFill>
                </a:rPr>
                <a:t>….</a:t>
              </a:r>
              <a:endParaRPr lang="en-US" sz="1800" baseline="0" dirty="0">
                <a:solidFill>
                  <a:srgbClr val="000000"/>
                </a:solidFill>
              </a:endParaRPr>
            </a:p>
          </p:txBody>
        </p:sp>
        <p:sp>
          <p:nvSpPr>
            <p:cNvPr id="25614" name="Text Box 14"/>
            <p:cNvSpPr txBox="1">
              <a:spLocks noChangeArrowheads="1"/>
            </p:cNvSpPr>
            <p:nvPr/>
          </p:nvSpPr>
          <p:spPr bwMode="auto">
            <a:xfrm>
              <a:off x="5791200" y="2362200"/>
              <a:ext cx="609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00"/>
                  </a:solidFill>
                </a:rPr>
                <a:t>30h</a:t>
              </a:r>
              <a:endParaRPr lang="en-US" sz="1800" baseline="0" dirty="0">
                <a:solidFill>
                  <a:srgbClr val="000000"/>
                </a:solidFill>
              </a:endParaRPr>
            </a:p>
          </p:txBody>
        </p:sp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6400800" y="2362200"/>
              <a:ext cx="7620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00"/>
                  </a:solidFill>
                </a:rPr>
                <a:t>36h</a:t>
              </a:r>
              <a:endParaRPr lang="en-US" sz="1800" baseline="0" dirty="0">
                <a:solidFill>
                  <a:srgbClr val="000000"/>
                </a:solidFill>
              </a:endParaRPr>
            </a:p>
          </p:txBody>
        </p:sp>
        <p:sp>
          <p:nvSpPr>
            <p:cNvPr id="25616" name="Text Box 16"/>
            <p:cNvSpPr txBox="1">
              <a:spLocks noChangeArrowheads="1"/>
            </p:cNvSpPr>
            <p:nvPr/>
          </p:nvSpPr>
          <p:spPr bwMode="auto">
            <a:xfrm>
              <a:off x="3657600" y="2362200"/>
              <a:ext cx="533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aseline="0" dirty="0" smtClean="0">
                  <a:solidFill>
                    <a:srgbClr val="000000"/>
                  </a:solidFill>
                </a:rPr>
                <a:t>3h</a:t>
              </a:r>
              <a:endParaRPr lang="en-US" sz="1800" baseline="0" dirty="0">
                <a:solidFill>
                  <a:srgbClr val="000000"/>
                </a:solidFill>
              </a:endParaRPr>
            </a:p>
          </p:txBody>
        </p:sp>
        <p:sp>
          <p:nvSpPr>
            <p:cNvPr id="45073" name="Text Box 17"/>
            <p:cNvSpPr txBox="1">
              <a:spLocks noChangeArrowheads="1"/>
            </p:cNvSpPr>
            <p:nvPr/>
          </p:nvSpPr>
          <p:spPr bwMode="auto">
            <a:xfrm>
              <a:off x="838200" y="3200400"/>
              <a:ext cx="7620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aseline="0" dirty="0" smtClean="0">
                  <a:solidFill>
                    <a:srgbClr val="000000"/>
                  </a:solidFill>
                </a:rPr>
                <a:t>9km</a:t>
              </a:r>
              <a:endParaRPr lang="en-US" sz="1800" baseline="0" dirty="0">
                <a:solidFill>
                  <a:srgbClr val="000000"/>
                </a:solidFill>
              </a:endParaRPr>
            </a:p>
          </p:txBody>
        </p:sp>
        <p:sp>
          <p:nvSpPr>
            <p:cNvPr id="45074" name="Text Box 18"/>
            <p:cNvSpPr txBox="1">
              <a:spLocks noChangeArrowheads="1"/>
            </p:cNvSpPr>
            <p:nvPr/>
          </p:nvSpPr>
          <p:spPr bwMode="auto">
            <a:xfrm>
              <a:off x="838200" y="3779838"/>
              <a:ext cx="7620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aseline="0" dirty="0" smtClean="0">
                  <a:solidFill>
                    <a:srgbClr val="000000"/>
                  </a:solidFill>
                </a:rPr>
                <a:t>3km</a:t>
              </a:r>
              <a:endParaRPr lang="en-US" sz="1800" baseline="0" dirty="0">
                <a:solidFill>
                  <a:srgbClr val="000000"/>
                </a:solidFill>
              </a:endParaRPr>
            </a:p>
          </p:txBody>
        </p:sp>
        <p:sp>
          <p:nvSpPr>
            <p:cNvPr id="45075" name="Line 19"/>
            <p:cNvSpPr>
              <a:spLocks noChangeShapeType="1"/>
            </p:cNvSpPr>
            <p:nvPr/>
          </p:nvSpPr>
          <p:spPr bwMode="auto">
            <a:xfrm>
              <a:off x="1828801" y="4495800"/>
              <a:ext cx="411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6" name="Line 20"/>
            <p:cNvSpPr>
              <a:spLocks noChangeShapeType="1"/>
            </p:cNvSpPr>
            <p:nvPr/>
          </p:nvSpPr>
          <p:spPr bwMode="auto">
            <a:xfrm flipV="1">
              <a:off x="2971800" y="3465008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7" name="Text Box 31"/>
            <p:cNvSpPr txBox="1">
              <a:spLocks noChangeArrowheads="1"/>
            </p:cNvSpPr>
            <p:nvPr/>
          </p:nvSpPr>
          <p:spPr bwMode="auto">
            <a:xfrm>
              <a:off x="1828800" y="4949773"/>
              <a:ext cx="14859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baseline="0" dirty="0">
                  <a:solidFill>
                    <a:srgbClr val="FF3300"/>
                  </a:solidFill>
                </a:rPr>
                <a:t>OBS Nudging</a:t>
              </a:r>
            </a:p>
          </p:txBody>
        </p:sp>
        <p:sp>
          <p:nvSpPr>
            <p:cNvPr id="25635" name="Line 40"/>
            <p:cNvSpPr>
              <a:spLocks noChangeShapeType="1"/>
            </p:cNvSpPr>
            <p:nvPr/>
          </p:nvSpPr>
          <p:spPr bwMode="auto">
            <a:xfrm>
              <a:off x="1828800" y="2743200"/>
              <a:ext cx="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Line 41"/>
            <p:cNvSpPr>
              <a:spLocks noChangeShapeType="1"/>
            </p:cNvSpPr>
            <p:nvPr/>
          </p:nvSpPr>
          <p:spPr bwMode="auto">
            <a:xfrm>
              <a:off x="3881438" y="2754313"/>
              <a:ext cx="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Line 42"/>
            <p:cNvSpPr>
              <a:spLocks noChangeShapeType="1"/>
            </p:cNvSpPr>
            <p:nvPr/>
          </p:nvSpPr>
          <p:spPr bwMode="auto">
            <a:xfrm>
              <a:off x="3195638" y="2754313"/>
              <a:ext cx="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3" name="Line 47"/>
            <p:cNvSpPr>
              <a:spLocks noChangeShapeType="1"/>
            </p:cNvSpPr>
            <p:nvPr/>
          </p:nvSpPr>
          <p:spPr bwMode="auto">
            <a:xfrm>
              <a:off x="2514600" y="3048000"/>
              <a:ext cx="0" cy="30480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4" name="Line 48"/>
            <p:cNvSpPr>
              <a:spLocks noChangeShapeType="1"/>
            </p:cNvSpPr>
            <p:nvPr/>
          </p:nvSpPr>
          <p:spPr bwMode="auto">
            <a:xfrm>
              <a:off x="3200400" y="3048000"/>
              <a:ext cx="0" cy="30480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6" name="WordArt 50"/>
            <p:cNvSpPr>
              <a:spLocks noChangeArrowheads="1" noChangeShapeType="1" noTextEdit="1"/>
            </p:cNvSpPr>
            <p:nvPr/>
          </p:nvSpPr>
          <p:spPr bwMode="auto">
            <a:xfrm rot="5400000">
              <a:off x="3124200" y="2133600"/>
              <a:ext cx="152400" cy="16764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endParaRPr>
            </a:p>
          </p:txBody>
        </p:sp>
        <p:sp>
          <p:nvSpPr>
            <p:cNvPr id="45107" name="Text Box 51"/>
            <p:cNvSpPr txBox="1">
              <a:spLocks noChangeArrowheads="1"/>
            </p:cNvSpPr>
            <p:nvPr/>
          </p:nvSpPr>
          <p:spPr bwMode="auto">
            <a:xfrm>
              <a:off x="1676400" y="2703787"/>
              <a:ext cx="23622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baseline="0" dirty="0">
                  <a:solidFill>
                    <a:srgbClr val="0000FF"/>
                  </a:solidFill>
                </a:rPr>
                <a:t>Analysis Nudging</a:t>
              </a:r>
            </a:p>
          </p:txBody>
        </p:sp>
        <p:sp>
          <p:nvSpPr>
            <p:cNvPr id="45108" name="Line 52"/>
            <p:cNvSpPr>
              <a:spLocks noChangeShapeType="1"/>
            </p:cNvSpPr>
            <p:nvPr/>
          </p:nvSpPr>
          <p:spPr bwMode="auto">
            <a:xfrm flipV="1">
              <a:off x="2730500" y="3470257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8" name="Text Box 54"/>
            <p:cNvSpPr txBox="1">
              <a:spLocks noChangeArrowheads="1"/>
            </p:cNvSpPr>
            <p:nvPr/>
          </p:nvSpPr>
          <p:spPr bwMode="auto">
            <a:xfrm>
              <a:off x="2286000" y="2362200"/>
              <a:ext cx="8382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aseline="0" dirty="0" smtClean="0">
                  <a:solidFill>
                    <a:srgbClr val="000000"/>
                  </a:solidFill>
                </a:rPr>
                <a:t>-3h</a:t>
              </a:r>
              <a:endParaRPr lang="en-US" sz="1800" baseline="0" dirty="0">
                <a:solidFill>
                  <a:srgbClr val="000000"/>
                </a:solidFill>
              </a:endParaRPr>
            </a:p>
          </p:txBody>
        </p:sp>
        <p:sp>
          <p:nvSpPr>
            <p:cNvPr id="25649" name="Text Box 55"/>
            <p:cNvSpPr txBox="1">
              <a:spLocks noChangeArrowheads="1"/>
            </p:cNvSpPr>
            <p:nvPr/>
          </p:nvSpPr>
          <p:spPr bwMode="auto">
            <a:xfrm>
              <a:off x="2971800" y="2362200"/>
              <a:ext cx="685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aseline="0" dirty="0" smtClean="0">
                  <a:solidFill>
                    <a:srgbClr val="000000"/>
                  </a:solidFill>
                </a:rPr>
                <a:t>0h</a:t>
              </a:r>
              <a:endParaRPr lang="en-US" sz="1800" baseline="0" dirty="0">
                <a:solidFill>
                  <a:srgbClr val="000000"/>
                </a:solidFill>
              </a:endParaRPr>
            </a:p>
          </p:txBody>
        </p:sp>
        <p:sp>
          <p:nvSpPr>
            <p:cNvPr id="25651" name="Line 8"/>
            <p:cNvSpPr>
              <a:spLocks noChangeShapeType="1"/>
            </p:cNvSpPr>
            <p:nvPr/>
          </p:nvSpPr>
          <p:spPr bwMode="auto">
            <a:xfrm>
              <a:off x="6635750" y="2744788"/>
              <a:ext cx="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2" name="Line 9"/>
            <p:cNvSpPr>
              <a:spLocks noChangeShapeType="1"/>
            </p:cNvSpPr>
            <p:nvPr/>
          </p:nvSpPr>
          <p:spPr bwMode="auto">
            <a:xfrm>
              <a:off x="8007350" y="2744788"/>
              <a:ext cx="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3" name="Line 11"/>
            <p:cNvSpPr>
              <a:spLocks noChangeShapeType="1"/>
            </p:cNvSpPr>
            <p:nvPr/>
          </p:nvSpPr>
          <p:spPr bwMode="auto">
            <a:xfrm>
              <a:off x="7321550" y="2744788"/>
              <a:ext cx="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4" name="Text Box 15"/>
            <p:cNvSpPr txBox="1">
              <a:spLocks noChangeArrowheads="1"/>
            </p:cNvSpPr>
            <p:nvPr/>
          </p:nvSpPr>
          <p:spPr bwMode="auto">
            <a:xfrm>
              <a:off x="7035800" y="2363788"/>
              <a:ext cx="7620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00"/>
                  </a:solidFill>
                </a:rPr>
                <a:t>….</a:t>
              </a:r>
              <a:endParaRPr lang="en-US" sz="1800" baseline="0" dirty="0">
                <a:solidFill>
                  <a:srgbClr val="000000"/>
                </a:solidFill>
              </a:endParaRPr>
            </a:p>
          </p:txBody>
        </p:sp>
        <p:sp>
          <p:nvSpPr>
            <p:cNvPr id="25655" name="Text Box 15"/>
            <p:cNvSpPr txBox="1">
              <a:spLocks noChangeArrowheads="1"/>
            </p:cNvSpPr>
            <p:nvPr/>
          </p:nvSpPr>
          <p:spPr bwMode="auto">
            <a:xfrm>
              <a:off x="7750175" y="2355850"/>
              <a:ext cx="762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aseline="0" dirty="0" smtClean="0">
                  <a:solidFill>
                    <a:srgbClr val="000000"/>
                  </a:solidFill>
                </a:rPr>
                <a:t>48h</a:t>
              </a:r>
              <a:endParaRPr lang="en-US" sz="1800" baseline="0" dirty="0">
                <a:solidFill>
                  <a:srgbClr val="000000"/>
                </a:solidFill>
              </a:endParaRPr>
            </a:p>
          </p:txBody>
        </p:sp>
        <p:sp>
          <p:nvSpPr>
            <p:cNvPr id="56" name="Line 9"/>
            <p:cNvSpPr>
              <a:spLocks noChangeShapeType="1"/>
            </p:cNvSpPr>
            <p:nvPr/>
          </p:nvSpPr>
          <p:spPr bwMode="auto">
            <a:xfrm>
              <a:off x="2514600" y="2590800"/>
              <a:ext cx="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 Box 54"/>
            <p:cNvSpPr txBox="1">
              <a:spLocks noChangeArrowheads="1"/>
            </p:cNvSpPr>
            <p:nvPr/>
          </p:nvSpPr>
          <p:spPr bwMode="auto">
            <a:xfrm>
              <a:off x="1524000" y="2362200"/>
              <a:ext cx="8382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aseline="0" dirty="0" smtClean="0">
                  <a:solidFill>
                    <a:srgbClr val="000000"/>
                  </a:solidFill>
                </a:rPr>
                <a:t>-6h</a:t>
              </a:r>
              <a:endParaRPr lang="en-US" sz="1800" baseline="0" dirty="0">
                <a:solidFill>
                  <a:srgbClr val="000000"/>
                </a:solidFill>
              </a:endParaRPr>
            </a:p>
          </p:txBody>
        </p:sp>
        <p:sp>
          <p:nvSpPr>
            <p:cNvPr id="58" name="Text Box 18"/>
            <p:cNvSpPr txBox="1">
              <a:spLocks noChangeArrowheads="1"/>
            </p:cNvSpPr>
            <p:nvPr/>
          </p:nvSpPr>
          <p:spPr bwMode="auto">
            <a:xfrm>
              <a:off x="838200" y="4357688"/>
              <a:ext cx="7620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aseline="0" dirty="0" smtClean="0">
                  <a:solidFill>
                    <a:srgbClr val="000000"/>
                  </a:solidFill>
                </a:rPr>
                <a:t>1km</a:t>
              </a:r>
              <a:endParaRPr lang="en-US" sz="1800" baseline="0" dirty="0">
                <a:solidFill>
                  <a:srgbClr val="000000"/>
                </a:solidFill>
              </a:endParaRPr>
            </a:p>
          </p:txBody>
        </p:sp>
        <p:sp>
          <p:nvSpPr>
            <p:cNvPr id="61" name="Line 52"/>
            <p:cNvSpPr>
              <a:spLocks noChangeShapeType="1"/>
            </p:cNvSpPr>
            <p:nvPr/>
          </p:nvSpPr>
          <p:spPr bwMode="auto">
            <a:xfrm flipV="1">
              <a:off x="2057400" y="3465008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52"/>
            <p:cNvSpPr>
              <a:spLocks noChangeShapeType="1"/>
            </p:cNvSpPr>
            <p:nvPr/>
          </p:nvSpPr>
          <p:spPr bwMode="auto">
            <a:xfrm flipV="1">
              <a:off x="2286000" y="3469192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47"/>
            <p:cNvSpPr>
              <a:spLocks noChangeShapeType="1"/>
            </p:cNvSpPr>
            <p:nvPr/>
          </p:nvSpPr>
          <p:spPr bwMode="auto">
            <a:xfrm>
              <a:off x="1828800" y="3048000"/>
              <a:ext cx="0" cy="30480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20"/>
            <p:cNvSpPr>
              <a:spLocks noChangeShapeType="1"/>
            </p:cNvSpPr>
            <p:nvPr/>
          </p:nvSpPr>
          <p:spPr bwMode="auto">
            <a:xfrm flipV="1">
              <a:off x="2981848" y="3988360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22"/>
            <p:cNvSpPr>
              <a:spLocks noChangeShapeType="1"/>
            </p:cNvSpPr>
            <p:nvPr/>
          </p:nvSpPr>
          <p:spPr bwMode="auto">
            <a:xfrm flipV="1">
              <a:off x="3200400" y="3998408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23"/>
            <p:cNvSpPr>
              <a:spLocks noChangeShapeType="1"/>
            </p:cNvSpPr>
            <p:nvPr/>
          </p:nvSpPr>
          <p:spPr bwMode="auto">
            <a:xfrm flipV="1">
              <a:off x="2514600" y="3998408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52"/>
            <p:cNvSpPr>
              <a:spLocks noChangeShapeType="1"/>
            </p:cNvSpPr>
            <p:nvPr/>
          </p:nvSpPr>
          <p:spPr bwMode="auto">
            <a:xfrm flipV="1">
              <a:off x="2740548" y="3993609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52"/>
            <p:cNvSpPr>
              <a:spLocks noChangeShapeType="1"/>
            </p:cNvSpPr>
            <p:nvPr/>
          </p:nvSpPr>
          <p:spPr bwMode="auto">
            <a:xfrm flipV="1">
              <a:off x="2057400" y="3988360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52"/>
            <p:cNvSpPr>
              <a:spLocks noChangeShapeType="1"/>
            </p:cNvSpPr>
            <p:nvPr/>
          </p:nvSpPr>
          <p:spPr bwMode="auto">
            <a:xfrm flipV="1">
              <a:off x="2296048" y="3992544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20"/>
            <p:cNvSpPr>
              <a:spLocks noChangeShapeType="1"/>
            </p:cNvSpPr>
            <p:nvPr/>
          </p:nvSpPr>
          <p:spPr bwMode="auto">
            <a:xfrm flipV="1">
              <a:off x="2971800" y="4542308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22"/>
            <p:cNvSpPr>
              <a:spLocks noChangeShapeType="1"/>
            </p:cNvSpPr>
            <p:nvPr/>
          </p:nvSpPr>
          <p:spPr bwMode="auto">
            <a:xfrm flipV="1">
              <a:off x="1828800" y="3997504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23"/>
            <p:cNvSpPr>
              <a:spLocks noChangeShapeType="1"/>
            </p:cNvSpPr>
            <p:nvPr/>
          </p:nvSpPr>
          <p:spPr bwMode="auto">
            <a:xfrm flipV="1">
              <a:off x="3195638" y="3466899"/>
              <a:ext cx="4762" cy="3129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52"/>
            <p:cNvSpPr>
              <a:spLocks noChangeShapeType="1"/>
            </p:cNvSpPr>
            <p:nvPr/>
          </p:nvSpPr>
          <p:spPr bwMode="auto">
            <a:xfrm flipV="1">
              <a:off x="2730500" y="4527009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52"/>
            <p:cNvSpPr>
              <a:spLocks noChangeShapeType="1"/>
            </p:cNvSpPr>
            <p:nvPr/>
          </p:nvSpPr>
          <p:spPr bwMode="auto">
            <a:xfrm flipV="1">
              <a:off x="2057400" y="4542308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52"/>
            <p:cNvSpPr>
              <a:spLocks noChangeShapeType="1"/>
            </p:cNvSpPr>
            <p:nvPr/>
          </p:nvSpPr>
          <p:spPr bwMode="auto">
            <a:xfrm flipV="1">
              <a:off x="2286000" y="4525944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20"/>
            <p:cNvSpPr>
              <a:spLocks noChangeShapeType="1"/>
            </p:cNvSpPr>
            <p:nvPr/>
          </p:nvSpPr>
          <p:spPr bwMode="auto">
            <a:xfrm flipV="1">
              <a:off x="2524125" y="4551904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22"/>
            <p:cNvSpPr>
              <a:spLocks noChangeShapeType="1"/>
            </p:cNvSpPr>
            <p:nvPr/>
          </p:nvSpPr>
          <p:spPr bwMode="auto">
            <a:xfrm flipV="1">
              <a:off x="3200400" y="4551452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52"/>
            <p:cNvSpPr>
              <a:spLocks noChangeShapeType="1"/>
            </p:cNvSpPr>
            <p:nvPr/>
          </p:nvSpPr>
          <p:spPr bwMode="auto">
            <a:xfrm flipV="1">
              <a:off x="1828800" y="4547105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52"/>
            <p:cNvSpPr>
              <a:spLocks noChangeShapeType="1"/>
            </p:cNvSpPr>
            <p:nvPr/>
          </p:nvSpPr>
          <p:spPr bwMode="auto">
            <a:xfrm flipV="1">
              <a:off x="1850205" y="3453700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52"/>
            <p:cNvSpPr>
              <a:spLocks noChangeShapeType="1"/>
            </p:cNvSpPr>
            <p:nvPr/>
          </p:nvSpPr>
          <p:spPr bwMode="auto">
            <a:xfrm flipV="1">
              <a:off x="2514600" y="3469192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46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742F-D25B-4F30-B124-8B53520A96F9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371600"/>
            <a:ext cx="4495800" cy="838200"/>
          </a:xfrm>
        </p:spPr>
        <p:txBody>
          <a:bodyPr/>
          <a:lstStyle/>
          <a:p>
            <a:pPr algn="ctr"/>
            <a:r>
              <a:rPr lang="en-US" altLang="en-US" sz="1600" smtClean="0"/>
              <a:t>Surface Temperature and Sea Level Pressure</a:t>
            </a:r>
            <a:br>
              <a:rPr lang="en-US" altLang="en-US" sz="1600" smtClean="0"/>
            </a:br>
            <a:r>
              <a:rPr lang="en-US" altLang="en-US" sz="1600" smtClean="0"/>
              <a:t>12 UTC, 20 September 1983 (+48h)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609600" y="5943600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FF00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dirty="0" smtClean="0">
                <a:latin typeface="Univers" pitchFamily="34" charset="0"/>
              </a:rPr>
              <a:t>Surface </a:t>
            </a:r>
            <a:r>
              <a:rPr lang="en-US" altLang="en-US" sz="1800" dirty="0">
                <a:latin typeface="Univers" pitchFamily="34" charset="0"/>
              </a:rPr>
              <a:t>Analysis</a:t>
            </a:r>
          </a:p>
        </p:txBody>
      </p:sp>
      <p:pic>
        <p:nvPicPr>
          <p:cNvPr id="69642" name="Picture 10" descr="Analysis_48h_slp_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1333" r="2667"/>
          <a:stretch>
            <a:fillRect/>
          </a:stretch>
        </p:blipFill>
        <p:spPr>
          <a:xfrm>
            <a:off x="0" y="2209800"/>
            <a:ext cx="4267200" cy="3594100"/>
          </a:xfrm>
          <a:noFill/>
        </p:spPr>
      </p:pic>
      <p:pic>
        <p:nvPicPr>
          <p:cNvPr id="69645" name="Picture 13" descr="WN_3DNOSFC_48h_slp_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1333" r="2667" b="16000"/>
          <a:stretch>
            <a:fillRect/>
          </a:stretch>
        </p:blipFill>
        <p:spPr>
          <a:xfrm>
            <a:off x="4648200" y="0"/>
            <a:ext cx="4278313" cy="2873375"/>
          </a:xfrm>
          <a:noFill/>
        </p:spPr>
      </p:pic>
      <p:pic>
        <p:nvPicPr>
          <p:cNvPr id="69646" name="Picture 14" descr="WN_3DSFC_48h_slp_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1333" r="2667" b="16000"/>
          <a:stretch>
            <a:fillRect/>
          </a:stretch>
        </p:blipFill>
        <p:spPr>
          <a:xfrm>
            <a:off x="4643438" y="3276600"/>
            <a:ext cx="4278312" cy="2873375"/>
          </a:xfrm>
          <a:noFill/>
        </p:spPr>
      </p:pic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5715000" y="28194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FF00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>
                <a:latin typeface="Univers" pitchFamily="34" charset="0"/>
              </a:rPr>
              <a:t>No Surface FDDA</a:t>
            </a:r>
          </a:p>
        </p:txBody>
      </p:sp>
      <p:sp>
        <p:nvSpPr>
          <p:cNvPr id="69648" name="Text Box 16"/>
          <p:cNvSpPr txBox="1">
            <a:spLocks noChangeArrowheads="1"/>
          </p:cNvSpPr>
          <p:nvPr/>
        </p:nvSpPr>
        <p:spPr bwMode="auto">
          <a:xfrm>
            <a:off x="5715000" y="60960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FF00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>
                <a:latin typeface="Univers" pitchFamily="34" charset="0"/>
              </a:rPr>
              <a:t>Surface FDDA</a:t>
            </a:r>
          </a:p>
        </p:txBody>
      </p:sp>
    </p:spTree>
    <p:extLst>
      <p:ext uri="{BB962C8B-B14F-4D97-AF65-F5344CB8AC3E}">
        <p14:creationId xmlns:p14="http://schemas.microsoft.com/office/powerpoint/2010/main" val="36331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BA47-B557-46FE-A185-90F832D3521C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371600"/>
            <a:ext cx="4495800" cy="838200"/>
          </a:xfrm>
        </p:spPr>
        <p:txBody>
          <a:bodyPr/>
          <a:lstStyle/>
          <a:p>
            <a:pPr algn="ctr"/>
            <a:r>
              <a:rPr lang="en-US" altLang="en-US" sz="1600" dirty="0" smtClean="0"/>
              <a:t>Surface Wind and Sea Level Pressure</a:t>
            </a:r>
            <a:br>
              <a:rPr lang="en-US" altLang="en-US" sz="1600" dirty="0" smtClean="0"/>
            </a:br>
            <a:r>
              <a:rPr lang="en-US" altLang="en-US" sz="1600" dirty="0" smtClean="0"/>
              <a:t>12 UTC, 20 September 1983 (+48h)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609600" y="5943600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FF00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dirty="0" smtClean="0">
                <a:latin typeface="Univers" pitchFamily="34" charset="0"/>
              </a:rPr>
              <a:t>Surface </a:t>
            </a:r>
            <a:r>
              <a:rPr lang="en-US" altLang="en-US" sz="1800" dirty="0">
                <a:latin typeface="Univers" pitchFamily="34" charset="0"/>
              </a:rPr>
              <a:t>Analysis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5715000" y="28194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FF00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>
                <a:latin typeface="Univers" pitchFamily="34" charset="0"/>
              </a:rPr>
              <a:t>No Surface FDDA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5715000" y="60960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FF00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>
                <a:latin typeface="Univers" pitchFamily="34" charset="0"/>
              </a:rPr>
              <a:t>Surface FDDA</a:t>
            </a:r>
          </a:p>
        </p:txBody>
      </p:sp>
      <p:pic>
        <p:nvPicPr>
          <p:cNvPr id="73738" name="Picture 10" descr="Analysis_48h_slp_sfcwin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1333" r="2667"/>
          <a:stretch>
            <a:fillRect/>
          </a:stretch>
        </p:blipFill>
        <p:spPr>
          <a:xfrm>
            <a:off x="0" y="2211388"/>
            <a:ext cx="4259263" cy="3589337"/>
          </a:xfrm>
          <a:noFill/>
        </p:spPr>
      </p:pic>
      <p:pic>
        <p:nvPicPr>
          <p:cNvPr id="73741" name="Picture 13" descr="WN_3DNOSFC_48h_slp_sfcwin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1333" r="2667" b="16000"/>
          <a:stretch>
            <a:fillRect/>
          </a:stretch>
        </p:blipFill>
        <p:spPr>
          <a:xfrm>
            <a:off x="4643438" y="0"/>
            <a:ext cx="4278312" cy="2871788"/>
          </a:xfrm>
          <a:noFill/>
        </p:spPr>
      </p:pic>
      <p:pic>
        <p:nvPicPr>
          <p:cNvPr id="73742" name="Picture 14" descr="WN_3DSFC_48h_slp_sfcwin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1333" r="2667" b="16000"/>
          <a:stretch>
            <a:fillRect/>
          </a:stretch>
        </p:blipFill>
        <p:spPr>
          <a:xfrm>
            <a:off x="4643438" y="3271838"/>
            <a:ext cx="4268787" cy="2868612"/>
          </a:xfrm>
          <a:noFill/>
        </p:spPr>
      </p:pic>
    </p:spTree>
    <p:extLst>
      <p:ext uri="{BB962C8B-B14F-4D97-AF65-F5344CB8AC3E}">
        <p14:creationId xmlns:p14="http://schemas.microsoft.com/office/powerpoint/2010/main" val="33176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8CBC-9529-4018-BF05-EC47AD9009B3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371600"/>
            <a:ext cx="4495800" cy="838200"/>
          </a:xfrm>
        </p:spPr>
        <p:txBody>
          <a:bodyPr/>
          <a:lstStyle/>
          <a:p>
            <a:pPr algn="ctr"/>
            <a:r>
              <a:rPr lang="en-US" altLang="en-US" sz="1600" dirty="0" smtClean="0"/>
              <a:t>Surface Water Vapor and Sea Level Pressure</a:t>
            </a:r>
            <a:br>
              <a:rPr lang="en-US" altLang="en-US" sz="1600" dirty="0" smtClean="0"/>
            </a:br>
            <a:r>
              <a:rPr lang="en-US" altLang="en-US" sz="1600" dirty="0" smtClean="0"/>
              <a:t>12 UTC, 20 September 1983 (+48h)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609600" y="5943600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FF00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dirty="0" smtClean="0">
                <a:latin typeface="Univers" pitchFamily="34" charset="0"/>
              </a:rPr>
              <a:t>Surface </a:t>
            </a:r>
            <a:r>
              <a:rPr lang="en-US" altLang="en-US" sz="1800" dirty="0">
                <a:latin typeface="Univers" pitchFamily="34" charset="0"/>
              </a:rPr>
              <a:t>Analysis</a:t>
            </a: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5715000" y="28194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FF00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>
                <a:latin typeface="Univers" pitchFamily="34" charset="0"/>
              </a:rPr>
              <a:t>No Surface FDDA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5715000" y="60960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FF0000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>
                <a:latin typeface="Univers" pitchFamily="34" charset="0"/>
              </a:rPr>
              <a:t>Surface FDDA</a:t>
            </a:r>
          </a:p>
        </p:txBody>
      </p:sp>
      <p:pic>
        <p:nvPicPr>
          <p:cNvPr id="75786" name="Picture 10" descr="Analysis_48h_slp_sfcq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1333" r="2667"/>
          <a:stretch>
            <a:fillRect/>
          </a:stretch>
        </p:blipFill>
        <p:spPr>
          <a:xfrm>
            <a:off x="0" y="2211388"/>
            <a:ext cx="4268788" cy="3597275"/>
          </a:xfrm>
          <a:noFill/>
        </p:spPr>
      </p:pic>
      <p:pic>
        <p:nvPicPr>
          <p:cNvPr id="75789" name="Picture 13" descr="WN_3DNOSFC_48h_slp_sfcq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1333" r="2667" b="16000"/>
          <a:stretch>
            <a:fillRect/>
          </a:stretch>
        </p:blipFill>
        <p:spPr>
          <a:xfrm>
            <a:off x="4643438" y="0"/>
            <a:ext cx="4278312" cy="2871788"/>
          </a:xfrm>
          <a:noFill/>
        </p:spPr>
      </p:pic>
      <p:pic>
        <p:nvPicPr>
          <p:cNvPr id="75790" name="Picture 14" descr="WN_3DSFC_48h_slp_sfcq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1333" r="2667" b="16000"/>
          <a:stretch>
            <a:fillRect/>
          </a:stretch>
        </p:blipFill>
        <p:spPr>
          <a:xfrm>
            <a:off x="4643438" y="3271838"/>
            <a:ext cx="4268787" cy="2868612"/>
          </a:xfrm>
          <a:noFill/>
        </p:spPr>
      </p:pic>
    </p:spTree>
    <p:extLst>
      <p:ext uri="{BB962C8B-B14F-4D97-AF65-F5344CB8AC3E}">
        <p14:creationId xmlns:p14="http://schemas.microsoft.com/office/powerpoint/2010/main" val="274107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2000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7719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2000-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7719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2000-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685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 descr="2000-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696433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3400" y="304800"/>
            <a:ext cx="82296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Winter Case Results – FDDA 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xps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- Surface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1219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1219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0" y="4038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Wind Dir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4191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Wind Speed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140386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81800" y="4223266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Speed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81300" y="4191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DIR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162800" y="1143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629400" y="0"/>
            <a:ext cx="249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Rogers et al. 2013, JAMC</a:t>
            </a:r>
            <a:endParaRPr lang="en-US" i="1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0" y="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Dynamic Analysis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1100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000-1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7719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2000-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7719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 descr="2000-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685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 descr="2000-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685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3400" y="304800"/>
            <a:ext cx="82296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Winter Case Results –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FDDA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Expt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Upper Air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1219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4038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Wind Dir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4191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Wind Speed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" y="140386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81800" y="4223266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Speed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81300" y="4191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DIR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162800" y="1143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629400" y="0"/>
            <a:ext cx="249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Rogers et al. 2013, JAMC</a:t>
            </a:r>
            <a:endParaRPr lang="en-US" i="1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Dynamic Analysis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427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Deng_Work2\BAAQMD\2010_0905_M11Report\12h_spec_red_sfc.eps"/>
          <p:cNvPicPr/>
          <p:nvPr/>
        </p:nvPicPr>
        <p:blipFill>
          <a:blip r:embed="rId2" cstate="print"/>
          <a:srcRect l="12633" t="14148" r="11563" b="8681"/>
          <a:stretch>
            <a:fillRect/>
          </a:stretch>
        </p:blipFill>
        <p:spPr bwMode="auto">
          <a:xfrm>
            <a:off x="4572000" y="533400"/>
            <a:ext cx="437769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Deng_Work2\BAAQMD\2010_0905_M11Report\12h_base_sfc.eps"/>
          <p:cNvPicPr/>
          <p:nvPr/>
        </p:nvPicPr>
        <p:blipFill>
          <a:blip r:embed="rId3" cstate="print"/>
          <a:srcRect l="12848" t="14148" r="11349" b="8681"/>
          <a:stretch>
            <a:fillRect/>
          </a:stretch>
        </p:blipFill>
        <p:spPr bwMode="auto">
          <a:xfrm>
            <a:off x="152400" y="533400"/>
            <a:ext cx="396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81125" y="0"/>
            <a:ext cx="7309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 Case Results – SV – 4-km Domain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5029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FDDA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5029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MFDDA2SP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562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Daytime:  0000UTC 17 Dec 2000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655945" y="1676400"/>
            <a:ext cx="11049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62050" y="1676400"/>
            <a:ext cx="112395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7000" y="2895600"/>
            <a:ext cx="711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72000" y="2887133"/>
            <a:ext cx="711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55945" y="5950982"/>
            <a:ext cx="249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Rogers et al. 2013, JAMC</a:t>
            </a:r>
            <a:endParaRPr lang="en-US" i="1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0" y="-7620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Dynamic Analysis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8494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1125" y="0"/>
            <a:ext cx="7309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 Case Results – SV – 4-km Domain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029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FDDA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5029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MFDDA2SP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562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Nighttime:  1200UTC 17 Dec 2000</a:t>
            </a:r>
            <a:endParaRPr lang="en-US" dirty="0"/>
          </a:p>
        </p:txBody>
      </p:sp>
      <p:pic>
        <p:nvPicPr>
          <p:cNvPr id="8" name="Picture 7" descr="24h_base_sfc.eps"/>
          <p:cNvPicPr/>
          <p:nvPr/>
        </p:nvPicPr>
        <p:blipFill>
          <a:blip r:embed="rId2" cstate="print"/>
          <a:srcRect l="12820" t="14133" r="11539" b="10065"/>
          <a:stretch>
            <a:fillRect/>
          </a:stretch>
        </p:blipFill>
        <p:spPr bwMode="auto">
          <a:xfrm>
            <a:off x="152400" y="457200"/>
            <a:ext cx="411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24h_spec_red_sfc.eps"/>
          <p:cNvPicPr/>
          <p:nvPr/>
        </p:nvPicPr>
        <p:blipFill>
          <a:blip r:embed="rId3" cstate="print"/>
          <a:srcRect l="12820" t="13919" r="11539" b="8994"/>
          <a:stretch>
            <a:fillRect/>
          </a:stretch>
        </p:blipFill>
        <p:spPr bwMode="auto">
          <a:xfrm>
            <a:off x="4495800" y="457200"/>
            <a:ext cx="4495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5655945" y="1676400"/>
            <a:ext cx="11049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62050" y="1676400"/>
            <a:ext cx="112395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55945" y="5950982"/>
            <a:ext cx="249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Rogers et al. 2013, JAMC</a:t>
            </a:r>
            <a:endParaRPr lang="en-US" i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-7620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Dynamic Analysis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264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251" y="-76200"/>
            <a:ext cx="7584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 Case Results – SV – 4-km Domain</a:t>
            </a:r>
            <a:endParaRPr lang="en-US" sz="28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79348" y="4855903"/>
            <a:ext cx="125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MFDDA5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Nighttime:  1200UTC 01 Aug 2000</a:t>
            </a:r>
            <a:endParaRPr lang="en-US" dirty="0"/>
          </a:p>
        </p:txBody>
      </p:sp>
      <p:pic>
        <p:nvPicPr>
          <p:cNvPr id="36866" name="Picture 2" descr="C:\Documents and Settings\rer200\Desktop\summer figs\NO_FDDA_42_72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81001"/>
            <a:ext cx="4191000" cy="4343400"/>
          </a:xfrm>
          <a:prstGeom prst="rect">
            <a:avLst/>
          </a:prstGeom>
          <a:noFill/>
        </p:spPr>
      </p:pic>
      <p:pic>
        <p:nvPicPr>
          <p:cNvPr id="36867" name="Picture 3" descr="C:\Documents and Settings\rer200\Desktop\summer figs\MFDDA_42_72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0003" y="381000"/>
            <a:ext cx="4423997" cy="4419600"/>
          </a:xfrm>
          <a:prstGeom prst="rect">
            <a:avLst/>
          </a:prstGeom>
          <a:noFill/>
        </p:spPr>
      </p:pic>
      <p:pic>
        <p:nvPicPr>
          <p:cNvPr id="8" name="Content Placeholder 7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4038600"/>
            <a:ext cx="3429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4800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FDDA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72200" y="5257800"/>
            <a:ext cx="249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Rogers et al. 2013, JAMC</a:t>
            </a:r>
            <a:endParaRPr lang="en-US" i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-76200" y="-64532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Dynamic Analysis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0626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to FDDA</a:t>
            </a:r>
          </a:p>
          <a:p>
            <a:r>
              <a:rPr lang="en-US" dirty="0" smtClean="0"/>
              <a:t>A WRF Realtime Multiscale FDDA WRF System with Built-in Model Verification</a:t>
            </a:r>
          </a:p>
          <a:p>
            <a:r>
              <a:rPr lang="en-US" dirty="0" smtClean="0"/>
              <a:t>FDDA Applications</a:t>
            </a:r>
          </a:p>
          <a:p>
            <a:pPr lvl="1"/>
            <a:r>
              <a:rPr lang="en-US" dirty="0" smtClean="0"/>
              <a:t>Dynamic Analysis</a:t>
            </a:r>
          </a:p>
          <a:p>
            <a:pPr lvl="1"/>
            <a:r>
              <a:rPr lang="en-US" dirty="0" smtClean="0"/>
              <a:t>Realtime Forecast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6600" y="685800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OUTLINE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2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29718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5"/>
          <a:stretch/>
        </p:blipFill>
        <p:spPr>
          <a:xfrm>
            <a:off x="5107075" y="259888"/>
            <a:ext cx="3657600" cy="3397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" b="8289"/>
          <a:stretch/>
        </p:blipFill>
        <p:spPr>
          <a:xfrm>
            <a:off x="304800" y="3710539"/>
            <a:ext cx="3657600" cy="3147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" b="8289"/>
          <a:stretch/>
        </p:blipFill>
        <p:spPr>
          <a:xfrm>
            <a:off x="5105400" y="3710539"/>
            <a:ext cx="3657600" cy="31474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800" y="28752"/>
            <a:ext cx="492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INFLUX Meteorological </a:t>
            </a:r>
            <a:r>
              <a:rPr lang="en-US" b="1" dirty="0" smtClean="0"/>
              <a:t>Observations Assimilated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721211" y="1447800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WMO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1583249"/>
            <a:ext cx="267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ACARS &amp; Lidar  at 935 </a:t>
            </a:r>
            <a:r>
              <a:rPr lang="en-US" b="1" dirty="0" err="1" smtClean="0"/>
              <a:t>hPa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91200" y="5193268"/>
            <a:ext cx="187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ACARS at 250 </a:t>
            </a:r>
            <a:r>
              <a:rPr lang="en-US" b="1" dirty="0" err="1" smtClean="0"/>
              <a:t>hPa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4812268"/>
            <a:ext cx="2617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ACARS &amp; Lidar at 885 </a:t>
            </a:r>
            <a:r>
              <a:rPr lang="en-US" b="1" dirty="0" err="1" smtClean="0"/>
              <a:t>hPa</a:t>
            </a:r>
            <a:endParaRPr lang="en-US" b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-76200" y="-7620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Dynamic Analysis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74079" y="0"/>
            <a:ext cx="171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Deng et al.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5004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"/>
            <a:ext cx="838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No-FFDA vs. FDDA Simulations</a:t>
            </a:r>
          </a:p>
          <a:p>
            <a:pPr algn="ctr"/>
            <a:r>
              <a:rPr lang="en-US" sz="3200" b="1" dirty="0" smtClean="0"/>
              <a:t>INFLUX Wind Direction</a:t>
            </a:r>
          </a:p>
          <a:p>
            <a:pPr algn="ctr"/>
            <a:r>
              <a:rPr lang="en-US" sz="1400" b="1" dirty="0" smtClean="0"/>
              <a:t>5 days ending at 00 UTC 2013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2800" b="1" dirty="0" smtClean="0"/>
              <a:t>No-FDDA			FDDA with WMO OBS </a:t>
            </a:r>
            <a:endParaRPr lang="en-US" sz="2800" b="1" dirty="0"/>
          </a:p>
        </p:txBody>
      </p:sp>
      <p:pic>
        <p:nvPicPr>
          <p:cNvPr id="2050" name="Picture 2" descr="http://www.meteo.psu.edu/%7Eaxd157/indi_v3.5.1_longrun/stats/2013091000/d03/stats_surface/WDIR_ts_d03.cg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918" y="22098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eteo.psu.edu/%7Eaxd157/indi_v3.5.1_longrun_NOFDDA/stats/2013090100/d03/stats_surface/WDIR_ts_d03.cg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Dynamic Analysis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74079" y="0"/>
            <a:ext cx="171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Deng et al.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057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044714"/>
            <a:ext cx="336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INFLUX WRF 1-km Grid Wind Direction Error, MAE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4572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22098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1: NOFDDA</a:t>
            </a:r>
          </a:p>
          <a:p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2: FDDA_WMO</a:t>
            </a:r>
          </a:p>
          <a:p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3: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FDDA_WMO_Lidar</a:t>
            </a:r>
            <a:endParaRPr lang="en-US" sz="1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1200" b="1" dirty="0" smtClean="0">
                <a:solidFill>
                  <a:srgbClr val="FF33CC"/>
                </a:solidFill>
              </a:rPr>
              <a:t>4: </a:t>
            </a:r>
            <a:r>
              <a:rPr lang="en-US" sz="1200" b="1" dirty="0" err="1" smtClean="0">
                <a:solidFill>
                  <a:srgbClr val="FF33CC"/>
                </a:solidFill>
              </a:rPr>
              <a:t>FDDA_WMO_Lidar_ACARS</a:t>
            </a:r>
            <a:endParaRPr lang="en-US" sz="1200" b="1" dirty="0">
              <a:solidFill>
                <a:srgbClr val="FF33CC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52600"/>
            <a:ext cx="4343400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9800" y="2826603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1: NOFDDA</a:t>
            </a:r>
          </a:p>
          <a:p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2: FDDA_WMO</a:t>
            </a:r>
          </a:p>
          <a:p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3: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FDDA_WMO_Lidar</a:t>
            </a:r>
            <a:endParaRPr lang="en-US" sz="1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1200" b="1" dirty="0" smtClean="0">
                <a:solidFill>
                  <a:srgbClr val="FF33CC"/>
                </a:solidFill>
              </a:rPr>
              <a:t>4: </a:t>
            </a:r>
            <a:r>
              <a:rPr lang="en-US" sz="1200" b="1" dirty="0" err="1" smtClean="0">
                <a:solidFill>
                  <a:srgbClr val="FF33CC"/>
                </a:solidFill>
              </a:rPr>
              <a:t>FDDA_WMO_Lidar_ACARS</a:t>
            </a:r>
            <a:endParaRPr lang="en-US" sz="1200" b="1" dirty="0">
              <a:solidFill>
                <a:srgbClr val="FF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9140" y="1066800"/>
            <a:ext cx="336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INFLUX WRF 1-km Grid Wind Speed Error, MAE</a:t>
            </a:r>
            <a:endParaRPr lang="en-US" sz="2000" b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Dynamic Analysis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74079" y="0"/>
            <a:ext cx="171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Deng et al.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042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t="8472" r="4411"/>
          <a:stretch/>
        </p:blipFill>
        <p:spPr>
          <a:xfrm>
            <a:off x="3657600" y="533400"/>
            <a:ext cx="5486400" cy="4519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t="8611" r="4483" b="8195"/>
          <a:stretch/>
        </p:blipFill>
        <p:spPr>
          <a:xfrm>
            <a:off x="0" y="2724222"/>
            <a:ext cx="5486400" cy="413377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Dynamic Analysis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274079" y="0"/>
            <a:ext cx="171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Deng et al.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0440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24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28600" y="162626"/>
            <a:ext cx="8753475" cy="6390574"/>
            <a:chOff x="381000" y="-304800"/>
            <a:chExt cx="8753475" cy="6390574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0860603"/>
                </p:ext>
              </p:extLst>
            </p:nvPr>
          </p:nvGraphicFramePr>
          <p:xfrm>
            <a:off x="381000" y="-304800"/>
            <a:ext cx="8753475" cy="63905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4" name="PHOTO-PAINT" r:id="rId3" imgW="9806760" imgH="7147440" progId="CorelPhotoPaint.Image.12">
                    <p:embed/>
                  </p:oleObj>
                </mc:Choice>
                <mc:Fallback>
                  <p:oleObj name="PHOTO-PAINT" r:id="rId3" imgW="9806760" imgH="7147440" progId="CorelPhotoPaint.Image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81000" y="-304800"/>
                          <a:ext cx="8753475" cy="63905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3883725" y="2514600"/>
              <a:ext cx="993076" cy="990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191000" y="2764972"/>
              <a:ext cx="381000" cy="381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189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1"/>
            <a:ext cx="3657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657600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2171"/>
            <a:ext cx="365760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40971"/>
            <a:ext cx="3657600" cy="365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" cy="365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657600" cy="3657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48" y="1216152"/>
            <a:ext cx="3657600" cy="3657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" cy="3657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657600" cy="3657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33057"/>
            <a:ext cx="3657600" cy="3657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48" y="1216152"/>
            <a:ext cx="3657600" cy="3657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0"/>
            <a:ext cx="3657600" cy="3657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657600" cy="3657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48" y="1216152"/>
            <a:ext cx="3657600" cy="3657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" cy="3657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657600" cy="3657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48" y="1216152"/>
            <a:ext cx="3657600" cy="3657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" cy="3657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657600" cy="3657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48" y="1216152"/>
            <a:ext cx="3657600" cy="3657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" cy="3657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657600" cy="3657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48" y="1216152"/>
            <a:ext cx="3657600" cy="3657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" cy="36576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657600" cy="3657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48" y="1216152"/>
            <a:ext cx="3657600" cy="3657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" cy="36576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657600" cy="36576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48" y="1216152"/>
            <a:ext cx="3657600" cy="365760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990600" y="762000"/>
            <a:ext cx="94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SW-NE</a:t>
            </a:r>
            <a:endParaRPr lang="en-US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6212860" y="762000"/>
            <a:ext cx="96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NW-SE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1143000" y="4038600"/>
            <a:ext cx="62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W-E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6365260" y="405026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S-N</a:t>
            </a:r>
            <a:endParaRPr 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3241060" y="1535668"/>
            <a:ext cx="251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WRF CH4 at 8 m AGL</a:t>
            </a:r>
            <a:endParaRPr lang="en-US" b="1" dirty="0"/>
          </a:p>
        </p:txBody>
      </p:sp>
      <p:sp>
        <p:nvSpPr>
          <p:cNvPr id="2" name="Oval 1"/>
          <p:cNvSpPr/>
          <p:nvPr/>
        </p:nvSpPr>
        <p:spPr>
          <a:xfrm>
            <a:off x="3886200" y="1207532"/>
            <a:ext cx="381000" cy="316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>
            <a:off x="3581400" y="545068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Realtime Forecast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0111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4572000" cy="3688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355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914650"/>
            <a:ext cx="5486400" cy="393045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3974068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Realtime Forecast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4812268"/>
            <a:ext cx="191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Barkley et al.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6995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meteo.psu.edu/%7Eaxd157/les/wrfwww_archive/2013072912/domai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28800"/>
            <a:ext cx="5029200" cy="50292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57A820-F6E3-47C4-A427-ED32DFFD94B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36896" y="347662"/>
            <a:ext cx="85344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 smtClean="0"/>
              <a:t>     Daytime Realtime Large Eddy Simulation (LES) System</a:t>
            </a:r>
          </a:p>
          <a:p>
            <a:r>
              <a:rPr lang="en-US" altLang="zh-CN" sz="1800" dirty="0">
                <a:ea typeface="宋体" pitchFamily="2" charset="-122"/>
              </a:rPr>
              <a:t>(</a:t>
            </a:r>
            <a:r>
              <a:rPr lang="en-US" altLang="zh-CN" sz="1800" i="1" dirty="0">
                <a:ea typeface="宋体" pitchFamily="2" charset="-122"/>
              </a:rPr>
              <a:t>Deng et al. 2012, WRF Workshop</a:t>
            </a:r>
            <a:r>
              <a:rPr lang="en-US" altLang="zh-CN" sz="1800" dirty="0">
                <a:ea typeface="宋体" pitchFamily="2" charset="-122"/>
              </a:rPr>
              <a:t>)</a:t>
            </a:r>
            <a:endParaRPr lang="en-US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2438400"/>
            <a:ext cx="3124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Model Physics (V3.4.1):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MYJ PBL on the first 3 grids and </a:t>
            </a:r>
            <a:r>
              <a:rPr lang="en-US" dirty="0" smtClean="0">
                <a:solidFill>
                  <a:srgbClr val="FF0000"/>
                </a:solidFill>
              </a:rPr>
              <a:t>3-D TKE on grid 4 and 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RRTM/</a:t>
            </a:r>
            <a:r>
              <a:rPr lang="en-US" dirty="0" err="1" smtClean="0"/>
              <a:t>Dudhia</a:t>
            </a:r>
            <a:r>
              <a:rPr lang="en-US" dirty="0" smtClean="0"/>
              <a:t> LW/SW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Thompson microphysics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Grell-3D CPS on the 9-km grid, No SCP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RUC LSM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FDDA for dynamic initialization (DI)</a:t>
            </a:r>
          </a:p>
          <a:p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1000" y="990600"/>
            <a:ext cx="792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1800" b="1" dirty="0"/>
              <a:t>WRF </a:t>
            </a:r>
            <a:r>
              <a:rPr lang="en-US" sz="1800" b="1" dirty="0" smtClean="0"/>
              <a:t>Grids: dx=9/3/1/0.333/0.111 km</a:t>
            </a:r>
          </a:p>
          <a:p>
            <a:pPr algn="l"/>
            <a:r>
              <a:rPr lang="en-US" sz="1800" b="1" dirty="0" err="1" smtClean="0"/>
              <a:t>NXxNYxNZ</a:t>
            </a:r>
            <a:r>
              <a:rPr lang="en-US" sz="1800" b="1" dirty="0" smtClean="0"/>
              <a:t>=202x202x50/202x202x50/202x202x50/202x202x50/202x202x50</a:t>
            </a:r>
          </a:p>
          <a:p>
            <a:pPr algn="l"/>
            <a:r>
              <a:rPr lang="en-US" sz="1800" b="1" dirty="0" smtClean="0"/>
              <a:t>Z(1)=8 m,</a:t>
            </a:r>
            <a:endParaRPr lang="en-US" sz="1800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Realtime Forecast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0831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57A820-F6E3-47C4-A427-ED32DFFD94B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12642" name="Picture 2" descr="http://www.meteo.psu.edu/~axd157/les/wrfwww_archive/2013072912/d05/terr_0200m.gif"/>
          <p:cNvPicPr>
            <a:picLocks noChangeAspect="1" noChangeArrowheads="1"/>
          </p:cNvPicPr>
          <p:nvPr/>
        </p:nvPicPr>
        <p:blipFill rotWithShape="1">
          <a:blip r:embed="rId2" cstate="print"/>
          <a:srcRect l="7036" t="11830" b="5506"/>
          <a:stretch/>
        </p:blipFill>
        <p:spPr bwMode="auto">
          <a:xfrm>
            <a:off x="4114801" y="1624054"/>
            <a:ext cx="5029200" cy="4471946"/>
          </a:xfrm>
          <a:prstGeom prst="rect">
            <a:avLst/>
          </a:prstGeom>
          <a:noFill/>
        </p:spPr>
      </p:pic>
      <p:pic>
        <p:nvPicPr>
          <p:cNvPr id="7" name="Picture 6" descr="http://www.meteo.psu.edu/%7Eaxd157/les/wrfwww_archive/2013072912/d05/landuse_0000m.gif"/>
          <p:cNvPicPr>
            <a:picLocks noChangeAspect="1" noChangeArrowheads="1"/>
          </p:cNvPicPr>
          <p:nvPr/>
        </p:nvPicPr>
        <p:blipFill rotWithShape="1">
          <a:blip r:embed="rId3" cstate="print"/>
          <a:srcRect l="9166" t="12597" r="9713" b="7077"/>
          <a:stretch/>
        </p:blipFill>
        <p:spPr bwMode="auto">
          <a:xfrm>
            <a:off x="0" y="1630680"/>
            <a:ext cx="4432532" cy="4389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05238" y="2049633"/>
            <a:ext cx="127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Landuse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362700" y="197343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Terrain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472520" y="533400"/>
            <a:ext cx="5071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111-m </a:t>
            </a:r>
            <a:r>
              <a:rPr lang="en-US" sz="5400" b="1" dirty="0" smtClean="0"/>
              <a:t>LES Grid</a:t>
            </a:r>
            <a:endParaRPr lang="en-US" sz="54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Realtime Forecast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4744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200" y="228600"/>
            <a:ext cx="8991600" cy="1554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Penn State WRF NWP System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Used for In-Flight Planning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for Minimal Fuel Consumption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The 2011 Green Flight Challenge Champion</a:t>
            </a:r>
          </a:p>
          <a:p>
            <a:pPr lvl="0" algn="ctr">
              <a:spcBef>
                <a:spcPct val="0"/>
              </a:spcBef>
            </a:pPr>
            <a:r>
              <a:rPr lang="en-US" sz="2600" b="1" dirty="0" smtClean="0">
                <a:latin typeface="+mn-lt"/>
                <a:ea typeface="+mj-ea"/>
                <a:cs typeface="+mj-cs"/>
              </a:rPr>
              <a:t>(</a:t>
            </a:r>
            <a:r>
              <a:rPr lang="en-US" sz="2600" dirty="0">
                <a:latin typeface="+mn-lt"/>
                <a:hlinkClick r:id="rId3"/>
              </a:rPr>
              <a:t>http://cafefoundation.org/v2/gfc_main.php</a:t>
            </a:r>
            <a:r>
              <a:rPr lang="en-US" sz="2600" b="1" dirty="0" smtClean="0">
                <a:latin typeface="+mn-lt"/>
                <a:ea typeface="+mj-ea"/>
                <a:cs typeface="+mj-cs"/>
              </a:rPr>
              <a:t>)</a:t>
            </a:r>
          </a:p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algn="ctr"/>
            <a:r>
              <a:rPr lang="en-US" sz="2500" dirty="0"/>
              <a:t>(</a:t>
            </a:r>
            <a:r>
              <a:rPr lang="en-US" sz="2500" dirty="0" err="1"/>
              <a:t>Langelaan</a:t>
            </a:r>
            <a:r>
              <a:rPr lang="en-US" sz="2500" dirty="0"/>
              <a:t> et al. 2013, </a:t>
            </a:r>
            <a:r>
              <a:rPr lang="en-US" sz="2500" i="1" dirty="0"/>
              <a:t>Journal of </a:t>
            </a:r>
            <a:r>
              <a:rPr lang="en-US" sz="2500" i="1" dirty="0" smtClean="0"/>
              <a:t>Aircraft</a:t>
            </a:r>
            <a:r>
              <a:rPr lang="en-US" sz="2500" dirty="0" smtClean="0"/>
              <a:t>)</a:t>
            </a:r>
            <a:endParaRPr lang="en-US" sz="2500" dirty="0"/>
          </a:p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7" name="Picture 6" descr="G4Hollister.jpg"/>
          <p:cNvPicPr>
            <a:picLocks noChangeAspect="1"/>
          </p:cNvPicPr>
          <p:nvPr/>
        </p:nvPicPr>
        <p:blipFill>
          <a:blip r:embed="rId4" cstate="print"/>
          <a:srcRect t="34977"/>
          <a:stretch>
            <a:fillRect/>
          </a:stretch>
        </p:blipFill>
        <p:spPr>
          <a:xfrm>
            <a:off x="0" y="2057400"/>
            <a:ext cx="5029200" cy="2176701"/>
          </a:xfrm>
          <a:prstGeom prst="rect">
            <a:avLst/>
          </a:prstGeom>
        </p:spPr>
      </p:pic>
      <p:pic>
        <p:nvPicPr>
          <p:cNvPr id="8" name="Picture 7" descr="IMG_5444.jpg"/>
          <p:cNvPicPr>
            <a:picLocks noChangeAspect="1"/>
          </p:cNvPicPr>
          <p:nvPr/>
        </p:nvPicPr>
        <p:blipFill>
          <a:blip r:embed="rId5" cstate="print"/>
          <a:srcRect l="15000" t="24413" r="11250" b="15493"/>
          <a:stretch>
            <a:fillRect/>
          </a:stretch>
        </p:blipFill>
        <p:spPr>
          <a:xfrm>
            <a:off x="0" y="4191000"/>
            <a:ext cx="4495800" cy="2438400"/>
          </a:xfrm>
          <a:prstGeom prst="rect">
            <a:avLst/>
          </a:prstGeom>
        </p:spPr>
      </p:pic>
      <p:pic>
        <p:nvPicPr>
          <p:cNvPr id="6" name="Picture 5" descr="C:\Deng_Work3\GreenFlight\D04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2438400"/>
            <a:ext cx="4800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181600" y="20574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WRF 1-km Resolution Forecast</a:t>
            </a:r>
            <a:endParaRPr lang="en-US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Realtime Forecast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8280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7602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0513269"/>
              </p:ext>
            </p:extLst>
          </p:nvPr>
        </p:nvGraphicFramePr>
        <p:xfrm>
          <a:off x="381000" y="381000"/>
          <a:ext cx="8075613" cy="605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Slide" r:id="rId3" imgW="4631278" imgH="3473145" progId="PowerPoint.Slide.8">
                  <p:embed/>
                </p:oleObj>
              </mc:Choice>
              <mc:Fallback>
                <p:oleObj name="Slide" r:id="rId3" imgW="4631278" imgH="3473145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81000"/>
                        <a:ext cx="8075613" cy="605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3366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8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Montreal 2012\sfcanl_us_bw_2011102912.gif"/>
          <p:cNvPicPr>
            <a:picLocks noChangeAspect="1" noChangeArrowheads="1"/>
          </p:cNvPicPr>
          <p:nvPr/>
        </p:nvPicPr>
        <p:blipFill>
          <a:blip r:embed="rId3" cstate="print"/>
          <a:srcRect l="73548" b="38762"/>
          <a:stretch>
            <a:fillRect/>
          </a:stretch>
        </p:blipFill>
        <p:spPr bwMode="auto">
          <a:xfrm>
            <a:off x="0" y="423143"/>
            <a:ext cx="2999276" cy="5200631"/>
          </a:xfrm>
          <a:prstGeom prst="rect">
            <a:avLst/>
          </a:prstGeom>
          <a:noFill/>
        </p:spPr>
      </p:pic>
      <p:pic>
        <p:nvPicPr>
          <p:cNvPr id="5123" name="Picture 3" descr="C:\Montreal 2012\sfcanl_us_bw_2011102915.gif"/>
          <p:cNvPicPr>
            <a:picLocks noChangeAspect="1" noChangeArrowheads="1"/>
          </p:cNvPicPr>
          <p:nvPr/>
        </p:nvPicPr>
        <p:blipFill>
          <a:blip r:embed="rId4" cstate="print"/>
          <a:srcRect l="73548" b="38762"/>
          <a:stretch>
            <a:fillRect/>
          </a:stretch>
        </p:blipFill>
        <p:spPr bwMode="auto">
          <a:xfrm>
            <a:off x="3048000" y="423143"/>
            <a:ext cx="2999276" cy="5200631"/>
          </a:xfrm>
          <a:prstGeom prst="rect">
            <a:avLst/>
          </a:prstGeom>
          <a:noFill/>
        </p:spPr>
      </p:pic>
      <p:pic>
        <p:nvPicPr>
          <p:cNvPr id="5124" name="Picture 4" descr="C:\Montreal 2012\sfcanl_us_bw_2011102918.gif"/>
          <p:cNvPicPr>
            <a:picLocks noChangeAspect="1" noChangeArrowheads="1"/>
          </p:cNvPicPr>
          <p:nvPr/>
        </p:nvPicPr>
        <p:blipFill>
          <a:blip r:embed="rId5" cstate="print"/>
          <a:srcRect l="73548" b="38762"/>
          <a:stretch>
            <a:fillRect/>
          </a:stretch>
        </p:blipFill>
        <p:spPr bwMode="auto">
          <a:xfrm>
            <a:off x="6144724" y="423142"/>
            <a:ext cx="2999276" cy="520063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57266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 UTC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38600" y="57266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 UTC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86600" y="57266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18 UTC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581400" y="6324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October 29, 2011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274079" y="0"/>
            <a:ext cx="171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Deng et al. 2012</a:t>
            </a:r>
            <a:endParaRPr lang="en-US" i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Realtime Forecast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9218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roup 189"/>
          <p:cNvGrpSpPr/>
          <p:nvPr/>
        </p:nvGrpSpPr>
        <p:grpSpPr>
          <a:xfrm>
            <a:off x="152399" y="228600"/>
            <a:ext cx="4114800" cy="3200400"/>
            <a:chOff x="152400" y="228600"/>
            <a:chExt cx="4085617" cy="3200400"/>
          </a:xfrm>
        </p:grpSpPr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152400" y="228600"/>
              <a:ext cx="4085617" cy="3200400"/>
              <a:chOff x="914400" y="457200"/>
              <a:chExt cx="7662672" cy="5934075"/>
            </a:xfrm>
          </p:grpSpPr>
          <p:pic>
            <p:nvPicPr>
              <p:cNvPr id="1027" name="Picture 3" descr="C:\Montreal 2012\ptype15big.gif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14400" y="457200"/>
                <a:ext cx="7662672" cy="5934075"/>
              </a:xfrm>
              <a:prstGeom prst="rect">
                <a:avLst/>
              </a:prstGeom>
              <a:noFill/>
            </p:spPr>
          </p:pic>
          <p:sp>
            <p:nvSpPr>
              <p:cNvPr id="6" name="Oval 5"/>
              <p:cNvSpPr/>
              <p:nvPr/>
            </p:nvSpPr>
            <p:spPr>
              <a:xfrm>
                <a:off x="3360291" y="3020704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662087" y="2778457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853524" y="3276600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608013" y="3429000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362501" y="3200400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892873" y="2854657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445811" y="2971800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006632" y="2971800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914400" y="5908343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457159" y="5255525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972913" y="5094027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421081" y="3090081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230769" y="3048000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079871" y="2895600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353578" y="3363036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083313" y="4446895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803954" y="2316708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981943" y="4256964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159867" y="4887036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648616" y="5435221"/>
                <a:ext cx="226346" cy="228600"/>
              </a:xfrm>
              <a:prstGeom prst="ellipse">
                <a:avLst/>
              </a:prstGeom>
              <a:solidFill>
                <a:srgbClr val="FF00FF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5" name="TextBox 154"/>
            <p:cNvSpPr txBox="1"/>
            <p:nvPr/>
          </p:nvSpPr>
          <p:spPr>
            <a:xfrm>
              <a:off x="2667000" y="22860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15 UTC</a:t>
              </a:r>
              <a:endParaRPr lang="en-US" b="1" dirty="0"/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4572000" y="228600"/>
            <a:ext cx="4114800" cy="3188748"/>
            <a:chOff x="4572000" y="228600"/>
            <a:chExt cx="4114800" cy="3188748"/>
          </a:xfrm>
        </p:grpSpPr>
        <p:grpSp>
          <p:nvGrpSpPr>
            <p:cNvPr id="194" name="Group 193"/>
            <p:cNvGrpSpPr>
              <a:grpSpLocks noChangeAspect="1"/>
            </p:cNvGrpSpPr>
            <p:nvPr/>
          </p:nvGrpSpPr>
          <p:grpSpPr>
            <a:xfrm>
              <a:off x="4572000" y="228600"/>
              <a:ext cx="4114800" cy="3188748"/>
              <a:chOff x="873457" y="457199"/>
              <a:chExt cx="7657895" cy="5934456"/>
            </a:xfrm>
          </p:grpSpPr>
          <p:pic>
            <p:nvPicPr>
              <p:cNvPr id="195" name="Picture 2" descr="C:\Montreal 2012\ptype16big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14400" y="457199"/>
                <a:ext cx="7616952" cy="5934456"/>
              </a:xfrm>
              <a:prstGeom prst="rect">
                <a:avLst/>
              </a:prstGeom>
              <a:noFill/>
            </p:spPr>
          </p:pic>
          <p:sp>
            <p:nvSpPr>
              <p:cNvPr id="196" name="Oval 195"/>
              <p:cNvSpPr/>
              <p:nvPr/>
            </p:nvSpPr>
            <p:spPr>
              <a:xfrm>
                <a:off x="3332995" y="2979761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3616657" y="2803834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3853524" y="3276600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4608013" y="3429000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5362501" y="3200400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6892873" y="2854657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6445811" y="2971800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5965689" y="2985448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873457" y="5916304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2429863" y="5255525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2959266" y="5053083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4421081" y="3090081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4230769" y="3048000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4052576" y="2881952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1281753" y="3388057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1001427" y="4460543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4770617" y="2302420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1886408" y="4216021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2093794" y="4890448"/>
                <a:ext cx="226346" cy="228600"/>
              </a:xfrm>
              <a:prstGeom prst="ellipse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1594026" y="5435221"/>
                <a:ext cx="226346" cy="228600"/>
              </a:xfrm>
              <a:prstGeom prst="ellipse">
                <a:avLst/>
              </a:prstGeom>
              <a:solidFill>
                <a:srgbClr val="FF00FF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5872163" y="2038350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6491288" y="1119187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6396038" y="1762125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7639050" y="2557462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7086600" y="1447800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8043862" y="1562100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5204004" y="1521370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5889805" y="1226095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3657600" y="1143000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3980042" y="1173707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2949907" y="1960872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6" name="TextBox 155"/>
            <p:cNvSpPr txBox="1"/>
            <p:nvPr/>
          </p:nvSpPr>
          <p:spPr>
            <a:xfrm>
              <a:off x="7315200" y="2221468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16 UTC</a:t>
              </a:r>
              <a:endParaRPr lang="en-US" b="1" dirty="0"/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23825" y="3352800"/>
            <a:ext cx="4114800" cy="3200400"/>
            <a:chOff x="123825" y="3352800"/>
            <a:chExt cx="4067175" cy="3200400"/>
          </a:xfrm>
        </p:grpSpPr>
        <p:grpSp>
          <p:nvGrpSpPr>
            <p:cNvPr id="92" name="Group 91"/>
            <p:cNvGrpSpPr>
              <a:grpSpLocks noChangeAspect="1"/>
            </p:cNvGrpSpPr>
            <p:nvPr/>
          </p:nvGrpSpPr>
          <p:grpSpPr>
            <a:xfrm>
              <a:off x="123825" y="3352800"/>
              <a:ext cx="4067175" cy="3200400"/>
              <a:chOff x="914401" y="457201"/>
              <a:chExt cx="6400801" cy="4648200"/>
            </a:xfrm>
          </p:grpSpPr>
          <p:pic>
            <p:nvPicPr>
              <p:cNvPr id="93" name="Picture 2" descr="C:\Montreal 2012\ptype17big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48610" y="457201"/>
                <a:ext cx="6366592" cy="4648200"/>
              </a:xfrm>
              <a:prstGeom prst="rect">
                <a:avLst/>
              </a:prstGeom>
              <a:noFill/>
            </p:spPr>
          </p:pic>
          <p:sp>
            <p:nvSpPr>
              <p:cNvPr id="94" name="Oval 93"/>
              <p:cNvSpPr/>
              <p:nvPr/>
            </p:nvSpPr>
            <p:spPr>
              <a:xfrm>
                <a:off x="2973351" y="2466714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206374" y="2295335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404279" y="2665656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4034663" y="2785031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649129" y="2602237"/>
                <a:ext cx="189115" cy="179064"/>
              </a:xfrm>
              <a:prstGeom prst="ellipse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943688" y="2335145"/>
                <a:ext cx="189115" cy="179064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570163" y="2426904"/>
                <a:ext cx="189115" cy="179064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5169015" y="2437594"/>
                <a:ext cx="189115" cy="179064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914401" y="4733353"/>
                <a:ext cx="189115" cy="179064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2214795" y="4215761"/>
                <a:ext cx="189115" cy="179064"/>
              </a:xfrm>
              <a:prstGeom prst="ellipse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2637221" y="4079569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878479" y="2519554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3719471" y="2486592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3570589" y="2356525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021321" y="3593046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170520" y="1902574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760732" y="3401510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934006" y="3929793"/>
                <a:ext cx="189115" cy="179064"/>
              </a:xfrm>
              <a:prstGeom prst="ellipse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1516444" y="4356518"/>
                <a:ext cx="189115" cy="179064"/>
              </a:xfrm>
              <a:prstGeom prst="ellipse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110769" y="1695726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608159" y="975740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528577" y="1479357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141361" y="1244336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>
                <a:spLocks noChangeAspect="1"/>
              </p:cNvSpPr>
              <p:nvPr/>
            </p:nvSpPr>
            <p:spPr>
              <a:xfrm>
                <a:off x="6905351" y="1322676"/>
                <a:ext cx="189115" cy="179064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4532619" y="1290772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105614" y="1059482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3240582" y="994393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3509986" y="1018446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2649297" y="1635037"/>
                <a:ext cx="189115" cy="179064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8" name="TextBox 187"/>
            <p:cNvSpPr txBox="1"/>
            <p:nvPr/>
          </p:nvSpPr>
          <p:spPr>
            <a:xfrm>
              <a:off x="2819400" y="5345668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17 UTC</a:t>
              </a:r>
              <a:endParaRPr lang="en-US" b="1" dirty="0"/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4495800" y="3276600"/>
            <a:ext cx="4114800" cy="3200400"/>
            <a:chOff x="4495800" y="3276600"/>
            <a:chExt cx="4419600" cy="3276600"/>
          </a:xfrm>
        </p:grpSpPr>
        <p:grpSp>
          <p:nvGrpSpPr>
            <p:cNvPr id="158" name="Group 53"/>
            <p:cNvGrpSpPr/>
            <p:nvPr/>
          </p:nvGrpSpPr>
          <p:grpSpPr>
            <a:xfrm>
              <a:off x="4495800" y="3276600"/>
              <a:ext cx="4419600" cy="3276600"/>
              <a:chOff x="873457" y="457200"/>
              <a:chExt cx="7660943" cy="5934075"/>
            </a:xfrm>
          </p:grpSpPr>
          <p:pic>
            <p:nvPicPr>
              <p:cNvPr id="159" name="Picture 2" descr="C:\Montreal 2012\ptype18big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14400" y="457200"/>
                <a:ext cx="7620000" cy="5934075"/>
              </a:xfrm>
              <a:prstGeom prst="rect">
                <a:avLst/>
              </a:prstGeom>
              <a:noFill/>
            </p:spPr>
          </p:pic>
          <p:sp>
            <p:nvSpPr>
              <p:cNvPr id="160" name="Oval 159"/>
              <p:cNvSpPr/>
              <p:nvPr/>
            </p:nvSpPr>
            <p:spPr>
              <a:xfrm>
                <a:off x="3332995" y="2979761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3616657" y="2803834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853524" y="3276600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4608013" y="3429000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5362501" y="3200400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6892873" y="2854657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6445811" y="2971800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5965689" y="2985448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873457" y="5916304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2940216" y="5076895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4421081" y="3090081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4230769" y="3048000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052576" y="2881952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1281753" y="3388057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1001427" y="4460543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4770617" y="2302420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2093794" y="4890448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1594026" y="5435221"/>
                <a:ext cx="226346" cy="228600"/>
              </a:xfrm>
              <a:prstGeom prst="ellipse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5895976" y="2028825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6491288" y="1119187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6396038" y="1762125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7115175" y="1447800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8043862" y="1562100"/>
                <a:ext cx="226346" cy="228600"/>
              </a:xfrm>
              <a:prstGeom prst="ellipse">
                <a:avLst/>
              </a:prstGeom>
              <a:solidFill>
                <a:srgbClr val="00FF00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442004" y="916532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5889805" y="1226095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3657600" y="1143000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3980042" y="1173707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2949907" y="1960872"/>
                <a:ext cx="226346" cy="228600"/>
              </a:xfrm>
              <a:prstGeom prst="ellipse">
                <a:avLst/>
              </a:prstGeom>
              <a:solidFill>
                <a:srgbClr val="00B0F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9" name="TextBox 188"/>
            <p:cNvSpPr txBox="1"/>
            <p:nvPr/>
          </p:nvSpPr>
          <p:spPr>
            <a:xfrm>
              <a:off x="7391400" y="5281136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18 UTC</a:t>
              </a:r>
              <a:endParaRPr lang="en-US" b="1" dirty="0"/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7350279" y="0"/>
            <a:ext cx="171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Deng et al. 2012</a:t>
            </a:r>
            <a:endParaRPr lang="en-US" i="1" dirty="0"/>
          </a:p>
        </p:txBody>
      </p:sp>
      <p:sp>
        <p:nvSpPr>
          <p:cNvPr id="127" name="Content Placeholder 2"/>
          <p:cNvSpPr txBox="1">
            <a:spLocks/>
          </p:cNvSpPr>
          <p:nvPr/>
        </p:nvSpPr>
        <p:spPr>
          <a:xfrm>
            <a:off x="0" y="-7620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Realtime Forecast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1147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68580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b="1" dirty="0" smtClean="0"/>
              <a:t>Observed Precipitation Type Reported on   Oct. 29, 2011 at LaGuardia (LGA), John F. Kennedy (JFK), and Newark (EWR) Airports</a:t>
            </a:r>
            <a:endParaRPr lang="en-US" sz="2800" b="1" dirty="0"/>
          </a:p>
        </p:txBody>
      </p:sp>
      <p:pic>
        <p:nvPicPr>
          <p:cNvPr id="1026" name="Object 19"/>
          <p:cNvPicPr>
            <a:picLocks noChangeAspect="1" noChangeArrowheads="1"/>
          </p:cNvPicPr>
          <p:nvPr/>
        </p:nvPicPr>
        <p:blipFill>
          <a:blip r:embed="rId3" cstate="print"/>
          <a:srcRect l="-1379" t="-3006" r="-1909" b="-1459"/>
          <a:stretch>
            <a:fillRect/>
          </a:stretch>
        </p:blipFill>
        <p:spPr bwMode="auto">
          <a:xfrm>
            <a:off x="1885948" y="1777321"/>
            <a:ext cx="6063238" cy="454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122675" y="6553200"/>
            <a:ext cx="48986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Red lines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above the time lines indicate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rain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</a:rPr>
              <a:t>Blue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lines indicate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</a:rPr>
              <a:t>snow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18560" y="6172200"/>
            <a:ext cx="1783080" cy="342900"/>
            <a:chOff x="3718560" y="6096000"/>
            <a:chExt cx="1783080" cy="342900"/>
          </a:xfrm>
        </p:grpSpPr>
        <p:grpSp>
          <p:nvGrpSpPr>
            <p:cNvPr id="11" name="Group 10"/>
            <p:cNvGrpSpPr/>
            <p:nvPr/>
          </p:nvGrpSpPr>
          <p:grpSpPr>
            <a:xfrm>
              <a:off x="3718560" y="6096000"/>
              <a:ext cx="1783080" cy="320040"/>
              <a:chOff x="3718560" y="6092190"/>
              <a:chExt cx="1783080" cy="32004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718560" y="6107430"/>
                <a:ext cx="0" cy="30480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5501640" y="6092190"/>
                <a:ext cx="0" cy="30480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3733800" y="6324600"/>
                <a:ext cx="17526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4034790" y="6192679"/>
              <a:ext cx="12192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NGAFS Forecast</a:t>
              </a:r>
              <a:endParaRPr lang="en-US" sz="10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274079" y="0"/>
            <a:ext cx="171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Deng et al. 2012</a:t>
            </a:r>
            <a:endParaRPr lang="en-US" i="1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-76200" y="-7620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Realtime Forecast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8645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458200" cy="9906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b="1" dirty="0"/>
              <a:t>Six ACARS </a:t>
            </a:r>
            <a:r>
              <a:rPr lang="en-US" sz="2000" b="1" dirty="0" smtClean="0"/>
              <a:t>Composite Temperature Soundings </a:t>
            </a:r>
            <a:r>
              <a:rPr lang="en-US" sz="2000" b="1" dirty="0"/>
              <a:t>(C) from </a:t>
            </a:r>
            <a:r>
              <a:rPr lang="en-US" sz="2000" b="1" dirty="0" smtClean="0"/>
              <a:t>Aircraft Ascents </a:t>
            </a:r>
            <a:r>
              <a:rPr lang="en-US" sz="2000" b="1" dirty="0"/>
              <a:t>and </a:t>
            </a:r>
            <a:r>
              <a:rPr lang="en-US" sz="2000" b="1" dirty="0" smtClean="0"/>
              <a:t>Descents </a:t>
            </a:r>
            <a:r>
              <a:rPr lang="en-US" sz="2000" b="1" dirty="0"/>
              <a:t>in the NYC </a:t>
            </a:r>
            <a:r>
              <a:rPr lang="en-US" sz="2000" b="1" dirty="0" smtClean="0"/>
              <a:t>Area Between </a:t>
            </a:r>
            <a:r>
              <a:rPr lang="en-US" sz="2000" b="1" dirty="0"/>
              <a:t>1200 – 1800 UTC</a:t>
            </a:r>
            <a:r>
              <a:rPr lang="en-US" sz="2000" b="1" dirty="0" smtClean="0"/>
              <a:t>, Oct. 29, 2011</a:t>
            </a:r>
            <a:endParaRPr lang="en-US" sz="2000" b="1" dirty="0"/>
          </a:p>
        </p:txBody>
      </p:sp>
      <p:pic>
        <p:nvPicPr>
          <p:cNvPr id="16386" name="Object 5"/>
          <p:cNvPicPr>
            <a:picLocks noChangeAspect="1" noChangeArrowheads="1"/>
          </p:cNvPicPr>
          <p:nvPr/>
        </p:nvPicPr>
        <p:blipFill>
          <a:blip r:embed="rId3" cstate="print"/>
          <a:srcRect l="-311" t="-2002" r="-517" b="-134"/>
          <a:stretch>
            <a:fillRect/>
          </a:stretch>
        </p:blipFill>
        <p:spPr bwMode="auto">
          <a:xfrm>
            <a:off x="1005840" y="1463040"/>
            <a:ext cx="7192429" cy="525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21679" y="3904101"/>
            <a:ext cx="171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Deng et al. 2012</a:t>
            </a:r>
            <a:endParaRPr lang="en-US" i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Realtime Forecast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7620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Talks\NCAR 2012\no fdda\wrfpost_2011102912_16_nofdda_Page_2.png"/>
          <p:cNvPicPr>
            <a:picLocks noChangeAspect="1" noChangeArrowheads="1"/>
          </p:cNvPicPr>
          <p:nvPr/>
        </p:nvPicPr>
        <p:blipFill>
          <a:blip r:embed="rId3" cstate="print"/>
          <a:srcRect l="23532" t="29397" r="23523" b="29690"/>
          <a:stretch>
            <a:fillRect/>
          </a:stretch>
        </p:blipFill>
        <p:spPr bwMode="auto">
          <a:xfrm>
            <a:off x="838200" y="457200"/>
            <a:ext cx="3200400" cy="32004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0C16C-0626-4EF3-A1E6-B8B4A197511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19400" y="2590800"/>
            <a:ext cx="1138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16 UTC</a:t>
            </a:r>
          </a:p>
          <a:p>
            <a:r>
              <a:rPr lang="en-US" sz="2000" b="1" dirty="0" smtClean="0"/>
              <a:t>No FDDA</a:t>
            </a:r>
            <a:endParaRPr lang="en-US" sz="2000" b="1" dirty="0"/>
          </a:p>
        </p:txBody>
      </p:sp>
      <p:pic>
        <p:nvPicPr>
          <p:cNvPr id="19" name="Picture 4" descr="C:\Talks\NCAR 2012\acars\wrfpost_2011102912_16_acars_Page_2.png"/>
          <p:cNvPicPr>
            <a:picLocks noChangeAspect="1" noChangeArrowheads="1"/>
          </p:cNvPicPr>
          <p:nvPr/>
        </p:nvPicPr>
        <p:blipFill>
          <a:blip r:embed="rId4" cstate="print"/>
          <a:srcRect l="23532" t="29085" r="23523" b="30002"/>
          <a:stretch>
            <a:fillRect/>
          </a:stretch>
        </p:blipFill>
        <p:spPr bwMode="auto">
          <a:xfrm>
            <a:off x="838200" y="3657600"/>
            <a:ext cx="3200400" cy="32004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048000" y="5943600"/>
            <a:ext cx="926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16 UTC</a:t>
            </a:r>
          </a:p>
          <a:p>
            <a:r>
              <a:rPr lang="en-US" sz="2000" b="1" dirty="0" smtClean="0"/>
              <a:t>ACARS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752600" y="0"/>
            <a:ext cx="609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4-h Precipitation Type Forecasts on the 1-km grid </a:t>
            </a:r>
            <a:endParaRPr lang="en-US" b="1" dirty="0"/>
          </a:p>
        </p:txBody>
      </p:sp>
      <p:pic>
        <p:nvPicPr>
          <p:cNvPr id="12" name="Object 50"/>
          <p:cNvPicPr>
            <a:picLocks noChangeAspect="1" noChangeArrowheads="1"/>
          </p:cNvPicPr>
          <p:nvPr/>
        </p:nvPicPr>
        <p:blipFill>
          <a:blip r:embed="rId5" cstate="print"/>
          <a:srcRect l="14667" t="7391" r="14905" b="6775"/>
          <a:stretch>
            <a:fillRect/>
          </a:stretch>
        </p:blipFill>
        <p:spPr bwMode="auto">
          <a:xfrm>
            <a:off x="4724400" y="381000"/>
            <a:ext cx="342755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ject 52"/>
          <p:cNvPicPr>
            <a:picLocks noChangeAspect="1" noChangeArrowheads="1"/>
          </p:cNvPicPr>
          <p:nvPr/>
        </p:nvPicPr>
        <p:blipFill>
          <a:blip r:embed="rId6" cstate="print"/>
          <a:srcRect l="14122" t="6148" r="15096" b="8913"/>
          <a:stretch>
            <a:fillRect/>
          </a:stretch>
        </p:blipFill>
        <p:spPr bwMode="auto">
          <a:xfrm>
            <a:off x="4724400" y="3595706"/>
            <a:ext cx="3429000" cy="326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274079" y="0"/>
            <a:ext cx="171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Deng et al. 2012</a:t>
            </a:r>
            <a:endParaRPr lang="en-US" i="1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0" y="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Realtime Forecast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8192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Talks\NCAR 2012\temperature\acars16.png"/>
          <p:cNvPicPr>
            <a:picLocks noChangeAspect="1" noChangeArrowheads="1"/>
          </p:cNvPicPr>
          <p:nvPr/>
        </p:nvPicPr>
        <p:blipFill>
          <a:blip r:embed="rId3" cstate="print"/>
          <a:srcRect l="11766" t="26366" r="8236" b="22729"/>
          <a:stretch>
            <a:fillRect/>
          </a:stretch>
        </p:blipFill>
        <p:spPr bwMode="auto">
          <a:xfrm>
            <a:off x="0" y="3632692"/>
            <a:ext cx="3916886" cy="3225308"/>
          </a:xfrm>
          <a:prstGeom prst="rect">
            <a:avLst/>
          </a:prstGeom>
          <a:noFill/>
        </p:spPr>
      </p:pic>
      <p:pic>
        <p:nvPicPr>
          <p:cNvPr id="6146" name="Picture 2" descr="C:\Talks\NCAR 2012\temperature\nofdda16.png"/>
          <p:cNvPicPr>
            <a:picLocks noChangeAspect="1" noChangeArrowheads="1"/>
          </p:cNvPicPr>
          <p:nvPr/>
        </p:nvPicPr>
        <p:blipFill>
          <a:blip r:embed="rId4" cstate="print"/>
          <a:srcRect l="11766" t="26366" r="8236" b="22729"/>
          <a:stretch>
            <a:fillRect/>
          </a:stretch>
        </p:blipFill>
        <p:spPr bwMode="auto">
          <a:xfrm>
            <a:off x="0" y="457200"/>
            <a:ext cx="3916868" cy="3225477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57A820-F6E3-47C4-A427-ED32DFFD94B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7400" y="266700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16 UTC</a:t>
            </a:r>
          </a:p>
          <a:p>
            <a:r>
              <a:rPr lang="en-US" sz="1600" b="1" dirty="0" smtClean="0"/>
              <a:t>NO FDDA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5678269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16 UTC</a:t>
            </a:r>
          </a:p>
          <a:p>
            <a:r>
              <a:rPr lang="en-US" sz="1600" b="1" dirty="0" smtClean="0"/>
              <a:t>ACARS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0" y="161741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1-km NGAFS-Predicted Surface Temperature with Observations</a:t>
            </a:r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3977210" y="1135554"/>
            <a:ext cx="4709590" cy="4350846"/>
            <a:chOff x="2499754" y="2134590"/>
            <a:chExt cx="3977246" cy="3647666"/>
          </a:xfrm>
        </p:grpSpPr>
        <p:pic>
          <p:nvPicPr>
            <p:cNvPr id="14" name="Picture 3" descr="C:\Deng_Work2\NGAFS\2012_0518_AMS\glennfigures\rucobs16_Page_2.png"/>
            <p:cNvPicPr>
              <a:picLocks noChangeAspect="1" noChangeArrowheads="1"/>
            </p:cNvPicPr>
            <p:nvPr/>
          </p:nvPicPr>
          <p:blipFill>
            <a:blip r:embed="rId5" cstate="print"/>
            <a:srcRect l="15686" t="26519" r="17466" b="21957"/>
            <a:stretch>
              <a:fillRect/>
            </a:stretch>
          </p:blipFill>
          <p:spPr bwMode="auto">
            <a:xfrm>
              <a:off x="2499754" y="2134590"/>
              <a:ext cx="3657600" cy="3647666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4953000" y="4495800"/>
              <a:ext cx="152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16 UTC</a:t>
              </a:r>
            </a:p>
            <a:p>
              <a:r>
                <a:rPr lang="en-US" sz="1600" b="1" dirty="0" smtClean="0"/>
                <a:t>RUC Analysis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197879" y="5736709"/>
            <a:ext cx="171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Deng et al. 2012</a:t>
            </a:r>
            <a:endParaRPr lang="en-US" i="1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0" y="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Realtime Forecast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0139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.nogrell.profile.1600UTC.png"/>
          <p:cNvPicPr>
            <a:picLocks noChangeAspect="1"/>
          </p:cNvPicPr>
          <p:nvPr/>
        </p:nvPicPr>
        <p:blipFill>
          <a:blip r:embed="rId3" cstate="print"/>
          <a:srcRect l="8693" t="10000" r="4375" b="8750"/>
          <a:stretch>
            <a:fillRect/>
          </a:stretch>
        </p:blipFill>
        <p:spPr>
          <a:xfrm>
            <a:off x="990600" y="1143000"/>
            <a:ext cx="7315200" cy="528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2286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NGAFS 4-h Forecast of the Low-level Temperature Structure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69279" y="6241534"/>
            <a:ext cx="171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Deng et al. 2012</a:t>
            </a:r>
            <a:endParaRPr lang="en-US" i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Realtime Forecast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1335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DIR.nogrell.lga.0520.png"/>
          <p:cNvPicPr>
            <a:picLocks noChangeAspect="1"/>
          </p:cNvPicPr>
          <p:nvPr/>
        </p:nvPicPr>
        <p:blipFill>
          <a:blip r:embed="rId3" cstate="print"/>
          <a:srcRect l="8315" t="10326" b="8370"/>
          <a:stretch>
            <a:fillRect/>
          </a:stretch>
        </p:blipFill>
        <p:spPr>
          <a:xfrm>
            <a:off x="762000" y="1219200"/>
            <a:ext cx="7561729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7400" y="3048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Observed and NGAFS Wind Direction Forecasts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69279" y="6241534"/>
            <a:ext cx="171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Deng et al. 2012</a:t>
            </a:r>
            <a:endParaRPr lang="en-US" i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0"/>
            <a:ext cx="2209800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Realtime Forecast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3614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/>
              <a:t>Two types of FDDA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b="1" dirty="0" smtClean="0"/>
              <a:t>Analysis Nudging or Grid Nudging</a:t>
            </a:r>
            <a:r>
              <a:rPr lang="en-US" dirty="0" smtClean="0"/>
              <a:t>: towards gridded analyses</a:t>
            </a:r>
          </a:p>
          <a:p>
            <a:pPr lvl="2"/>
            <a:r>
              <a:rPr lang="en-US" dirty="0" smtClean="0"/>
              <a:t>3-D analyses </a:t>
            </a:r>
          </a:p>
          <a:p>
            <a:pPr lvl="2"/>
            <a:r>
              <a:rPr lang="en-US" dirty="0" smtClean="0"/>
              <a:t>Surface analyses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b="1" dirty="0" smtClean="0"/>
              <a:t>Observation Nudging or OBS Nudging</a:t>
            </a:r>
            <a:r>
              <a:rPr lang="en-US" dirty="0" smtClean="0"/>
              <a:t>: towards individual observations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98D5-6E50-478E-8B00-370C043D65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C59D-06A3-4C84-8AEA-CE0CE54F5702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204802" name="Picture 2" descr="tonyf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r="4439" b="19543"/>
          <a:stretch>
            <a:fillRect/>
          </a:stretch>
        </p:blipFill>
        <p:spPr bwMode="auto">
          <a:xfrm>
            <a:off x="609600" y="1425575"/>
            <a:ext cx="5092700" cy="480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0" y="4419600"/>
            <a:ext cx="93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400">
                <a:latin typeface="Times New Roman" pitchFamily="18" charset="0"/>
              </a:rPr>
              <a:t>w</a:t>
            </a:r>
            <a:r>
              <a:rPr lang="en-US" altLang="en-US" sz="2800" baseline="-25000">
                <a:latin typeface="Times New Roman" pitchFamily="18" charset="0"/>
              </a:rPr>
              <a:t>xy</a:t>
            </a:r>
          </a:p>
        </p:txBody>
      </p:sp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0" y="2667000"/>
            <a:ext cx="93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400">
                <a:latin typeface="Times New Roman" pitchFamily="18" charset="0"/>
              </a:rPr>
              <a:t>w</a:t>
            </a:r>
            <a:r>
              <a:rPr lang="en-US" altLang="en-US" sz="2800" baseline="-25000">
                <a:latin typeface="Symbol" pitchFamily="18" charset="2"/>
              </a:rPr>
              <a:t>s</a:t>
            </a:r>
          </a:p>
        </p:txBody>
      </p:sp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98800"/>
            <a:ext cx="358140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7239000" y="4800600"/>
            <a:ext cx="93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400">
                <a:latin typeface="Times New Roman" pitchFamily="18" charset="0"/>
              </a:rPr>
              <a:t>w</a:t>
            </a:r>
            <a:r>
              <a:rPr lang="en-US" altLang="en-US" sz="2800" baseline="-25000">
                <a:latin typeface="Times New Roman" pitchFamily="18" charset="0"/>
              </a:rPr>
              <a:t>t</a:t>
            </a:r>
          </a:p>
        </p:txBody>
      </p:sp>
      <p:sp>
        <p:nvSpPr>
          <p:cNvPr id="2048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Observation Nudging Weighting Functions</a:t>
            </a:r>
          </a:p>
        </p:txBody>
      </p:sp>
    </p:spTree>
    <p:extLst>
      <p:ext uri="{BB962C8B-B14F-4D97-AF65-F5344CB8AC3E}">
        <p14:creationId xmlns:p14="http://schemas.microsoft.com/office/powerpoint/2010/main" val="4049896222"/>
      </p:ext>
    </p:extLst>
  </p:cSld>
  <p:clrMapOvr>
    <a:masterClrMapping/>
  </p:clrMapOvr>
  <p:transition advTm="9494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8" name="Title 1"/>
          <p:cNvSpPr>
            <a:spLocks noGrp="1"/>
          </p:cNvSpPr>
          <p:nvPr>
            <p:ph type="title"/>
          </p:nvPr>
        </p:nvSpPr>
        <p:spPr>
          <a:xfrm>
            <a:off x="914400" y="198438"/>
            <a:ext cx="7239000" cy="8255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400" b="1" dirty="0" smtClean="0"/>
              <a:t>Vertical Weighting Examples in WRF </a:t>
            </a:r>
            <a:r>
              <a:rPr lang="en-US" sz="2400" b="1" dirty="0" err="1" smtClean="0"/>
              <a:t>Obs</a:t>
            </a:r>
            <a:r>
              <a:rPr lang="en-US" sz="2400" b="1" dirty="0" smtClean="0"/>
              <a:t> nudging</a:t>
            </a:r>
            <a:br>
              <a:rPr lang="en-US" sz="2400" b="1" dirty="0" smtClean="0"/>
            </a:br>
            <a:r>
              <a:rPr lang="en-US" sz="2400" i="1" dirty="0" smtClean="0"/>
              <a:t>Rogers et al. 2013</a:t>
            </a:r>
          </a:p>
        </p:txBody>
      </p:sp>
      <p:graphicFrame>
        <p:nvGraphicFramePr>
          <p:cNvPr id="77" name="Content Placeholder 76"/>
          <p:cNvGraphicFramePr>
            <a:graphicFrameLocks noGrp="1"/>
          </p:cNvGraphicFramePr>
          <p:nvPr>
            <p:ph idx="1"/>
          </p:nvPr>
        </p:nvGraphicFramePr>
        <p:xfrm>
          <a:off x="196850" y="1631950"/>
          <a:ext cx="8731250" cy="4303713"/>
        </p:xfrm>
        <a:graphic>
          <a:graphicData uri="http://schemas.openxmlformats.org/drawingml/2006/table">
            <a:tbl>
              <a:tblPr/>
              <a:tblGrid>
                <a:gridCol w="135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40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40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76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Column #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Column #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Ramp Layer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-5000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-5000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-5000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obs_nudgezrampr*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Full Layer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-5000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-5000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-4950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obs_nudgezfullr</a:t>
                      </a: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row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z</a:t>
                      </a:r>
                      <a:r>
                        <a:rPr kumimoji="0" lang="en-US" alt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i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+50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z</a:t>
                      </a:r>
                      <a:r>
                        <a:rPr kumimoji="0" lang="en-US" alt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i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+50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z</a:t>
                      </a:r>
                      <a:r>
                        <a:rPr kumimoji="0" lang="en-US" alt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i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z</a:t>
                      </a:r>
                      <a:r>
                        <a:rPr kumimoji="0" lang="en-US" alt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i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z</a:t>
                      </a:r>
                      <a:r>
                        <a:rPr kumimoji="0" lang="en-US" alt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i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-50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z</a:t>
                      </a:r>
                      <a:r>
                        <a:rPr kumimoji="0" lang="en-US" alt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i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-50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01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Weighting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0        1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0        1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0        1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0        1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0        1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0        1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0        1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0        1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imes" pitchFamily="18" charset="0"/>
                        <a:defRPr sz="20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imes" pitchFamily="18" charset="0"/>
                        <a:defRPr sz="14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200">
                          <a:solidFill>
                            <a:schemeClr val="tx1"/>
                          </a:solidFill>
                          <a:latin typeface="Univers" pitchFamily="34" charset="-18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Weighting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23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fld id="{80762B1D-E343-447A-9049-A002F9FFB8FE}" type="slidenum">
              <a:rPr lang="en-US" altLang="en-US" sz="800" b="0" smtClean="0">
                <a:latin typeface="Univers" pitchFamily="34" charset="-18"/>
              </a:rPr>
              <a:pPr/>
              <a:t>6</a:t>
            </a:fld>
            <a:endParaRPr lang="en-US" altLang="en-US" sz="800" b="0" smtClean="0">
              <a:latin typeface="Univers" pitchFamily="34" charset="-18"/>
            </a:endParaRPr>
          </a:p>
        </p:txBody>
      </p:sp>
      <p:cxnSp>
        <p:nvCxnSpPr>
          <p:cNvPr id="144" name="Straight Connector 143"/>
          <p:cNvCxnSpPr/>
          <p:nvPr/>
        </p:nvCxnSpPr>
        <p:spPr bwMode="auto">
          <a:xfrm flipV="1">
            <a:off x="1179513" y="3294063"/>
            <a:ext cx="6646862" cy="9525"/>
          </a:xfrm>
          <a:prstGeom prst="line">
            <a:avLst/>
          </a:prstGeom>
          <a:ln w="28575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37" name="Line 90"/>
          <p:cNvSpPr>
            <a:spLocks noChangeShapeType="1"/>
          </p:cNvSpPr>
          <p:nvPr/>
        </p:nvSpPr>
        <p:spPr bwMode="auto">
          <a:xfrm flipH="1" flipV="1">
            <a:off x="-935038" y="1319213"/>
            <a:ext cx="304800" cy="4302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8" name="Line 91"/>
          <p:cNvSpPr>
            <a:spLocks noChangeShapeType="1"/>
          </p:cNvSpPr>
          <p:nvPr/>
        </p:nvSpPr>
        <p:spPr bwMode="auto">
          <a:xfrm flipH="1" flipV="1">
            <a:off x="-935038" y="0"/>
            <a:ext cx="1588" cy="1319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9" name="Line 113"/>
          <p:cNvSpPr>
            <a:spLocks noChangeShapeType="1"/>
          </p:cNvSpPr>
          <p:nvPr/>
        </p:nvSpPr>
        <p:spPr bwMode="auto">
          <a:xfrm flipV="1">
            <a:off x="2181225" y="3308350"/>
            <a:ext cx="12700" cy="1981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0" name="Line 114"/>
          <p:cNvSpPr>
            <a:spLocks noChangeShapeType="1"/>
          </p:cNvSpPr>
          <p:nvPr/>
        </p:nvSpPr>
        <p:spPr bwMode="auto">
          <a:xfrm flipH="1">
            <a:off x="1711325" y="3308350"/>
            <a:ext cx="482600" cy="47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1" name="Line 115"/>
          <p:cNvSpPr>
            <a:spLocks noChangeShapeType="1"/>
          </p:cNvSpPr>
          <p:nvPr/>
        </p:nvSpPr>
        <p:spPr bwMode="auto">
          <a:xfrm flipV="1">
            <a:off x="1709738" y="2489200"/>
            <a:ext cx="0" cy="819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2" name="Line 116"/>
          <p:cNvSpPr>
            <a:spLocks noChangeShapeType="1"/>
          </p:cNvSpPr>
          <p:nvPr/>
        </p:nvSpPr>
        <p:spPr bwMode="auto">
          <a:xfrm flipH="1" flipV="1">
            <a:off x="2408238" y="3287713"/>
            <a:ext cx="522287" cy="20224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3" name="Line 117"/>
          <p:cNvSpPr>
            <a:spLocks noChangeShapeType="1"/>
          </p:cNvSpPr>
          <p:nvPr/>
        </p:nvSpPr>
        <p:spPr bwMode="auto">
          <a:xfrm flipV="1">
            <a:off x="2408238" y="2479675"/>
            <a:ext cx="0" cy="8080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4" name="Line 118"/>
          <p:cNvSpPr>
            <a:spLocks noChangeShapeType="1"/>
          </p:cNvSpPr>
          <p:nvPr/>
        </p:nvSpPr>
        <p:spPr bwMode="auto">
          <a:xfrm flipV="1">
            <a:off x="3698875" y="3298825"/>
            <a:ext cx="0" cy="20002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5" name="Line 119"/>
          <p:cNvSpPr>
            <a:spLocks noChangeShapeType="1"/>
          </p:cNvSpPr>
          <p:nvPr/>
        </p:nvSpPr>
        <p:spPr bwMode="auto">
          <a:xfrm flipH="1" flipV="1">
            <a:off x="3206750" y="2752725"/>
            <a:ext cx="492125" cy="546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6" name="Line 120"/>
          <p:cNvSpPr>
            <a:spLocks noChangeShapeType="1"/>
          </p:cNvSpPr>
          <p:nvPr/>
        </p:nvSpPr>
        <p:spPr bwMode="auto">
          <a:xfrm flipV="1">
            <a:off x="3208338" y="2470150"/>
            <a:ext cx="0" cy="2857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7" name="Line 121"/>
          <p:cNvSpPr>
            <a:spLocks noChangeShapeType="1"/>
          </p:cNvSpPr>
          <p:nvPr/>
        </p:nvSpPr>
        <p:spPr bwMode="auto">
          <a:xfrm flipV="1">
            <a:off x="4437063" y="4799013"/>
            <a:ext cx="0" cy="4857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8" name="Line 122"/>
          <p:cNvSpPr>
            <a:spLocks noChangeShapeType="1"/>
          </p:cNvSpPr>
          <p:nvPr/>
        </p:nvSpPr>
        <p:spPr bwMode="auto">
          <a:xfrm flipH="1" flipV="1">
            <a:off x="3938588" y="4799013"/>
            <a:ext cx="496887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9" name="Line 123"/>
          <p:cNvSpPr>
            <a:spLocks noChangeShapeType="1"/>
          </p:cNvSpPr>
          <p:nvPr/>
        </p:nvSpPr>
        <p:spPr bwMode="auto">
          <a:xfrm flipV="1">
            <a:off x="3940175" y="2470150"/>
            <a:ext cx="0" cy="23272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0" name="Line 124"/>
          <p:cNvSpPr>
            <a:spLocks noChangeShapeType="1"/>
          </p:cNvSpPr>
          <p:nvPr/>
        </p:nvSpPr>
        <p:spPr bwMode="auto">
          <a:xfrm flipH="1" flipV="1">
            <a:off x="4705350" y="4794250"/>
            <a:ext cx="469900" cy="4921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1" name="Line 125"/>
          <p:cNvSpPr>
            <a:spLocks noChangeShapeType="1"/>
          </p:cNvSpPr>
          <p:nvPr/>
        </p:nvSpPr>
        <p:spPr bwMode="auto">
          <a:xfrm flipV="1">
            <a:off x="4703763" y="2484438"/>
            <a:ext cx="6350" cy="2311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2" name="Line 126"/>
          <p:cNvSpPr>
            <a:spLocks noChangeShapeType="1"/>
          </p:cNvSpPr>
          <p:nvPr/>
        </p:nvSpPr>
        <p:spPr bwMode="auto">
          <a:xfrm flipV="1">
            <a:off x="5959475" y="4803775"/>
            <a:ext cx="0" cy="4921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3" name="Line 127"/>
          <p:cNvSpPr>
            <a:spLocks noChangeShapeType="1"/>
          </p:cNvSpPr>
          <p:nvPr/>
        </p:nvSpPr>
        <p:spPr bwMode="auto">
          <a:xfrm flipH="1" flipV="1">
            <a:off x="5405438" y="4270375"/>
            <a:ext cx="557212" cy="538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4" name="Line 128"/>
          <p:cNvSpPr>
            <a:spLocks noChangeShapeType="1"/>
          </p:cNvSpPr>
          <p:nvPr/>
        </p:nvSpPr>
        <p:spPr bwMode="auto">
          <a:xfrm flipH="1" flipV="1">
            <a:off x="5408613" y="2479675"/>
            <a:ext cx="0" cy="1790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5" name="Line 129"/>
          <p:cNvSpPr>
            <a:spLocks noChangeShapeType="1"/>
          </p:cNvSpPr>
          <p:nvPr/>
        </p:nvSpPr>
        <p:spPr bwMode="auto">
          <a:xfrm flipV="1">
            <a:off x="6719888" y="4794250"/>
            <a:ext cx="0" cy="5064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6" name="Line 130"/>
          <p:cNvSpPr>
            <a:spLocks noChangeShapeType="1"/>
          </p:cNvSpPr>
          <p:nvPr/>
        </p:nvSpPr>
        <p:spPr bwMode="auto">
          <a:xfrm flipH="1" flipV="1">
            <a:off x="6129338" y="3298825"/>
            <a:ext cx="590550" cy="15033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7" name="Line 131"/>
          <p:cNvSpPr>
            <a:spLocks noChangeShapeType="1"/>
          </p:cNvSpPr>
          <p:nvPr/>
        </p:nvSpPr>
        <p:spPr bwMode="auto">
          <a:xfrm flipV="1">
            <a:off x="6137275" y="2484438"/>
            <a:ext cx="0" cy="819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8" name="Line 132"/>
          <p:cNvSpPr>
            <a:spLocks noChangeShapeType="1"/>
          </p:cNvSpPr>
          <p:nvPr/>
        </p:nvSpPr>
        <p:spPr bwMode="auto">
          <a:xfrm flipV="1">
            <a:off x="7451725" y="3808413"/>
            <a:ext cx="6350" cy="14716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9" name="Line 133"/>
          <p:cNvSpPr>
            <a:spLocks noChangeShapeType="1"/>
          </p:cNvSpPr>
          <p:nvPr/>
        </p:nvSpPr>
        <p:spPr bwMode="auto">
          <a:xfrm flipH="1" flipV="1">
            <a:off x="6935788" y="3294063"/>
            <a:ext cx="522287" cy="5191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0" name="Line 134"/>
          <p:cNvSpPr>
            <a:spLocks noChangeShapeType="1"/>
          </p:cNvSpPr>
          <p:nvPr/>
        </p:nvSpPr>
        <p:spPr bwMode="auto">
          <a:xfrm flipV="1">
            <a:off x="6935788" y="2479675"/>
            <a:ext cx="3175" cy="8112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46" name="Straight Connector 145"/>
          <p:cNvCxnSpPr/>
          <p:nvPr/>
        </p:nvCxnSpPr>
        <p:spPr bwMode="auto">
          <a:xfrm flipV="1">
            <a:off x="1204913" y="5294313"/>
            <a:ext cx="6646862" cy="9525"/>
          </a:xfrm>
          <a:prstGeom prst="line">
            <a:avLst/>
          </a:prstGeom>
          <a:ln w="28575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62" name="TextBox 146"/>
          <p:cNvSpPr txBox="1">
            <a:spLocks noChangeArrowheads="1"/>
          </p:cNvSpPr>
          <p:nvPr/>
        </p:nvSpPr>
        <p:spPr bwMode="auto">
          <a:xfrm>
            <a:off x="4138613" y="1160463"/>
            <a:ext cx="26622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dirty="0">
                <a:latin typeface="Univers" pitchFamily="34" charset="-18"/>
              </a:rPr>
              <a:t>Default for regimes 1 and 2</a:t>
            </a:r>
          </a:p>
        </p:txBody>
      </p:sp>
      <p:sp>
        <p:nvSpPr>
          <p:cNvPr id="5263" name="TextBox 148"/>
          <p:cNvSpPr txBox="1">
            <a:spLocks noChangeArrowheads="1"/>
          </p:cNvSpPr>
          <p:nvPr/>
        </p:nvSpPr>
        <p:spPr bwMode="auto">
          <a:xfrm>
            <a:off x="1316038" y="1273175"/>
            <a:ext cx="1987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Univers" pitchFamily="34" charset="-18"/>
              </a:rPr>
              <a:t>Default for regime 4</a:t>
            </a:r>
          </a:p>
        </p:txBody>
      </p:sp>
      <p:cxnSp>
        <p:nvCxnSpPr>
          <p:cNvPr id="5264" name="Straight Arrow Connector 150"/>
          <p:cNvCxnSpPr>
            <a:cxnSpLocks noChangeShapeType="1"/>
          </p:cNvCxnSpPr>
          <p:nvPr/>
        </p:nvCxnSpPr>
        <p:spPr bwMode="auto">
          <a:xfrm rot="16200000" flipH="1">
            <a:off x="5603876" y="1484312"/>
            <a:ext cx="177800" cy="793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65" name="Straight Arrow Connector 152"/>
          <p:cNvCxnSpPr>
            <a:cxnSpLocks noChangeShapeType="1"/>
            <a:stCxn id="5263" idx="3"/>
          </p:cNvCxnSpPr>
          <p:nvPr/>
        </p:nvCxnSpPr>
        <p:spPr bwMode="auto">
          <a:xfrm>
            <a:off x="3303588" y="1443038"/>
            <a:ext cx="128587" cy="1793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66" name="TextBox 34"/>
          <p:cNvSpPr txBox="1">
            <a:spLocks noChangeArrowheads="1"/>
          </p:cNvSpPr>
          <p:nvPr/>
        </p:nvSpPr>
        <p:spPr bwMode="auto">
          <a:xfrm>
            <a:off x="0" y="6065838"/>
            <a:ext cx="3273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Univers" pitchFamily="34" charset="-18"/>
              </a:rPr>
              <a:t>Original WRF default (all regimes)</a:t>
            </a:r>
          </a:p>
        </p:txBody>
      </p:sp>
      <p:cxnSp>
        <p:nvCxnSpPr>
          <p:cNvPr id="5267" name="Straight Arrow Connector 36"/>
          <p:cNvCxnSpPr>
            <a:cxnSpLocks noChangeShapeType="1"/>
          </p:cNvCxnSpPr>
          <p:nvPr/>
        </p:nvCxnSpPr>
        <p:spPr bwMode="auto">
          <a:xfrm rot="5400000" flipH="1" flipV="1">
            <a:off x="2659063" y="6011863"/>
            <a:ext cx="206375" cy="984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68" name="TextBox 37"/>
          <p:cNvSpPr txBox="1">
            <a:spLocks noChangeArrowheads="1"/>
          </p:cNvSpPr>
          <p:nvPr/>
        </p:nvSpPr>
        <p:spPr bwMode="auto">
          <a:xfrm>
            <a:off x="3514725" y="6081713"/>
            <a:ext cx="5626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Univers" pitchFamily="34" charset="-18"/>
              </a:rPr>
              <a:t>MM5 default (but lowest 3 layers and only wind; all regimes)</a:t>
            </a:r>
          </a:p>
        </p:txBody>
      </p:sp>
      <p:cxnSp>
        <p:nvCxnSpPr>
          <p:cNvPr id="5269" name="Straight Arrow Connector 41"/>
          <p:cNvCxnSpPr>
            <a:cxnSpLocks noChangeShapeType="1"/>
          </p:cNvCxnSpPr>
          <p:nvPr/>
        </p:nvCxnSpPr>
        <p:spPr bwMode="auto">
          <a:xfrm rot="5400000" flipH="1" flipV="1">
            <a:off x="4880769" y="6031707"/>
            <a:ext cx="187325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3056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12D9C-2225-401C-BA12-E0789B29ABF5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99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OBSGRID</a:t>
            </a:r>
            <a:r>
              <a:rPr lang="en-US" altLang="en-US" dirty="0" smtClean="0"/>
              <a:t> Functionality</a:t>
            </a:r>
            <a:endParaRPr lang="en-US" altLang="en-US" dirty="0"/>
          </a:p>
        </p:txBody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Takes input first-guess gridded pressure-level data and observations to provide</a:t>
            </a:r>
          </a:p>
          <a:p>
            <a:pPr lvl="1"/>
            <a:r>
              <a:rPr lang="en-US" altLang="en-US" dirty="0"/>
              <a:t>A new gridded upper-air pressure-level analysis</a:t>
            </a:r>
          </a:p>
          <a:p>
            <a:pPr lvl="1"/>
            <a:r>
              <a:rPr lang="en-US" altLang="en-US" dirty="0"/>
              <a:t>A </a:t>
            </a:r>
            <a:r>
              <a:rPr lang="en-US" altLang="en-US" dirty="0" smtClean="0"/>
              <a:t>2D </a:t>
            </a:r>
            <a:r>
              <a:rPr lang="en-US" altLang="en-US" dirty="0"/>
              <a:t>surface gridded analysis for use in surface analysis </a:t>
            </a:r>
            <a:r>
              <a:rPr lang="en-US" altLang="en-US" dirty="0" smtClean="0"/>
              <a:t>nudging</a:t>
            </a:r>
          </a:p>
          <a:p>
            <a:pPr lvl="1"/>
            <a:endParaRPr lang="en-US" altLang="en-US" dirty="0"/>
          </a:p>
          <a:p>
            <a:pPr marL="457200" lvl="1" indent="0">
              <a:buNone/>
            </a:pPr>
            <a:r>
              <a:rPr lang="en-US" altLang="en-US" dirty="0" smtClean="0"/>
              <a:t>Deng et al. 2009 (WRF Workshop Preprint)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396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D648D-B463-4F38-BAE7-44E26E4B7700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99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99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err="1"/>
              <a:t>Cressman</a:t>
            </a:r>
            <a:r>
              <a:rPr lang="en-US" altLang="en-US" dirty="0"/>
              <a:t> or </a:t>
            </a:r>
            <a:r>
              <a:rPr lang="en-US" altLang="en-US" dirty="0" err="1"/>
              <a:t>Multiquadric</a:t>
            </a:r>
            <a:r>
              <a:rPr lang="en-US" altLang="en-US" dirty="0"/>
              <a:t> analysis options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Quality control by </a:t>
            </a:r>
            <a:r>
              <a:rPr lang="en-US" altLang="en-US" dirty="0" smtClean="0"/>
              <a:t>gross error checking, background checking, buddy checking, and vertical consistent checking, etc.</a:t>
            </a: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Time interpolation of first guess to optionally provide higher frequency surface </a:t>
            </a:r>
            <a:r>
              <a:rPr lang="en-US" altLang="en-US" dirty="0" smtClean="0"/>
              <a:t>analyses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840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D153-5AE1-434E-A500-48CE5CE17604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15396" name="Picture 4" descr="FDDA_figure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049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02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952</Words>
  <Application>Microsoft Office PowerPoint</Application>
  <PresentationFormat>On-screen Show (4:3)</PresentationFormat>
  <Paragraphs>305</Paragraphs>
  <Slides>37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ＭＳ Ｐゴシック</vt:lpstr>
      <vt:lpstr>宋体</vt:lpstr>
      <vt:lpstr>Univers</vt:lpstr>
      <vt:lpstr>Arial</vt:lpstr>
      <vt:lpstr>Arial Black</vt:lpstr>
      <vt:lpstr>Calibri</vt:lpstr>
      <vt:lpstr>Symbol</vt:lpstr>
      <vt:lpstr>Tahoma</vt:lpstr>
      <vt:lpstr>Times New Roman</vt:lpstr>
      <vt:lpstr>Office Theme</vt:lpstr>
      <vt:lpstr>Slide</vt:lpstr>
      <vt:lpstr>Corel PHOTO-PAINT 12.0 Image</vt:lpstr>
      <vt:lpstr>PowerPoint Presentation</vt:lpstr>
      <vt:lpstr>PowerPoint Presentation</vt:lpstr>
      <vt:lpstr>PowerPoint Presentation</vt:lpstr>
      <vt:lpstr>PowerPoint Presentation</vt:lpstr>
      <vt:lpstr>Observation Nudging Weighting Functions</vt:lpstr>
      <vt:lpstr>Vertical Weighting Examples in WRF Obs nudging Rogers et al. 2013</vt:lpstr>
      <vt:lpstr>OBSGRID Functionality</vt:lpstr>
      <vt:lpstr>Methods</vt:lpstr>
      <vt:lpstr>PowerPoint Presentation</vt:lpstr>
      <vt:lpstr>PowerPoint Presentation</vt:lpstr>
      <vt:lpstr>Multiscale WRF FDDA System</vt:lpstr>
      <vt:lpstr>Surface Temperature and Sea Level Pressure 12 UTC, 20 September 1983 (+48h)</vt:lpstr>
      <vt:lpstr>Surface Wind and Sea Level Pressure 12 UTC, 20 September 1983 (+48h)</vt:lpstr>
      <vt:lpstr>Surface Water Vapor and Sea Level Pressure 12 UTC, 20 September 1983 (+48h)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Observed Precipitation Type Reported on   Oct. 29, 2011 at LaGuardia (LGA), John F. Kennedy (JFK), and Newark (EWR) Airports</vt:lpstr>
      <vt:lpstr>Six ACARS Composite Temperature Soundings (C) from Aircraft Ascents and Descents in the NYC Area Between 1200 – 1800 UTC, Oct. 29, 2011</vt:lpstr>
      <vt:lpstr>PowerPoint Presentation</vt:lpstr>
      <vt:lpstr>PowerPoint Presentation</vt:lpstr>
      <vt:lpstr>PowerPoint Presentation</vt:lpstr>
      <vt:lpstr>PowerPoint Presentation</vt:lpstr>
    </vt:vector>
  </TitlesOfParts>
  <Company>The Pennsylvania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axd157</dc:creator>
  <cp:lastModifiedBy>axd157</cp:lastModifiedBy>
  <cp:revision>64</cp:revision>
  <dcterms:created xsi:type="dcterms:W3CDTF">2016-04-25T14:51:59Z</dcterms:created>
  <dcterms:modified xsi:type="dcterms:W3CDTF">2016-05-09T19:45:58Z</dcterms:modified>
</cp:coreProperties>
</file>