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57" r:id="rId4"/>
    <p:sldId id="261" r:id="rId5"/>
    <p:sldId id="260" r:id="rId6"/>
    <p:sldId id="258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>
        <p:scale>
          <a:sx n="90" d="100"/>
          <a:sy n="90" d="100"/>
        </p:scale>
        <p:origin x="174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9CB37-D89C-634B-A3F4-A9D7F0EE4675}" type="datetimeFigureOut">
              <a:rPr lang="en-US" smtClean="0"/>
              <a:t>5/9/16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1956-3EF7-2640-8290-58CEA24D3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Half of concentric eyewall has ERC process</a:t>
            </a:r>
            <a:r>
              <a:rPr lang="en-US" baseline="0" dirty="0" smtClean="0"/>
              <a:t>, Yang et al.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1956-3EF7-2640-8290-58CEA24D38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9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DF3-6279-4447-A9F6-AB2910D1FE06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AB93-18DF-5740-BD57-9C6CD086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DF3-6279-4447-A9F6-AB2910D1FE06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AB93-18DF-5740-BD57-9C6CD086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DF3-6279-4447-A9F6-AB2910D1FE06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AB93-18DF-5740-BD57-9C6CD086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DF3-6279-4447-A9F6-AB2910D1FE06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AB93-18DF-5740-BD57-9C6CD086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7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DF3-6279-4447-A9F6-AB2910D1FE06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AB93-18DF-5740-BD57-9C6CD086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4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DF3-6279-4447-A9F6-AB2910D1FE06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AB93-18DF-5740-BD57-9C6CD086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DF3-6279-4447-A9F6-AB2910D1FE06}" type="datetimeFigureOut">
              <a:rPr lang="en-US" smtClean="0"/>
              <a:t>5/9/16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AB93-18DF-5740-BD57-9C6CD086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DF3-6279-4447-A9F6-AB2910D1FE06}" type="datetimeFigureOut">
              <a:rPr lang="en-US" smtClean="0"/>
              <a:t>5/9/16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AB93-18DF-5740-BD57-9C6CD086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5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DF3-6279-4447-A9F6-AB2910D1FE06}" type="datetimeFigureOut">
              <a:rPr lang="en-US" smtClean="0"/>
              <a:t>5/9/16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AB93-18DF-5740-BD57-9C6CD086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3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DF3-6279-4447-A9F6-AB2910D1FE06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AB93-18DF-5740-BD57-9C6CD086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6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3DF3-6279-4447-A9F6-AB2910D1FE06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AB93-18DF-5740-BD57-9C6CD086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9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F3DF3-6279-4447-A9F6-AB2910D1FE06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AB93-18DF-5740-BD57-9C6CD0867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41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646" y="1214830"/>
            <a:ext cx="10034427" cy="2422221"/>
          </a:xfrm>
        </p:spPr>
        <p:txBody>
          <a:bodyPr>
            <a:normAutofit fontScale="90000"/>
          </a:bodyPr>
          <a:lstStyle/>
          <a:p>
            <a:r>
              <a:rPr lang="en-US"/>
              <a:t>Triple </a:t>
            </a:r>
            <a:r>
              <a:rPr lang="en-US" smtClean="0"/>
              <a:t>concentric eyewalls </a:t>
            </a:r>
            <a:r>
              <a:rPr lang="en-US" dirty="0"/>
              <a:t>formation in Typhoon </a:t>
            </a:r>
            <a:r>
              <a:rPr lang="en-US" dirty="0" err="1"/>
              <a:t>Usagi</a:t>
            </a:r>
            <a:r>
              <a:rPr lang="en-US" dirty="0"/>
              <a:t> (2013): observation and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9209" y="4588357"/>
            <a:ext cx="9144000" cy="1655762"/>
          </a:xfrm>
        </p:spPr>
        <p:txBody>
          <a:bodyPr/>
          <a:lstStyle/>
          <a:p>
            <a:r>
              <a:rPr lang="en-US" dirty="0" smtClean="0"/>
              <a:t>Simon(Su) Liu, </a:t>
            </a:r>
            <a:r>
              <a:rPr lang="en-US" dirty="0" err="1" smtClean="0"/>
              <a:t>Fuqing</a:t>
            </a:r>
            <a:r>
              <a:rPr lang="en-US" dirty="0" smtClean="0"/>
              <a:t> 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11125"/>
            <a:ext cx="10515600" cy="968375"/>
          </a:xfrm>
        </p:spPr>
        <p:txBody>
          <a:bodyPr>
            <a:normAutofit/>
          </a:bodyPr>
          <a:lstStyle/>
          <a:p>
            <a:r>
              <a:rPr lang="en-US" dirty="0" smtClean="0"/>
              <a:t>Concentric Eyewall Replacement Cycle (ERC)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528" y="1232332"/>
            <a:ext cx="5575300" cy="4926736"/>
          </a:xfrm>
        </p:spPr>
        <p:txBody>
          <a:bodyPr>
            <a:normAutofit/>
          </a:bodyPr>
          <a:lstStyle/>
          <a:p>
            <a:r>
              <a:rPr lang="en-US" dirty="0" smtClean="0"/>
              <a:t>Procedure: </a:t>
            </a:r>
          </a:p>
          <a:p>
            <a:r>
              <a:rPr lang="en-US" dirty="0" smtClean="0"/>
              <a:t>1. Outer </a:t>
            </a:r>
            <a:r>
              <a:rPr lang="en-US" dirty="0" err="1" smtClean="0"/>
              <a:t>rainbands</a:t>
            </a:r>
            <a:r>
              <a:rPr lang="en-US" dirty="0" smtClean="0"/>
              <a:t> may strengthen and organized into a convective ring surrounding the inner eyewall</a:t>
            </a:r>
          </a:p>
          <a:p>
            <a:r>
              <a:rPr lang="en-US" dirty="0" smtClean="0"/>
              <a:t>2 Outer eyewall contract and ‘chock’ inner eyewall</a:t>
            </a:r>
          </a:p>
          <a:p>
            <a:r>
              <a:rPr lang="en-US" dirty="0" smtClean="0"/>
              <a:t>3. Outer eyewall replace inner one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7" y="2047875"/>
            <a:ext cx="5346700" cy="4648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568418" y="2112072"/>
            <a:ext cx="1841500" cy="371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 Eyewall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691097" y="2808428"/>
            <a:ext cx="1968500" cy="3714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Secondary Eyewall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3044502">
            <a:off x="4324727" y="2956957"/>
            <a:ext cx="288582" cy="159637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3044502">
            <a:off x="2858391" y="2195011"/>
            <a:ext cx="240852" cy="1723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4000" y="165861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Houze</a:t>
            </a:r>
            <a:r>
              <a:rPr lang="en-US" dirty="0" smtClean="0"/>
              <a:t> et al. 2007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03618" y="4957683"/>
            <a:ext cx="63883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Why important?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ERC connect with TC intensity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8" y="82197"/>
            <a:ext cx="10515600" cy="107423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Backgroud</a:t>
            </a:r>
            <a:r>
              <a:rPr lang="en-US" dirty="0" smtClean="0"/>
              <a:t>: Statistic of Concentric Eyewalls (CE)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2" y="1017835"/>
            <a:ext cx="5253824" cy="44724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15" y="971504"/>
            <a:ext cx="5435151" cy="456509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5443938"/>
            <a:ext cx="5631268" cy="605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of Intense TC has CE structure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23686" y="2384298"/>
            <a:ext cx="1145894" cy="2500132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31268" y="5713190"/>
            <a:ext cx="6357532" cy="1236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Half the CE happen in TC intensity peak</a:t>
            </a:r>
          </a:p>
          <a:p>
            <a:r>
              <a:rPr lang="en-US" dirty="0"/>
              <a:t>Compare to No-CE TC, CE has higher intensity for longer duration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136" y="648338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Kuo</a:t>
            </a:r>
            <a:r>
              <a:rPr lang="en-US" dirty="0" smtClean="0"/>
              <a:t> et al. 2009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14" y="971504"/>
            <a:ext cx="5435151" cy="464478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 rot="18705669">
            <a:off x="7248729" y="1758600"/>
            <a:ext cx="2032589" cy="684624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8705669">
            <a:off x="7248728" y="2951581"/>
            <a:ext cx="2032589" cy="6846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87325"/>
            <a:ext cx="112776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Concentric Eyewall formation  theory-</a:t>
            </a:r>
            <a:r>
              <a:rPr lang="en-US" sz="4000" dirty="0"/>
              <a:t>Still under research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203325"/>
            <a:ext cx="10515600" cy="4351338"/>
          </a:xfrm>
        </p:spPr>
        <p:txBody>
          <a:bodyPr/>
          <a:lstStyle/>
          <a:p>
            <a:r>
              <a:rPr lang="en-US" dirty="0" smtClean="0"/>
              <a:t>Potential Vorticity generation  </a:t>
            </a:r>
          </a:p>
          <a:p>
            <a:r>
              <a:rPr lang="en-US" dirty="0" smtClean="0"/>
              <a:t>Vortex </a:t>
            </a:r>
            <a:r>
              <a:rPr lang="en-US" dirty="0" err="1" smtClean="0"/>
              <a:t>Rossby</a:t>
            </a:r>
            <a:r>
              <a:rPr lang="en-US" dirty="0" smtClean="0"/>
              <a:t> wave</a:t>
            </a:r>
          </a:p>
          <a:p>
            <a:r>
              <a:rPr lang="en-US" dirty="0" smtClean="0"/>
              <a:t>Formation of unbalanced </a:t>
            </a:r>
            <a:r>
              <a:rPr lang="en-US" dirty="0" err="1" smtClean="0"/>
              <a:t>supergradient</a:t>
            </a:r>
            <a:r>
              <a:rPr lang="en-US" dirty="0" smtClean="0"/>
              <a:t> wind </a:t>
            </a:r>
          </a:p>
          <a:p>
            <a:r>
              <a:rPr lang="en-US" dirty="0" smtClean="0"/>
              <a:t>2D vortex interactions</a:t>
            </a:r>
          </a:p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100" y="4305300"/>
            <a:ext cx="1041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Here comes more interesting phenomena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-Triple eyewall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5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Eyewall Observation-aircraft measure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" y="1576388"/>
            <a:ext cx="4461836" cy="3469267"/>
          </a:xfrm>
        </p:spPr>
      </p:pic>
      <p:sp>
        <p:nvSpPr>
          <p:cNvPr id="5" name="TextBox 4"/>
          <p:cNvSpPr txBox="1"/>
          <p:nvPr/>
        </p:nvSpPr>
        <p:spPr>
          <a:xfrm>
            <a:off x="838200" y="5185355"/>
            <a:ext cx="229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Sitkowski</a:t>
            </a:r>
            <a:r>
              <a:rPr lang="en-US" dirty="0" smtClean="0"/>
              <a:t> et al. 2011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17649" y="1436688"/>
            <a:ext cx="28575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Hurricane Frances 2004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92168"/>
            <a:ext cx="3122451" cy="2953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2092168"/>
            <a:ext cx="3403600" cy="27649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39026" y="1600916"/>
            <a:ext cx="28575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Hurricane Juliette 2001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06391" y="5185355"/>
            <a:ext cx="229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McNoldy</a:t>
            </a:r>
            <a:r>
              <a:rPr lang="en-US" dirty="0" smtClean="0"/>
              <a:t> et al. 2004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21" y="5706712"/>
            <a:ext cx="544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No evolution or detail structure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0"/>
            <a:ext cx="10515600" cy="1325563"/>
          </a:xfrm>
        </p:spPr>
        <p:txBody>
          <a:bodyPr/>
          <a:lstStyle/>
          <a:p>
            <a:r>
              <a:rPr lang="en-US" smtClean="0"/>
              <a:t>Doppler Observation </a:t>
            </a:r>
            <a:r>
              <a:rPr lang="en-US" dirty="0" smtClean="0"/>
              <a:t>of </a:t>
            </a:r>
            <a:r>
              <a:rPr lang="en-US" dirty="0" err="1" smtClean="0"/>
              <a:t>Usagi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029378"/>
            <a:ext cx="9231615" cy="55428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29849" y="6086475"/>
            <a:ext cx="167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Zhao et al.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62" y="-84869"/>
            <a:ext cx="5070075" cy="1325563"/>
          </a:xfrm>
        </p:spPr>
        <p:txBody>
          <a:bodyPr/>
          <a:lstStyle/>
          <a:p>
            <a:r>
              <a:rPr lang="en-US" dirty="0" smtClean="0"/>
              <a:t>Structure of Eyewalls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562" y="1159547"/>
            <a:ext cx="4671215" cy="1983702"/>
          </a:xfrm>
        </p:spPr>
        <p:txBody>
          <a:bodyPr>
            <a:normAutofit/>
          </a:bodyPr>
          <a:lstStyle/>
          <a:p>
            <a:r>
              <a:rPr lang="en-US" dirty="0" smtClean="0"/>
              <a:t>Both secondary and tertiary eyewall contract with time</a:t>
            </a:r>
          </a:p>
          <a:p>
            <a:r>
              <a:rPr lang="en-US" dirty="0" smtClean="0"/>
              <a:t>Both moats dominate with </a:t>
            </a:r>
            <a:r>
              <a:rPr lang="en-US" dirty="0" smtClean="0">
                <a:solidFill>
                  <a:srgbClr val="FF0000"/>
                </a:solidFill>
              </a:rPr>
              <a:t>downdraft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204"/>
            <a:ext cx="4006060" cy="5381796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21221807">
            <a:off x="1627715" y="4047537"/>
            <a:ext cx="357187" cy="20357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20986497">
            <a:off x="2489605" y="3159081"/>
            <a:ext cx="357187" cy="19986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60" y="3272787"/>
            <a:ext cx="4626765" cy="3585211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5450082" y="6205369"/>
            <a:ext cx="263924" cy="65262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7224113" y="6193377"/>
            <a:ext cx="279411" cy="65262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71765" y="6531685"/>
            <a:ext cx="167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Zhao et al. 2016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90777" y="1213068"/>
            <a:ext cx="31535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Questions: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1. What the role of tertiary eyewall?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2. Why inner eyewall did not dissipate after secondary eyewall formation?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7592" y="4523"/>
            <a:ext cx="9692640" cy="1325562"/>
          </a:xfrm>
        </p:spPr>
        <p:txBody>
          <a:bodyPr/>
          <a:lstStyle/>
          <a:p>
            <a:r>
              <a:rPr lang="en-US" altLang="zh-CN" dirty="0" smtClean="0"/>
              <a:t>Initial Run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65259" y="178434"/>
            <a:ext cx="3428610" cy="6573283"/>
          </a:xfrm>
        </p:spPr>
        <p:txBody>
          <a:bodyPr/>
          <a:lstStyle/>
          <a:p>
            <a:r>
              <a:rPr lang="en-US" altLang="zh-CN" dirty="0" smtClean="0"/>
              <a:t>3 domains</a:t>
            </a:r>
          </a:p>
          <a:p>
            <a:r>
              <a:rPr lang="en-US" altLang="zh-CN" dirty="0" smtClean="0"/>
              <a:t>27km/9km/3km</a:t>
            </a:r>
          </a:p>
          <a:p>
            <a:r>
              <a:rPr lang="en-US" altLang="zh-CN" dirty="0" smtClean="0"/>
              <a:t>Domain 2 and 3 present moving</a:t>
            </a:r>
          </a:p>
          <a:p>
            <a:r>
              <a:rPr lang="en-US" altLang="zh-CN" dirty="0" smtClean="0"/>
              <a:t>No Data Assimilation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Future Plan:</a:t>
            </a:r>
          </a:p>
          <a:p>
            <a:r>
              <a:rPr lang="en-US" altLang="zh-CN" dirty="0" smtClean="0"/>
              <a:t>Get best initial run (track)</a:t>
            </a:r>
          </a:p>
          <a:p>
            <a:r>
              <a:rPr lang="en-US" altLang="zh-CN" dirty="0" smtClean="0"/>
              <a:t>Assimilation </a:t>
            </a:r>
            <a:r>
              <a:rPr lang="en-US" altLang="zh-CN" dirty="0" err="1" smtClean="0">
                <a:solidFill>
                  <a:srgbClr val="FF0000"/>
                </a:solidFill>
              </a:rPr>
              <a:t>doppler</a:t>
            </a:r>
            <a:r>
              <a:rPr lang="en-US" altLang="zh-CN" dirty="0" smtClean="0">
                <a:solidFill>
                  <a:srgbClr val="FF0000"/>
                </a:solidFill>
              </a:rPr>
              <a:t> velocity </a:t>
            </a:r>
            <a:r>
              <a:rPr lang="en-US" altLang="zh-CN" dirty="0" smtClean="0"/>
              <a:t>to see if triple eyewall could be simulate</a:t>
            </a:r>
          </a:p>
          <a:p>
            <a:r>
              <a:rPr lang="is-IS" altLang="zh-CN" dirty="0" smtClean="0"/>
              <a:t>…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1" y="4523"/>
            <a:ext cx="4498129" cy="3373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70" y="3378120"/>
            <a:ext cx="4498129" cy="347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t="24661" r="16509" b="18096"/>
          <a:stretch/>
        </p:blipFill>
        <p:spPr>
          <a:xfrm>
            <a:off x="0" y="1330085"/>
            <a:ext cx="4043751" cy="46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97266" y="2967335"/>
            <a:ext cx="33974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Thanks!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84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283</Words>
  <Application>Microsoft Macintosh PowerPoint</Application>
  <PresentationFormat>Widescreen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宋体</vt:lpstr>
      <vt:lpstr>Arial</vt:lpstr>
      <vt:lpstr>Office Theme</vt:lpstr>
      <vt:lpstr>Triple concentric eyewalls formation in Typhoon Usagi (2013): observation and simulation</vt:lpstr>
      <vt:lpstr>Concentric Eyewall Replacement Cycle (ERC)</vt:lpstr>
      <vt:lpstr>Backgroud: Statistic of Concentric Eyewalls (CE)</vt:lpstr>
      <vt:lpstr>Concentric Eyewall formation  theory-Still under research </vt:lpstr>
      <vt:lpstr>Triple Eyewall Observation-aircraft measure</vt:lpstr>
      <vt:lpstr>Doppler Observation of Usagi 2013</vt:lpstr>
      <vt:lpstr>Structure of Eyewalls</vt:lpstr>
      <vt:lpstr>Initial Run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Triple eyewalls formation in Typhoon Usagi (2013): observation and simulation</dc:title>
  <dc:creator>Microsoft Office User</dc:creator>
  <cp:lastModifiedBy>Microsoft Office User</cp:lastModifiedBy>
  <cp:revision>121</cp:revision>
  <dcterms:created xsi:type="dcterms:W3CDTF">2016-05-09T19:43:17Z</dcterms:created>
  <dcterms:modified xsi:type="dcterms:W3CDTF">2016-05-10T03:46:13Z</dcterms:modified>
</cp:coreProperties>
</file>