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1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2015/12/11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2015/12/11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2015/12/11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2015/12/11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2015/12/11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2015/12/11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2015/12/11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1700808"/>
            <a:ext cx="9144000" cy="1470025"/>
          </a:xfrm>
        </p:spPr>
        <p:txBody>
          <a:bodyPr>
            <a:noAutofit/>
          </a:bodyPr>
          <a:lstStyle/>
          <a:p>
            <a:r>
              <a:rPr lang="en-US" altLang="zh-CN" sz="4800" dirty="0" smtClean="0">
                <a:solidFill>
                  <a:srgbClr val="C00000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Compound </a:t>
            </a:r>
            <a:r>
              <a:rPr lang="en-US" altLang="zh-CN" sz="48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Severity</a:t>
            </a:r>
            <a:r>
              <a:rPr lang="en-US" altLang="zh-CN" sz="4800" dirty="0" smtClean="0">
                <a:solidFill>
                  <a:srgbClr val="C00000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 of Tropical Cyclones in Mainland China </a:t>
            </a:r>
            <a:endParaRPr lang="zh-CN" altLang="en-US" sz="4800" dirty="0">
              <a:solidFill>
                <a:srgbClr val="C00000"/>
              </a:solidFill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Yanting</a:t>
            </a:r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Ye</a:t>
            </a:r>
          </a:p>
          <a:p>
            <a:endParaRPr lang="en-US" altLang="zh-CN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2015-12-11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98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Background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p"/>
            </a:pPr>
            <a:r>
              <a:rPr lang="en-US" altLang="zh-CN" sz="2800" dirty="0" smtClean="0"/>
              <a:t>The existing TC/Hurricane scale criteria are based on the wind speed;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sz="2400" dirty="0"/>
              <a:t>Beaufort </a:t>
            </a:r>
            <a:r>
              <a:rPr lang="en-US" altLang="zh-CN" sz="2400" dirty="0" smtClean="0"/>
              <a:t>scale, </a:t>
            </a:r>
            <a:r>
              <a:rPr lang="en-US" altLang="zh-CN" sz="2400" dirty="0" err="1" smtClean="0"/>
              <a:t>Saffir</a:t>
            </a:r>
            <a:r>
              <a:rPr lang="en-US" altLang="zh-CN" sz="2400" dirty="0" smtClean="0"/>
              <a:t>-Simpson hurricane wind scale</a:t>
            </a:r>
            <a:endParaRPr lang="en-US" altLang="zh-CN" sz="2400" dirty="0"/>
          </a:p>
          <a:p>
            <a:pPr>
              <a:buFont typeface="Wingdings" panose="05000000000000000000" pitchFamily="2" charset="2"/>
              <a:buChar char="p"/>
            </a:pPr>
            <a:endParaRPr lang="en-US" altLang="zh-CN" sz="2800" dirty="0"/>
          </a:p>
          <a:p>
            <a:pPr>
              <a:buFont typeface="Wingdings" panose="05000000000000000000" pitchFamily="2" charset="2"/>
              <a:buChar char="p"/>
            </a:pPr>
            <a:r>
              <a:rPr lang="en-US" altLang="zh-CN" sz="2800" dirty="0" smtClean="0"/>
              <a:t>Wind is not the only </a:t>
            </a:r>
            <a:r>
              <a:rPr lang="en-US" altLang="zh-CN" sz="2800" i="1" u="sng" dirty="0" smtClean="0"/>
              <a:t>hazard;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Katrina(2005) – storm surge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sz="2400" dirty="0" err="1" smtClean="0"/>
              <a:t>Billis</a:t>
            </a:r>
            <a:r>
              <a:rPr lang="en-US" altLang="zh-CN" sz="2400" dirty="0" smtClean="0"/>
              <a:t>(2006) </a:t>
            </a:r>
            <a:r>
              <a:rPr lang="en-US" altLang="zh-CN" sz="2400" dirty="0"/>
              <a:t>– </a:t>
            </a:r>
            <a:r>
              <a:rPr lang="en-US" altLang="zh-CN" sz="2400" dirty="0" smtClean="0"/>
              <a:t>Precipitation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sz="2400" dirty="0" err="1" smtClean="0"/>
              <a:t>Fetow</a:t>
            </a:r>
            <a:r>
              <a:rPr lang="en-US" altLang="zh-CN" sz="2400" dirty="0" smtClean="0"/>
              <a:t> (2013) – inland flooding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…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altLang="zh-CN" sz="2400" dirty="0" smtClean="0"/>
          </a:p>
          <a:p>
            <a:pPr>
              <a:buFont typeface="Wingdings" panose="05000000000000000000" pitchFamily="2" charset="2"/>
              <a:buChar char="p"/>
            </a:pPr>
            <a:r>
              <a:rPr lang="en-US" altLang="zh-CN" sz="2800" dirty="0" smtClean="0"/>
              <a:t>Incomprehensive understanding of hazards </a:t>
            </a:r>
            <a:r>
              <a:rPr lang="en-US" altLang="zh-CN" sz="2800" dirty="0" smtClean="0">
                <a:sym typeface="Wingdings" panose="05000000000000000000" pitchFamily="2" charset="2"/>
              </a:rPr>
              <a:t>insufficient</a:t>
            </a:r>
            <a:r>
              <a:rPr lang="en-US" altLang="zh-CN" sz="2800" dirty="0" smtClean="0"/>
              <a:t> disaster preparedness</a:t>
            </a:r>
            <a:r>
              <a:rPr lang="en-US" altLang="zh-CN" sz="2800" i="1" u="sng" dirty="0" smtClean="0"/>
              <a:t>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sz="2400" dirty="0"/>
              <a:t>Wind </a:t>
            </a:r>
            <a:r>
              <a:rPr lang="en-US" altLang="zh-CN" sz="2400" dirty="0">
                <a:sym typeface="Wingdings" panose="05000000000000000000" pitchFamily="2" charset="2"/>
              </a:rPr>
              <a:t> </a:t>
            </a:r>
            <a:r>
              <a:rPr lang="en-US" altLang="zh-CN" sz="2400" dirty="0"/>
              <a:t>weather </a:t>
            </a:r>
            <a:r>
              <a:rPr lang="en-US" altLang="zh-CN" sz="2400" dirty="0" smtClean="0"/>
              <a:t>warning </a:t>
            </a:r>
            <a:r>
              <a:rPr lang="en-US" altLang="zh-CN" sz="2400" dirty="0" smtClean="0">
                <a:sym typeface="Wingdings" panose="05000000000000000000" pitchFamily="2" charset="2"/>
              </a:rPr>
              <a:t> other hazards  ignored</a:t>
            </a:r>
            <a:endParaRPr lang="en-US" altLang="zh-CN" sz="2400" dirty="0"/>
          </a:p>
          <a:p>
            <a:pPr marL="457200" lvl="1" indent="0">
              <a:buNone/>
            </a:pPr>
            <a:endParaRPr lang="en-US" altLang="zh-CN" sz="2400" dirty="0" smtClean="0"/>
          </a:p>
          <a:p>
            <a:pPr marL="457200" lvl="1" indent="0">
              <a:buNone/>
            </a:pP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2031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</a:t>
            </a:r>
            <a:r>
              <a:rPr lang="en-US" altLang="zh-CN" dirty="0" smtClean="0"/>
              <a:t>ata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p"/>
            </a:pPr>
            <a:r>
              <a:rPr lang="en-US" altLang="zh-CN" dirty="0" smtClean="0"/>
              <a:t>Two hazards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dirty="0" smtClean="0"/>
              <a:t>Wind speed at </a:t>
            </a:r>
            <a:r>
              <a:rPr lang="en-US" altLang="zh-CN" dirty="0"/>
              <a:t>l</a:t>
            </a:r>
            <a:r>
              <a:rPr lang="en-US" altLang="zh-CN" dirty="0" smtClean="0"/>
              <a:t>anded point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dirty="0"/>
              <a:t>Total precipitation</a:t>
            </a:r>
          </a:p>
          <a:p>
            <a:pPr>
              <a:buFont typeface="Wingdings" panose="05000000000000000000" pitchFamily="2" charset="2"/>
              <a:buChar char="p"/>
            </a:pPr>
            <a:r>
              <a:rPr lang="en-US" altLang="zh-CN" dirty="0" smtClean="0"/>
              <a:t>Normalized direct economic Loss</a:t>
            </a:r>
            <a:endParaRPr lang="zh-CN" altLang="en-US" dirty="0"/>
          </a:p>
        </p:txBody>
      </p:sp>
      <p:pic>
        <p:nvPicPr>
          <p:cNvPr id="1025" name="图片 5" descr="台风案例降水分布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427826"/>
            <a:ext cx="2217371" cy="313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 descr="D:\paper\copula\fig\登陆点最大风速空间分布图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29000"/>
            <a:ext cx="2376264" cy="3138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图片 7" descr="D:\IDL\copula\rst\loss_time_ssries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789555"/>
            <a:ext cx="2824614" cy="37666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968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Method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052736"/>
            <a:ext cx="8856984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p"/>
            </a:pPr>
            <a:r>
              <a:rPr lang="en-US" altLang="zh-CN" sz="2800" dirty="0" smtClean="0"/>
              <a:t>Index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 Return period</a:t>
            </a:r>
            <a:r>
              <a:rPr lang="en-US" altLang="zh-CN" sz="2400" dirty="0"/>
              <a:t> </a:t>
            </a:r>
            <a:r>
              <a:rPr lang="en-US" altLang="zh-CN" sz="2400" dirty="0" smtClean="0"/>
              <a:t>         exceeding </a:t>
            </a:r>
            <a:r>
              <a:rPr lang="en-US" altLang="zh-CN" sz="2400" dirty="0"/>
              <a:t>probability</a:t>
            </a:r>
          </a:p>
          <a:p>
            <a:pPr>
              <a:buFont typeface="Wingdings" panose="05000000000000000000" pitchFamily="2" charset="2"/>
              <a:buChar char="p"/>
            </a:pPr>
            <a:r>
              <a:rPr lang="en-US" altLang="zh-CN" sz="2800" dirty="0" smtClean="0"/>
              <a:t> Probability analysis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sz="2400" dirty="0" smtClean="0">
                <a:solidFill>
                  <a:prstClr val="black"/>
                </a:solidFill>
              </a:rPr>
              <a:t> Marginal distribution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sz="2400" dirty="0" smtClean="0">
                <a:solidFill>
                  <a:prstClr val="black"/>
                </a:solidFill>
              </a:rPr>
              <a:t>Copula function: a function to joint two-dimension or more marginal CDFs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zh-CN" altLang="en-US" sz="2400" dirty="0"/>
          </a:p>
        </p:txBody>
      </p:sp>
      <p:sp>
        <p:nvSpPr>
          <p:cNvPr id="4" name="左右箭头 3"/>
          <p:cNvSpPr/>
          <p:nvPr/>
        </p:nvSpPr>
        <p:spPr>
          <a:xfrm>
            <a:off x="2699792" y="1700808"/>
            <a:ext cx="504056" cy="180020"/>
          </a:xfrm>
          <a:prstGeom prst="left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7" t="3571" r="6248" b="5357"/>
          <a:stretch>
            <a:fillRect/>
          </a:stretch>
        </p:blipFill>
        <p:spPr bwMode="auto">
          <a:xfrm>
            <a:off x="5760306" y="746844"/>
            <a:ext cx="3260494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7" t="5357" r="6248" b="3571"/>
          <a:stretch>
            <a:fillRect/>
          </a:stretch>
        </p:blipFill>
        <p:spPr bwMode="auto">
          <a:xfrm>
            <a:off x="5580112" y="3789040"/>
            <a:ext cx="3261945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179512" y="4005064"/>
                <a:ext cx="5400600" cy="7356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/>
                            </a:rPr>
                            <m:t>𝐹</m:t>
                          </m:r>
                          <m:r>
                            <a:rPr lang="en-US" altLang="zh-CN">
                              <a:latin typeface="Cambria Math"/>
                            </a:rPr>
                            <m:t>(</m:t>
                          </m:r>
                          <m:r>
                            <a:rPr lang="en-US" altLang="zh-CN" i="1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altLang="zh-CN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CN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zh-CN" altLang="zh-CN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altLang="zh-CN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CN" i="1">
                          <a:latin typeface="Cambria Math"/>
                        </a:rPr>
                        <m:t>,…</m:t>
                      </m:r>
                      <m:sSub>
                        <m:sSubPr>
                          <m:ctrlPr>
                            <a:rPr lang="zh-CN" altLang="zh-CN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altLang="zh-CN" i="1">
                              <a:latin typeface="Cambria Math"/>
                            </a:rPr>
                            <m:t>𝑁</m:t>
                          </m:r>
                        </m:sub>
                      </m:sSub>
                      <m:r>
                        <a:rPr lang="en-US" altLang="zh-CN" i="1">
                          <a:latin typeface="Cambria Math"/>
                        </a:rPr>
                        <m:t>)=</m:t>
                      </m:r>
                      <m:r>
                        <a:rPr lang="en-US" altLang="zh-CN" i="1">
                          <a:latin typeface="Cambria Math"/>
                        </a:rPr>
                        <m:t>𝑃</m:t>
                      </m:r>
                      <m:r>
                        <a:rPr lang="en-US" altLang="zh-CN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zh-CN" altLang="zh-CN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altLang="zh-CN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CN">
                          <a:latin typeface="Cambria Math"/>
                        </a:rPr>
                        <m:t>&lt;</m:t>
                      </m:r>
                      <m:sSub>
                        <m:sSubPr>
                          <m:ctrlPr>
                            <a:rPr lang="zh-CN" altLang="zh-CN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/>
                            </a:rPr>
                            <m:t>x</m:t>
                          </m:r>
                        </m:e>
                        <m:sub>
                          <m:r>
                            <a:rPr lang="en-US" altLang="zh-CN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CN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zh-CN" altLang="zh-CN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altLang="zh-CN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CN">
                          <a:latin typeface="Cambria Math"/>
                        </a:rPr>
                        <m:t>&lt;</m:t>
                      </m:r>
                      <m:sSub>
                        <m:sSubPr>
                          <m:ctrlPr>
                            <a:rPr lang="zh-CN" altLang="zh-CN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/>
                            </a:rPr>
                            <m:t>x</m:t>
                          </m:r>
                        </m:e>
                        <m:sub>
                          <m:r>
                            <a:rPr lang="en-US" altLang="zh-CN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CN">
                          <a:latin typeface="Cambria Math"/>
                        </a:rPr>
                        <m:t>,…,</m:t>
                      </m:r>
                      <m:sSub>
                        <m:sSubPr>
                          <m:ctrlPr>
                            <a:rPr lang="zh-CN" altLang="zh-CN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altLang="zh-CN" i="1">
                              <a:latin typeface="Cambria Math"/>
                            </a:rPr>
                            <m:t>𝑁</m:t>
                          </m:r>
                        </m:sub>
                      </m:sSub>
                      <m:r>
                        <a:rPr lang="en-US" altLang="zh-CN">
                          <a:latin typeface="Cambria Math"/>
                        </a:rPr>
                        <m:t>&lt;</m:t>
                      </m:r>
                      <m:sSub>
                        <m:sSubPr>
                          <m:ctrlPr>
                            <a:rPr lang="zh-CN" altLang="zh-CN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/>
                            </a:rPr>
                            <m:t>x</m:t>
                          </m:r>
                        </m:e>
                        <m:sub>
                          <m:r>
                            <a:rPr lang="en-US" altLang="zh-CN" i="1">
                              <a:latin typeface="Cambria Math"/>
                            </a:rPr>
                            <m:t>𝑁</m:t>
                          </m:r>
                        </m:sub>
                      </m:sSub>
                      <m:r>
                        <a:rPr lang="en-US" altLang="zh-CN">
                          <a:latin typeface="Cambria Math"/>
                        </a:rPr>
                        <m:t>)</m:t>
                      </m:r>
                      <m:r>
                        <a:rPr lang="en-US" altLang="zh-CN" i="1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>
                          <a:latin typeface="Cambria Math"/>
                        </a:rPr>
                        <m:t>C</m:t>
                      </m:r>
                      <m:r>
                        <a:rPr lang="en-US" altLang="zh-CN">
                          <a:latin typeface="Cambria Math"/>
                        </a:rPr>
                        <m:t>[</m:t>
                      </m:r>
                      <m:sSub>
                        <m:sSubPr>
                          <m:ctrlPr>
                            <a:rPr lang="zh-CN" altLang="zh-CN" i="1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zh-CN" altLang="zh-CN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zh-CN" altLang="zh-CN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altLang="zh-CN">
                              <a:latin typeface="Cambria Math"/>
                            </a:rPr>
                            <m:t>(</m:t>
                          </m:r>
                          <m:r>
                            <a:rPr lang="en-US" altLang="zh-CN" i="1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altLang="zh-CN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CN">
                          <a:latin typeface="Cambria Math"/>
                        </a:rPr>
                        <m:t>),</m:t>
                      </m:r>
                      <m:sSub>
                        <m:sSubPr>
                          <m:ctrlPr>
                            <a:rPr lang="zh-CN" altLang="zh-CN" i="1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zh-CN" altLang="zh-CN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zh-CN" altLang="zh-CN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altLang="zh-CN">
                              <a:latin typeface="Cambria Math"/>
                            </a:rPr>
                            <m:t>(</m:t>
                          </m:r>
                          <m:r>
                            <a:rPr lang="en-US" altLang="zh-CN" i="1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altLang="zh-CN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CN">
                          <a:latin typeface="Cambria Math"/>
                        </a:rPr>
                        <m:t>),…,</m:t>
                      </m:r>
                      <m:sSub>
                        <m:sSubPr>
                          <m:ctrlPr>
                            <a:rPr lang="zh-CN" altLang="zh-CN" i="1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zh-CN" altLang="zh-CN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zh-CN" altLang="zh-CN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𝑁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altLang="zh-CN">
                              <a:latin typeface="Cambria Math"/>
                            </a:rPr>
                            <m:t>(</m:t>
                          </m:r>
                          <m:r>
                            <a:rPr lang="en-US" altLang="zh-CN" i="1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altLang="zh-CN" i="1">
                              <a:latin typeface="Cambria Math"/>
                            </a:rPr>
                            <m:t>𝑁</m:t>
                          </m:r>
                        </m:sub>
                      </m:sSub>
                      <m:r>
                        <a:rPr lang="en-US" altLang="zh-CN">
                          <a:latin typeface="Cambria Math"/>
                        </a:rPr>
                        <m:t>)]</m:t>
                      </m:r>
                    </m:oMath>
                  </m:oMathPara>
                </a14:m>
                <a:endParaRPr lang="zh-CN" alt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005064"/>
                <a:ext cx="5400600" cy="735651"/>
              </a:xfrm>
              <a:prstGeom prst="rect">
                <a:avLst/>
              </a:prstGeom>
              <a:blipFill rotWithShape="1">
                <a:blip r:embed="rId4"/>
                <a:stretch>
                  <a:fillRect b="-8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表格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06830599"/>
                  </p:ext>
                </p:extLst>
              </p:nvPr>
            </p:nvGraphicFramePr>
            <p:xfrm>
              <a:off x="415059" y="5085184"/>
              <a:ext cx="4929506" cy="1304862"/>
            </p:xfrm>
            <a:graphic>
              <a:graphicData uri="http://schemas.openxmlformats.org/drawingml/2006/table">
                <a:tbl>
                  <a:tblPr firstRow="1" firstCol="1" bandRow="1">
                    <a:tableStyleId>{93296810-A885-4BE3-A3E7-6D5BEEA58F35}</a:tableStyleId>
                  </a:tblPr>
                  <a:tblGrid>
                    <a:gridCol w="1780677"/>
                    <a:gridCol w="3148829"/>
                  </a:tblGrid>
                  <a:tr h="0">
                    <a:tc>
                      <a:txBody>
                        <a:bodyPr/>
                        <a:lstStyle/>
                        <a:p>
                          <a:pPr indent="266700"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kern="0" dirty="0" smtClean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cs typeface="Times New Roman" panose="02020603050405020304" pitchFamily="18" charset="0"/>
                            </a:rPr>
                            <a:t>Clayton-copula</a:t>
                          </a:r>
                          <a:endParaRPr lang="zh-CN" sz="1800" b="1" kern="1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100" b="1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𝐂</m:t>
                                </m:r>
                                <m:d>
                                  <m:dPr>
                                    <m:ctrlPr>
                                      <a:rPr lang="zh-CN" sz="1100" b="1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100" b="1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𝐮</m:t>
                                    </m:r>
                                    <m:r>
                                      <a:rPr lang="en-US" sz="1100" b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1100" b="1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𝐯</m:t>
                                    </m:r>
                                  </m:e>
                                </m:d>
                                <m:r>
                                  <a:rPr lang="en-US" sz="1100" b="1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zh-CN" sz="1100" b="1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zh-CN" sz="1100" b="1" i="1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100" b="1" i="1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𝐮</m:t>
                                        </m:r>
                                      </m:e>
                                      <m:sup>
                                        <m:r>
                                          <a:rPr lang="en-US" sz="1100" b="1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en-US" sz="1100" b="1" i="1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𝛂</m:t>
                                        </m:r>
                                      </m:sup>
                                    </m:sSup>
                                    <m:r>
                                      <a:rPr lang="en-US" sz="1100" b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zh-CN" sz="1100" b="1" i="1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100" b="1" i="1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𝐯</m:t>
                                        </m:r>
                                      </m:e>
                                      <m:sup>
                                        <m:r>
                                          <a:rPr lang="en-US" sz="1100" b="1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en-US" sz="1100" b="1" i="1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𝛂</m:t>
                                        </m:r>
                                      </m:sup>
                                    </m:sSup>
                                    <m:r>
                                      <a:rPr lang="en-US" sz="1100" b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1100" b="1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𝟏</m:t>
                                    </m:r>
                                  </m:e>
                                </m:d>
                                <m:r>
                                  <a:rPr lang="en-US" sz="1100" b="1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1100" b="1" i="1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𝛂</m:t>
                                </m:r>
                                <m:r>
                                  <a:rPr lang="zh-CN" altLang="en-US" sz="1100" b="1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≥</m:t>
                                </m:r>
                                <m:r>
                                  <a:rPr lang="en-US" sz="1100" b="1" i="1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zh-CN" sz="1050" b="1" kern="10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宋体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indent="266700"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kern="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cs typeface="Times New Roman" panose="02020603050405020304" pitchFamily="18" charset="0"/>
                            </a:rPr>
                            <a:t>Frank-copula</a:t>
                          </a:r>
                          <a:endParaRPr lang="zh-CN" sz="1800" b="1" kern="1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宋体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100" b="1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𝐂</m:t>
                                </m:r>
                                <m:d>
                                  <m:dPr>
                                    <m:ctrlPr>
                                      <a:rPr lang="zh-CN" sz="1100" b="1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100" b="1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𝐮</m:t>
                                    </m:r>
                                    <m:r>
                                      <a:rPr lang="en-US" sz="1100" b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1100" b="1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𝐯</m:t>
                                    </m:r>
                                  </m:e>
                                </m:d>
                                <m:r>
                                  <a:rPr lang="en-US" sz="1100" b="1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=−</m:t>
                                </m:r>
                                <m:f>
                                  <m:fPr>
                                    <m:ctrlPr>
                                      <a:rPr lang="zh-CN" sz="1100" b="1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100" b="1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1100" b="1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𝛂</m:t>
                                    </m:r>
                                  </m:den>
                                </m:f>
                                <m:r>
                                  <a:rPr lang="en-US" sz="1100" b="1" i="1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𝐥𝐧</m:t>
                                </m:r>
                                <m:d>
                                  <m:dPr>
                                    <m:ctrlPr>
                                      <a:rPr lang="zh-CN" sz="1100" b="1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100" b="1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𝟏</m:t>
                                    </m:r>
                                    <m:r>
                                      <a:rPr lang="en-US" sz="1100" b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zh-CN" sz="1100" b="1" i="1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zh-CN" sz="1100" b="1" i="1" kern="1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100" b="1" kern="1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  <m:t>(</m:t>
                                            </m:r>
                                            <m:r>
                                              <a:rPr lang="en-US" sz="1100" b="1" i="1" kern="1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  <m:t>𝐞</m:t>
                                            </m:r>
                                          </m:e>
                                          <m:sup>
                                            <m:r>
                                              <a:rPr lang="en-US" sz="1100" b="1" kern="1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sz="1100" b="1" i="1" kern="1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  <m:t>𝛂</m:t>
                                            </m:r>
                                            <m:r>
                                              <a:rPr lang="en-US" sz="1100" b="1" i="1" kern="1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  <m:t>𝐮</m:t>
                                            </m:r>
                                          </m:sup>
                                        </m:sSup>
                                        <m:r>
                                          <a:rPr lang="en-US" sz="1100" b="1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en-US" sz="1100" b="1" i="1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𝟏</m:t>
                                        </m:r>
                                        <m:r>
                                          <a:rPr lang="en-US" sz="1100" b="1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)</m:t>
                                        </m:r>
                                        <m:sSup>
                                          <m:sSupPr>
                                            <m:ctrlPr>
                                              <a:rPr lang="zh-CN" sz="1100" b="1" i="1" kern="1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100" b="1" kern="1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  <m:t>(</m:t>
                                            </m:r>
                                            <m:r>
                                              <a:rPr lang="en-US" sz="1100" b="1" i="1" kern="1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  <m:t>𝐞</m:t>
                                            </m:r>
                                          </m:e>
                                          <m:sup>
                                            <m:r>
                                              <a:rPr lang="en-US" sz="1100" b="1" kern="1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sz="1100" b="1" i="1" kern="1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  <m:t>𝛂</m:t>
                                            </m:r>
                                            <m:r>
                                              <a:rPr lang="en-US" sz="1100" b="1" i="1" kern="1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  <m:t>𝐯</m:t>
                                            </m:r>
                                          </m:sup>
                                        </m:sSup>
                                        <m:r>
                                          <a:rPr lang="en-US" sz="1100" b="1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en-US" sz="1100" b="1" i="1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𝟏</m:t>
                                        </m:r>
                                        <m:r>
                                          <a:rPr lang="en-US" sz="1100" b="1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)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zh-CN" sz="1100" b="1" i="1" kern="1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100" b="1" kern="1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  <m:t>(</m:t>
                                            </m:r>
                                            <m:r>
                                              <a:rPr lang="en-US" sz="1100" b="1" i="1" kern="1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  <m:t>𝐞</m:t>
                                            </m:r>
                                          </m:e>
                                          <m:sup>
                                            <m:r>
                                              <a:rPr lang="en-US" sz="1100" b="1" kern="1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sz="1100" b="1" i="1" kern="1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  <m:t>𝛂</m:t>
                                            </m:r>
                                          </m:sup>
                                        </m:sSup>
                                        <m:r>
                                          <a:rPr lang="en-US" sz="1100" b="1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en-US" sz="1100" b="1" i="1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𝟏</m:t>
                                        </m:r>
                                        <m:r>
                                          <a:rPr lang="en-US" sz="1100" b="1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)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sz="1100" b="1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1100" b="1" i="1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𝛂</m:t>
                                </m:r>
                                <m:r>
                                  <a:rPr lang="zh-CN" altLang="en-US" sz="1100" b="1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≠</m:t>
                                </m:r>
                                <m:r>
                                  <a:rPr lang="en-US" sz="1100" b="1" i="1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zh-CN" sz="1050" b="1" kern="1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宋体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indent="266700"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kern="0" dirty="0" err="1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cs typeface="Times New Roman" panose="02020603050405020304" pitchFamily="18" charset="0"/>
                            </a:rPr>
                            <a:t>Gumbel</a:t>
                          </a:r>
                          <a:r>
                            <a:rPr lang="en-US" sz="1600" b="1" kern="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cs typeface="Times New Roman" panose="02020603050405020304" pitchFamily="18" charset="0"/>
                            </a:rPr>
                            <a:t>-copula</a:t>
                          </a:r>
                          <a:endParaRPr lang="zh-CN" sz="1800" b="1" kern="1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宋体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100" b="1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𝐂</m:t>
                                </m:r>
                                <m:d>
                                  <m:dPr>
                                    <m:ctrlPr>
                                      <a:rPr lang="zh-CN" sz="1100" b="1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100" b="1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𝐮</m:t>
                                    </m:r>
                                    <m:r>
                                      <a:rPr lang="en-US" sz="1100" b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1100" b="1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𝐯</m:t>
                                    </m:r>
                                  </m:e>
                                </m:d>
                                <m:r>
                                  <a:rPr lang="en-US" sz="1100" b="1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lang="zh-CN" sz="1100" b="1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1100" b="1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𝐞𝐱𝐩</m:t>
                                    </m:r>
                                  </m:fName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zh-CN" sz="1100" b="1" i="1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100" b="1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−</m:t>
                                        </m:r>
                                        <m:sSup>
                                          <m:sSupPr>
                                            <m:ctrlPr>
                                              <a:rPr lang="zh-CN" sz="1100" b="1" i="1" kern="1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begChr m:val="["/>
                                                <m:endChr m:val="]"/>
                                                <m:ctrlPr>
                                                  <a:rPr lang="zh-CN" sz="1100" b="1" i="1" kern="1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p>
                                                  <m:sSupPr>
                                                    <m:ctrlPr>
                                                      <a:rPr lang="zh-CN" sz="1100" b="1" i="1" kern="1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effectLst/>
                                                        <a:latin typeface="Cambria Math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d>
                                                      <m:dPr>
                                                        <m:ctrlPr>
                                                          <a:rPr lang="zh-CN" sz="1100" b="1" i="1" kern="10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effectLst/>
                                                            <a:latin typeface="Cambria Math"/>
                                                          </a:rPr>
                                                        </m:ctrlPr>
                                                      </m:dPr>
                                                      <m:e>
                                                        <m:r>
                                                          <a:rPr lang="en-US" sz="1100" b="1" kern="10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effectLst/>
                                                            <a:latin typeface="Cambria Math"/>
                                                          </a:rPr>
                                                          <m:t>−</m:t>
                                                        </m:r>
                                                        <m:r>
                                                          <a:rPr lang="en-US" sz="1100" b="1" i="1" kern="10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effectLst/>
                                                            <a:latin typeface="Cambria Math"/>
                                                          </a:rPr>
                                                          <m:t>𝐥𝐧𝐮</m:t>
                                                        </m:r>
                                                      </m:e>
                                                    </m:d>
                                                  </m:e>
                                                  <m:sup>
                                                    <m:r>
                                                      <a:rPr lang="en-US" sz="1100" b="1" i="1" kern="1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effectLst/>
                                                        <a:latin typeface="Cambria Math"/>
                                                      </a:rPr>
                                                      <m:t>𝛂</m:t>
                                                    </m:r>
                                                  </m:sup>
                                                </m:sSup>
                                                <m:r>
                                                  <a:rPr lang="en-US" sz="1100" b="1" kern="1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/>
                                                  </a:rPr>
                                                  <m:t>+</m:t>
                                                </m:r>
                                                <m:sSup>
                                                  <m:sSupPr>
                                                    <m:ctrlPr>
                                                      <a:rPr lang="zh-CN" sz="1100" b="1" i="1" kern="1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effectLst/>
                                                        <a:latin typeface="Cambria Math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d>
                                                      <m:dPr>
                                                        <m:ctrlPr>
                                                          <a:rPr lang="zh-CN" sz="1100" b="1" i="1" kern="10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effectLst/>
                                                            <a:latin typeface="Cambria Math"/>
                                                          </a:rPr>
                                                        </m:ctrlPr>
                                                      </m:dPr>
                                                      <m:e>
                                                        <m:r>
                                                          <a:rPr lang="en-US" sz="1100" b="1" kern="10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effectLst/>
                                                            <a:latin typeface="Cambria Math"/>
                                                          </a:rPr>
                                                          <m:t>−</m:t>
                                                        </m:r>
                                                        <m:r>
                                                          <a:rPr lang="en-US" sz="1100" b="1" i="1" kern="10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effectLst/>
                                                            <a:latin typeface="Cambria Math"/>
                                                          </a:rPr>
                                                          <m:t>𝐥𝐧𝐯</m:t>
                                                        </m:r>
                                                      </m:e>
                                                    </m:d>
                                                  </m:e>
                                                  <m:sup>
                                                    <m:r>
                                                      <a:rPr lang="en-US" sz="1100" b="1" i="1" kern="1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effectLst/>
                                                        <a:latin typeface="Cambria Math"/>
                                                      </a:rPr>
                                                      <m:t>𝛂</m:t>
                                                    </m:r>
                                                  </m:sup>
                                                </m:sSup>
                                              </m:e>
                                            </m:d>
                                          </m:e>
                                          <m:sup>
                                            <m:f>
                                              <m:fPr>
                                                <m:type m:val="skw"/>
                                                <m:ctrlPr>
                                                  <a:rPr lang="zh-CN" sz="1100" b="1" i="1" kern="1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US" sz="1100" b="1" i="1" kern="1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/>
                                                  </a:rPr>
                                                  <m:t>𝟏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en-US" sz="1100" b="1" i="1" kern="1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/>
                                                  </a:rPr>
                                                  <m:t>𝛂</m:t>
                                                </m:r>
                                              </m:den>
                                            </m:f>
                                          </m:sup>
                                        </m:sSup>
                                      </m:e>
                                    </m:d>
                                  </m:e>
                                </m:func>
                                <m:r>
                                  <a:rPr lang="en-US" sz="1100" b="1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1100" b="1" i="1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𝛂</m:t>
                                </m:r>
                                <m:r>
                                  <a:rPr lang="zh-CN" altLang="en-US" sz="1100" b="1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≥</m:t>
                                </m:r>
                                <m:r>
                                  <a:rPr lang="en-US" sz="1100" b="1" i="1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zh-CN" sz="1050" b="1" kern="1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宋体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表格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06830599"/>
                  </p:ext>
                </p:extLst>
              </p:nvPr>
            </p:nvGraphicFramePr>
            <p:xfrm>
              <a:off x="415059" y="5085184"/>
              <a:ext cx="4929506" cy="1274636"/>
            </p:xfrm>
            <a:graphic>
              <a:graphicData uri="http://schemas.openxmlformats.org/drawingml/2006/table">
                <a:tbl>
                  <a:tblPr firstRow="1" firstCol="1" bandRow="1">
                    <a:tableStyleId>{93296810-A885-4BE3-A3E7-6D5BEEA58F35}</a:tableStyleId>
                  </a:tblPr>
                  <a:tblGrid>
                    <a:gridCol w="1780677"/>
                    <a:gridCol w="3148829"/>
                  </a:tblGrid>
                  <a:tr h="327914">
                    <a:tc>
                      <a:txBody>
                        <a:bodyPr/>
                        <a:lstStyle/>
                        <a:p>
                          <a:pPr indent="266700"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kern="0" dirty="0" smtClean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cs typeface="Times New Roman" panose="02020603050405020304" pitchFamily="18" charset="0"/>
                            </a:rPr>
                            <a:t>Clayton-copula</a:t>
                          </a:r>
                          <a:endParaRPr lang="zh-CN" sz="1800" b="1" kern="1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56480" b="-372222"/>
                          </a:stretch>
                        </a:blipFill>
                      </a:tcPr>
                    </a:tc>
                  </a:tr>
                  <a:tr h="572643">
                    <a:tc>
                      <a:txBody>
                        <a:bodyPr/>
                        <a:lstStyle/>
                        <a:p>
                          <a:pPr indent="266700"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kern="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cs typeface="Times New Roman" panose="02020603050405020304" pitchFamily="18" charset="0"/>
                            </a:rPr>
                            <a:t>Frank-copula</a:t>
                          </a:r>
                          <a:endParaRPr lang="zh-CN" sz="1800" b="1" kern="1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宋体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56480" t="-57447" b="-113830"/>
                          </a:stretch>
                        </a:blipFill>
                      </a:tcPr>
                    </a:tc>
                  </a:tr>
                  <a:tr h="374079">
                    <a:tc>
                      <a:txBody>
                        <a:bodyPr/>
                        <a:lstStyle/>
                        <a:p>
                          <a:pPr indent="266700"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kern="0" dirty="0" err="1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cs typeface="Times New Roman" panose="02020603050405020304" pitchFamily="18" charset="0"/>
                            </a:rPr>
                            <a:t>Gumbel</a:t>
                          </a:r>
                          <a:r>
                            <a:rPr lang="en-US" sz="1600" b="1" kern="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cs typeface="Times New Roman" panose="02020603050405020304" pitchFamily="18" charset="0"/>
                            </a:rPr>
                            <a:t>-copula</a:t>
                          </a:r>
                          <a:endParaRPr lang="zh-CN" sz="1800" b="1" kern="1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宋体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56480" t="-242623" b="-7541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87906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Result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p"/>
            </a:pPr>
            <a:r>
              <a:rPr lang="en-US" altLang="zh-CN" sz="2800" dirty="0" smtClean="0"/>
              <a:t>Fitted probability</a:t>
            </a:r>
            <a:endParaRPr lang="zh-CN" altLang="en-US" sz="2800" dirty="0"/>
          </a:p>
        </p:txBody>
      </p:sp>
      <p:pic>
        <p:nvPicPr>
          <p:cNvPr id="4" name="图片 3" descr="D:\IDL\copula\rst\fit_prec_marginal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0" t="16827" r="15820" b="11411"/>
          <a:stretch/>
        </p:blipFill>
        <p:spPr bwMode="auto">
          <a:xfrm>
            <a:off x="930518" y="1624186"/>
            <a:ext cx="3209434" cy="25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 descr="D:\IDL\copula\rst\fit_PDI_marginal.jpe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1" t="16150" r="16681" b="10396"/>
          <a:stretch/>
        </p:blipFill>
        <p:spPr bwMode="auto">
          <a:xfrm>
            <a:off x="4484078" y="1624756"/>
            <a:ext cx="3112258" cy="25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05064"/>
            <a:ext cx="3604234" cy="27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149080"/>
            <a:ext cx="3604234" cy="270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963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Result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p"/>
            </a:pPr>
            <a:r>
              <a:rPr lang="en-US" altLang="zh-CN" sz="2800" dirty="0" smtClean="0"/>
              <a:t>Compound severity</a:t>
            </a:r>
            <a:endParaRPr lang="zh-CN" altLang="en-US" sz="2800" dirty="0"/>
          </a:p>
        </p:txBody>
      </p:sp>
      <p:pic>
        <p:nvPicPr>
          <p:cNvPr id="3076" name="Picture 4" descr="D:\matlab\copula\fig_matlab\copula_contour_loss_average10000000_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01328"/>
            <a:ext cx="6242377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17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Result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p"/>
            </a:pPr>
            <a:r>
              <a:rPr lang="en-US" altLang="zh-CN" sz="2800" dirty="0" smtClean="0"/>
              <a:t>Compound severity</a:t>
            </a:r>
            <a:endParaRPr lang="zh-CN" altLang="en-US" sz="2800" dirty="0"/>
          </a:p>
        </p:txBody>
      </p:sp>
      <p:pic>
        <p:nvPicPr>
          <p:cNvPr id="4098" name="Picture 2" descr="D:\matlab\copula\fig_matlab\out_copula_contour_loss_percentage_GT_200_colorba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01328"/>
            <a:ext cx="6242476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直接箭头连接符 4"/>
          <p:cNvCxnSpPr/>
          <p:nvPr/>
        </p:nvCxnSpPr>
        <p:spPr>
          <a:xfrm>
            <a:off x="2627784" y="6093296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339752" y="6309320"/>
            <a:ext cx="4142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Percentage of TCs with NL &gt; 20 billion CNY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33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Future work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402190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p"/>
            </a:pPr>
            <a:r>
              <a:rPr lang="en-US" altLang="zh-CN" sz="2800" dirty="0" smtClean="0"/>
              <a:t>More hazards to be added, storm surge, duration…</a:t>
            </a:r>
          </a:p>
          <a:p>
            <a:pPr>
              <a:buFont typeface="Wingdings" panose="05000000000000000000" pitchFamily="2" charset="2"/>
              <a:buChar char="p"/>
            </a:pPr>
            <a:endParaRPr lang="en-US" altLang="zh-CN" sz="2800" dirty="0" smtClean="0"/>
          </a:p>
          <a:p>
            <a:pPr>
              <a:buFont typeface="Wingdings" panose="05000000000000000000" pitchFamily="2" charset="2"/>
              <a:buChar char="p"/>
            </a:pPr>
            <a:r>
              <a:rPr lang="en-US" altLang="zh-CN" sz="2800" dirty="0" smtClean="0"/>
              <a:t>A index to present the compound severity to be build. 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78889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345</Words>
  <Application>Microsoft Office PowerPoint</Application>
  <PresentationFormat>全屏显示(4:3)</PresentationFormat>
  <Paragraphs>45</Paragraphs>
  <Slides>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9" baseType="lpstr">
      <vt:lpstr>Office 主题</vt:lpstr>
      <vt:lpstr>Compound Severity of Tropical Cyclones in Mainland China </vt:lpstr>
      <vt:lpstr>Background</vt:lpstr>
      <vt:lpstr>Data</vt:lpstr>
      <vt:lpstr>Method</vt:lpstr>
      <vt:lpstr>Result</vt:lpstr>
      <vt:lpstr>Result</vt:lpstr>
      <vt:lpstr>Result</vt:lpstr>
      <vt:lpstr>Future 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Compound Severity of Tropical Cyclones in China </dc:title>
  <dc:creator>bnu</dc:creator>
  <cp:lastModifiedBy>bnu</cp:lastModifiedBy>
  <cp:revision>17</cp:revision>
  <dcterms:created xsi:type="dcterms:W3CDTF">2015-12-11T06:46:32Z</dcterms:created>
  <dcterms:modified xsi:type="dcterms:W3CDTF">2015-12-11T14:49:31Z</dcterms:modified>
</cp:coreProperties>
</file>