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358" r:id="rId2"/>
    <p:sldId id="305" r:id="rId3"/>
    <p:sldId id="365" r:id="rId4"/>
    <p:sldId id="334" r:id="rId5"/>
    <p:sldId id="360" r:id="rId6"/>
    <p:sldId id="361" r:id="rId7"/>
    <p:sldId id="350" r:id="rId8"/>
    <p:sldId id="362" r:id="rId9"/>
    <p:sldId id="363" r:id="rId10"/>
    <p:sldId id="346" r:id="rId11"/>
    <p:sldId id="354" r:id="rId12"/>
    <p:sldId id="364" r:id="rId13"/>
    <p:sldId id="321" r:id="rId14"/>
    <p:sldId id="370" r:id="rId15"/>
    <p:sldId id="371" r:id="rId16"/>
    <p:sldId id="333" r:id="rId17"/>
    <p:sldId id="368" r:id="rId18"/>
    <p:sldId id="355" r:id="rId19"/>
    <p:sldId id="356" r:id="rId20"/>
    <p:sldId id="366" r:id="rId21"/>
    <p:sldId id="367" r:id="rId2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80731" autoAdjust="0"/>
  </p:normalViewPr>
  <p:slideViewPr>
    <p:cSldViewPr snapToGrid="0" snapToObjects="1">
      <p:cViewPr varScale="1">
        <p:scale>
          <a:sx n="186" d="100"/>
          <a:sy n="186" d="100"/>
        </p:scale>
        <p:origin x="-34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942DD-A3FC-9A46-9416-7290651F9E2F}" type="datetimeFigureOut">
              <a:rPr kumimoji="1" lang="ja-JP" altLang="en-US" smtClean="0"/>
              <a:t>12/11/15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CA35-2263-D642-8A1D-24FB674E8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 smtClean="0"/>
              <a:t>Direct</a:t>
            </a:r>
            <a:r>
              <a:rPr kumimoji="1" lang="en-US" altLang="ja-JP" sz="1200" baseline="0" dirty="0" smtClean="0"/>
              <a:t> Assimilation of all-sky infrared radiance satellite observation for the analysis and forecast of tropical cyclones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06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impact</a:t>
            </a:r>
            <a:r>
              <a:rPr lang="en-US" baseline="0" dirty="0" smtClean="0"/>
              <a:t> is not limited to radiance field. &gt; temporal change of TC intensity.</a:t>
            </a:r>
          </a:p>
          <a:p>
            <a:r>
              <a:rPr lang="en-US" baseline="0" dirty="0" smtClean="0"/>
              <a:t>Though it’s not perfect, I t can capture the general intensity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033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Though they are little bit smoothed in entire domain, t</a:t>
            </a:r>
            <a:r>
              <a:rPr lang="en-US" dirty="0" smtClean="0"/>
              <a:t>he</a:t>
            </a:r>
            <a:r>
              <a:rPr lang="en-US" baseline="0" dirty="0" smtClean="0"/>
              <a:t> detailed structure of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structure are captured.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Though they are little bit smoothed in entire domain, t</a:t>
            </a:r>
            <a:r>
              <a:rPr lang="en-US" dirty="0" smtClean="0"/>
              <a:t>he</a:t>
            </a:r>
            <a:r>
              <a:rPr lang="en-US" baseline="0" dirty="0" smtClean="0"/>
              <a:t> detailed structure of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structure are captured.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As in slide 16 but in clear sky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611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As in slide 16 but in clear sky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61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763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Furthermore,</a:t>
            </a:r>
            <a:r>
              <a:rPr lang="en-US" baseline="0" dirty="0" smtClean="0"/>
              <a:t> I would like to show some fields which are not directly connected with radiance.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assimilation captured</a:t>
            </a:r>
            <a:r>
              <a:rPr lang="en-US" baseline="0" dirty="0" smtClean="0"/>
              <a:t> the maximum wind associated with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 region quite well. </a:t>
            </a:r>
          </a:p>
          <a:p>
            <a:r>
              <a:rPr lang="en-US" baseline="0" dirty="0" smtClean="0"/>
              <a:t>Even the secondary horizontal wind maximum with principle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is also somehow captured.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380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Though they are little bit smoothed in entire domain, t</a:t>
            </a:r>
            <a:r>
              <a:rPr lang="en-US" dirty="0" smtClean="0"/>
              <a:t>he</a:t>
            </a:r>
            <a:r>
              <a:rPr lang="en-US" baseline="0" dirty="0" smtClean="0"/>
              <a:t> detailed structure of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structure are captured.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going to the assimilation</a:t>
            </a:r>
            <a:r>
              <a:rPr lang="en-US" baseline="0" dirty="0" smtClean="0"/>
              <a:t> result, I firstly would like to show the potential impact of radiance to model state variables by the correlation analysis.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Left figure is the simulated</a:t>
            </a:r>
            <a:r>
              <a:rPr lang="en-US" baseline="0" dirty="0" smtClean="0"/>
              <a:t> infrared radiance of channel 8, which is one of the WV channels, using CRTM.</a:t>
            </a:r>
          </a:p>
          <a:p>
            <a:r>
              <a:rPr lang="en-US" baseline="0" dirty="0" smtClean="0"/>
              <a:t>Right is the ensemble correlation of SLP to the radiance at the point of x. </a:t>
            </a:r>
          </a:p>
          <a:p>
            <a:r>
              <a:rPr lang="en-US" baseline="0" dirty="0" smtClean="0"/>
              <a:t>Infrared radiance is sensitive to T, vapor and hydrometeors, thus it is not dynamically connected to SLP.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there is a strong correlation between them, indicating that the radiance at this x point has an ability to move the hurricane center zonally.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206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Those are the same figures as SLP, but different</a:t>
            </a:r>
            <a:r>
              <a:rPr lang="en-US" baseline="0" dirty="0" smtClean="0"/>
              <a:t> variables. Below figures are the vertical cross section at dashed line.</a:t>
            </a:r>
          </a:p>
          <a:p>
            <a:r>
              <a:rPr lang="en-US" baseline="0" dirty="0" smtClean="0"/>
              <a:t>Consistent with SLP, V field also shows the impact of radiance to move the hurricane position zonally.</a:t>
            </a:r>
          </a:p>
          <a:p>
            <a:r>
              <a:rPr lang="en-US" dirty="0" smtClean="0"/>
              <a:t>Especially</a:t>
            </a:r>
            <a:r>
              <a:rPr lang="en-US" baseline="0" dirty="0" smtClean="0"/>
              <a:t> from T and Vapor field, we can clearly see that this radiance is strongly sensitive to some vertical layer, indicating the ability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79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satellite was launched</a:t>
            </a:r>
            <a:r>
              <a:rPr lang="en-US" baseline="0" dirty="0" smtClean="0"/>
              <a:t> on October 2014 in last year, which is called Himawari-8 Advanced </a:t>
            </a:r>
            <a:r>
              <a:rPr lang="en-US" baseline="0" dirty="0" err="1" smtClean="0"/>
              <a:t>Himawari</a:t>
            </a:r>
            <a:r>
              <a:rPr lang="en-US" baseline="0" dirty="0" smtClean="0"/>
              <a:t> Imager by Japan Meteorological Agency.</a:t>
            </a:r>
          </a:p>
          <a:p>
            <a:r>
              <a:rPr lang="en-US" baseline="0" dirty="0" smtClean="0"/>
              <a:t>Another satellite with almost the same ability is planned to be launched on March 2016 from US, which is called GOES-R ABI.</a:t>
            </a:r>
          </a:p>
          <a:p>
            <a:r>
              <a:rPr lang="en-US" baseline="0" dirty="0" smtClean="0"/>
              <a:t>They both have wide coverage, quite high temporal &amp; spatial resolution.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Characteristics is that they have 3 WV channels. Generally, 2D &gt; difficult to gain vertical information</a:t>
            </a:r>
          </a:p>
          <a:p>
            <a:r>
              <a:rPr lang="en-US" baseline="0" dirty="0" smtClean="0"/>
              <a:t>New satellites are expected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20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satellite was launched</a:t>
            </a:r>
            <a:r>
              <a:rPr lang="en-US" baseline="0" dirty="0" smtClean="0"/>
              <a:t> on October 2014 in last year, which is called Himawari-8 Advanced </a:t>
            </a:r>
            <a:r>
              <a:rPr lang="en-US" baseline="0" dirty="0" err="1" smtClean="0"/>
              <a:t>Himawari</a:t>
            </a:r>
            <a:r>
              <a:rPr lang="en-US" baseline="0" dirty="0" smtClean="0"/>
              <a:t> Imager by Japan Meteorological Agency.</a:t>
            </a:r>
          </a:p>
          <a:p>
            <a:r>
              <a:rPr lang="en-US" baseline="0" dirty="0" smtClean="0"/>
              <a:t>Another satellite with almost the same ability is planned to be launched on March 2016 from US, which is called GOES-R ABI.</a:t>
            </a:r>
          </a:p>
          <a:p>
            <a:r>
              <a:rPr lang="en-US" baseline="0" dirty="0" smtClean="0"/>
              <a:t>They both have wide coverage, quite high temporal &amp; spatial resolution.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Characteristics is that they have 3 WV channels. Generally, 2D &gt; difficult to gain vertical information</a:t>
            </a:r>
          </a:p>
          <a:p>
            <a:r>
              <a:rPr lang="en-US" baseline="0" dirty="0" smtClean="0"/>
              <a:t>New satellites are expected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204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direct</a:t>
            </a:r>
            <a:r>
              <a:rPr kumimoji="1" lang="en-US" altLang="ja-JP" baseline="0" dirty="0" smtClean="0"/>
              <a:t> assimilation of radiance, I coupled CRTM to PSU WRF-</a:t>
            </a:r>
            <a:r>
              <a:rPr kumimoji="1" lang="en-US" altLang="ja-JP" baseline="0" dirty="0" err="1" smtClean="0"/>
              <a:t>EnKF</a:t>
            </a:r>
            <a:r>
              <a:rPr kumimoji="1" lang="en-US" altLang="ja-JP" baseline="0" dirty="0" smtClean="0"/>
              <a:t> framework.</a:t>
            </a:r>
          </a:p>
          <a:p>
            <a:r>
              <a:rPr kumimoji="1" lang="en-US" altLang="ja-JP" baseline="0" dirty="0" smtClean="0"/>
              <a:t>It can calculate the simulated radiance from WRF output, and directly compare them with the satellite observation.</a:t>
            </a:r>
          </a:p>
          <a:p>
            <a:r>
              <a:rPr kumimoji="1" lang="en-US" altLang="ja-JP" baseline="0" dirty="0" smtClean="0"/>
              <a:t>In this framework, I used…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8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76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763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Since</a:t>
            </a:r>
            <a:r>
              <a:rPr kumimoji="1" lang="en-US" altLang="ja-JP" baseline="0" dirty="0" smtClean="0"/>
              <a:t> those new satellites are not yet in operation now, we conducted OSSE with hurricane Karl case.</a:t>
            </a:r>
          </a:p>
          <a:p>
            <a:r>
              <a:rPr kumimoji="1" lang="en-US" altLang="ja-JP" baseline="0" dirty="0" smtClean="0"/>
              <a:t>Firstly, we assimilated airborne </a:t>
            </a:r>
            <a:r>
              <a:rPr kumimoji="1" lang="en-US" altLang="ja-JP" baseline="0" dirty="0" err="1" smtClean="0"/>
              <a:t>doppler</a:t>
            </a:r>
            <a:r>
              <a:rPr kumimoji="1" lang="en-US" altLang="ja-JP" baseline="0" dirty="0" smtClean="0"/>
              <a:t> radar observation to have a good Karl simulation. Then, we assumed this as truth and conducted OSSE.</a:t>
            </a:r>
          </a:p>
          <a:p>
            <a:r>
              <a:rPr kumimoji="1" lang="en-US" altLang="ja-JP" baseline="0" dirty="0" smtClean="0"/>
              <a:t>There are 2 experiments. One is to assimilate both synthetic infrared radiance observation and synthetic minimum SLP, and the other is to assimilate only synthetic minimum SLP.</a:t>
            </a:r>
          </a:p>
          <a:p>
            <a:r>
              <a:rPr kumimoji="1" lang="en-US" altLang="ja-JP" baseline="0" dirty="0" smtClean="0"/>
              <a:t>Thus, comparing those 2 simulations, we can see the impact of radiance.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Radiance is assimilated every 10 minutes, which I assumed as Himawari-8.</a:t>
            </a:r>
          </a:p>
          <a:p>
            <a:r>
              <a:rPr kumimoji="1" lang="en-US" altLang="ja-JP" baseline="0" dirty="0" smtClean="0"/>
              <a:t>Minimum SLP is assimilated every 1 hour, which I assumed as interpolated best track data.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80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Captures</a:t>
            </a:r>
            <a:r>
              <a:rPr kumimoji="1" lang="en-US" altLang="ja-JP" baseline="0" dirty="0" smtClean="0"/>
              <a:t> most of the cloud field.</a:t>
            </a:r>
          </a:p>
          <a:p>
            <a:r>
              <a:rPr kumimoji="1" lang="en-US" altLang="ja-JP" baseline="0" dirty="0" smtClean="0"/>
              <a:t>Minimum SLP assimilation cannot capture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501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Captures</a:t>
            </a:r>
            <a:r>
              <a:rPr kumimoji="1" lang="en-US" altLang="ja-JP" baseline="0" dirty="0" smtClean="0"/>
              <a:t> most of the cloud field.</a:t>
            </a:r>
          </a:p>
          <a:p>
            <a:r>
              <a:rPr kumimoji="1" lang="en-US" altLang="ja-JP" baseline="0" dirty="0" smtClean="0"/>
              <a:t>Minimum SLP assimilation cannot capture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50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 userDrawn="1"/>
        </p:nvSpPr>
        <p:spPr bwMode="auto">
          <a:xfrm>
            <a:off x="1" y="4434763"/>
            <a:ext cx="9143999" cy="2423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background_red.jp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6011" y="-1"/>
            <a:ext cx="3847986" cy="6857997"/>
          </a:xfrm>
          <a:prstGeom prst="rect">
            <a:avLst/>
          </a:prstGeom>
        </p:spPr>
      </p:pic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  <p:pic>
        <p:nvPicPr>
          <p:cNvPr id="6" name="図 5" descr="typhoonSoulder2015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4417523" y="15475"/>
            <a:ext cx="4726477" cy="909637"/>
          </a:xfrm>
        </p:spPr>
        <p:txBody>
          <a:bodyPr anchor="t"/>
          <a:lstStyle/>
          <a:p>
            <a:pPr algn="r"/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Assimilation of All-sky Infrared Brightness Temperatures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and </a:t>
            </a:r>
            <a:b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Atmospheric </a:t>
            </a:r>
            <a:b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Motion Vectors </a:t>
            </a:r>
            <a:b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in </a:t>
            </a:r>
            <a:b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Tropical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Cyclone </a:t>
            </a: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Analysis</a:t>
            </a:r>
            <a:endParaRPr kumimoji="1" lang="ja-JP" altLang="en-US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5516668" y="5134738"/>
            <a:ext cx="3627332" cy="904875"/>
          </a:xfrm>
        </p:spPr>
        <p:txBody>
          <a:bodyPr/>
          <a:lstStyle/>
          <a:p>
            <a:pPr algn="r">
              <a:lnSpc>
                <a:spcPct val="120000"/>
              </a:lnSpc>
            </a:pPr>
            <a:r>
              <a:rPr lang="en-US" altLang="ja-JP" sz="2400" b="0" dirty="0" smtClean="0"/>
              <a:t>Group meeting 2015.8.18</a:t>
            </a:r>
            <a:endParaRPr kumimoji="1" lang="en-US" altLang="ja-JP" sz="2400" b="0" dirty="0" smtClean="0"/>
          </a:p>
          <a:p>
            <a:pPr algn="r">
              <a:lnSpc>
                <a:spcPct val="120000"/>
              </a:lnSpc>
            </a:pPr>
            <a:r>
              <a:rPr kumimoji="1" lang="en-US" altLang="ja-JP" sz="2400" b="0" dirty="0" smtClean="0"/>
              <a:t>Masashi MINAMIDE, </a:t>
            </a:r>
            <a:r>
              <a:rPr kumimoji="1" lang="en-US" altLang="ja-JP" sz="2400" b="0" dirty="0" err="1" smtClean="0"/>
              <a:t>Fuqing</a:t>
            </a:r>
            <a:r>
              <a:rPr kumimoji="1" lang="en-US" altLang="ja-JP" sz="2400" b="0" dirty="0" smtClean="0"/>
              <a:t> ZHANG</a:t>
            </a:r>
            <a:r>
              <a:rPr lang="en-US" altLang="ja-JP" sz="2400" b="0" dirty="0"/>
              <a:t>, </a:t>
            </a:r>
            <a:endParaRPr lang="en-US" altLang="ja-JP" sz="2400" b="0" dirty="0" smtClean="0"/>
          </a:p>
          <a:p>
            <a:pPr algn="r">
              <a:lnSpc>
                <a:spcPct val="120000"/>
              </a:lnSpc>
            </a:pPr>
            <a:r>
              <a:rPr lang="en-US" altLang="ja-JP" sz="2400" b="0" dirty="0" smtClean="0"/>
              <a:t>Eugene CLOTHIAUX</a:t>
            </a:r>
            <a:endParaRPr kumimoji="1" lang="ja-JP" altLang="en-US" sz="2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-12757"/>
            <a:ext cx="18836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Himawari-8 </a:t>
            </a:r>
            <a:r>
              <a:rPr lang="en-US" sz="1600" dirty="0" smtClean="0">
                <a:solidFill>
                  <a:schemeClr val="bg1"/>
                </a:solidFill>
              </a:rPr>
              <a:t>image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from CIRA website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989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45420"/>
            <a:ext cx="8961122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Tropical Cyclone Intensity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141638" y="5832234"/>
            <a:ext cx="7941174" cy="77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The longer the assimilation, the better the analysis.</a:t>
            </a:r>
          </a:p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Analysis is capable of capturing the intensity changes.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5588" b="6158"/>
          <a:stretch/>
        </p:blipFill>
        <p:spPr>
          <a:xfrm>
            <a:off x="0" y="1096263"/>
            <a:ext cx="9144001" cy="4579399"/>
          </a:xfrm>
          <a:prstGeom prst="rect">
            <a:avLst/>
          </a:prstGeom>
        </p:spPr>
      </p:pic>
      <p:sp>
        <p:nvSpPr>
          <p:cNvPr id="28" name="角丸四角形 10"/>
          <p:cNvSpPr/>
          <p:nvPr/>
        </p:nvSpPr>
        <p:spPr bwMode="auto">
          <a:xfrm>
            <a:off x="4835934" y="1149364"/>
            <a:ext cx="3831826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Maximum 10m wind (m/s)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角丸四角形 10"/>
          <p:cNvSpPr/>
          <p:nvPr/>
        </p:nvSpPr>
        <p:spPr bwMode="auto">
          <a:xfrm>
            <a:off x="610699" y="1149364"/>
            <a:ext cx="3823807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 (</a:t>
            </a: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hPa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Horizontal wind</a:t>
            </a:r>
            <a:endParaRPr lang="en-US" dirty="0"/>
          </a:p>
        </p:txBody>
      </p:sp>
      <p:pic>
        <p:nvPicPr>
          <p:cNvPr id="4" name="Picture 3" descr="wind_rmse_vertical_pr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596"/>
            <a:ext cx="9144000" cy="5893403"/>
          </a:xfrm>
          <a:prstGeom prst="rect">
            <a:avLst/>
          </a:prstGeom>
        </p:spPr>
      </p:pic>
      <p:sp>
        <p:nvSpPr>
          <p:cNvPr id="8" name="角丸四角形 10"/>
          <p:cNvSpPr/>
          <p:nvPr/>
        </p:nvSpPr>
        <p:spPr bwMode="auto">
          <a:xfrm>
            <a:off x="494981" y="717699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Wind Speed (m/s)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Vapor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043"/>
            <a:ext cx="9144000" cy="5530508"/>
          </a:xfrm>
          <a:prstGeom prst="rect">
            <a:avLst/>
          </a:prstGeom>
        </p:spPr>
      </p:pic>
      <p:sp>
        <p:nvSpPr>
          <p:cNvPr id="8" name="角丸四角形 10"/>
          <p:cNvSpPr/>
          <p:nvPr/>
        </p:nvSpPr>
        <p:spPr bwMode="auto">
          <a:xfrm>
            <a:off x="494981" y="717699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Mixing Ratio (g/kg)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" y="645495"/>
            <a:ext cx="9084236" cy="3225498"/>
          </a:xfrm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New methodology to assign a flow-dependent adaptive observation error has been proposed.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Satellite-measured infrared brightness temperatures and satellite-retrieved atmospheric motion vectors have complimentary impacts through assimilation on tropical cyclones.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Imperfect model OSSE, assimilation of real-data observations is underway.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5398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31660" b="38929"/>
          <a:stretch/>
        </p:blipFill>
        <p:spPr>
          <a:xfrm>
            <a:off x="35346" y="1625095"/>
            <a:ext cx="4978167" cy="2792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0" t="31660" b="38929"/>
          <a:stretch/>
        </p:blipFill>
        <p:spPr>
          <a:xfrm>
            <a:off x="4517989" y="1625095"/>
            <a:ext cx="4976688" cy="2792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90335" r="6197" b="7618"/>
          <a:stretch/>
        </p:blipFill>
        <p:spPr>
          <a:xfrm>
            <a:off x="35347" y="4417175"/>
            <a:ext cx="4329762" cy="194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90335" r="6197" b="7618"/>
          <a:stretch/>
        </p:blipFill>
        <p:spPr>
          <a:xfrm>
            <a:off x="4517989" y="4417175"/>
            <a:ext cx="4329762" cy="194306"/>
          </a:xfrm>
          <a:prstGeom prst="rect">
            <a:avLst/>
          </a:prstGeom>
        </p:spPr>
      </p:pic>
      <p:sp>
        <p:nvSpPr>
          <p:cNvPr id="9" name="角丸四角形 10"/>
          <p:cNvSpPr/>
          <p:nvPr/>
        </p:nvSpPr>
        <p:spPr bwMode="auto">
          <a:xfrm>
            <a:off x="4562825" y="1149364"/>
            <a:ext cx="3831826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Cloudy sky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337590" y="1149364"/>
            <a:ext cx="3823807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Clear sky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28556" r="55924" b="69617"/>
          <a:stretch/>
        </p:blipFill>
        <p:spPr>
          <a:xfrm>
            <a:off x="194314" y="4756559"/>
            <a:ext cx="8473446" cy="4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2525"/>
      </p:ext>
    </p:extLst>
  </p:cSld>
  <p:clrMapOvr>
    <a:masterClrMapping/>
  </p:clrMapOvr>
  <p:transition xmlns:p14="http://schemas.microsoft.com/office/powerpoint/2010/main"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2314" b="68275"/>
          <a:stretch/>
        </p:blipFill>
        <p:spPr>
          <a:xfrm>
            <a:off x="35346" y="1625095"/>
            <a:ext cx="4978167" cy="2792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0" t="2387" b="68202"/>
          <a:stretch/>
        </p:blipFill>
        <p:spPr>
          <a:xfrm>
            <a:off x="4517989" y="1625095"/>
            <a:ext cx="4976688" cy="2792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90335" r="6197" b="7618"/>
          <a:stretch/>
        </p:blipFill>
        <p:spPr>
          <a:xfrm>
            <a:off x="35347" y="4417175"/>
            <a:ext cx="4329762" cy="194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90335" r="6197" b="7618"/>
          <a:stretch/>
        </p:blipFill>
        <p:spPr>
          <a:xfrm>
            <a:off x="4517989" y="4417175"/>
            <a:ext cx="4329762" cy="194306"/>
          </a:xfrm>
          <a:prstGeom prst="rect">
            <a:avLst/>
          </a:prstGeom>
        </p:spPr>
      </p:pic>
      <p:sp>
        <p:nvSpPr>
          <p:cNvPr id="9" name="角丸四角形 10"/>
          <p:cNvSpPr/>
          <p:nvPr/>
        </p:nvSpPr>
        <p:spPr bwMode="auto">
          <a:xfrm>
            <a:off x="4562825" y="1149364"/>
            <a:ext cx="3831826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Cloudy sky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337590" y="1149364"/>
            <a:ext cx="3823807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RMSE of Clear sky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28556" r="55924" b="69617"/>
          <a:stretch/>
        </p:blipFill>
        <p:spPr>
          <a:xfrm>
            <a:off x="194314" y="4756559"/>
            <a:ext cx="8473446" cy="4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04898"/>
      </p:ext>
    </p:extLst>
  </p:cSld>
  <p:clrMapOvr>
    <a:masterClrMapping/>
  </p:clrMapOvr>
  <p:transition xmlns:p14="http://schemas.microsoft.com/office/powerpoint/2010/main"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Channel Selection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92984"/>
              </p:ext>
            </p:extLst>
          </p:nvPr>
        </p:nvGraphicFramePr>
        <p:xfrm>
          <a:off x="182879" y="1043417"/>
          <a:ext cx="4382418" cy="3749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32973"/>
                <a:gridCol w="214944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Clear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-sky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Band-8 </a:t>
                      </a: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(6.19µm)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upper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Band-9 </a:t>
                      </a: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(6.95µm)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middle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Band-10 (7.34µm)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lower 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Band-14 (11.2µm)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surface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 descr="corr_ch_selection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r="5282"/>
          <a:stretch/>
        </p:blipFill>
        <p:spPr>
          <a:xfrm>
            <a:off x="4632047" y="629821"/>
            <a:ext cx="4511953" cy="4602034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800682" y="4937484"/>
            <a:ext cx="7407340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None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(shaded)Correlation between band-8 &amp; 10 on each grid, calculated with 60 ensemble members</a:t>
            </a:r>
          </a:p>
          <a:p>
            <a:pPr marL="1189" indent="0" algn="ctr">
              <a:buNone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(contour) band-14 radiance field of ensemble mean </a:t>
            </a:r>
          </a:p>
        </p:txBody>
      </p:sp>
    </p:spTree>
    <p:extLst>
      <p:ext uri="{BB962C8B-B14F-4D97-AF65-F5344CB8AC3E}">
        <p14:creationId xmlns:p14="http://schemas.microsoft.com/office/powerpoint/2010/main" val="24251738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02571" y="5174935"/>
            <a:ext cx="36979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1 channel for cloudy-sky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52091" y="6265527"/>
            <a:ext cx="56341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All 3 water vapor channels for clear-sky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2" name="Straight Connector 21"/>
          <p:cNvCxnSpPr>
            <a:stCxn id="21" idx="0"/>
            <a:endCxn id="29" idx="2"/>
          </p:cNvCxnSpPr>
          <p:nvPr/>
        </p:nvCxnSpPr>
        <p:spPr bwMode="auto">
          <a:xfrm flipV="1">
            <a:off x="6269182" y="4808846"/>
            <a:ext cx="1807166" cy="1456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20" idx="0"/>
            <a:endCxn id="30" idx="2"/>
          </p:cNvCxnSpPr>
          <p:nvPr/>
        </p:nvCxnSpPr>
        <p:spPr bwMode="auto">
          <a:xfrm flipV="1">
            <a:off x="2151536" y="4808846"/>
            <a:ext cx="1774241" cy="3660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 smtClean="0"/>
              <a:t>Channel Selection </a:t>
            </a:r>
            <a:r>
              <a:rPr lang="en-US" b="0" i="1" dirty="0" smtClean="0"/>
              <a:t>based on Correlation </a:t>
            </a:r>
            <a:r>
              <a:rPr lang="en-US" b="0" i="1" dirty="0"/>
              <a:t>A</a:t>
            </a:r>
            <a:r>
              <a:rPr lang="en-US" b="0" i="1" dirty="0" smtClean="0"/>
              <a:t>nalysis</a:t>
            </a:r>
            <a:endParaRPr lang="en-US" b="0" i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5302413" y="1220725"/>
            <a:ext cx="12330" cy="35881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25"/>
          <p:cNvSpPr txBox="1"/>
          <p:nvPr/>
        </p:nvSpPr>
        <p:spPr>
          <a:xfrm>
            <a:off x="83206" y="1844821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Ch8, 6.19 um</a:t>
            </a:r>
          </a:p>
        </p:txBody>
      </p:sp>
      <p:sp>
        <p:nvSpPr>
          <p:cNvPr id="13" name="テキスト ボックス 25"/>
          <p:cNvSpPr txBox="1"/>
          <p:nvPr/>
        </p:nvSpPr>
        <p:spPr>
          <a:xfrm>
            <a:off x="83206" y="2658006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Ch9, 6.95 um</a:t>
            </a:r>
          </a:p>
        </p:txBody>
      </p:sp>
      <p:sp>
        <p:nvSpPr>
          <p:cNvPr id="16" name="テキスト ボックス 25"/>
          <p:cNvSpPr txBox="1"/>
          <p:nvPr/>
        </p:nvSpPr>
        <p:spPr>
          <a:xfrm>
            <a:off x="83207" y="3517770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Ch10, 7.34 um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7439352" y="1220725"/>
            <a:ext cx="0" cy="35881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838791" y="87610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285K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963400" y="87610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292K</a:t>
            </a:r>
          </a:p>
        </p:txBody>
      </p:sp>
      <p:sp>
        <p:nvSpPr>
          <p:cNvPr id="29" name="正方形/長方形 42"/>
          <p:cNvSpPr/>
          <p:nvPr/>
        </p:nvSpPr>
        <p:spPr bwMode="auto">
          <a:xfrm>
            <a:off x="7490438" y="1593127"/>
            <a:ext cx="1171820" cy="3215719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800000"/>
                </a:solidFill>
                <a:latin typeface="Arial" panose="020B0604020202020204" pitchFamily="34" charset="0"/>
              </a:rPr>
              <a:t>Clear</a:t>
            </a:r>
            <a:endParaRPr kumimoji="0" lang="en-US" altLang="ja-JP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正方形/長方形 42"/>
          <p:cNvSpPr/>
          <p:nvPr/>
        </p:nvSpPr>
        <p:spPr bwMode="auto">
          <a:xfrm>
            <a:off x="2612481" y="1593127"/>
            <a:ext cx="2626591" cy="3215719"/>
          </a:xfrm>
          <a:prstGeom prst="rect">
            <a:avLst/>
          </a:prstGeom>
          <a:solidFill>
            <a:srgbClr val="0000FF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0090"/>
                </a:solidFill>
                <a:latin typeface="Arial" panose="020B0604020202020204" pitchFamily="34" charset="0"/>
              </a:rPr>
              <a:t>Cloudy</a:t>
            </a:r>
            <a:endParaRPr kumimoji="0" lang="en-US" altLang="ja-JP" sz="2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32" name="正方形/長方形 42"/>
          <p:cNvSpPr/>
          <p:nvPr/>
        </p:nvSpPr>
        <p:spPr bwMode="auto">
          <a:xfrm>
            <a:off x="5360301" y="1593127"/>
            <a:ext cx="2032684" cy="3215719"/>
          </a:xfrm>
          <a:prstGeom prst="rect">
            <a:avLst/>
          </a:prstGeom>
          <a:solidFill>
            <a:srgbClr val="006A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6A00"/>
                </a:solidFill>
                <a:latin typeface="Arial" panose="020B0604020202020204" pitchFamily="34" charset="0"/>
              </a:rPr>
              <a:t>In-between</a:t>
            </a:r>
            <a:endParaRPr kumimoji="0" lang="en-US" altLang="ja-JP" sz="2400" dirty="0">
              <a:solidFill>
                <a:srgbClr val="006A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006A00"/>
                </a:solidFill>
                <a:latin typeface="Arial" panose="020B0604020202020204" pitchFamily="34" charset="0"/>
              </a:rPr>
              <a:t>(almost clear)</a:t>
            </a:r>
          </a:p>
        </p:txBody>
      </p:sp>
      <p:sp>
        <p:nvSpPr>
          <p:cNvPr id="33" name="Right Arrow 32"/>
          <p:cNvSpPr/>
          <p:nvPr/>
        </p:nvSpPr>
        <p:spPr bwMode="auto">
          <a:xfrm>
            <a:off x="2612481" y="1110665"/>
            <a:ext cx="6425047" cy="762000"/>
          </a:xfrm>
          <a:prstGeom prst="rightArrow">
            <a:avLst>
              <a:gd name="adj1" fmla="val 56060"/>
              <a:gd name="adj2" fmla="val 5000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Axis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: Ch14, could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top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temperature</a:t>
            </a:r>
            <a:endParaRPr lang="en-US" sz="24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790916" y="5751376"/>
            <a:ext cx="4720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6A00"/>
                </a:solidFill>
              </a:rPr>
              <a:t>2 channels for in-between region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51" name="Straight Connector 50"/>
          <p:cNvCxnSpPr>
            <a:stCxn id="47" idx="0"/>
            <a:endCxn id="32" idx="2"/>
          </p:cNvCxnSpPr>
          <p:nvPr/>
        </p:nvCxnSpPr>
        <p:spPr bwMode="auto">
          <a:xfrm flipV="1">
            <a:off x="4151276" y="4808846"/>
            <a:ext cx="2225367" cy="9425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乗算記号 1"/>
          <p:cNvSpPr/>
          <p:nvPr/>
        </p:nvSpPr>
        <p:spPr bwMode="auto">
          <a:xfrm>
            <a:off x="3604930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乗算記号 24"/>
          <p:cNvSpPr/>
          <p:nvPr/>
        </p:nvSpPr>
        <p:spPr bwMode="auto">
          <a:xfrm>
            <a:off x="5873612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乗算記号 25"/>
          <p:cNvSpPr/>
          <p:nvPr/>
        </p:nvSpPr>
        <p:spPr bwMode="auto">
          <a:xfrm>
            <a:off x="7619841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5873612" y="3321030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7619841" y="3321030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乗算記号 34"/>
          <p:cNvSpPr/>
          <p:nvPr/>
        </p:nvSpPr>
        <p:spPr bwMode="auto">
          <a:xfrm>
            <a:off x="7619841" y="2474669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83208" y="2474669"/>
            <a:ext cx="85790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>
            <a:off x="83208" y="3321030"/>
            <a:ext cx="85790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969394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5" t="13644"/>
          <a:stretch/>
        </p:blipFill>
        <p:spPr>
          <a:xfrm>
            <a:off x="6036538" y="2462218"/>
            <a:ext cx="4138524" cy="3029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r="16868" b="-1"/>
          <a:stretch/>
        </p:blipFill>
        <p:spPr>
          <a:xfrm>
            <a:off x="-756353" y="2462218"/>
            <a:ext cx="6578830" cy="30297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156545"/>
            <a:ext cx="8515350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10-m wind speeds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10-m wind speeds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9166" y="2462218"/>
            <a:ext cx="4985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Secondary horizontal wind maximum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" name="Straight Connector 7"/>
          <p:cNvCxnSpPr>
            <a:stCxn id="7" idx="2"/>
            <a:endCxn id="5" idx="6"/>
          </p:cNvCxnSpPr>
          <p:nvPr/>
        </p:nvCxnSpPr>
        <p:spPr bwMode="auto">
          <a:xfrm flipH="1">
            <a:off x="2363754" y="2923883"/>
            <a:ext cx="598028" cy="1511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stCxn id="7" idx="2"/>
            <a:endCxn id="6" idx="0"/>
          </p:cNvCxnSpPr>
          <p:nvPr/>
        </p:nvCxnSpPr>
        <p:spPr bwMode="auto">
          <a:xfrm flipV="1">
            <a:off x="2961782" y="2891065"/>
            <a:ext cx="1617161" cy="328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Donut 4"/>
          <p:cNvSpPr/>
          <p:nvPr/>
        </p:nvSpPr>
        <p:spPr bwMode="auto">
          <a:xfrm rot="20993991">
            <a:off x="828604" y="2886033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20993991">
            <a:off x="3862311" y="2886034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Donut 38"/>
          <p:cNvSpPr/>
          <p:nvPr/>
        </p:nvSpPr>
        <p:spPr bwMode="auto">
          <a:xfrm>
            <a:off x="959003" y="3707446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Donut 39"/>
          <p:cNvSpPr/>
          <p:nvPr/>
        </p:nvSpPr>
        <p:spPr bwMode="auto">
          <a:xfrm>
            <a:off x="3992711" y="3707445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173194" y="5261173"/>
            <a:ext cx="482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maximum wind within the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42" name="Straight Connector 41"/>
          <p:cNvCxnSpPr>
            <a:stCxn id="41" idx="0"/>
            <a:endCxn id="39" idx="5"/>
          </p:cNvCxnSpPr>
          <p:nvPr/>
        </p:nvCxnSpPr>
        <p:spPr bwMode="auto">
          <a:xfrm flipH="1" flipV="1">
            <a:off x="1464539" y="4176079"/>
            <a:ext cx="3121614" cy="10850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stCxn id="41" idx="0"/>
            <a:endCxn id="40" idx="3"/>
          </p:cNvCxnSpPr>
          <p:nvPr/>
        </p:nvCxnSpPr>
        <p:spPr bwMode="auto">
          <a:xfrm flipH="1" flipV="1">
            <a:off x="4079447" y="4176078"/>
            <a:ext cx="506706" cy="10850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6115" y="2092886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75127" y="1175712"/>
            <a:ext cx="254735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w</a:t>
            </a:r>
            <a:r>
              <a:rPr lang="en-US" dirty="0" smtClean="0"/>
              <a:t>ith radiance 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&amp; minimum SLP</a:t>
            </a:r>
            <a:endParaRPr lang="en-US" sz="18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464326" y="5285774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m/s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298940" y="1323445"/>
            <a:ext cx="25473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minimum SLP only</a:t>
            </a:r>
            <a:endParaRPr lang="en-US" sz="18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82879" y="0"/>
            <a:ext cx="8515350" cy="2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5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7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" y="2489830"/>
            <a:ext cx="9283704" cy="2989535"/>
            <a:chOff x="1" y="1747747"/>
            <a:chExt cx="13685674" cy="4407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2" t="14288" r="17385"/>
            <a:stretch/>
          </p:blipFill>
          <p:spPr>
            <a:xfrm>
              <a:off x="1" y="1747747"/>
              <a:ext cx="8464325" cy="4389681"/>
            </a:xfrm>
            <a:prstGeom prst="rect">
              <a:avLst/>
            </a:prstGeom>
          </p:spPr>
        </p:pic>
        <p:sp>
          <p:nvSpPr>
            <p:cNvPr id="6" name="Donut 5"/>
            <p:cNvSpPr/>
            <p:nvPr/>
          </p:nvSpPr>
          <p:spPr bwMode="auto">
            <a:xfrm rot="20993991">
              <a:off x="1240191" y="2317218"/>
              <a:ext cx="2269861" cy="952667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6A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Donut 6"/>
            <p:cNvSpPr/>
            <p:nvPr/>
          </p:nvSpPr>
          <p:spPr bwMode="auto">
            <a:xfrm rot="20993991">
              <a:off x="5691051" y="2317219"/>
              <a:ext cx="2269861" cy="952667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6A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9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71" t="14384" r="10817"/>
            <a:stretch/>
          </p:blipFill>
          <p:spPr>
            <a:xfrm>
              <a:off x="8576737" y="1747748"/>
              <a:ext cx="5108938" cy="4407055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156545"/>
            <a:ext cx="8515350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Radar Reflectivity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simulated </a:t>
            </a:r>
            <a:r>
              <a:rPr lang="en-US" dirty="0"/>
              <a:t>reflectivity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91502" y="714047"/>
            <a:ext cx="2924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Rainband</a:t>
            </a:r>
            <a:r>
              <a:rPr lang="en-US" dirty="0" smtClean="0">
                <a:solidFill>
                  <a:srgbClr val="006A00"/>
                </a:solidFill>
              </a:rPr>
              <a:t> structure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9" name="Straight Connector 8"/>
          <p:cNvCxnSpPr>
            <a:stCxn id="8" idx="2"/>
            <a:endCxn id="6" idx="7"/>
          </p:cNvCxnSpPr>
          <p:nvPr/>
        </p:nvCxnSpPr>
        <p:spPr bwMode="auto">
          <a:xfrm flipH="1">
            <a:off x="2107053" y="1175712"/>
            <a:ext cx="246599" cy="17031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8" idx="2"/>
            <a:endCxn id="7" idx="1"/>
          </p:cNvCxnSpPr>
          <p:nvPr/>
        </p:nvCxnSpPr>
        <p:spPr bwMode="auto">
          <a:xfrm>
            <a:off x="2353652" y="1175712"/>
            <a:ext cx="1700745" cy="18940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87477" y="5462034"/>
            <a:ext cx="53815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Strong Precipitation in south of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 bwMode="auto">
          <a:xfrm flipH="1" flipV="1">
            <a:off x="1228633" y="4160752"/>
            <a:ext cx="3049618" cy="1301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3" idx="0"/>
          </p:cNvCxnSpPr>
          <p:nvPr/>
        </p:nvCxnSpPr>
        <p:spPr bwMode="auto">
          <a:xfrm flipV="1">
            <a:off x="4278251" y="4049353"/>
            <a:ext cx="0" cy="1412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464326" y="5621618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dbz</a:t>
            </a:r>
            <a:endParaRPr lang="en-US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6115" y="2092886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275127" y="1175712"/>
            <a:ext cx="254735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w</a:t>
            </a:r>
            <a:r>
              <a:rPr lang="en-US" dirty="0" smtClean="0"/>
              <a:t>ith radiance 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&amp; minimum SLP</a:t>
            </a:r>
            <a:endParaRPr lang="en-US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298940" y="1323445"/>
            <a:ext cx="25473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minimum SLP only</a:t>
            </a:r>
            <a:endParaRPr lang="en-US" sz="18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82879" y="0"/>
            <a:ext cx="8515350" cy="2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5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9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42"/>
          <p:cNvSpPr/>
          <p:nvPr/>
        </p:nvSpPr>
        <p:spPr bwMode="auto">
          <a:xfrm>
            <a:off x="182879" y="3801415"/>
            <a:ext cx="4856490" cy="2529924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New Satellites!  </a:t>
            </a:r>
            <a:r>
              <a:rPr lang="en-US" b="0" dirty="0" smtClean="0"/>
              <a:t>~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Himawari-8 AHI </a:t>
            </a:r>
            <a:r>
              <a:rPr kumimoji="0" lang="en-US" altLang="ja-JP" b="0" dirty="0">
                <a:latin typeface="Arial" panose="020B0604020202020204" pitchFamily="34" charset="0"/>
              </a:rPr>
              <a:t>&amp; GOES-R 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ABI</a:t>
            </a:r>
            <a:r>
              <a:rPr lang="en-US" b="0" dirty="0" smtClean="0"/>
              <a:t>~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37946" y="754427"/>
            <a:ext cx="47284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Launch Dates: 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Oct 2014 (Himawari-8, Japan)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Mar 2016 (GOES-R, USA)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Coverage: </a:t>
            </a:r>
            <a:r>
              <a:rPr lang="en-US" b="1" dirty="0" smtClean="0">
                <a:solidFill>
                  <a:srgbClr val="000000"/>
                </a:solidFill>
              </a:rPr>
              <a:t>Hemispheric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Frequency: </a:t>
            </a:r>
            <a:r>
              <a:rPr lang="en-US" b="1" dirty="0" smtClean="0">
                <a:solidFill>
                  <a:srgbClr val="000000"/>
                </a:solidFill>
              </a:rPr>
              <a:t>10-15 minutes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Resolution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b="1" dirty="0" smtClean="0">
                <a:solidFill>
                  <a:srgbClr val="000000"/>
                </a:solidFill>
              </a:rPr>
              <a:t>2 km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36"/>
          <a:stretch/>
        </p:blipFill>
        <p:spPr>
          <a:xfrm>
            <a:off x="494793" y="754427"/>
            <a:ext cx="3584478" cy="269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0923" y="3801415"/>
            <a:ext cx="4728446" cy="252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Error sources in assimilation: 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Instrument error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Observation operator (CRTM)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Representative error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And so on!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5160274" y="4615814"/>
            <a:ext cx="600838" cy="812547"/>
          </a:xfrm>
          <a:prstGeom prst="rightArrow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912791" y="4272556"/>
            <a:ext cx="3231210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Retrieved variables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Assignment of appropriate observation error</a:t>
            </a:r>
          </a:p>
        </p:txBody>
      </p:sp>
    </p:spTree>
    <p:extLst>
      <p:ext uri="{BB962C8B-B14F-4D97-AF65-F5344CB8AC3E}">
        <p14:creationId xmlns:p14="http://schemas.microsoft.com/office/powerpoint/2010/main" val="368941516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0978" r="68264" b="53344"/>
          <a:stretch/>
        </p:blipFill>
        <p:spPr>
          <a:xfrm>
            <a:off x="104242" y="1214248"/>
            <a:ext cx="4579822" cy="3642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54719" r="71365" b="9689"/>
          <a:stretch/>
        </p:blipFill>
        <p:spPr>
          <a:xfrm>
            <a:off x="4638976" y="1219818"/>
            <a:ext cx="3907136" cy="363399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2879" y="5108107"/>
            <a:ext cx="4184211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Simulated GOES-R ABI</a:t>
            </a:r>
            <a:endParaRPr lang="en-US" dirty="0">
              <a:solidFill>
                <a:srgbClr val="000000"/>
              </a:solidFill>
            </a:endParaRPr>
          </a:p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Ch8 (6.19 µm) </a:t>
            </a:r>
          </a:p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brightness temperature</a:t>
            </a: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12955" y="4889575"/>
            <a:ext cx="4283949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ensemble correlation of SLP to brightness temp. at ‘X’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ensemble mean SLP</a:t>
            </a:r>
          </a:p>
        </p:txBody>
      </p:sp>
      <p:sp>
        <p:nvSpPr>
          <p:cNvPr id="3" name="Multiply 2"/>
          <p:cNvSpPr/>
          <p:nvPr/>
        </p:nvSpPr>
        <p:spPr bwMode="auto">
          <a:xfrm>
            <a:off x="2735916" y="2985677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7275539" y="2985677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Radiance and Correlations to SLP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53172" r="68264" b="9689"/>
          <a:stretch/>
        </p:blipFill>
        <p:spPr>
          <a:xfrm>
            <a:off x="8486867" y="1061848"/>
            <a:ext cx="560358" cy="3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40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10978" r="9937" b="53344"/>
          <a:stretch/>
        </p:blipFill>
        <p:spPr>
          <a:xfrm>
            <a:off x="342170" y="1169689"/>
            <a:ext cx="7818722" cy="2317099"/>
          </a:xfrm>
          <a:prstGeom prst="rect">
            <a:avLst/>
          </a:prstGeom>
        </p:spPr>
      </p:pic>
      <p:pic>
        <p:nvPicPr>
          <p:cNvPr id="8" name="Picture 7" descr="cor_180x110_ch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52020" r="67882" b="8640"/>
          <a:stretch/>
        </p:blipFill>
        <p:spPr>
          <a:xfrm>
            <a:off x="8370005" y="1590687"/>
            <a:ext cx="771527" cy="429000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6032259"/>
            <a:ext cx="9194215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ensemble correlation to brightness temp. </a:t>
            </a:r>
            <a:r>
              <a:rPr lang="en-US" dirty="0" smtClean="0">
                <a:solidFill>
                  <a:srgbClr val="000000"/>
                </a:solidFill>
              </a:rPr>
              <a:t>(6.19 µm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/>
              <a:t>at </a:t>
            </a:r>
            <a:r>
              <a:rPr lang="en-US" dirty="0"/>
              <a:t>‘x’ ,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C</a:t>
            </a:r>
            <a:r>
              <a:rPr lang="en-US" dirty="0" smtClean="0"/>
              <a:t>ontours: ensemble mean at 930 </a:t>
            </a:r>
            <a:r>
              <a:rPr lang="en-US" dirty="0" err="1" smtClean="0"/>
              <a:t>hPa</a:t>
            </a:r>
            <a:r>
              <a:rPr lang="en-US" dirty="0" smtClean="0"/>
              <a:t> (top) </a:t>
            </a:r>
            <a:r>
              <a:rPr lang="en-US" dirty="0"/>
              <a:t>&amp; 19.6 </a:t>
            </a:r>
            <a:r>
              <a:rPr lang="en-US" dirty="0" smtClean="0"/>
              <a:t>N (below)</a:t>
            </a:r>
          </a:p>
        </p:txBody>
      </p:sp>
      <p:sp>
        <p:nvSpPr>
          <p:cNvPr id="16" name="角丸四角形 10"/>
          <p:cNvSpPr/>
          <p:nvPr/>
        </p:nvSpPr>
        <p:spPr bwMode="auto">
          <a:xfrm>
            <a:off x="657358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角丸四角形 10"/>
          <p:cNvSpPr/>
          <p:nvPr/>
        </p:nvSpPr>
        <p:spPr bwMode="auto">
          <a:xfrm>
            <a:off x="3317271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Temperature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5980289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Vapor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8" y="45420"/>
            <a:ext cx="8851419" cy="600075"/>
          </a:xfrm>
        </p:spPr>
        <p:txBody>
          <a:bodyPr/>
          <a:lstStyle/>
          <a:p>
            <a:r>
              <a:rPr lang="en-US" dirty="0" smtClean="0"/>
              <a:t>Correlations of Radiance to Model State Variables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53345" r="9937" b="9777"/>
          <a:stretch/>
        </p:blipFill>
        <p:spPr>
          <a:xfrm>
            <a:off x="342170" y="3536802"/>
            <a:ext cx="7818722" cy="239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45079" r="9937" b="53344"/>
          <a:stretch/>
        </p:blipFill>
        <p:spPr>
          <a:xfrm>
            <a:off x="342170" y="5915054"/>
            <a:ext cx="7818722" cy="10238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H="1">
            <a:off x="676101" y="2431513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317271" y="2431513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980289" y="2426047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Multiply 9"/>
          <p:cNvSpPr/>
          <p:nvPr/>
        </p:nvSpPr>
        <p:spPr bwMode="auto">
          <a:xfrm>
            <a:off x="2007035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ultiply 10"/>
          <p:cNvSpPr/>
          <p:nvPr/>
        </p:nvSpPr>
        <p:spPr bwMode="auto">
          <a:xfrm>
            <a:off x="4666948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7323486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618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8" y="45420"/>
            <a:ext cx="8961121" cy="600075"/>
          </a:xfrm>
        </p:spPr>
        <p:txBody>
          <a:bodyPr/>
          <a:lstStyle/>
          <a:p>
            <a:r>
              <a:rPr lang="en-US" sz="2600" b="0" dirty="0" smtClean="0"/>
              <a:t>Satellite-Retrieved Atmospheric Motion </a:t>
            </a:r>
            <a:r>
              <a:rPr lang="en-US" sz="2600" b="0" dirty="0" smtClean="0"/>
              <a:t>Vectors (AMV) </a:t>
            </a:r>
            <a:endParaRPr lang="en-US" sz="26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759462" y="837703"/>
            <a:ext cx="3384538" cy="60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Good:</a:t>
            </a:r>
            <a:endParaRPr lang="en-US" dirty="0">
              <a:solidFill>
                <a:srgbClr val="000000"/>
              </a:solidFill>
            </a:endParaRPr>
          </a:p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Nonlinear!</a:t>
            </a:r>
          </a:p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Accurate &amp; dense by High Frequency &amp; High Resolution</a:t>
            </a:r>
          </a:p>
          <a:p>
            <a:pPr marL="1189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Error sources: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Only cloud edge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Height limited   </a:t>
            </a:r>
            <a:r>
              <a:rPr lang="en-US" dirty="0" smtClean="0">
                <a:solidFill>
                  <a:srgbClr val="000000"/>
                </a:solidFill>
              </a:rPr>
              <a:t>(cirrus or cumulous)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Height assignment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Cloud assumption </a:t>
            </a:r>
            <a:r>
              <a:rPr lang="en-US" dirty="0" smtClean="0">
                <a:solidFill>
                  <a:srgbClr val="000000"/>
                </a:solidFill>
              </a:rPr>
              <a:t>(track-able, real wind)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" y="698968"/>
            <a:ext cx="5571611" cy="519370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9725" y="5892674"/>
            <a:ext cx="5489679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lnSpc>
                <a:spcPct val="80000"/>
              </a:lnSpc>
              <a:buNone/>
            </a:pPr>
            <a:r>
              <a:rPr lang="en-US" sz="2000" dirty="0" smtClean="0"/>
              <a:t>Fig. Sears and </a:t>
            </a:r>
            <a:r>
              <a:rPr lang="en-US" sz="2000" dirty="0" err="1" smtClean="0"/>
              <a:t>Velden</a:t>
            </a:r>
            <a:r>
              <a:rPr lang="en-US" sz="2000" dirty="0" smtClean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99474086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 rot="5400000">
            <a:off x="7403372" y="1480949"/>
            <a:ext cx="1383893" cy="1313943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43225" y="85329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29020" y="765564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74704" y="87636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43225" y="85329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29020" y="765564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74704" y="87636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正方形/長方形 42"/>
          <p:cNvSpPr/>
          <p:nvPr/>
        </p:nvSpPr>
        <p:spPr bwMode="auto">
          <a:xfrm>
            <a:off x="2897910" y="1360139"/>
            <a:ext cx="6041302" cy="158972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 cmpd="sng">
            <a:solidFill>
              <a:srgbClr val="00009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0090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800" dirty="0" smtClean="0">
                <a:solidFill>
                  <a:srgbClr val="000090"/>
                </a:solidFill>
                <a:latin typeface="Arial" panose="020B0604020202020204" pitchFamily="34" charset="0"/>
              </a:rPr>
              <a:t>-CRTM</a:t>
            </a:r>
            <a:endParaRPr kumimoji="0" lang="en-US" altLang="ja-JP" sz="28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8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93993031"/>
              </p:ext>
            </p:extLst>
          </p:nvPr>
        </p:nvGraphicFramePr>
        <p:xfrm>
          <a:off x="3295740" y="1863778"/>
          <a:ext cx="3709369" cy="758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" name="Equation" r:id="rId4" imgW="1549400" imgH="317500" progId="Equation.3">
                  <p:embed/>
                </p:oleObj>
              </mc:Choice>
              <mc:Fallback>
                <p:oleObj name="Equation" r:id="rId4" imgW="1549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740" y="1863778"/>
                        <a:ext cx="3709369" cy="758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>
            <a:stCxn id="60" idx="2"/>
          </p:cNvCxnSpPr>
          <p:nvPr/>
        </p:nvCxnSpPr>
        <p:spPr bwMode="auto">
          <a:xfrm>
            <a:off x="6355471" y="2494713"/>
            <a:ext cx="0" cy="125667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ctangle 59"/>
          <p:cNvSpPr/>
          <p:nvPr/>
        </p:nvSpPr>
        <p:spPr bwMode="auto">
          <a:xfrm>
            <a:off x="5881694" y="1965097"/>
            <a:ext cx="947553" cy="529616"/>
          </a:xfrm>
          <a:prstGeom prst="rect">
            <a:avLst/>
          </a:prstGeom>
          <a:noFill/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 rot="5400000">
            <a:off x="1222215" y="208173"/>
            <a:ext cx="474832" cy="1511860"/>
          </a:xfrm>
          <a:prstGeom prst="ellipse">
            <a:avLst/>
          </a:prstGeom>
          <a:noFill/>
          <a:ln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 rot="5400000">
            <a:off x="1203929" y="2156985"/>
            <a:ext cx="474832" cy="2142180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 rot="5400000">
            <a:off x="7403372" y="1480949"/>
            <a:ext cx="1383893" cy="1313943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Multiply 68"/>
          <p:cNvSpPr/>
          <p:nvPr/>
        </p:nvSpPr>
        <p:spPr bwMode="auto">
          <a:xfrm>
            <a:off x="8015602" y="2041970"/>
            <a:ext cx="197917" cy="201209"/>
          </a:xfrm>
          <a:prstGeom prst="mathMultiply">
            <a:avLst>
              <a:gd name="adj1" fmla="val 12184"/>
            </a:avLst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" name="テキスト ボックス 12"/>
          <p:cNvSpPr txBox="1"/>
          <p:nvPr/>
        </p:nvSpPr>
        <p:spPr>
          <a:xfrm>
            <a:off x="2897910" y="3507338"/>
            <a:ext cx="6041302" cy="83099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rtlCol="0" anchor="b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Community Radiative Transfer Model (CRTM; Han et al. 2006)</a:t>
            </a:r>
            <a:endParaRPr kumimoji="1" lang="ja-JP" altLang="en-US" sz="1600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1" name="テキスト ボックス 25"/>
          <p:cNvSpPr txBox="1"/>
          <p:nvPr/>
        </p:nvSpPr>
        <p:spPr>
          <a:xfrm>
            <a:off x="670123" y="1240253"/>
            <a:ext cx="1545438" cy="1709608"/>
          </a:xfrm>
          <a:prstGeom prst="rect">
            <a:avLst/>
          </a:prstGeom>
          <a:solidFill>
            <a:srgbClr val="CCFFCC"/>
          </a:solidFill>
          <a:ln>
            <a:solidFill>
              <a:srgbClr val="006A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US" altLang="ja-JP" sz="2800" dirty="0" smtClean="0">
                <a:solidFill>
                  <a:srgbClr val="006A00"/>
                </a:solidFill>
                <a:latin typeface="+mn-lt"/>
                <a:ea typeface="HG丸ｺﾞｼｯｸM-PRO" pitchFamily="50" charset="-128"/>
              </a:rPr>
              <a:t>WRF</a:t>
            </a:r>
            <a:endParaRPr lang="en-US" altLang="ja-JP" sz="1200" dirty="0" smtClean="0">
              <a:solidFill>
                <a:srgbClr val="006A00"/>
              </a:solidFill>
              <a:latin typeface="+mn-lt"/>
              <a:ea typeface="HG丸ｺﾞｼｯｸM-PRO" pitchFamily="50" charset="-128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7911" y="3053430"/>
            <a:ext cx="62460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Calculate brightness temperature (Tb): h(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baseline="30000" dirty="0" err="1" smtClean="0">
                <a:solidFill>
                  <a:srgbClr val="000090"/>
                </a:solidFill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5740715" y="1402113"/>
            <a:ext cx="19697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Observation: y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7" name="Straight Connector 26"/>
          <p:cNvCxnSpPr>
            <a:stCxn id="26" idx="3"/>
            <a:endCxn id="69" idx="0"/>
          </p:cNvCxnSpPr>
          <p:nvPr/>
        </p:nvCxnSpPr>
        <p:spPr bwMode="auto">
          <a:xfrm>
            <a:off x="7710441" y="1632946"/>
            <a:ext cx="352696" cy="4573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8" y="45420"/>
            <a:ext cx="8961121" cy="600075"/>
          </a:xfrm>
        </p:spPr>
        <p:txBody>
          <a:bodyPr/>
          <a:lstStyle/>
          <a:p>
            <a:r>
              <a:rPr lang="en-US" dirty="0" smtClean="0"/>
              <a:t>Tb Data </a:t>
            </a:r>
            <a:r>
              <a:rPr lang="en-US" dirty="0"/>
              <a:t>A</a:t>
            </a:r>
            <a:r>
              <a:rPr lang="en-US" dirty="0" smtClean="0"/>
              <a:t>ssimilation: WRF-EnKF</a:t>
            </a:r>
            <a:r>
              <a:rPr lang="en-US" dirty="0"/>
              <a:t> </a:t>
            </a:r>
            <a:r>
              <a:rPr lang="en-US" dirty="0" smtClean="0"/>
              <a:t>via CRTM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81604" y="4660279"/>
            <a:ext cx="9192171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/>
              <a:t>WRF</a:t>
            </a:r>
            <a:r>
              <a:rPr lang="en-US" dirty="0"/>
              <a:t> version 3.6.1 (</a:t>
            </a:r>
            <a:r>
              <a:rPr lang="en-US" dirty="0" err="1"/>
              <a:t>Skamarock</a:t>
            </a:r>
            <a:r>
              <a:rPr lang="en-US" dirty="0"/>
              <a:t> et al. 2008)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>
                <a:solidFill>
                  <a:srgbClr val="000000"/>
                </a:solidFill>
              </a:rPr>
              <a:t>PSU WRF-</a:t>
            </a:r>
            <a:r>
              <a:rPr lang="en-US" b="1" dirty="0" err="1" smtClean="0">
                <a:solidFill>
                  <a:srgbClr val="000000"/>
                </a:solidFill>
              </a:rPr>
              <a:t>EnKF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Zhang </a:t>
            </a:r>
            <a:r>
              <a:rPr lang="en-US" dirty="0">
                <a:solidFill>
                  <a:srgbClr val="000000"/>
                </a:solidFill>
              </a:rPr>
              <a:t>et al. (2009); </a:t>
            </a:r>
            <a:r>
              <a:rPr lang="en-US" dirty="0" err="1">
                <a:solidFill>
                  <a:srgbClr val="000000"/>
                </a:solidFill>
              </a:rPr>
              <a:t>Weng</a:t>
            </a:r>
            <a:r>
              <a:rPr lang="en-US" dirty="0">
                <a:solidFill>
                  <a:srgbClr val="000000"/>
                </a:solidFill>
              </a:rPr>
              <a:t> and Zhang (2012)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Ensemble size: 60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Relaxation to prior: alpha=0.5 (Zhang et al. 2004)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49630" y="739120"/>
            <a:ext cx="2886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528060" y="2986979"/>
            <a:ext cx="6066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t+dt</a:t>
            </a:r>
            <a:endParaRPr lang="en-US" dirty="0">
              <a:solidFill>
                <a:srgbClr val="006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646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6E-6 -1.79208E-6 L 0.0533 0.33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16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861E-6 -4.33665E-6 L 0.02066 0.349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7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0035 0.338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1 0.33365 L 0.05331 0.38296 C 0.05331 0.40519 0.25404 0.43297 0.41778 0.43297 L 0.7833 0.43297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9" y="49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34985 L 0.02066 0.40635 C 0.02066 0.43205 0.23025 0.46446 0.40128 0.46446 L 0.78312 0.46446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14" y="57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33804 L 0.00034 0.3862 C 0.00034 0.4082 0.16947 0.43621 0.30769 0.43621 L 0.6166 0.43621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4" y="49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47 0.4332 L 0.78364 0.244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12 0.46446 L 0.78329 0.21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6 0.43621 L 0.61677 0.1340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64 0.24497 L 0.78329 0.1944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2107 L 0.75673 0.1947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-8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77 0.13406 L 0.65393 0.162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19449 L 0.7833 0.09632 C 0.7833 0.05302 0.56729 -3.32716E-6 0.39156 -3.32716E-6 L -3.88435E-6 -3.32716E-6 " pathEditMode="relative" rAng="0" ptsTypes="FfFF"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73" y="-972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56 0.19472 L 0.75656 0.09655 C 0.75656 0.05326 0.54784 0.00023 0.3782 0.00023 L 0.00018 0.00023 " pathEditMode="relative" rAng="0" ptsTypes="FfFF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9" y="-97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93 0.16207 L 0.65393 0.08034 C 0.65393 0.04445 0.47352 0.00046 0.32679 0.00046 L 0.00017 0.00046 " pathEditMode="relative" rAng="0" ptsTypes="FfFF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7" y="-8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6E-6 -1.79208E-6 L 0.0533 0.3336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1667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861E-6 -4.33665E-6 L 0.02066 0.349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74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0035 0.3380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7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1 0.33365 L 0.05331 0.38296 C 0.05331 0.40519 0.25404 0.43297 0.41778 0.43297 L 0.7833 0.43297 " pathEditMode="relative" rAng="0" ptsTypes="FfFF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9" y="495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34985 L 0.02066 0.40635 C 0.02066 0.43205 0.23025 0.46446 0.40128 0.46446 L 0.78312 0.46446 " pathEditMode="relative" rAng="0" ptsTypes="FfFF"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14" y="571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33804 L 0.00034 0.3862 C 0.00034 0.4082 0.16947 0.43621 0.30769 0.43621 L 0.6166 0.43621 " pathEditMode="relative" rAng="0" ptsTypes="FfFF">
                                      <p:cBhvr>
                                        <p:cTn id="1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4" y="49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2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47 0.4332 L 0.78364 0.2449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12 0.46446 L 0.78329 0.210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8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6 0.43621 L 0.61677 0.1340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1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64 0.24497 L 0.78329 0.194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2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2107 L 0.75673 0.1947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-81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77 0.13406 L 0.65393 0.1620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6" presetID="5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19449 L 0.7833 0.09632 C 0.7833 0.05302 0.56729 -3.32716E-6 0.39156 -3.32716E-6 L -3.88435E-6 -3.32716E-6 " pathEditMode="relative" rAng="0" ptsTypes="FfFF"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73" y="-97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56 0.19472 L 0.75656 0.09655 C 0.75656 0.05326 0.54784 0.00023 0.3782 0.00023 L 0.00018 0.00023 " pathEditMode="relative" rAng="0" ptsTypes="FfFF">
                                      <p:cBhvr>
                                        <p:cTn id="1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9" y="-972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93 0.16207 L 0.65393 0.08034 C 0.65393 0.04445 0.47352 0.00046 0.32679 0.00046 L 0.00017 0.00046 " pathEditMode="relative" rAng="0" ptsTypes="FfFF">
                                      <p:cBhvr>
                                        <p:cTn id="1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7" y="-8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65" grpId="6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7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7" animBg="1"/>
      <p:bldP spid="60" grpId="0" animBg="1"/>
      <p:bldP spid="68" grpId="0" animBg="1"/>
      <p:bldP spid="68" grpId="1" animBg="1"/>
      <p:bldP spid="69" grpId="0" animBg="1"/>
      <p:bldP spid="70" grpId="0" animBg="1"/>
      <p:bldP spid="2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 smtClean="0"/>
              <a:t>Flow-dependent Observation Error Inflation</a:t>
            </a:r>
            <a:endParaRPr lang="en-US" b="0" i="1" dirty="0"/>
          </a:p>
        </p:txBody>
      </p:sp>
      <p:sp>
        <p:nvSpPr>
          <p:cNvPr id="31" name="正方形/長方形 42"/>
          <p:cNvSpPr/>
          <p:nvPr/>
        </p:nvSpPr>
        <p:spPr bwMode="auto">
          <a:xfrm>
            <a:off x="182877" y="732833"/>
            <a:ext cx="8793713" cy="2120617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Original </a:t>
            </a:r>
            <a:r>
              <a:rPr kumimoji="0" lang="en-US" altLang="ja-JP" sz="2400" b="1" u="sng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 Equation</a:t>
            </a:r>
            <a:endParaRPr kumimoji="0" lang="en-US" altLang="ja-JP" sz="24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7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89914484"/>
              </p:ext>
            </p:extLst>
          </p:nvPr>
        </p:nvGraphicFramePr>
        <p:xfrm>
          <a:off x="261216" y="1180576"/>
          <a:ext cx="7283145" cy="161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4" imgW="3098800" imgH="685800" progId="Equation.3">
                  <p:embed/>
                </p:oleObj>
              </mc:Choice>
              <mc:Fallback>
                <p:oleObj name="Equation" r:id="rId4" imgW="30988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16" y="1180576"/>
                        <a:ext cx="7283145" cy="1611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21902207"/>
              </p:ext>
            </p:extLst>
          </p:nvPr>
        </p:nvGraphicFramePr>
        <p:xfrm>
          <a:off x="799683" y="3344175"/>
          <a:ext cx="4103740" cy="878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6" imgW="1955800" imgH="419100" progId="Equation.3">
                  <p:embed/>
                </p:oleObj>
              </mc:Choice>
              <mc:Fallback>
                <p:oleObj name="Equation" r:id="rId6" imgW="1955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683" y="3344175"/>
                        <a:ext cx="4103740" cy="878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82878" y="2913732"/>
            <a:ext cx="81483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Suppose x is SLP, if model is clear-sky &amp; obs. is cloudy-sky, 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 bwMode="auto">
          <a:xfrm>
            <a:off x="4951737" y="3540344"/>
            <a:ext cx="40248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of reduction may occur.</a:t>
            </a:r>
          </a:p>
        </p:txBody>
      </p:sp>
      <p:sp>
        <p:nvSpPr>
          <p:cNvPr id="70" name="正方形/長方形 42"/>
          <p:cNvSpPr/>
          <p:nvPr/>
        </p:nvSpPr>
        <p:spPr bwMode="auto">
          <a:xfrm>
            <a:off x="1580657" y="1190931"/>
            <a:ext cx="3982705" cy="1601489"/>
          </a:xfrm>
          <a:prstGeom prst="rect">
            <a:avLst/>
          </a:prstGeom>
          <a:solidFill>
            <a:srgbClr val="0000FF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71" name="正方形/長方形 42"/>
          <p:cNvSpPr/>
          <p:nvPr/>
        </p:nvSpPr>
        <p:spPr bwMode="auto">
          <a:xfrm>
            <a:off x="5741285" y="1604188"/>
            <a:ext cx="1803076" cy="869652"/>
          </a:xfrm>
          <a:prstGeom prst="rect">
            <a:avLst/>
          </a:prstGeom>
          <a:solidFill>
            <a:srgbClr val="006A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000" dirty="0" smtClean="0">
              <a:solidFill>
                <a:srgbClr val="006A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2390732" y="861601"/>
            <a:ext cx="421342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0090"/>
                </a:solidFill>
              </a:rPr>
              <a:t>Kalman</a:t>
            </a:r>
            <a:r>
              <a:rPr lang="en-US" dirty="0" smtClean="0">
                <a:solidFill>
                  <a:srgbClr val="000090"/>
                </a:solidFill>
              </a:rPr>
              <a:t> Gain=weight</a:t>
            </a: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4497446" y="1273201"/>
            <a:ext cx="30469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6A00"/>
                </a:solidFill>
              </a:rPr>
              <a:t>Innovation</a:t>
            </a:r>
          </a:p>
        </p:txBody>
      </p:sp>
      <p:sp>
        <p:nvSpPr>
          <p:cNvPr id="76" name="正方形/長方形 42"/>
          <p:cNvSpPr/>
          <p:nvPr/>
        </p:nvSpPr>
        <p:spPr bwMode="auto">
          <a:xfrm>
            <a:off x="182879" y="4317171"/>
            <a:ext cx="8793713" cy="2353085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Updated </a:t>
            </a:r>
            <a:r>
              <a:rPr kumimoji="0" lang="en-US" altLang="ja-JP" sz="2400" b="1" u="sng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 Equation</a:t>
            </a:r>
            <a:endParaRPr kumimoji="0" lang="en-US" altLang="ja-JP" sz="24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7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68261218"/>
              </p:ext>
            </p:extLst>
          </p:nvPr>
        </p:nvGraphicFramePr>
        <p:xfrm>
          <a:off x="511175" y="4765013"/>
          <a:ext cx="6783388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Equation" r:id="rId8" imgW="3314700" imgH="787400" progId="Equation.3">
                  <p:embed/>
                </p:oleObj>
              </mc:Choice>
              <mc:Fallback>
                <p:oleObj name="Equation" r:id="rId8" imgW="33147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4765013"/>
                        <a:ext cx="6783388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正方形/長方形 42"/>
          <p:cNvSpPr/>
          <p:nvPr/>
        </p:nvSpPr>
        <p:spPr bwMode="auto">
          <a:xfrm>
            <a:off x="1663487" y="5524524"/>
            <a:ext cx="3899875" cy="781277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1711803" y="6226916"/>
            <a:ext cx="38515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 Error Inflation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611679" y="4044572"/>
            <a:ext cx="3466909" cy="881348"/>
          </a:xfrm>
          <a:prstGeom prst="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5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3656552"/>
              </p:ext>
            </p:extLst>
          </p:nvPr>
        </p:nvGraphicFramePr>
        <p:xfrm>
          <a:off x="5706775" y="4081188"/>
          <a:ext cx="3337303" cy="824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10" imgW="1803400" imgH="444500" progId="Equation.3">
                  <p:embed/>
                </p:oleObj>
              </mc:Choice>
              <mc:Fallback>
                <p:oleObj name="Equation" r:id="rId10" imgW="1803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775" y="4081188"/>
                        <a:ext cx="3337303" cy="824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12443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67437"/>
              </p:ext>
            </p:extLst>
          </p:nvPr>
        </p:nvGraphicFramePr>
        <p:xfrm>
          <a:off x="5589987" y="1981719"/>
          <a:ext cx="3443062" cy="34399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1866"/>
                <a:gridCol w="491866"/>
                <a:gridCol w="491866"/>
                <a:gridCol w="491866"/>
                <a:gridCol w="491866"/>
                <a:gridCol w="491866"/>
                <a:gridCol w="491866"/>
              </a:tblGrid>
              <a:tr h="49142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2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8403" marR="98403" marT="49201" marB="49201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sz="2500" dirty="0" smtClean="0"/>
              <a:t>Successive Covariance Localization (Zhang et al. 2004)</a:t>
            </a:r>
            <a:endParaRPr lang="en-US" sz="2500" b="0" i="1" dirty="0"/>
          </a:p>
        </p:txBody>
      </p:sp>
      <p:pic>
        <p:nvPicPr>
          <p:cNvPr id="2" name="Picture 1" descr="roi_b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9594" r="3460" b="13547"/>
          <a:stretch/>
        </p:blipFill>
        <p:spPr>
          <a:xfrm>
            <a:off x="0" y="1123465"/>
            <a:ext cx="5530439" cy="499885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70083" y="6232125"/>
            <a:ext cx="3465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/>
              <a:t>Radius of influence (km)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5105" y="743271"/>
            <a:ext cx="5108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/>
              <a:t>RMSE of Brightness Temperature (K)</a:t>
            </a:r>
            <a:endParaRPr lang="en-US" dirty="0"/>
          </a:p>
        </p:txBody>
      </p:sp>
      <p:sp>
        <p:nvSpPr>
          <p:cNvPr id="99" name="5-Point Star 98"/>
          <p:cNvSpPr/>
          <p:nvPr/>
        </p:nvSpPr>
        <p:spPr bwMode="auto">
          <a:xfrm>
            <a:off x="8343899" y="1734997"/>
            <a:ext cx="381904" cy="409405"/>
          </a:xfrm>
          <a:prstGeom prst="star5">
            <a:avLst/>
          </a:prstGeom>
          <a:solidFill>
            <a:srgbClr val="000090"/>
          </a:solidFill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7399737" y="1815808"/>
            <a:ext cx="328594" cy="328594"/>
          </a:xfrm>
          <a:prstGeom prst="ellipse">
            <a:avLst/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7399737" y="3789558"/>
            <a:ext cx="328594" cy="328594"/>
          </a:xfrm>
          <a:prstGeom prst="ellipse">
            <a:avLst/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5431051" y="3789558"/>
            <a:ext cx="328594" cy="328594"/>
          </a:xfrm>
          <a:prstGeom prst="ellipse">
            <a:avLst/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8" name="5-Point Star 107"/>
          <p:cNvSpPr/>
          <p:nvPr/>
        </p:nvSpPr>
        <p:spPr bwMode="auto">
          <a:xfrm>
            <a:off x="8343899" y="4686929"/>
            <a:ext cx="381904" cy="409405"/>
          </a:xfrm>
          <a:prstGeom prst="star5">
            <a:avLst/>
          </a:prstGeom>
          <a:solidFill>
            <a:srgbClr val="000090"/>
          </a:solidFill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9" name="5-Point Star 108"/>
          <p:cNvSpPr/>
          <p:nvPr/>
        </p:nvSpPr>
        <p:spPr bwMode="auto">
          <a:xfrm>
            <a:off x="5399035" y="4686929"/>
            <a:ext cx="381904" cy="409405"/>
          </a:xfrm>
          <a:prstGeom prst="star5">
            <a:avLst/>
          </a:prstGeom>
          <a:solidFill>
            <a:srgbClr val="000090"/>
          </a:solidFill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7851858" y="1981719"/>
            <a:ext cx="0" cy="19649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Content Placeholder 2"/>
          <p:cNvSpPr txBox="1">
            <a:spLocks/>
          </p:cNvSpPr>
          <p:nvPr/>
        </p:nvSpPr>
        <p:spPr bwMode="auto">
          <a:xfrm>
            <a:off x="6251231" y="842388"/>
            <a:ext cx="2892769" cy="8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33" indent="0">
              <a:spcBef>
                <a:spcPts val="264"/>
              </a:spcBef>
              <a:buNone/>
            </a:pPr>
            <a:r>
              <a:rPr lang="en-US" dirty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-grid: ROI=30km</a:t>
            </a:r>
          </a:p>
          <a:p>
            <a:pPr marL="8333" indent="0">
              <a:spcBef>
                <a:spcPts val="264"/>
              </a:spcBef>
              <a:buNone/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for small scale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flipH="1">
            <a:off x="5589988" y="5656266"/>
            <a:ext cx="295829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Content Placeholder 2"/>
          <p:cNvSpPr txBox="1">
            <a:spLocks/>
          </p:cNvSpPr>
          <p:nvPr/>
        </p:nvSpPr>
        <p:spPr bwMode="auto">
          <a:xfrm>
            <a:off x="5759645" y="5660653"/>
            <a:ext cx="2892769" cy="8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33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6-grid: ROI=300km</a:t>
            </a:r>
          </a:p>
          <a:p>
            <a:pPr marL="8333" indent="0">
              <a:spcBef>
                <a:spcPts val="264"/>
              </a:spcBef>
              <a:buNone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for large scale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746207"/>
              </p:ext>
            </p:extLst>
          </p:nvPr>
        </p:nvGraphicFramePr>
        <p:xfrm>
          <a:off x="34136" y="5944226"/>
          <a:ext cx="5011531" cy="4914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15933"/>
                <a:gridCol w="715933"/>
                <a:gridCol w="715933"/>
                <a:gridCol w="715933"/>
                <a:gridCol w="715933"/>
                <a:gridCol w="715933"/>
                <a:gridCol w="715933"/>
              </a:tblGrid>
              <a:tr h="49142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8403" marR="98403" marT="49201" marB="49201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5-Point Star 18"/>
          <p:cNvSpPr/>
          <p:nvPr/>
        </p:nvSpPr>
        <p:spPr bwMode="auto">
          <a:xfrm>
            <a:off x="5399035" y="1734997"/>
            <a:ext cx="381904" cy="409405"/>
          </a:xfrm>
          <a:prstGeom prst="star5">
            <a:avLst/>
          </a:prstGeom>
          <a:solidFill>
            <a:srgbClr val="000090"/>
          </a:solidFill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6620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/>
          <p:cNvCxnSpPr/>
          <p:nvPr/>
        </p:nvCxnSpPr>
        <p:spPr bwMode="auto">
          <a:xfrm>
            <a:off x="3427488" y="4283661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3427488" y="5237598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>
            <a:off x="4291920" y="4962981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4200615" y="3648408"/>
            <a:ext cx="0" cy="27173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137564" y="4962981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>
            <a:off x="6866293" y="4962981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6774988" y="3648408"/>
            <a:ext cx="0" cy="27173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8761435" y="2462042"/>
            <a:ext cx="0" cy="36723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763280" y="2506223"/>
            <a:ext cx="2611206" cy="169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正方形/長方形 42"/>
          <p:cNvSpPr/>
          <p:nvPr/>
        </p:nvSpPr>
        <p:spPr bwMode="auto">
          <a:xfrm>
            <a:off x="28865" y="1002123"/>
            <a:ext cx="9045864" cy="797141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Observing System Simulation Experiments </a:t>
            </a:r>
            <a:r>
              <a:rPr kumimoji="0" lang="en-US" altLang="ja-JP" sz="2700" b="0" dirty="0"/>
              <a:t>(OSSE)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9274" y="1002123"/>
            <a:ext cx="9192171" cy="79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Truth run: </a:t>
            </a:r>
            <a:r>
              <a:rPr lang="en-US" b="1" dirty="0" smtClean="0"/>
              <a:t>Hurricane </a:t>
            </a:r>
            <a:r>
              <a:rPr lang="en-US" b="1" dirty="0"/>
              <a:t>Karl</a:t>
            </a:r>
            <a:r>
              <a:rPr lang="en-US" dirty="0"/>
              <a:t>, </a:t>
            </a:r>
            <a:r>
              <a:rPr lang="en-US" dirty="0" smtClean="0"/>
              <a:t>21Z </a:t>
            </a:r>
            <a:r>
              <a:rPr lang="en-US" dirty="0"/>
              <a:t>16 – 00Z 18 SEP 2010 </a:t>
            </a:r>
            <a:endParaRPr lang="en-US" dirty="0" smtClean="0"/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Resolution</a:t>
            </a:r>
            <a:r>
              <a:rPr lang="en-US" dirty="0"/>
              <a:t>: </a:t>
            </a:r>
            <a:r>
              <a:rPr lang="en-US" b="1" dirty="0" smtClean="0"/>
              <a:t>27, 9 </a:t>
            </a:r>
            <a:r>
              <a:rPr lang="en-US" b="1" dirty="0"/>
              <a:t>&amp; </a:t>
            </a:r>
            <a:r>
              <a:rPr lang="en-US" b="1" dirty="0" smtClean="0"/>
              <a:t>3 km (D1-D3), EnKF only for D3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425731" y="2471223"/>
            <a:ext cx="5335704" cy="35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763280" y="233946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153341" y="2339464"/>
            <a:ext cx="0" cy="28268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789536" y="2339464"/>
            <a:ext cx="0" cy="28268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425731" y="2339464"/>
            <a:ext cx="0" cy="3491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761435" y="233946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77389" y="200972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19Z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305741" y="2008559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20Z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13114" y="2005395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21Z/16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8122825" y="2007392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00Z/18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87329" y="2021832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12Z/16</a:t>
            </a:r>
          </a:p>
        </p:txBody>
      </p:sp>
      <p:sp>
        <p:nvSpPr>
          <p:cNvPr id="20" name="Down Arrow 19"/>
          <p:cNvSpPr/>
          <p:nvPr/>
        </p:nvSpPr>
        <p:spPr bwMode="auto">
          <a:xfrm>
            <a:off x="4824061" y="2688594"/>
            <a:ext cx="417823" cy="629729"/>
          </a:xfrm>
          <a:prstGeom prst="downArrow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246920" y="4052827"/>
            <a:ext cx="3115802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HPI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427488" y="414231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761435" y="414231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角丸四角形 7"/>
          <p:cNvSpPr/>
          <p:nvPr/>
        </p:nvSpPr>
        <p:spPr bwMode="auto">
          <a:xfrm>
            <a:off x="3589066" y="4596819"/>
            <a:ext cx="5172369" cy="394369"/>
          </a:xfrm>
          <a:prstGeom prst="roundRect">
            <a:avLst/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90"/>
                </a:solidFill>
              </a:rPr>
              <a:t>Infrared </a:t>
            </a:r>
            <a:r>
              <a:rPr lang="en-US" sz="2400" dirty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b </a:t>
            </a:r>
            <a:r>
              <a:rPr lang="en-US" sz="2400" dirty="0">
                <a:solidFill>
                  <a:srgbClr val="000090"/>
                </a:solidFill>
              </a:rPr>
              <a:t>(</a:t>
            </a:r>
            <a:r>
              <a:rPr lang="en-US" sz="2400" dirty="0" smtClean="0">
                <a:solidFill>
                  <a:srgbClr val="000090"/>
                </a:solidFill>
              </a:rPr>
              <a:t>ch8,9&amp;10)</a:t>
            </a:r>
            <a:endParaRPr kumimoji="0" lang="en-US" altLang="ja-JP" sz="2400" dirty="0" smtClean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17" name="角丸四角形 7"/>
          <p:cNvSpPr/>
          <p:nvPr/>
        </p:nvSpPr>
        <p:spPr bwMode="auto">
          <a:xfrm>
            <a:off x="1886490" y="2603387"/>
            <a:ext cx="1767609" cy="381903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Airborne</a:t>
            </a:r>
            <a:endParaRPr kumimoji="0" lang="en-US" altLang="ja-JP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3780363" y="628249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22:00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4689095" y="628249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22:10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6356505" y="628249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23:</a:t>
            </a:r>
            <a:r>
              <a:rPr lang="en-US" sz="2000" dirty="0"/>
              <a:t>0</a:t>
            </a:r>
            <a:r>
              <a:rPr lang="en-US" sz="2000" dirty="0" smtClean="0"/>
              <a:t>0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7422901" y="620703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61" name="テキスト ボックス 25"/>
          <p:cNvSpPr txBox="1"/>
          <p:nvPr/>
        </p:nvSpPr>
        <p:spPr>
          <a:xfrm>
            <a:off x="246920" y="5006764"/>
            <a:ext cx="3115802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BT+HPI</a:t>
            </a: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3427488" y="509625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8761435" y="509625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角丸四角形 7"/>
          <p:cNvSpPr/>
          <p:nvPr/>
        </p:nvSpPr>
        <p:spPr bwMode="auto">
          <a:xfrm>
            <a:off x="3589066" y="3616556"/>
            <a:ext cx="1334498" cy="39436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minSLP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5524669" y="620763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80" name="角丸四角形 7"/>
          <p:cNvSpPr/>
          <p:nvPr/>
        </p:nvSpPr>
        <p:spPr bwMode="auto">
          <a:xfrm>
            <a:off x="6165026" y="3616556"/>
            <a:ext cx="1334498" cy="39436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minSLP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1" name="テキスト ボックス 25"/>
          <p:cNvSpPr txBox="1"/>
          <p:nvPr/>
        </p:nvSpPr>
        <p:spPr>
          <a:xfrm>
            <a:off x="4544306" y="2000377"/>
            <a:ext cx="3115802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True simulation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779367" y="4571481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Every 10 min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779367" y="3616556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Every 1 hour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91647" y="2732444"/>
            <a:ext cx="2827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ynthetic observations</a:t>
            </a:r>
            <a:endParaRPr lang="en-US" sz="2000" i="1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3427488" y="6224408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テキスト ボックス 25"/>
          <p:cNvSpPr txBox="1"/>
          <p:nvPr/>
        </p:nvSpPr>
        <p:spPr>
          <a:xfrm>
            <a:off x="246920" y="5993574"/>
            <a:ext cx="3115802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AMV+BT+HPI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3427488" y="6083061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8761435" y="611037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角丸四角形 7"/>
          <p:cNvSpPr/>
          <p:nvPr/>
        </p:nvSpPr>
        <p:spPr bwMode="auto">
          <a:xfrm>
            <a:off x="3585220" y="5509050"/>
            <a:ext cx="1334498" cy="3943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800000"/>
                </a:solidFill>
              </a:rPr>
              <a:t>AMVs</a:t>
            </a:r>
            <a:endParaRPr kumimoji="0" lang="en-US" altLang="ja-JP" sz="2400" dirty="0" smtClean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角丸四角形 7"/>
          <p:cNvSpPr/>
          <p:nvPr/>
        </p:nvSpPr>
        <p:spPr bwMode="auto">
          <a:xfrm>
            <a:off x="6161180" y="5509050"/>
            <a:ext cx="1334498" cy="3943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800000"/>
                </a:solidFill>
              </a:rPr>
              <a:t>AMVs</a:t>
            </a:r>
            <a:endParaRPr kumimoji="0" lang="en-US" altLang="ja-JP" sz="2400" dirty="0" smtClean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1775521" y="5509050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Every 1 hour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4394652" y="5917075"/>
            <a:ext cx="0" cy="4623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6969025" y="5917075"/>
            <a:ext cx="0" cy="4623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061696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4" t="14529" b="21590"/>
          <a:stretch/>
        </p:blipFill>
        <p:spPr>
          <a:xfrm>
            <a:off x="1574787" y="4089380"/>
            <a:ext cx="7457250" cy="278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15174" r="50102" b="25308"/>
          <a:stretch/>
        </p:blipFill>
        <p:spPr>
          <a:xfrm>
            <a:off x="1574787" y="1509530"/>
            <a:ext cx="5966438" cy="2592466"/>
          </a:xfrm>
          <a:prstGeom prst="rect">
            <a:avLst/>
          </a:prstGeom>
        </p:spPr>
      </p:pic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Performance Assimilating Simulated Radiance </a:t>
            </a:r>
            <a:endParaRPr lang="en-US" sz="27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-55518" y="2170478"/>
            <a:ext cx="1776362" cy="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Verifying truth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7513467" y="4838953"/>
            <a:ext cx="959980" cy="12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AMV +BT +HPI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94981" y="717699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Brightness Temperature of GOES-R ABI Ch14 (11.2 µm)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39463" y="4838953"/>
            <a:ext cx="959980" cy="89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BT +HPI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7513467" y="2187779"/>
            <a:ext cx="95998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HPI</a:t>
            </a:r>
            <a:endParaRPr lang="en-US" dirty="0" smtClean="0">
              <a:solidFill>
                <a:srgbClr val="8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2" t="9825" r="68264" b="53344"/>
          <a:stretch/>
        </p:blipFill>
        <p:spPr>
          <a:xfrm>
            <a:off x="8513768" y="2209105"/>
            <a:ext cx="573787" cy="37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4" t="14263" b="22004"/>
          <a:stretch/>
        </p:blipFill>
        <p:spPr>
          <a:xfrm>
            <a:off x="1832096" y="4089380"/>
            <a:ext cx="7166768" cy="2768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r="50023" b="25910"/>
          <a:stretch/>
        </p:blipFill>
        <p:spPr>
          <a:xfrm>
            <a:off x="-51807" y="1519759"/>
            <a:ext cx="7623084" cy="2569621"/>
          </a:xfrm>
          <a:prstGeom prst="rect">
            <a:avLst/>
          </a:prstGeom>
        </p:spPr>
      </p:pic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Performance Assimilating Simulated Radiance </a:t>
            </a:r>
            <a:endParaRPr lang="en-US" sz="27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-55518" y="2170478"/>
            <a:ext cx="1776362" cy="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Verifying truth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7513467" y="4838953"/>
            <a:ext cx="959980" cy="129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AMV +BT +HPI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94981" y="717699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10-m wind speed (m/s)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39463" y="4838953"/>
            <a:ext cx="959980" cy="89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BT +HPI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7513467" y="2187779"/>
            <a:ext cx="95998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HPI</a:t>
            </a:r>
            <a:endParaRPr lang="en-US" dirty="0" smtClean="0">
              <a:solidFill>
                <a:srgbClr val="8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6" t="9308" r="11897"/>
          <a:stretch/>
        </p:blipFill>
        <p:spPr>
          <a:xfrm>
            <a:off x="8473446" y="1603261"/>
            <a:ext cx="670553" cy="5588049"/>
          </a:xfrm>
          <a:prstGeom prst="rect">
            <a:avLst/>
          </a:prstGeom>
        </p:spPr>
      </p:pic>
      <p:sp>
        <p:nvSpPr>
          <p:cNvPr id="13" name="Donut 12"/>
          <p:cNvSpPr/>
          <p:nvPr/>
        </p:nvSpPr>
        <p:spPr bwMode="auto">
          <a:xfrm rot="20993991">
            <a:off x="2212196" y="4281030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onut 13"/>
          <p:cNvSpPr/>
          <p:nvPr/>
        </p:nvSpPr>
        <p:spPr bwMode="auto">
          <a:xfrm rot="20993991">
            <a:off x="5413586" y="4362619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764161" y="3619001"/>
            <a:ext cx="4985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Secondary horizontal wind maximum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6" name="Straight Connector 15"/>
          <p:cNvCxnSpPr>
            <a:stCxn id="15" idx="2"/>
            <a:endCxn id="13" idx="6"/>
          </p:cNvCxnSpPr>
          <p:nvPr/>
        </p:nvCxnSpPr>
        <p:spPr bwMode="auto">
          <a:xfrm flipH="1">
            <a:off x="4464469" y="4080666"/>
            <a:ext cx="792308" cy="477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15" idx="2"/>
            <a:endCxn id="14" idx="1"/>
          </p:cNvCxnSpPr>
          <p:nvPr/>
        </p:nvCxnSpPr>
        <p:spPr bwMode="auto">
          <a:xfrm>
            <a:off x="5256777" y="4080666"/>
            <a:ext cx="442591" cy="567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228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15039</TotalTime>
  <Words>1936</Words>
  <Application>Microsoft Macintosh PowerPoint</Application>
  <PresentationFormat>On-screen Show (4:3)</PresentationFormat>
  <Paragraphs>280</Paragraphs>
  <Slides>21</Slides>
  <Notes>19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2_Standarddesign</vt:lpstr>
      <vt:lpstr>Equation</vt:lpstr>
      <vt:lpstr>Assimilation of All-sky Infrared Brightness Temperatures  and  Atmospheric  Motion Vectors  in  Tropical Cyclone Analysis</vt:lpstr>
      <vt:lpstr>New Satellites!  ~Himawari-8 AHI &amp; GOES-R ABI~</vt:lpstr>
      <vt:lpstr>Satellite-Retrieved Atmospheric Motion Vectors (AMV) </vt:lpstr>
      <vt:lpstr>Tb Data Assimilation: WRF-EnKF via CRTM </vt:lpstr>
      <vt:lpstr>Flow-dependent Observation Error Inflation</vt:lpstr>
      <vt:lpstr>Successive Covariance Localization (Zhang et al. 2004)</vt:lpstr>
      <vt:lpstr>Observing System Simulation Experiments (OSSE)</vt:lpstr>
      <vt:lpstr>EnKF Performance Assimilating Simulated Radiance </vt:lpstr>
      <vt:lpstr>EnKF Performance Assimilating Simulated Radiance </vt:lpstr>
      <vt:lpstr>EnKF Performance on Tropical Cyclone Intensity</vt:lpstr>
      <vt:lpstr>EnKF Performance on Horizontal wind</vt:lpstr>
      <vt:lpstr>EnKF Performance on Vapor </vt:lpstr>
      <vt:lpstr>Concluding Remarks</vt:lpstr>
      <vt:lpstr>PowerPoint Presentation</vt:lpstr>
      <vt:lpstr>PowerPoint Presentation</vt:lpstr>
      <vt:lpstr>0. Supplementary slides</vt:lpstr>
      <vt:lpstr>Channel Selection based on Correlation Analysis</vt:lpstr>
      <vt:lpstr>EnKF Performance on 10-m wind speeds</vt:lpstr>
      <vt:lpstr>EnKF Performance on Radar Reflectivity</vt:lpstr>
      <vt:lpstr>Simulated Radiance and Correlations to SLP</vt:lpstr>
      <vt:lpstr>Correlations of Radiance to Model State Variables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Masashi Minamide</cp:lastModifiedBy>
  <cp:revision>496</cp:revision>
  <dcterms:created xsi:type="dcterms:W3CDTF">2014-10-30T21:00:41Z</dcterms:created>
  <dcterms:modified xsi:type="dcterms:W3CDTF">2015-12-11T13:16:53Z</dcterms:modified>
</cp:coreProperties>
</file>