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3149E4-FF3C-D046-BB13-4E42D0BBC673}" type="doc">
      <dgm:prSet loTypeId="urn:microsoft.com/office/officeart/2005/8/layout/equation2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3A6CE5-29B1-DD44-A159-233182007181}" type="pres">
      <dgm:prSet presAssocID="{EB3149E4-FF3C-D046-BB13-4E42D0BBC6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5938810-3E9A-204A-9563-82DFBF9ECCAA}" type="presOf" srcId="{EB3149E4-FF3C-D046-BB13-4E42D0BBC673}" destId="{7D3A6CE5-29B1-DD44-A159-233182007181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3149E4-FF3C-D046-BB13-4E42D0BBC673}" type="doc">
      <dgm:prSet loTypeId="urn:microsoft.com/office/officeart/2005/8/layout/equation2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3A6CE5-29B1-DD44-A159-233182007181}" type="pres">
      <dgm:prSet presAssocID="{EB3149E4-FF3C-D046-BB13-4E42D0BBC6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BEDB074-4387-4943-942F-3B5A3DD21959}" type="presOf" srcId="{EB3149E4-FF3C-D046-BB13-4E42D0BBC673}" destId="{7D3A6CE5-29B1-DD44-A159-233182007181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5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16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oleObject" Target="../embeddings/oleObject3.bin"/><Relationship Id="rId9" Type="http://schemas.openxmlformats.org/officeDocument/2006/relationships/image" Target="../media/image13.emf"/><Relationship Id="rId10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1" y="1842292"/>
            <a:ext cx="6762749" cy="1470025"/>
          </a:xfrm>
        </p:spPr>
        <p:txBody>
          <a:bodyPr/>
          <a:lstStyle/>
          <a:p>
            <a:r>
              <a:rPr lang="en-US" dirty="0" smtClean="0"/>
              <a:t>Implementation of covariance inflation methods on a two-layer quasi-geostrophic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Yicun</a:t>
            </a:r>
            <a:r>
              <a:rPr lang="en-US" dirty="0" smtClean="0"/>
              <a:t> </a:t>
            </a:r>
            <a:r>
              <a:rPr lang="en-US" smtClean="0"/>
              <a:t>(Ethan) </a:t>
            </a:r>
            <a:r>
              <a:rPr lang="en-US" dirty="0" smtClean="0"/>
              <a:t>Zhen</a:t>
            </a:r>
          </a:p>
          <a:p>
            <a:r>
              <a:rPr lang="en-US" dirty="0" smtClean="0"/>
              <a:t>Department of Mathematics</a:t>
            </a:r>
          </a:p>
          <a:p>
            <a:r>
              <a:rPr lang="en-US" dirty="0" smtClean="0"/>
              <a:t>The Pennsylvania State University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7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Results </a:t>
            </a:r>
            <a:r>
              <a:rPr lang="en-US" dirty="0"/>
              <a:t>and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Observation: Berry-Sauer’s method improved RMSE but the result is not optimal.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722334"/>
              </p:ext>
            </p:extLst>
          </p:nvPr>
        </p:nvGraphicFramePr>
        <p:xfrm>
          <a:off x="1191354" y="3211181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CI_af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CI_bf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Relx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ACI(B-S)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0.0541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ocn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1.4926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89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Results </a:t>
            </a:r>
            <a:r>
              <a:rPr lang="en-US" dirty="0"/>
              <a:t>and 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414" y="2811481"/>
            <a:ext cx="4578535" cy="344736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79463" y="1828801"/>
            <a:ext cx="7748385" cy="816888"/>
          </a:xfrm>
        </p:spPr>
        <p:txBody>
          <a:bodyPr/>
          <a:lstStyle/>
          <a:p>
            <a:r>
              <a:rPr lang="en-US" dirty="0" smtClean="0"/>
              <a:t>The ratio of the mean eigenvalue of the covariance matrix after inflation to that before inflation.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931864" y="2933648"/>
            <a:ext cx="2666768" cy="3113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Observation: </a:t>
            </a:r>
          </a:p>
          <a:p>
            <a:pPr marL="0" indent="0">
              <a:buNone/>
            </a:pPr>
            <a:r>
              <a:rPr lang="en-US" dirty="0" smtClean="0"/>
              <a:t>In most of the time B-S’s method was not triggered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4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Results </a:t>
            </a:r>
            <a:r>
              <a:rPr lang="en-US" dirty="0"/>
              <a:t>and Analysis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modified Belanger’s method, we also observed that the inflation was not triggered in most of the time. </a:t>
            </a:r>
          </a:p>
          <a:p>
            <a:r>
              <a:rPr lang="en-US" dirty="0" smtClean="0"/>
              <a:t>We think a major reason is the following:</a:t>
            </a:r>
          </a:p>
          <a:p>
            <a:r>
              <a:rPr lang="en-US" dirty="0" smtClean="0"/>
              <a:t>Berry-Sauer’s method: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modified Belanger’s method: 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58421" y="3855144"/>
            <a:ext cx="5337463" cy="771028"/>
            <a:chOff x="1058421" y="3855144"/>
            <a:chExt cx="5337463" cy="771028"/>
          </a:xfrm>
        </p:grpSpPr>
        <p:sp>
          <p:nvSpPr>
            <p:cNvPr id="4" name="Rounded Rectangle 3"/>
            <p:cNvSpPr/>
            <p:nvPr/>
          </p:nvSpPr>
          <p:spPr>
            <a:xfrm>
              <a:off x="1058421" y="3885380"/>
              <a:ext cx="1935398" cy="634965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Statistics from the last time step</a:t>
              </a:r>
              <a:endParaRPr lang="en-US" sz="1400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3069420" y="3991206"/>
              <a:ext cx="1315466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Linear </a:t>
              </a:r>
              <a:r>
                <a:rPr lang="en-US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F</a:t>
              </a:r>
              <a:r>
                <a:rPr lang="en-US" baseline="-25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k</a:t>
              </a: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460486" y="3855144"/>
              <a:ext cx="1935398" cy="77102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Compare with statistics at the current time step</a:t>
              </a:r>
              <a:endParaRPr lang="en-US" sz="1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58421" y="4961208"/>
            <a:ext cx="6698282" cy="771028"/>
            <a:chOff x="1058421" y="4961208"/>
            <a:chExt cx="6698282" cy="771028"/>
          </a:xfrm>
        </p:grpSpPr>
        <p:sp>
          <p:nvSpPr>
            <p:cNvPr id="9" name="Rounded Rectangle 8"/>
            <p:cNvSpPr/>
            <p:nvPr/>
          </p:nvSpPr>
          <p:spPr>
            <a:xfrm>
              <a:off x="1058421" y="5050700"/>
              <a:ext cx="1935398" cy="634965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Statistics from all past time steps</a:t>
              </a:r>
              <a:endParaRPr lang="en-US" sz="1400"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069419" y="5140560"/>
              <a:ext cx="2630933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Linear F</a:t>
              </a:r>
              <a:r>
                <a:rPr lang="en-US" baseline="-25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, F</a:t>
              </a:r>
              <a:r>
                <a:rPr lang="en-US" baseline="-25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 </a:t>
              </a:r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,…, </a:t>
              </a:r>
              <a:r>
                <a:rPr lang="en-US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F</a:t>
              </a:r>
              <a:r>
                <a:rPr lang="en-US" baseline="-25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k</a:t>
              </a: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821305" y="4961208"/>
              <a:ext cx="1935398" cy="77102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Compare with statistics at the current time step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84449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Results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799"/>
            <a:ext cx="7583487" cy="459644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Innovation process:</a:t>
            </a:r>
          </a:p>
          <a:p>
            <a:endParaRPr lang="en-US" dirty="0"/>
          </a:p>
          <a:p>
            <a:r>
              <a:rPr lang="en-US" dirty="0" smtClean="0"/>
              <a:t>Berry-Sauer’s method: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Will refer to this diagonal version of Berry-Sauer’s method by B-S1 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471894"/>
              </p:ext>
            </p:extLst>
          </p:nvPr>
        </p:nvGraphicFramePr>
        <p:xfrm>
          <a:off x="3765550" y="1570642"/>
          <a:ext cx="3058978" cy="1775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Equation" r:id="rId3" imgW="1498600" imgH="965200" progId="Equation.3">
                  <p:embed/>
                </p:oleObj>
              </mc:Choice>
              <mc:Fallback>
                <p:oleObj name="Equation" r:id="rId3" imgW="1498600" imgH="965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5550" y="1570642"/>
                        <a:ext cx="3058978" cy="1775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548607"/>
              </p:ext>
            </p:extLst>
          </p:nvPr>
        </p:nvGraphicFramePr>
        <p:xfrm>
          <a:off x="1359810" y="3330134"/>
          <a:ext cx="4456262" cy="2193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Equation" r:id="rId5" imgW="2451100" imgH="1206500" progId="Equation.3">
                  <p:embed/>
                </p:oleObj>
              </mc:Choice>
              <mc:Fallback>
                <p:oleObj name="Equation" r:id="rId5" imgW="2451100" imgH="1206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9810" y="3330134"/>
                        <a:ext cx="4456262" cy="2193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91069" y="3405724"/>
            <a:ext cx="861856" cy="369332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44829" y="3830248"/>
            <a:ext cx="861856" cy="369332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58834" y="5078709"/>
            <a:ext cx="1019180" cy="429804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676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Results and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Observation: B-S1 improved upon B-S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766107"/>
              </p:ext>
            </p:extLst>
          </p:nvPr>
        </p:nvGraphicFramePr>
        <p:xfrm>
          <a:off x="915540" y="3180945"/>
          <a:ext cx="732502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837"/>
                <a:gridCol w="1220837"/>
                <a:gridCol w="1220837"/>
                <a:gridCol w="1220837"/>
                <a:gridCol w="1220837"/>
                <a:gridCol w="122083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CI_af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CI_bf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Relx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ACI(B-S)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ACI(B-S1)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0.0534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ocn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1.4926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1.0794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99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short-term future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With the </a:t>
            </a:r>
            <a:r>
              <a:rPr lang="en-US" dirty="0" err="1" smtClean="0"/>
              <a:t>ansatz</a:t>
            </a:r>
            <a:r>
              <a:rPr lang="en-US" dirty="0" smtClean="0"/>
              <a:t>                                   , many covariance estimation methods can be implemented on high dimensional problems. </a:t>
            </a:r>
            <a:r>
              <a:rPr lang="en-US" dirty="0"/>
              <a:t>W</a:t>
            </a:r>
            <a:r>
              <a:rPr lang="en-US" dirty="0" smtClean="0"/>
              <a:t>e will test some other </a:t>
            </a:r>
            <a:r>
              <a:rPr lang="en-US" dirty="0" err="1" smtClean="0"/>
              <a:t>ansatz</a:t>
            </a:r>
            <a:r>
              <a:rPr lang="en-US" dirty="0" smtClean="0"/>
              <a:t> in the future.</a:t>
            </a:r>
          </a:p>
          <a:p>
            <a:r>
              <a:rPr lang="en-US" dirty="0" smtClean="0"/>
              <a:t>The diagonal version of Berry-Sauer’s method seems work fine. We will test this method in more scenarios.</a:t>
            </a:r>
          </a:p>
          <a:p>
            <a:r>
              <a:rPr lang="en-US" dirty="0" smtClean="0"/>
              <a:t>Will work on the code to increase its efficiency. 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997835"/>
              </p:ext>
            </p:extLst>
          </p:nvPr>
        </p:nvGraphicFramePr>
        <p:xfrm>
          <a:off x="3400842" y="1828800"/>
          <a:ext cx="27191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3" imgW="1435100" imgH="241300" progId="Equation.3">
                  <p:embed/>
                </p:oleObj>
              </mc:Choice>
              <mc:Fallback>
                <p:oleObj name="Equation" r:id="rId3" imgW="1435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00842" y="1828800"/>
                        <a:ext cx="27191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661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50" y="1559684"/>
            <a:ext cx="3094991" cy="23148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51" y="1561703"/>
            <a:ext cx="3077724" cy="23108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99" y="4095729"/>
            <a:ext cx="3076124" cy="22981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51" y="4093810"/>
            <a:ext cx="3063124" cy="22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of the QG model</a:t>
            </a:r>
          </a:p>
          <a:p>
            <a:r>
              <a:rPr lang="en-US" dirty="0" smtClean="0"/>
              <a:t>Review of several covariance inflation methods</a:t>
            </a:r>
          </a:p>
          <a:p>
            <a:r>
              <a:rPr lang="en-US" dirty="0" smtClean="0"/>
              <a:t>Experimental Setup</a:t>
            </a:r>
          </a:p>
          <a:p>
            <a:r>
              <a:rPr lang="en-US" dirty="0" smtClean="0"/>
              <a:t>Numerical results and analysis</a:t>
            </a:r>
          </a:p>
          <a:p>
            <a:r>
              <a:rPr lang="en-US" dirty="0" smtClean="0"/>
              <a:t>Summary and short-term future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9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intro of QG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2D periodic domain with 128×128×2 grid points;</a:t>
            </a:r>
          </a:p>
          <a:p>
            <a:r>
              <a:rPr lang="en-US" dirty="0" smtClean="0"/>
              <a:t>2 vertical layers;</a:t>
            </a:r>
          </a:p>
          <a:p>
            <a:r>
              <a:rPr lang="en-US" dirty="0" smtClean="0"/>
              <a:t>Prognostic variables: </a:t>
            </a:r>
            <a:r>
              <a:rPr lang="en-US" dirty="0" smtClean="0"/>
              <a:t>potential </a:t>
            </a:r>
            <a:r>
              <a:rPr lang="en-US" dirty="0" err="1" smtClean="0"/>
              <a:t>vorticity</a:t>
            </a:r>
            <a:r>
              <a:rPr lang="en-US" dirty="0" smtClean="0"/>
              <a:t>(q);</a:t>
            </a:r>
          </a:p>
          <a:p>
            <a:r>
              <a:rPr lang="en-US" dirty="0" smtClean="0"/>
              <a:t>Diagnostic variables: (</a:t>
            </a:r>
            <a:r>
              <a:rPr lang="en-US" dirty="0" err="1" smtClean="0"/>
              <a:t>u,v</a:t>
            </a:r>
            <a:r>
              <a:rPr lang="en-US" dirty="0" smtClean="0"/>
              <a:t>) and stream function(</a:t>
            </a:r>
            <a:r>
              <a:rPr lang="en-US" dirty="0" err="1" smtClean="0"/>
              <a:t>ψ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Top layer :</a:t>
            </a:r>
          </a:p>
          <a:p>
            <a:r>
              <a:rPr lang="en-US" dirty="0" smtClean="0"/>
              <a:t>Bottom layer :</a:t>
            </a:r>
          </a:p>
          <a:p>
            <a:r>
              <a:rPr lang="en-US" dirty="0" smtClean="0"/>
              <a:t>Atmosphere case and ocean case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819197"/>
              </p:ext>
            </p:extLst>
          </p:nvPr>
        </p:nvGraphicFramePr>
        <p:xfrm>
          <a:off x="2764654" y="4109009"/>
          <a:ext cx="4404163" cy="576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Equation" r:id="rId3" imgW="3009900" imgH="393700" progId="Equation.3">
                  <p:embed/>
                </p:oleObj>
              </mc:Choice>
              <mc:Fallback>
                <p:oleObj name="Equation" r:id="rId3" imgW="3009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4654" y="4109009"/>
                        <a:ext cx="4404163" cy="576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087713"/>
              </p:ext>
            </p:extLst>
          </p:nvPr>
        </p:nvGraphicFramePr>
        <p:xfrm>
          <a:off x="3209509" y="4698619"/>
          <a:ext cx="5314729" cy="576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Equation" r:id="rId5" imgW="3632200" imgH="393700" progId="Equation.3">
                  <p:embed/>
                </p:oleObj>
              </mc:Choice>
              <mc:Fallback>
                <p:oleObj name="Equation" r:id="rId5" imgW="3632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9509" y="4698619"/>
                        <a:ext cx="5314729" cy="576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627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intro of QG model</a:t>
            </a:r>
            <a:endParaRPr lang="en-US" dirty="0"/>
          </a:p>
        </p:txBody>
      </p:sp>
      <p:pic>
        <p:nvPicPr>
          <p:cNvPr id="10" name="Picture 9" descr="QG_atm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193" y="1738091"/>
            <a:ext cx="3033617" cy="4239755"/>
          </a:xfrm>
          <a:prstGeom prst="rect">
            <a:avLst/>
          </a:prstGeom>
        </p:spPr>
      </p:pic>
      <p:pic>
        <p:nvPicPr>
          <p:cNvPr id="13" name="Picture 12" descr="QG_oc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63" y="1738092"/>
            <a:ext cx="3242536" cy="4239754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9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several covariance inflation Methods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530035"/>
              </p:ext>
            </p:extLst>
          </p:nvPr>
        </p:nvGraphicFramePr>
        <p:xfrm>
          <a:off x="779463" y="1843414"/>
          <a:ext cx="7583487" cy="42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361056" y="3713011"/>
            <a:ext cx="68416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Relx</a:t>
            </a:r>
            <a:r>
              <a:rPr lang="en-US" dirty="0" smtClean="0"/>
              <a:t>:  covariance relaxation</a:t>
            </a:r>
          </a:p>
          <a:p>
            <a:endParaRPr lang="en-US" dirty="0" smtClean="0"/>
          </a:p>
          <a:p>
            <a:r>
              <a:rPr lang="en-US" dirty="0" err="1" smtClean="0"/>
              <a:t>CI_af</a:t>
            </a:r>
            <a:r>
              <a:rPr lang="en-US" dirty="0" smtClean="0"/>
              <a:t>: covariance inflation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after data assimilation</a:t>
            </a:r>
          </a:p>
          <a:p>
            <a:endParaRPr lang="en-US" dirty="0" smtClean="0"/>
          </a:p>
          <a:p>
            <a:r>
              <a:rPr lang="en-US" dirty="0" err="1" smtClean="0"/>
              <a:t>CI_bf</a:t>
            </a:r>
            <a:r>
              <a:rPr lang="en-US" dirty="0" smtClean="0"/>
              <a:t>: covariance inflation</a:t>
            </a:r>
          </a:p>
          <a:p>
            <a:r>
              <a:rPr lang="en-US" dirty="0"/>
              <a:t>b</a:t>
            </a:r>
            <a:r>
              <a:rPr lang="en-US" dirty="0" smtClean="0"/>
              <a:t>efore data assimilation</a:t>
            </a:r>
          </a:p>
          <a:p>
            <a:endParaRPr lang="en-US" dirty="0"/>
          </a:p>
          <a:p>
            <a:r>
              <a:rPr lang="en-US" dirty="0" smtClean="0"/>
              <a:t>ACI: adaptive covariance inflation methods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/>
              <a:t>(</a:t>
            </a:r>
            <a:r>
              <a:rPr lang="en-US" dirty="0" smtClean="0"/>
              <a:t>Berry-</a:t>
            </a:r>
            <a:r>
              <a:rPr lang="en-US" dirty="0"/>
              <a:t>S</a:t>
            </a:r>
            <a:r>
              <a:rPr lang="en-US" dirty="0" smtClean="0"/>
              <a:t>auer’s and modified Belanger’s method).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56339" y="2966224"/>
            <a:ext cx="1270108" cy="6839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Forecast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055509" y="2966224"/>
            <a:ext cx="1270108" cy="6839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Analysis</a:t>
            </a:r>
          </a:p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078741" y="1940546"/>
            <a:ext cx="848937" cy="6839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Obs</a:t>
            </a:r>
            <a:endParaRPr lang="en-US" dirty="0" smtClean="0"/>
          </a:p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62497" y="3329507"/>
            <a:ext cx="9587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40207" y="2624520"/>
            <a:ext cx="0" cy="7559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5291955" y="2966224"/>
            <a:ext cx="1266208" cy="6839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Forecast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17" idx="3"/>
          </p:cNvCxnSpPr>
          <p:nvPr/>
        </p:nvCxnSpPr>
        <p:spPr>
          <a:xfrm>
            <a:off x="6558163" y="3308211"/>
            <a:ext cx="147625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7172115" y="1940546"/>
            <a:ext cx="848937" cy="6839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Obs</a:t>
            </a:r>
            <a:endParaRPr lang="en-US" dirty="0" smtClean="0"/>
          </a:p>
          <a:p>
            <a:pPr algn="ctr"/>
            <a:endParaRPr lang="en-US" dirty="0"/>
          </a:p>
        </p:txBody>
      </p:sp>
      <p:cxnSp>
        <p:nvCxnSpPr>
          <p:cNvPr id="34" name="Straight Connector 33"/>
          <p:cNvCxnSpPr>
            <a:stCxn id="32" idx="2"/>
          </p:cNvCxnSpPr>
          <p:nvPr/>
        </p:nvCxnSpPr>
        <p:spPr>
          <a:xfrm>
            <a:off x="7596584" y="2624520"/>
            <a:ext cx="10048" cy="6836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4478414" y="4505158"/>
            <a:ext cx="10160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CI_af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477636" y="4002604"/>
            <a:ext cx="1016000" cy="914400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CI_bf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309617" y="1843414"/>
            <a:ext cx="10160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Relx</a:t>
            </a:r>
            <a:endParaRPr lang="en-US" dirty="0" smtClean="0"/>
          </a:p>
        </p:txBody>
      </p:sp>
      <p:sp>
        <p:nvSpPr>
          <p:cNvPr id="42" name="Oval 41"/>
          <p:cNvSpPr/>
          <p:nvPr/>
        </p:nvSpPr>
        <p:spPr>
          <a:xfrm>
            <a:off x="2464607" y="3246356"/>
            <a:ext cx="151894" cy="17386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545805" y="3221281"/>
            <a:ext cx="151894" cy="17386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4325617" y="3065895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</a:t>
            </a:r>
            <a:endParaRPr lang="en-US" sz="12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843362" y="2721670"/>
            <a:ext cx="1" cy="30808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3992494" y="3650198"/>
            <a:ext cx="666246" cy="97015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6004649" y="3622309"/>
            <a:ext cx="0" cy="38029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484837" y="1807270"/>
            <a:ext cx="1016000" cy="914400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ACI</a:t>
            </a:r>
            <a:endParaRPr lang="en-US" dirty="0"/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6008695" y="2721670"/>
            <a:ext cx="1" cy="30808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95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several covariance inflation Methods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857509"/>
              </p:ext>
            </p:extLst>
          </p:nvPr>
        </p:nvGraphicFramePr>
        <p:xfrm>
          <a:off x="756340" y="1756906"/>
          <a:ext cx="7583487" cy="42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474865" y="3650926"/>
            <a:ext cx="622732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/>
              <a:t>Relx</a:t>
            </a:r>
            <a:r>
              <a:rPr lang="en-US" sz="2500" dirty="0" smtClean="0"/>
              <a:t>         :      </a:t>
            </a:r>
          </a:p>
          <a:p>
            <a:endParaRPr lang="en-US" sz="2500" dirty="0"/>
          </a:p>
          <a:p>
            <a:r>
              <a:rPr lang="en-US" sz="2500" dirty="0" err="1" smtClean="0"/>
              <a:t>CI_af</a:t>
            </a:r>
            <a:r>
              <a:rPr lang="en-US" sz="2500" dirty="0" smtClean="0"/>
              <a:t>        :</a:t>
            </a:r>
          </a:p>
          <a:p>
            <a:endParaRPr lang="en-US" sz="2500" dirty="0"/>
          </a:p>
          <a:p>
            <a:r>
              <a:rPr lang="en-US" sz="2500" dirty="0" err="1" smtClean="0"/>
              <a:t>CI_bf</a:t>
            </a:r>
            <a:r>
              <a:rPr lang="en-US" sz="2500" dirty="0"/>
              <a:t>,</a:t>
            </a:r>
            <a:r>
              <a:rPr lang="en-US" sz="2500" dirty="0" smtClean="0"/>
              <a:t> ACI :</a:t>
            </a:r>
          </a:p>
          <a:p>
            <a:endParaRPr lang="en-US" sz="2500" dirty="0"/>
          </a:p>
          <a:p>
            <a:r>
              <a:rPr lang="en-US" sz="2500" dirty="0" smtClean="0"/>
              <a:t>    </a:t>
            </a:r>
            <a:r>
              <a:rPr lang="en-US" sz="2500" dirty="0"/>
              <a:t>i</a:t>
            </a:r>
            <a:r>
              <a:rPr lang="en-US" sz="2500" dirty="0" smtClean="0"/>
              <a:t>s adaptive for ACI but fixed for others.       </a:t>
            </a:r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569050"/>
              </p:ext>
            </p:extLst>
          </p:nvPr>
        </p:nvGraphicFramePr>
        <p:xfrm>
          <a:off x="-1853372" y="566809"/>
          <a:ext cx="1117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" name="Equation" showAsIcon="1" r:id="rId8" imgW="1117600" imgH="558800" progId="Equation.3">
                  <p:embed/>
                </p:oleObj>
              </mc:Choice>
              <mc:Fallback>
                <p:oleObj name="Equation" showAsIcon="1" r:id="rId8" imgW="11176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1853372" y="566809"/>
                        <a:ext cx="11176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89442"/>
              </p:ext>
            </p:extLst>
          </p:nvPr>
        </p:nvGraphicFramePr>
        <p:xfrm>
          <a:off x="2589089" y="3745388"/>
          <a:ext cx="3349591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" name="Equation" r:id="rId10" imgW="2209800" imgH="241300" progId="Equation.3">
                  <p:embed/>
                </p:oleObj>
              </mc:Choice>
              <mc:Fallback>
                <p:oleObj name="Equation" r:id="rId10" imgW="2209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89089" y="3745388"/>
                        <a:ext cx="3349591" cy="36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664485"/>
              </p:ext>
            </p:extLst>
          </p:nvPr>
        </p:nvGraphicFramePr>
        <p:xfrm>
          <a:off x="2587888" y="4487576"/>
          <a:ext cx="2329313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" name="Equation" r:id="rId12" imgW="1536700" imgH="241300" progId="Equation.3">
                  <p:embed/>
                </p:oleObj>
              </mc:Choice>
              <mc:Fallback>
                <p:oleObj name="Equation" r:id="rId12" imgW="1536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87888" y="4487576"/>
                        <a:ext cx="2329313" cy="36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912165"/>
              </p:ext>
            </p:extLst>
          </p:nvPr>
        </p:nvGraphicFramePr>
        <p:xfrm>
          <a:off x="2605166" y="5243998"/>
          <a:ext cx="2364755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" name="Equation" r:id="rId14" imgW="1562100" imgH="241300" progId="Equation.3">
                  <p:embed/>
                </p:oleObj>
              </mc:Choice>
              <mc:Fallback>
                <p:oleObj name="Equation" r:id="rId14" imgW="1562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605166" y="5243998"/>
                        <a:ext cx="2364755" cy="36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004057"/>
              </p:ext>
            </p:extLst>
          </p:nvPr>
        </p:nvGraphicFramePr>
        <p:xfrm>
          <a:off x="520225" y="6037729"/>
          <a:ext cx="402834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" name="Equation" r:id="rId16" imgW="139700" imgH="139700" progId="Equation.3">
                  <p:embed/>
                </p:oleObj>
              </mc:Choice>
              <mc:Fallback>
                <p:oleObj name="Equation" r:id="rId16" imgW="1397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20225" y="6037729"/>
                        <a:ext cx="402834" cy="36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686576" y="2080287"/>
            <a:ext cx="1270108" cy="3054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Forecast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2985746" y="2080287"/>
            <a:ext cx="1270108" cy="3054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Analysis</a:t>
            </a:r>
          </a:p>
          <a:p>
            <a:pPr algn="ctr"/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2008978" y="1622306"/>
            <a:ext cx="848937" cy="3054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Obs</a:t>
            </a:r>
            <a:endParaRPr lang="en-US" dirty="0" smtClean="0"/>
          </a:p>
          <a:p>
            <a:pPr algn="ctr"/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992734" y="2242499"/>
            <a:ext cx="9587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470444" y="1927711"/>
            <a:ext cx="0" cy="3375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5222192" y="2080287"/>
            <a:ext cx="1266208" cy="3054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Forecast</a:t>
            </a:r>
            <a:endParaRPr lang="en-US" dirty="0"/>
          </a:p>
        </p:txBody>
      </p:sp>
      <p:cxnSp>
        <p:nvCxnSpPr>
          <p:cNvPr id="48" name="Straight Arrow Connector 47"/>
          <p:cNvCxnSpPr>
            <a:stCxn id="47" idx="3"/>
          </p:cNvCxnSpPr>
          <p:nvPr/>
        </p:nvCxnSpPr>
        <p:spPr>
          <a:xfrm>
            <a:off x="6488400" y="2232990"/>
            <a:ext cx="147625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7102352" y="1622306"/>
            <a:ext cx="848937" cy="3054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Obs</a:t>
            </a:r>
            <a:endParaRPr lang="en-US" dirty="0" smtClean="0"/>
          </a:p>
          <a:p>
            <a:pPr algn="ctr"/>
            <a:endParaRPr lang="en-US" dirty="0"/>
          </a:p>
        </p:txBody>
      </p:sp>
      <p:cxnSp>
        <p:nvCxnSpPr>
          <p:cNvPr id="50" name="Straight Connector 49"/>
          <p:cNvCxnSpPr>
            <a:stCxn id="49" idx="2"/>
          </p:cNvCxnSpPr>
          <p:nvPr/>
        </p:nvCxnSpPr>
        <p:spPr>
          <a:xfrm>
            <a:off x="7526821" y="1927711"/>
            <a:ext cx="10048" cy="3052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3414731" y="2767445"/>
            <a:ext cx="1016000" cy="40829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CI_af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5407873" y="2769817"/>
            <a:ext cx="1016000" cy="408294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CI_bf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3239854" y="1337045"/>
            <a:ext cx="1016000" cy="40829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Relx</a:t>
            </a:r>
            <a:endParaRPr lang="en-US" dirty="0" smtClean="0"/>
          </a:p>
        </p:txBody>
      </p:sp>
      <p:sp>
        <p:nvSpPr>
          <p:cNvPr id="55" name="Oval 54"/>
          <p:cNvSpPr/>
          <p:nvPr/>
        </p:nvSpPr>
        <p:spPr>
          <a:xfrm>
            <a:off x="2394844" y="2205370"/>
            <a:ext cx="151894" cy="7763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76042" y="2194174"/>
            <a:ext cx="151894" cy="7763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4255854" y="2124792"/>
            <a:ext cx="978408" cy="2163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</a:t>
            </a:r>
            <a:endParaRPr lang="en-US" sz="1200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773600" y="1756906"/>
            <a:ext cx="0" cy="351747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922731" y="2385694"/>
            <a:ext cx="0" cy="38175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5934886" y="2373239"/>
            <a:ext cx="4047" cy="39420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5415074" y="1336026"/>
            <a:ext cx="1016000" cy="408294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ACI</a:t>
            </a:r>
            <a:endParaRPr lang="en-US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5938933" y="1756906"/>
            <a:ext cx="0" cy="351747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20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4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Serial </a:t>
            </a:r>
            <a:r>
              <a:rPr lang="en-US" dirty="0" err="1"/>
              <a:t>EnSrF</a:t>
            </a:r>
            <a:r>
              <a:rPr lang="en-US" dirty="0"/>
              <a:t> with ensemble size = </a:t>
            </a:r>
            <a:r>
              <a:rPr lang="en-US" dirty="0" smtClean="0"/>
              <a:t>20</a:t>
            </a:r>
            <a:r>
              <a:rPr lang="en-US" dirty="0"/>
              <a:t>;</a:t>
            </a:r>
            <a:endParaRPr lang="en-US" dirty="0" smtClean="0"/>
          </a:p>
          <a:p>
            <a:r>
              <a:rPr lang="en-US" dirty="0" smtClean="0"/>
              <a:t>Observation network: stream function value at 6×6×2 uniformly spaced grid points;</a:t>
            </a:r>
          </a:p>
          <a:p>
            <a:r>
              <a:rPr lang="en-US" dirty="0" err="1" smtClean="0"/>
              <a:t>r</a:t>
            </a:r>
            <a:r>
              <a:rPr lang="en-US" baseline="30000" dirty="0" err="1" smtClean="0"/>
              <a:t>o</a:t>
            </a:r>
            <a:r>
              <a:rPr lang="en-US" dirty="0" smtClean="0"/>
              <a:t>=0.001 for the atmosphere case and 0.25E for the ocean case, where E is the mean squared value of the stream function;</a:t>
            </a:r>
          </a:p>
          <a:p>
            <a:r>
              <a:rPr lang="en-US" dirty="0" err="1" smtClean="0"/>
              <a:t>Gaspari</a:t>
            </a:r>
            <a:r>
              <a:rPr lang="en-US" dirty="0" smtClean="0"/>
              <a:t>-Cohn localization with radius = 30 grid points;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141549"/>
              </p:ext>
            </p:extLst>
          </p:nvPr>
        </p:nvGraphicFramePr>
        <p:xfrm>
          <a:off x="1132797" y="5182999"/>
          <a:ext cx="27191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3" imgW="1435100" imgH="241300" progId="Equation.3">
                  <p:embed/>
                </p:oleObj>
              </mc:Choice>
              <mc:Fallback>
                <p:oleObj name="Equation" r:id="rId3" imgW="1435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2797" y="5182999"/>
                        <a:ext cx="27191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817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Results and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9463" y="1828800"/>
            <a:ext cx="4043911" cy="4208930"/>
          </a:xfrm>
        </p:spPr>
        <p:txBody>
          <a:bodyPr/>
          <a:lstStyle/>
          <a:p>
            <a:r>
              <a:rPr lang="en-US" dirty="0" smtClean="0"/>
              <a:t>The RMSE without using covariance inflation and the α estimates by Berry-Sauer’s method</a:t>
            </a:r>
          </a:p>
          <a:p>
            <a:endParaRPr lang="en-US" dirty="0"/>
          </a:p>
          <a:p>
            <a:r>
              <a:rPr lang="en-US" dirty="0" smtClean="0"/>
              <a:t>Observation: Berry-Sauer’s method indeed can detect the increase and decrease of RMSE (at least in this experiment).</a:t>
            </a:r>
            <a:endParaRPr lang="en-US" dirty="0"/>
          </a:p>
        </p:txBody>
      </p:sp>
      <p:pic>
        <p:nvPicPr>
          <p:cNvPr id="9" name="Picture 8" descr="BS_noinf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55" y="1682398"/>
            <a:ext cx="3388295" cy="462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5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Results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604635"/>
              </p:ext>
            </p:extLst>
          </p:nvPr>
        </p:nvGraphicFramePr>
        <p:xfrm>
          <a:off x="779463" y="2282353"/>
          <a:ext cx="758348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355"/>
                <a:gridCol w="1083355"/>
                <a:gridCol w="1083355"/>
                <a:gridCol w="1083355"/>
                <a:gridCol w="1083355"/>
                <a:gridCol w="1083355"/>
                <a:gridCol w="1083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α(</a:t>
                      </a:r>
                      <a:r>
                        <a:rPr lang="en-US" dirty="0" err="1" smtClean="0"/>
                        <a:t>atm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ACI(B-S)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CI_af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0.0492</a:t>
                      </a:r>
                      <a:endParaRPr lang="en-US" b="0" cap="none" spc="0" dirty="0">
                        <a:ln w="18415" cmpd="sng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CI_bf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0.0493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0.0541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051990"/>
              </p:ext>
            </p:extLst>
          </p:nvPr>
        </p:nvGraphicFramePr>
        <p:xfrm>
          <a:off x="779463" y="3568626"/>
          <a:ext cx="758348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355"/>
                <a:gridCol w="1083355"/>
                <a:gridCol w="1083355"/>
                <a:gridCol w="1083355"/>
                <a:gridCol w="1083355"/>
                <a:gridCol w="1083355"/>
                <a:gridCol w="1083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α(</a:t>
                      </a:r>
                      <a:r>
                        <a:rPr lang="en-US" dirty="0" err="1" smtClean="0"/>
                        <a:t>ocn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ACI(B-S)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CI_af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0.989</a:t>
                      </a:r>
                      <a:endParaRPr lang="en-US" dirty="0"/>
                    </a:p>
                  </a:txBody>
                  <a:tcPr>
                    <a:solidFill>
                      <a:srgbClr val="37AA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CI_bf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1.08</a:t>
                      </a:r>
                      <a:endParaRPr lang="en-US" dirty="0"/>
                    </a:p>
                  </a:txBody>
                  <a:tcPr>
                    <a:solidFill>
                      <a:srgbClr val="37AA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1.4926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106414"/>
              </p:ext>
            </p:extLst>
          </p:nvPr>
        </p:nvGraphicFramePr>
        <p:xfrm>
          <a:off x="779465" y="4854894"/>
          <a:ext cx="758348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355"/>
                <a:gridCol w="1083355"/>
                <a:gridCol w="1083355"/>
                <a:gridCol w="1083355"/>
                <a:gridCol w="1083355"/>
                <a:gridCol w="1083355"/>
                <a:gridCol w="1083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Relx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0.0498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ocn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1.13</a:t>
                      </a:r>
                      <a:endParaRPr lang="en-US" dirty="0"/>
                    </a:p>
                  </a:txBody>
                  <a:tcPr>
                    <a:solidFill>
                      <a:srgbClr val="37AA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98970" y="40819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4901231" y="563592"/>
            <a:ext cx="3380784" cy="1559425"/>
            <a:chOff x="756339" y="1371467"/>
            <a:chExt cx="7278082" cy="4056819"/>
          </a:xfrm>
        </p:grpSpPr>
        <p:sp>
          <p:nvSpPr>
            <p:cNvPr id="37" name="Rounded Rectangle 36"/>
            <p:cNvSpPr/>
            <p:nvPr/>
          </p:nvSpPr>
          <p:spPr>
            <a:xfrm>
              <a:off x="756339" y="2966224"/>
              <a:ext cx="1270108" cy="6839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Forecast</a:t>
              </a:r>
              <a:endParaRPr lang="en-US" sz="500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055509" y="2966224"/>
              <a:ext cx="1270108" cy="6839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 smtClean="0"/>
            </a:p>
            <a:p>
              <a:pPr algn="ctr"/>
              <a:r>
                <a:rPr lang="en-US" sz="500" dirty="0" smtClean="0"/>
                <a:t>Analysis</a:t>
              </a:r>
            </a:p>
            <a:p>
              <a:pPr algn="ctr"/>
              <a:endParaRPr lang="en-US" sz="500" dirty="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078741" y="1940546"/>
              <a:ext cx="848937" cy="6839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 smtClean="0"/>
            </a:p>
            <a:p>
              <a:pPr algn="ctr"/>
              <a:r>
                <a:rPr lang="en-US" sz="500" dirty="0" err="1" smtClean="0"/>
                <a:t>Obs</a:t>
              </a:r>
              <a:endParaRPr lang="en-US" sz="500" dirty="0" smtClean="0"/>
            </a:p>
            <a:p>
              <a:pPr algn="ctr"/>
              <a:endParaRPr lang="en-US" sz="500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2062497" y="3329507"/>
              <a:ext cx="95876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540207" y="2624520"/>
              <a:ext cx="0" cy="7559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ounded Rectangle 41"/>
            <p:cNvSpPr/>
            <p:nvPr/>
          </p:nvSpPr>
          <p:spPr>
            <a:xfrm>
              <a:off x="5291955" y="2966224"/>
              <a:ext cx="1266208" cy="6839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Forecast</a:t>
              </a:r>
              <a:endParaRPr lang="en-US" sz="500" dirty="0"/>
            </a:p>
          </p:txBody>
        </p:sp>
        <p:cxnSp>
          <p:nvCxnSpPr>
            <p:cNvPr id="43" name="Straight Arrow Connector 42"/>
            <p:cNvCxnSpPr>
              <a:stCxn id="42" idx="3"/>
            </p:cNvCxnSpPr>
            <p:nvPr/>
          </p:nvCxnSpPr>
          <p:spPr>
            <a:xfrm>
              <a:off x="6558163" y="3308211"/>
              <a:ext cx="147625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ounded Rectangle 43"/>
            <p:cNvSpPr/>
            <p:nvPr/>
          </p:nvSpPr>
          <p:spPr>
            <a:xfrm>
              <a:off x="7172115" y="1940546"/>
              <a:ext cx="848937" cy="6839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 smtClean="0"/>
            </a:p>
            <a:p>
              <a:pPr algn="ctr"/>
              <a:r>
                <a:rPr lang="en-US" sz="500" dirty="0" err="1" smtClean="0"/>
                <a:t>Obs</a:t>
              </a:r>
              <a:endParaRPr lang="en-US" sz="500" dirty="0" smtClean="0"/>
            </a:p>
            <a:p>
              <a:pPr algn="ctr"/>
              <a:endParaRPr lang="en-US" sz="500" dirty="0"/>
            </a:p>
          </p:txBody>
        </p:sp>
        <p:cxnSp>
          <p:nvCxnSpPr>
            <p:cNvPr id="45" name="Straight Connector 44"/>
            <p:cNvCxnSpPr>
              <a:stCxn id="44" idx="2"/>
            </p:cNvCxnSpPr>
            <p:nvPr/>
          </p:nvCxnSpPr>
          <p:spPr>
            <a:xfrm>
              <a:off x="7596584" y="2624520"/>
              <a:ext cx="10048" cy="6836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3484494" y="4505157"/>
              <a:ext cx="1016000" cy="91440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err="1" smtClean="0"/>
                <a:t>CI_af</a:t>
              </a:r>
              <a:endParaRPr lang="en-US" sz="500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5477636" y="4513885"/>
              <a:ext cx="1016000" cy="914401"/>
            </a:xfrm>
            <a:prstGeom prst="ellipse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  <a:innerShdw blurRad="50800" dist="25400" dir="13500000">
                <a:srgbClr val="808080">
                  <a:alpha val="75000"/>
                </a:srgbClr>
              </a:innerShdw>
              <a:outerShdw blurRad="63500" dist="50800" dir="5400000" algn="br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err="1" smtClean="0"/>
                <a:t>CI_bf</a:t>
              </a:r>
              <a:endParaRPr lang="en-US" sz="500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3309617" y="1371467"/>
              <a:ext cx="1016000" cy="91439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err="1" smtClean="0"/>
                <a:t>Relx</a:t>
              </a:r>
              <a:endParaRPr lang="en-US" sz="500" dirty="0" smtClean="0"/>
            </a:p>
          </p:txBody>
        </p:sp>
        <p:sp>
          <p:nvSpPr>
            <p:cNvPr id="49" name="Oval 48"/>
            <p:cNvSpPr/>
            <p:nvPr/>
          </p:nvSpPr>
          <p:spPr>
            <a:xfrm>
              <a:off x="2464607" y="3246356"/>
              <a:ext cx="151894" cy="17386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0" name="Oval 49"/>
            <p:cNvSpPr/>
            <p:nvPr/>
          </p:nvSpPr>
          <p:spPr>
            <a:xfrm>
              <a:off x="7545805" y="3221281"/>
              <a:ext cx="151894" cy="17386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1" name="Right Arrow 50"/>
            <p:cNvSpPr/>
            <p:nvPr/>
          </p:nvSpPr>
          <p:spPr>
            <a:xfrm>
              <a:off x="4325617" y="3065895"/>
              <a:ext cx="978408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model</a:t>
              </a:r>
              <a:endParaRPr lang="en-US" sz="500" dirty="0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3843362" y="2285865"/>
              <a:ext cx="0" cy="743887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3992494" y="3650201"/>
              <a:ext cx="0" cy="854956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7" idx="0"/>
            </p:cNvCxnSpPr>
            <p:nvPr/>
          </p:nvCxnSpPr>
          <p:spPr>
            <a:xfrm flipV="1">
              <a:off x="5985636" y="3622310"/>
              <a:ext cx="19013" cy="891575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5484837" y="1374648"/>
              <a:ext cx="1016000" cy="914401"/>
            </a:xfrm>
            <a:prstGeom prst="ellipse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  <a:innerShdw blurRad="50800" dist="25400" dir="13500000">
                <a:srgbClr val="808080">
                  <a:alpha val="75000"/>
                </a:srgbClr>
              </a:innerShdw>
              <a:outerShdw blurRad="63500" dist="50800" dir="5400000" algn="br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ACI</a:t>
              </a:r>
              <a:endParaRPr lang="en-US" sz="500" dirty="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6004649" y="2289049"/>
              <a:ext cx="4045" cy="740702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439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1913</TotalTime>
  <Words>683</Words>
  <Application>Microsoft Macintosh PowerPoint</Application>
  <PresentationFormat>On-screen Show (4:3)</PresentationFormat>
  <Paragraphs>221</Paragraphs>
  <Slides>16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Revolution</vt:lpstr>
      <vt:lpstr>Equation</vt:lpstr>
      <vt:lpstr>Implementation of covariance inflation methods on a two-layer quasi-geostrophic model</vt:lpstr>
      <vt:lpstr>Overview</vt:lpstr>
      <vt:lpstr>Brief intro of QG model</vt:lpstr>
      <vt:lpstr>Brief intro of QG model</vt:lpstr>
      <vt:lpstr>Review of several covariance inflation Methods</vt:lpstr>
      <vt:lpstr>Review of several covariance inflation Methods</vt:lpstr>
      <vt:lpstr>Experimental Setup</vt:lpstr>
      <vt:lpstr>Numerical Results and Analysis</vt:lpstr>
      <vt:lpstr>Numerical Results</vt:lpstr>
      <vt:lpstr>Numerical Results and Analysis</vt:lpstr>
      <vt:lpstr>Numerical Results and Analysis</vt:lpstr>
      <vt:lpstr>Numerical Results and Analysis </vt:lpstr>
      <vt:lpstr>Numerical Results and Analysis</vt:lpstr>
      <vt:lpstr>Numerical Results and Analysis</vt:lpstr>
      <vt:lpstr>Summary and short-term future plan</vt:lpstr>
      <vt:lpstr>Thanks!</vt:lpstr>
    </vt:vector>
  </TitlesOfParts>
  <Company>The Pennsylvania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covariance inflation methods on a two-layer quasi-geostrophic model</dc:title>
  <dc:creator>Yicun Zhen</dc:creator>
  <cp:lastModifiedBy>Yicun Zhen</cp:lastModifiedBy>
  <cp:revision>80</cp:revision>
  <dcterms:created xsi:type="dcterms:W3CDTF">2015-12-09T20:32:06Z</dcterms:created>
  <dcterms:modified xsi:type="dcterms:W3CDTF">2015-12-11T19:10:18Z</dcterms:modified>
</cp:coreProperties>
</file>