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Default Extension="emf" ContentType="image/x-emf"/>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1" r:id="rId2"/>
    <p:sldId id="258" r:id="rId3"/>
    <p:sldId id="326" r:id="rId4"/>
    <p:sldId id="318" r:id="rId5"/>
    <p:sldId id="328" r:id="rId6"/>
    <p:sldId id="316" r:id="rId7"/>
    <p:sldId id="320" r:id="rId8"/>
    <p:sldId id="330" r:id="rId9"/>
    <p:sldId id="329" r:id="rId10"/>
    <p:sldId id="30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75"/>
    <a:srgbClr val="FFB8DC"/>
    <a:srgbClr val="FFCD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8" d="100"/>
          <a:sy n="118" d="100"/>
        </p:scale>
        <p:origin x="-112" y="-7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45F986-0DB4-47BE-A658-8ADEB0E14B7F}"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D99BD-5769-4F0E-A785-CEB9488F409E}" type="slidenum">
              <a:rPr lang="en-US" smtClean="0"/>
              <a:t>‹#›</a:t>
            </a:fld>
            <a:endParaRPr lang="en-US"/>
          </a:p>
        </p:txBody>
      </p:sp>
    </p:spTree>
    <p:extLst>
      <p:ext uri="{BB962C8B-B14F-4D97-AF65-F5344CB8AC3E}">
        <p14:creationId xmlns:p14="http://schemas.microsoft.com/office/powerpoint/2010/main" val="214604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5F986-0DB4-47BE-A658-8ADEB0E14B7F}"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D99BD-5769-4F0E-A785-CEB9488F409E}" type="slidenum">
              <a:rPr lang="en-US" smtClean="0"/>
              <a:t>‹#›</a:t>
            </a:fld>
            <a:endParaRPr lang="en-US"/>
          </a:p>
        </p:txBody>
      </p:sp>
    </p:spTree>
    <p:extLst>
      <p:ext uri="{BB962C8B-B14F-4D97-AF65-F5344CB8AC3E}">
        <p14:creationId xmlns:p14="http://schemas.microsoft.com/office/powerpoint/2010/main" val="393914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5F986-0DB4-47BE-A658-8ADEB0E14B7F}"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D99BD-5769-4F0E-A785-CEB9488F409E}" type="slidenum">
              <a:rPr lang="en-US" smtClean="0"/>
              <a:t>‹#›</a:t>
            </a:fld>
            <a:endParaRPr lang="en-US"/>
          </a:p>
        </p:txBody>
      </p:sp>
    </p:spTree>
    <p:extLst>
      <p:ext uri="{BB962C8B-B14F-4D97-AF65-F5344CB8AC3E}">
        <p14:creationId xmlns:p14="http://schemas.microsoft.com/office/powerpoint/2010/main" val="100331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5F986-0DB4-47BE-A658-8ADEB0E14B7F}"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D99BD-5769-4F0E-A785-CEB9488F409E}" type="slidenum">
              <a:rPr lang="en-US" smtClean="0"/>
              <a:t>‹#›</a:t>
            </a:fld>
            <a:endParaRPr lang="en-US"/>
          </a:p>
        </p:txBody>
      </p:sp>
    </p:spTree>
    <p:extLst>
      <p:ext uri="{BB962C8B-B14F-4D97-AF65-F5344CB8AC3E}">
        <p14:creationId xmlns:p14="http://schemas.microsoft.com/office/powerpoint/2010/main" val="1993966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45F986-0DB4-47BE-A658-8ADEB0E14B7F}" type="datetimeFigureOut">
              <a:rPr lang="en-US" smtClean="0"/>
              <a:t>12/10/15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D99BD-5769-4F0E-A785-CEB9488F409E}" type="slidenum">
              <a:rPr lang="en-US" smtClean="0"/>
              <a:t>‹#›</a:t>
            </a:fld>
            <a:endParaRPr lang="en-US"/>
          </a:p>
        </p:txBody>
      </p:sp>
    </p:spTree>
    <p:extLst>
      <p:ext uri="{BB962C8B-B14F-4D97-AF65-F5344CB8AC3E}">
        <p14:creationId xmlns:p14="http://schemas.microsoft.com/office/powerpoint/2010/main" val="1296892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45F986-0DB4-47BE-A658-8ADEB0E14B7F}" type="datetimeFigureOut">
              <a:rPr lang="en-US" smtClean="0"/>
              <a:t>12/10/15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D99BD-5769-4F0E-A785-CEB9488F409E}" type="slidenum">
              <a:rPr lang="en-US" smtClean="0"/>
              <a:t>‹#›</a:t>
            </a:fld>
            <a:endParaRPr lang="en-US"/>
          </a:p>
        </p:txBody>
      </p:sp>
    </p:spTree>
    <p:extLst>
      <p:ext uri="{BB962C8B-B14F-4D97-AF65-F5344CB8AC3E}">
        <p14:creationId xmlns:p14="http://schemas.microsoft.com/office/powerpoint/2010/main" val="370181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45F986-0DB4-47BE-A658-8ADEB0E14B7F}" type="datetimeFigureOut">
              <a:rPr lang="en-US" smtClean="0"/>
              <a:t>12/10/15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AD99BD-5769-4F0E-A785-CEB9488F409E}" type="slidenum">
              <a:rPr lang="en-US" smtClean="0"/>
              <a:t>‹#›</a:t>
            </a:fld>
            <a:endParaRPr lang="en-US"/>
          </a:p>
        </p:txBody>
      </p:sp>
    </p:spTree>
    <p:extLst>
      <p:ext uri="{BB962C8B-B14F-4D97-AF65-F5344CB8AC3E}">
        <p14:creationId xmlns:p14="http://schemas.microsoft.com/office/powerpoint/2010/main" val="55905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45F986-0DB4-47BE-A658-8ADEB0E14B7F}" type="datetimeFigureOut">
              <a:rPr lang="en-US" smtClean="0"/>
              <a:t>12/10/15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AD99BD-5769-4F0E-A785-CEB9488F409E}" type="slidenum">
              <a:rPr lang="en-US" smtClean="0"/>
              <a:t>‹#›</a:t>
            </a:fld>
            <a:endParaRPr lang="en-US"/>
          </a:p>
        </p:txBody>
      </p:sp>
    </p:spTree>
    <p:extLst>
      <p:ext uri="{BB962C8B-B14F-4D97-AF65-F5344CB8AC3E}">
        <p14:creationId xmlns:p14="http://schemas.microsoft.com/office/powerpoint/2010/main" val="2173049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5F986-0DB4-47BE-A658-8ADEB0E14B7F}" type="datetimeFigureOut">
              <a:rPr lang="en-US" smtClean="0"/>
              <a:t>12/10/15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AD99BD-5769-4F0E-A785-CEB9488F409E}" type="slidenum">
              <a:rPr lang="en-US" smtClean="0"/>
              <a:t>‹#›</a:t>
            </a:fld>
            <a:endParaRPr lang="en-US"/>
          </a:p>
        </p:txBody>
      </p:sp>
    </p:spTree>
    <p:extLst>
      <p:ext uri="{BB962C8B-B14F-4D97-AF65-F5344CB8AC3E}">
        <p14:creationId xmlns:p14="http://schemas.microsoft.com/office/powerpoint/2010/main" val="1682153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45F986-0DB4-47BE-A658-8ADEB0E14B7F}" type="datetimeFigureOut">
              <a:rPr lang="en-US" smtClean="0"/>
              <a:t>12/10/15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D99BD-5769-4F0E-A785-CEB9488F409E}" type="slidenum">
              <a:rPr lang="en-US" smtClean="0"/>
              <a:t>‹#›</a:t>
            </a:fld>
            <a:endParaRPr lang="en-US"/>
          </a:p>
        </p:txBody>
      </p:sp>
    </p:spTree>
    <p:extLst>
      <p:ext uri="{BB962C8B-B14F-4D97-AF65-F5344CB8AC3E}">
        <p14:creationId xmlns:p14="http://schemas.microsoft.com/office/powerpoint/2010/main" val="448955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45F986-0DB4-47BE-A658-8ADEB0E14B7F}" type="datetimeFigureOut">
              <a:rPr lang="en-US" smtClean="0"/>
              <a:t>12/10/15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D99BD-5769-4F0E-A785-CEB9488F409E}" type="slidenum">
              <a:rPr lang="en-US" smtClean="0"/>
              <a:t>‹#›</a:t>
            </a:fld>
            <a:endParaRPr lang="en-US"/>
          </a:p>
        </p:txBody>
      </p:sp>
    </p:spTree>
    <p:extLst>
      <p:ext uri="{BB962C8B-B14F-4D97-AF65-F5344CB8AC3E}">
        <p14:creationId xmlns:p14="http://schemas.microsoft.com/office/powerpoint/2010/main" val="21474721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45F986-0DB4-47BE-A658-8ADEB0E14B7F}" type="datetimeFigureOut">
              <a:rPr lang="en-US" smtClean="0"/>
              <a:t>12/10/15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D99BD-5769-4F0E-A785-CEB9488F409E}" type="slidenum">
              <a:rPr lang="en-US" smtClean="0"/>
              <a:t>‹#›</a:t>
            </a:fld>
            <a:endParaRPr lang="en-US"/>
          </a:p>
        </p:txBody>
      </p:sp>
    </p:spTree>
    <p:extLst>
      <p:ext uri="{BB962C8B-B14F-4D97-AF65-F5344CB8AC3E}">
        <p14:creationId xmlns:p14="http://schemas.microsoft.com/office/powerpoint/2010/main" val="1068219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wmf"/><Relationship Id="rId3" Type="http://schemas.openxmlformats.org/officeDocument/2006/relationships/image" Target="../media/image3.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 Id="rId3" Type="http://schemas.openxmlformats.org/officeDocument/2006/relationships/image" Target="../media/image5.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 Id="rId3" Type="http://schemas.openxmlformats.org/officeDocument/2006/relationships/image" Target="../media/image7.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7.xml"/><Relationship Id="rId2"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 Id="rId3"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1" Type="http://schemas.openxmlformats.org/officeDocument/2006/relationships/slideLayout" Target="../slideLayouts/slideLayout7.xml"/><Relationship Id="rId2"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xirm5bb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404" y="117233"/>
            <a:ext cx="10581799" cy="6662614"/>
          </a:xfrm>
          <a:prstGeom prst="rect">
            <a:avLst/>
          </a:prstGeom>
          <a:ln w="88900" cap="sq" cmpd="thickThin">
            <a:solidFill>
              <a:srgbClr val="000000"/>
            </a:solidFill>
            <a:prstDash val="solid"/>
            <a:miter lim="800000"/>
          </a:ln>
          <a:effectLst>
            <a:innerShdw blurRad="76200">
              <a:srgbClr val="000000"/>
            </a:innerShdw>
          </a:effectLst>
        </p:spPr>
      </p:pic>
      <p:sp>
        <p:nvSpPr>
          <p:cNvPr id="3" name="Title 1"/>
          <p:cNvSpPr txBox="1">
            <a:spLocks/>
          </p:cNvSpPr>
          <p:nvPr/>
        </p:nvSpPr>
        <p:spPr>
          <a:xfrm>
            <a:off x="849924" y="420084"/>
            <a:ext cx="10668000" cy="18199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rgbClr val="FFFF00"/>
                </a:solidFill>
                <a:latin typeface="Arial"/>
                <a:cs typeface="Arial"/>
              </a:rPr>
              <a:t>Role of Circumnavigating Signal in the Initiation and Propagation of the October Dynamo MJO event in a Cloud-permitting Model</a:t>
            </a:r>
            <a:endParaRPr lang="en-US" sz="3600" dirty="0">
              <a:solidFill>
                <a:srgbClr val="FFFF00"/>
              </a:solidFill>
              <a:latin typeface="Arial"/>
              <a:cs typeface="Arial"/>
            </a:endParaRPr>
          </a:p>
        </p:txBody>
      </p:sp>
      <p:sp>
        <p:nvSpPr>
          <p:cNvPr id="4" name="Subtitle 2"/>
          <p:cNvSpPr txBox="1">
            <a:spLocks/>
          </p:cNvSpPr>
          <p:nvPr/>
        </p:nvSpPr>
        <p:spPr>
          <a:xfrm>
            <a:off x="2207841" y="4598499"/>
            <a:ext cx="9144000" cy="7550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FFFF00"/>
                </a:solidFill>
                <a:latin typeface="Arial"/>
                <a:cs typeface="Arial"/>
              </a:rPr>
              <a:t>Sourav Taraphdar</a:t>
            </a:r>
            <a:endParaRPr lang="en-US" dirty="0">
              <a:solidFill>
                <a:srgbClr val="FFFF00"/>
              </a:solidFill>
              <a:latin typeface="Arial"/>
              <a:cs typeface="Arial"/>
            </a:endParaRPr>
          </a:p>
        </p:txBody>
      </p:sp>
    </p:spTree>
    <p:extLst>
      <p:ext uri="{BB962C8B-B14F-4D97-AF65-F5344CB8AC3E}">
        <p14:creationId xmlns:p14="http://schemas.microsoft.com/office/powerpoint/2010/main" val="27718768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85619" y="19544"/>
            <a:ext cx="6809154" cy="461665"/>
          </a:xfrm>
          <a:prstGeom prst="rect">
            <a:avLst/>
          </a:prstGeom>
          <a:noFill/>
        </p:spPr>
        <p:txBody>
          <a:bodyPr wrap="square" rtlCol="0">
            <a:spAutoFit/>
          </a:bodyPr>
          <a:lstStyle/>
          <a:p>
            <a:r>
              <a:rPr lang="en-US" sz="2400" u="sng" dirty="0" smtClean="0">
                <a:solidFill>
                  <a:srgbClr val="FF0000"/>
                </a:solidFill>
                <a:latin typeface="Arial"/>
                <a:cs typeface="Arial"/>
              </a:rPr>
              <a:t>Summary &amp; Future </a:t>
            </a:r>
            <a:r>
              <a:rPr lang="en-US" sz="2400" u="sng" dirty="0" smtClean="0">
                <a:solidFill>
                  <a:srgbClr val="FF0000"/>
                </a:solidFill>
                <a:latin typeface="Arial"/>
                <a:cs typeface="Arial"/>
              </a:rPr>
              <a:t>Scope</a:t>
            </a:r>
            <a:endParaRPr lang="en-US" sz="2400" u="sng" dirty="0">
              <a:solidFill>
                <a:srgbClr val="FF0000"/>
              </a:solidFill>
              <a:latin typeface="Arial"/>
              <a:cs typeface="Arial"/>
            </a:endParaRPr>
          </a:p>
        </p:txBody>
      </p:sp>
      <p:sp>
        <p:nvSpPr>
          <p:cNvPr id="26" name="Rectangle 25"/>
          <p:cNvSpPr/>
          <p:nvPr/>
        </p:nvSpPr>
        <p:spPr>
          <a:xfrm>
            <a:off x="654538" y="615806"/>
            <a:ext cx="11068539" cy="4247317"/>
          </a:xfrm>
          <a:prstGeom prst="rect">
            <a:avLst/>
          </a:prstGeom>
        </p:spPr>
        <p:txBody>
          <a:bodyPr wrap="square">
            <a:spAutoFit/>
          </a:bodyPr>
          <a:lstStyle/>
          <a:p>
            <a:pPr marL="285750" indent="-285750">
              <a:buFont typeface="Wingdings" panose="05000000000000000000" pitchFamily="2" charset="2"/>
              <a:buChar char="q"/>
            </a:pPr>
            <a:r>
              <a:rPr lang="en-US" dirty="0" smtClean="0">
                <a:latin typeface="Arial"/>
                <a:cs typeface="Arial"/>
              </a:rPr>
              <a:t>Control </a:t>
            </a:r>
            <a:r>
              <a:rPr lang="en-US" dirty="0">
                <a:latin typeface="Arial"/>
                <a:cs typeface="Arial"/>
              </a:rPr>
              <a:t>simulation </a:t>
            </a:r>
            <a:r>
              <a:rPr lang="en-US" b="1" dirty="0" smtClean="0">
                <a:latin typeface="Arial"/>
                <a:cs typeface="Arial"/>
              </a:rPr>
              <a:t>realistically </a:t>
            </a:r>
            <a:r>
              <a:rPr lang="en-US" b="1" dirty="0">
                <a:latin typeface="Arial"/>
                <a:cs typeface="Arial"/>
              </a:rPr>
              <a:t>captures the initiation of MJO around 16</a:t>
            </a:r>
            <a:r>
              <a:rPr lang="en-US" b="1" baseline="30000" dirty="0">
                <a:latin typeface="Arial"/>
                <a:cs typeface="Arial"/>
              </a:rPr>
              <a:t>th</a:t>
            </a:r>
            <a:r>
              <a:rPr lang="en-US" b="1" dirty="0">
                <a:latin typeface="Arial"/>
                <a:cs typeface="Arial"/>
              </a:rPr>
              <a:t> Oct at ~60E </a:t>
            </a:r>
            <a:r>
              <a:rPr lang="en-US" dirty="0">
                <a:latin typeface="Arial"/>
                <a:cs typeface="Arial"/>
              </a:rPr>
              <a:t>and shows the slow eastward propagation of MJO </a:t>
            </a:r>
            <a:r>
              <a:rPr lang="en-US" dirty="0" smtClean="0">
                <a:latin typeface="Arial"/>
                <a:cs typeface="Arial"/>
              </a:rPr>
              <a:t>event</a:t>
            </a:r>
          </a:p>
          <a:p>
            <a:pPr marL="285750" indent="-285750">
              <a:buFont typeface="Wingdings" panose="05000000000000000000" pitchFamily="2" charset="2"/>
              <a:buChar char="q"/>
            </a:pPr>
            <a:endParaRPr lang="en-US" dirty="0" smtClean="0">
              <a:latin typeface="Arial"/>
              <a:cs typeface="Arial"/>
            </a:endParaRPr>
          </a:p>
          <a:p>
            <a:pPr marL="285750" indent="-285750">
              <a:buFont typeface="Wingdings" panose="05000000000000000000" pitchFamily="2" charset="2"/>
              <a:buChar char="q"/>
            </a:pPr>
            <a:r>
              <a:rPr lang="en-US" dirty="0" smtClean="0">
                <a:solidFill>
                  <a:schemeClr val="accent1">
                    <a:lumMod val="75000"/>
                  </a:schemeClr>
                </a:solidFill>
                <a:latin typeface="Arial"/>
                <a:cs typeface="Arial"/>
              </a:rPr>
              <a:t>MJO </a:t>
            </a:r>
            <a:r>
              <a:rPr lang="en-US" dirty="0">
                <a:solidFill>
                  <a:schemeClr val="accent1">
                    <a:lumMod val="75000"/>
                  </a:schemeClr>
                </a:solidFill>
                <a:latin typeface="Arial"/>
                <a:cs typeface="Arial"/>
              </a:rPr>
              <a:t>initiation </a:t>
            </a:r>
            <a:r>
              <a:rPr lang="en-US" dirty="0" smtClean="0">
                <a:solidFill>
                  <a:schemeClr val="accent1">
                    <a:lumMod val="75000"/>
                  </a:schemeClr>
                </a:solidFill>
                <a:latin typeface="Arial"/>
                <a:cs typeface="Arial"/>
              </a:rPr>
              <a:t>and propagation is </a:t>
            </a:r>
            <a:r>
              <a:rPr lang="en-US" dirty="0">
                <a:solidFill>
                  <a:schemeClr val="accent1">
                    <a:lumMod val="75000"/>
                  </a:schemeClr>
                </a:solidFill>
                <a:latin typeface="Arial"/>
                <a:cs typeface="Arial"/>
              </a:rPr>
              <a:t>captured </a:t>
            </a:r>
            <a:r>
              <a:rPr lang="en-US" dirty="0" smtClean="0">
                <a:solidFill>
                  <a:schemeClr val="accent1">
                    <a:lumMod val="75000"/>
                  </a:schemeClr>
                </a:solidFill>
                <a:latin typeface="Arial"/>
                <a:cs typeface="Arial"/>
              </a:rPr>
              <a:t>realistically by </a:t>
            </a:r>
            <a:r>
              <a:rPr lang="en-US" b="1" dirty="0" err="1" smtClean="0">
                <a:solidFill>
                  <a:schemeClr val="accent1">
                    <a:lumMod val="75000"/>
                  </a:schemeClr>
                </a:solidFill>
                <a:latin typeface="Arial"/>
                <a:cs typeface="Arial"/>
              </a:rPr>
              <a:t>NOMJOinIC</a:t>
            </a:r>
            <a:r>
              <a:rPr lang="en-US" dirty="0" smtClean="0">
                <a:solidFill>
                  <a:schemeClr val="accent1">
                    <a:lumMod val="75000"/>
                  </a:schemeClr>
                </a:solidFill>
                <a:latin typeface="Arial"/>
                <a:cs typeface="Arial"/>
              </a:rPr>
              <a:t> simulations compared to </a:t>
            </a:r>
            <a:r>
              <a:rPr lang="en-US" b="1" dirty="0" err="1" smtClean="0">
                <a:solidFill>
                  <a:schemeClr val="accent1">
                    <a:lumMod val="75000"/>
                  </a:schemeClr>
                </a:solidFill>
                <a:latin typeface="Arial"/>
                <a:cs typeface="Arial"/>
              </a:rPr>
              <a:t>NoMJOinBC</a:t>
            </a:r>
            <a:r>
              <a:rPr lang="en-US" dirty="0" smtClean="0">
                <a:solidFill>
                  <a:schemeClr val="accent1">
                    <a:lumMod val="75000"/>
                  </a:schemeClr>
                </a:solidFill>
                <a:latin typeface="Arial"/>
                <a:cs typeface="Arial"/>
              </a:rPr>
              <a:t> and </a:t>
            </a:r>
            <a:r>
              <a:rPr lang="en-US" b="1" dirty="0" err="1" smtClean="0">
                <a:solidFill>
                  <a:schemeClr val="accent1">
                    <a:lumMod val="75000"/>
                  </a:schemeClr>
                </a:solidFill>
                <a:latin typeface="Arial"/>
                <a:cs typeface="Arial"/>
              </a:rPr>
              <a:t>NoMJOinICBC</a:t>
            </a:r>
            <a:r>
              <a:rPr lang="en-US" dirty="0" smtClean="0">
                <a:solidFill>
                  <a:schemeClr val="accent1">
                    <a:lumMod val="75000"/>
                  </a:schemeClr>
                </a:solidFill>
                <a:latin typeface="Arial"/>
                <a:cs typeface="Arial"/>
              </a:rPr>
              <a:t>, </a:t>
            </a:r>
            <a:r>
              <a:rPr lang="en-US" dirty="0">
                <a:solidFill>
                  <a:schemeClr val="accent1">
                    <a:lumMod val="75000"/>
                  </a:schemeClr>
                </a:solidFill>
                <a:latin typeface="Arial"/>
                <a:cs typeface="Arial"/>
              </a:rPr>
              <a:t>suggests </a:t>
            </a:r>
            <a:r>
              <a:rPr lang="en-US" dirty="0" smtClean="0">
                <a:solidFill>
                  <a:schemeClr val="accent1">
                    <a:lumMod val="75000"/>
                  </a:schemeClr>
                </a:solidFill>
                <a:latin typeface="Arial"/>
                <a:cs typeface="Arial"/>
              </a:rPr>
              <a:t>the </a:t>
            </a:r>
            <a:r>
              <a:rPr lang="en-US" b="1" dirty="0" smtClean="0">
                <a:solidFill>
                  <a:schemeClr val="accent1">
                    <a:lumMod val="75000"/>
                  </a:schemeClr>
                </a:solidFill>
                <a:latin typeface="Arial"/>
                <a:cs typeface="Arial"/>
              </a:rPr>
              <a:t>importance of Circumnavigating signal </a:t>
            </a:r>
            <a:r>
              <a:rPr lang="en-US" dirty="0" smtClean="0">
                <a:solidFill>
                  <a:schemeClr val="accent1">
                    <a:lumMod val="75000"/>
                  </a:schemeClr>
                </a:solidFill>
                <a:latin typeface="Arial"/>
                <a:cs typeface="Arial"/>
              </a:rPr>
              <a:t>in MJO initiation and propagation</a:t>
            </a:r>
            <a:endParaRPr lang="en-US" b="1" dirty="0">
              <a:solidFill>
                <a:schemeClr val="accent1">
                  <a:lumMod val="75000"/>
                </a:schemeClr>
              </a:solidFill>
              <a:latin typeface="Arial"/>
              <a:cs typeface="Arial"/>
            </a:endParaRPr>
          </a:p>
          <a:p>
            <a:pPr marL="285750" indent="-285750">
              <a:buFont typeface="Wingdings" panose="05000000000000000000" pitchFamily="2" charset="2"/>
              <a:buChar char="q"/>
            </a:pPr>
            <a:endParaRPr lang="en-US" b="1" dirty="0">
              <a:latin typeface="Arial"/>
              <a:cs typeface="Arial"/>
            </a:endParaRPr>
          </a:p>
          <a:p>
            <a:pPr marL="285750" indent="-285750">
              <a:buFont typeface="Wingdings" panose="05000000000000000000" pitchFamily="2" charset="2"/>
              <a:buChar char="q"/>
            </a:pPr>
            <a:r>
              <a:rPr lang="en-US" b="1" dirty="0" err="1" smtClean="0">
                <a:solidFill>
                  <a:srgbClr val="800000"/>
                </a:solidFill>
                <a:latin typeface="Arial"/>
                <a:cs typeface="Arial"/>
              </a:rPr>
              <a:t>NoMJOinIC</a:t>
            </a:r>
            <a:r>
              <a:rPr lang="en-US" dirty="0" smtClean="0">
                <a:solidFill>
                  <a:srgbClr val="800000"/>
                </a:solidFill>
                <a:latin typeface="Arial"/>
                <a:cs typeface="Arial"/>
              </a:rPr>
              <a:t> </a:t>
            </a:r>
            <a:r>
              <a:rPr lang="en-US" dirty="0">
                <a:solidFill>
                  <a:srgbClr val="800000"/>
                </a:solidFill>
                <a:latin typeface="Arial"/>
                <a:cs typeface="Arial"/>
              </a:rPr>
              <a:t>experiment successfully simulates the onset of lower level convergence to the east of the convection center due to Kelvin wave responses along with warmer lower to middle troposphere and warm SST anomaly that favors the development of boundary-layer moisture convergence to the east of the convection center. </a:t>
            </a:r>
            <a:r>
              <a:rPr lang="en-US" dirty="0" smtClean="0">
                <a:solidFill>
                  <a:srgbClr val="800000"/>
                </a:solidFill>
                <a:latin typeface="Arial"/>
                <a:cs typeface="Arial"/>
              </a:rPr>
              <a:t>This </a:t>
            </a:r>
            <a:r>
              <a:rPr lang="en-US" dirty="0">
                <a:solidFill>
                  <a:srgbClr val="800000"/>
                </a:solidFill>
                <a:latin typeface="Arial"/>
                <a:cs typeface="Arial"/>
              </a:rPr>
              <a:t>boundary-layer convergence favors the development of convective heating to the east of the previous convection center; as a result MJO convection moves </a:t>
            </a:r>
            <a:r>
              <a:rPr lang="en-US" dirty="0" smtClean="0">
                <a:solidFill>
                  <a:srgbClr val="800000"/>
                </a:solidFill>
                <a:latin typeface="Arial"/>
                <a:cs typeface="Arial"/>
              </a:rPr>
              <a:t>eastward</a:t>
            </a:r>
          </a:p>
          <a:p>
            <a:pPr marL="285750" indent="-285750">
              <a:buFont typeface="Wingdings" panose="05000000000000000000" pitchFamily="2" charset="2"/>
              <a:buChar char="q"/>
            </a:pPr>
            <a:endParaRPr lang="en-US" dirty="0" smtClean="0">
              <a:latin typeface="Arial"/>
              <a:cs typeface="Arial"/>
            </a:endParaRPr>
          </a:p>
          <a:p>
            <a:pPr marL="285750" indent="-285750">
              <a:buFont typeface="Wingdings" panose="05000000000000000000" pitchFamily="2" charset="2"/>
              <a:buChar char="q"/>
            </a:pPr>
            <a:r>
              <a:rPr lang="en-US" dirty="0">
                <a:latin typeface="Arial"/>
                <a:cs typeface="Arial"/>
              </a:rPr>
              <a:t>More detail reasoning of failure of MJO on </a:t>
            </a:r>
            <a:r>
              <a:rPr lang="en-US" b="1" dirty="0" err="1">
                <a:latin typeface="Arial"/>
                <a:cs typeface="Arial"/>
              </a:rPr>
              <a:t>NoMJOinBC</a:t>
            </a:r>
            <a:r>
              <a:rPr lang="en-US" dirty="0">
                <a:latin typeface="Arial"/>
                <a:cs typeface="Arial"/>
              </a:rPr>
              <a:t> and </a:t>
            </a:r>
            <a:r>
              <a:rPr lang="en-US" b="1" dirty="0" err="1">
                <a:latin typeface="Arial"/>
                <a:cs typeface="Arial"/>
              </a:rPr>
              <a:t>NoMJOinICBC</a:t>
            </a:r>
            <a:r>
              <a:rPr lang="en-US" dirty="0">
                <a:latin typeface="Arial"/>
                <a:cs typeface="Arial"/>
              </a:rPr>
              <a:t> experiments </a:t>
            </a:r>
            <a:r>
              <a:rPr lang="en-US" dirty="0" smtClean="0">
                <a:latin typeface="Arial"/>
                <a:cs typeface="Arial"/>
              </a:rPr>
              <a:t>based </a:t>
            </a:r>
            <a:r>
              <a:rPr lang="en-US" dirty="0">
                <a:latin typeface="Arial"/>
                <a:cs typeface="Arial"/>
              </a:rPr>
              <a:t>on the dynamics and variability of westward-propagating equatorial diurnal and 2-day waves. </a:t>
            </a:r>
            <a:endParaRPr lang="en-US" dirty="0" smtClean="0">
              <a:latin typeface="Arial"/>
              <a:cs typeface="Arial"/>
            </a:endParaRPr>
          </a:p>
        </p:txBody>
      </p:sp>
    </p:spTree>
    <p:extLst>
      <p:ext uri="{BB962C8B-B14F-4D97-AF65-F5344CB8AC3E}">
        <p14:creationId xmlns:p14="http://schemas.microsoft.com/office/powerpoint/2010/main" val="11993545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noChangeAspect="1"/>
          </p:cNvGraphicFramePr>
          <p:nvPr>
            <p:extLst>
              <p:ext uri="{D42A27DB-BD31-4B8C-83A1-F6EECF244321}">
                <p14:modId xmlns:p14="http://schemas.microsoft.com/office/powerpoint/2010/main" val="1511970380"/>
              </p:ext>
            </p:extLst>
          </p:nvPr>
        </p:nvGraphicFramePr>
        <p:xfrm>
          <a:off x="254001" y="3121129"/>
          <a:ext cx="11762154" cy="3614539"/>
        </p:xfrm>
        <a:graphic>
          <a:graphicData uri="http://schemas.openxmlformats.org/drawingml/2006/table">
            <a:tbl>
              <a:tblPr firstRow="1" bandRow="1">
                <a:tableStyleId>{5940675A-B579-460E-94D1-54222C63F5DA}</a:tableStyleId>
              </a:tblPr>
              <a:tblGrid>
                <a:gridCol w="2746319"/>
                <a:gridCol w="3234554"/>
                <a:gridCol w="5781281"/>
              </a:tblGrid>
              <a:tr h="370840">
                <a:tc>
                  <a:txBody>
                    <a:bodyPr/>
                    <a:lstStyle/>
                    <a:p>
                      <a:pPr algn="ctr"/>
                      <a:r>
                        <a:rPr lang="en-US" b="1" dirty="0" smtClean="0">
                          <a:latin typeface="Times New Roman" panose="02020603050405020304" pitchFamily="18" charset="0"/>
                          <a:cs typeface="Times New Roman" panose="02020603050405020304" pitchFamily="18" charset="0"/>
                        </a:rPr>
                        <a:t>Experiments</a:t>
                      </a:r>
                      <a:endParaRPr lang="en-US" b="1"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b="1" dirty="0" smtClean="0">
                          <a:latin typeface="Times New Roman" panose="02020603050405020304" pitchFamily="18" charset="0"/>
                          <a:cs typeface="Times New Roman" panose="02020603050405020304" pitchFamily="18" charset="0"/>
                        </a:rPr>
                        <a:t>MJO filter bands of periods and wavenumbers</a:t>
                      </a:r>
                      <a:endParaRPr lang="en-US" b="1" dirty="0">
                        <a:latin typeface="Times New Roman" panose="02020603050405020304" pitchFamily="18" charset="0"/>
                        <a:cs typeface="Times New Roman" panose="02020603050405020304" pitchFamily="18" charset="0"/>
                      </a:endParaRPr>
                    </a:p>
                  </a:txBody>
                  <a:tcPr anchor="ctr">
                    <a:noFill/>
                  </a:tcPr>
                </a:tc>
                <a:tc>
                  <a:txBody>
                    <a:bodyPr/>
                    <a:lstStyle/>
                    <a:p>
                      <a:pPr algn="ctr"/>
                      <a:r>
                        <a:rPr lang="en-US" b="1" dirty="0" smtClean="0">
                          <a:latin typeface="Times New Roman" panose="02020603050405020304" pitchFamily="18" charset="0"/>
                          <a:cs typeface="Times New Roman" panose="02020603050405020304" pitchFamily="18" charset="0"/>
                        </a:rPr>
                        <a:t>Descriptions</a:t>
                      </a:r>
                      <a:endParaRPr lang="en-US" b="1" dirty="0">
                        <a:latin typeface="Times New Roman" panose="02020603050405020304" pitchFamily="18" charset="0"/>
                        <a:cs typeface="Times New Roman" panose="02020603050405020304" pitchFamily="18" charset="0"/>
                      </a:endParaRPr>
                    </a:p>
                  </a:txBody>
                  <a:tcPr anchor="ctr">
                    <a:noFill/>
                  </a:tcPr>
                </a:tc>
              </a:tr>
              <a:tr h="370840">
                <a:tc>
                  <a:txBody>
                    <a:bodyPr/>
                    <a:lstStyle/>
                    <a:p>
                      <a:pPr algn="ctr"/>
                      <a:r>
                        <a:rPr lang="en-US" sz="1400" b="1" dirty="0" smtClean="0">
                          <a:latin typeface="Arial"/>
                          <a:cs typeface="Arial"/>
                        </a:rPr>
                        <a:t>CNTL</a:t>
                      </a:r>
                      <a:endParaRPr lang="en-US" sz="1400" b="1" dirty="0">
                        <a:latin typeface="Arial"/>
                        <a:cs typeface="Arial"/>
                      </a:endParaRPr>
                    </a:p>
                  </a:txBody>
                  <a:tcPr anchor="ctr">
                    <a:noFill/>
                  </a:tcPr>
                </a:tc>
                <a:tc>
                  <a:txBody>
                    <a:bodyPr/>
                    <a:lstStyle/>
                    <a:p>
                      <a:pPr algn="ctr"/>
                      <a:r>
                        <a:rPr lang="en-US" sz="1400" dirty="0" smtClean="0">
                          <a:latin typeface="Arial"/>
                          <a:cs typeface="Arial"/>
                        </a:rPr>
                        <a:t>------</a:t>
                      </a:r>
                      <a:endParaRPr lang="en-US" sz="1400" dirty="0">
                        <a:latin typeface="Arial"/>
                        <a:cs typeface="Arial"/>
                      </a:endParaRPr>
                    </a:p>
                  </a:txBody>
                  <a:tcPr anchor="ctr">
                    <a:noFill/>
                  </a:tcPr>
                </a:tc>
                <a:tc>
                  <a:txBody>
                    <a:bodyPr/>
                    <a:lstStyle/>
                    <a:p>
                      <a:pPr algn="ctr"/>
                      <a:r>
                        <a:rPr lang="en-US" sz="1400" dirty="0" smtClean="0">
                          <a:latin typeface="Arial"/>
                          <a:cs typeface="Arial"/>
                        </a:rPr>
                        <a:t>Control simulation</a:t>
                      </a:r>
                      <a:endParaRPr lang="en-US" sz="1400" dirty="0">
                        <a:latin typeface="Arial"/>
                        <a:cs typeface="Arial"/>
                      </a:endParaRPr>
                    </a:p>
                  </a:txBody>
                  <a:tcPr anchor="ctr">
                    <a:noFill/>
                  </a:tcPr>
                </a:tc>
              </a:tr>
              <a:tr h="487975">
                <a:tc>
                  <a:txBody>
                    <a:bodyPr/>
                    <a:lstStyle/>
                    <a:p>
                      <a:pPr algn="ctr"/>
                      <a:r>
                        <a:rPr lang="en-US" sz="1400" b="1" dirty="0" err="1" smtClean="0">
                          <a:latin typeface="Arial"/>
                          <a:cs typeface="Arial"/>
                        </a:rPr>
                        <a:t>NoMJOinIC</a:t>
                      </a:r>
                      <a:endParaRPr lang="en-US" sz="1400" b="1" dirty="0">
                        <a:latin typeface="Arial"/>
                        <a:cs typeface="Arial"/>
                      </a:endParaRPr>
                    </a:p>
                  </a:txBody>
                  <a:tcPr anchor="ctr">
                    <a:noFill/>
                  </a:tcPr>
                </a:tc>
                <a:tc>
                  <a:txBody>
                    <a:bodyPr/>
                    <a:lstStyle/>
                    <a:p>
                      <a:pPr algn="ctr"/>
                      <a:r>
                        <a:rPr lang="en-US" sz="1400" dirty="0" smtClean="0">
                          <a:latin typeface="Arial"/>
                          <a:cs typeface="Arial"/>
                        </a:rPr>
                        <a:t>20 – 96 days and 0 – 9 </a:t>
                      </a:r>
                      <a:endParaRPr lang="en-US" sz="1400" dirty="0">
                        <a:latin typeface="Arial"/>
                        <a:cs typeface="Arial"/>
                      </a:endParaRPr>
                    </a:p>
                  </a:txBody>
                  <a:tcPr anchor="ctr">
                    <a:noFill/>
                  </a:tcPr>
                </a:tc>
                <a:tc>
                  <a:txBody>
                    <a:bodyPr/>
                    <a:lstStyle/>
                    <a:p>
                      <a:pPr algn="ctr"/>
                      <a:r>
                        <a:rPr lang="en-US" sz="1400" dirty="0" smtClean="0">
                          <a:latin typeface="Arial"/>
                          <a:cs typeface="Arial"/>
                        </a:rPr>
                        <a:t>MJO filter applied on the initial condition</a:t>
                      </a:r>
                      <a:r>
                        <a:rPr lang="en-US" sz="1400" baseline="0" dirty="0" smtClean="0">
                          <a:latin typeface="Arial"/>
                          <a:cs typeface="Arial"/>
                        </a:rPr>
                        <a:t> only</a:t>
                      </a:r>
                      <a:endParaRPr lang="en-US" sz="1400" dirty="0">
                        <a:latin typeface="Arial"/>
                        <a:cs typeface="Arial"/>
                      </a:endParaRPr>
                    </a:p>
                  </a:txBody>
                  <a:tcPr anchor="ctr">
                    <a:noFill/>
                  </a:tcPr>
                </a:tc>
              </a:tr>
              <a:tr h="654538">
                <a:tc>
                  <a:txBody>
                    <a:bodyPr/>
                    <a:lstStyle/>
                    <a:p>
                      <a:pPr algn="ctr"/>
                      <a:r>
                        <a:rPr lang="en-US" sz="1400" b="1" dirty="0" err="1" smtClean="0">
                          <a:latin typeface="Arial"/>
                          <a:cs typeface="Arial"/>
                        </a:rPr>
                        <a:t>NoMJOinBC</a:t>
                      </a:r>
                      <a:endParaRPr lang="en-US" sz="1400" b="1" dirty="0">
                        <a:latin typeface="Arial"/>
                        <a:cs typeface="Aria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a:cs typeface="Arial"/>
                        </a:rPr>
                        <a:t>20 – 96 days and 0 – 9</a:t>
                      </a:r>
                      <a:endParaRPr lang="en-US" sz="1400" dirty="0">
                        <a:latin typeface="Arial"/>
                        <a:cs typeface="Arial"/>
                      </a:endParaRPr>
                    </a:p>
                  </a:txBody>
                  <a:tcPr anchor="ctr">
                    <a:noFill/>
                  </a:tcPr>
                </a:tc>
                <a:tc>
                  <a:txBody>
                    <a:bodyPr/>
                    <a:lstStyle/>
                    <a:p>
                      <a:pPr algn="ctr"/>
                      <a:r>
                        <a:rPr lang="en-US" sz="1400" dirty="0" smtClean="0">
                          <a:latin typeface="Arial"/>
                          <a:cs typeface="Arial"/>
                        </a:rPr>
                        <a:t>MJO filter applied</a:t>
                      </a:r>
                      <a:r>
                        <a:rPr lang="en-US" sz="1400" baseline="0" dirty="0" smtClean="0">
                          <a:latin typeface="Arial"/>
                          <a:cs typeface="Arial"/>
                        </a:rPr>
                        <a:t> on the boundary condition only</a:t>
                      </a:r>
                      <a:endParaRPr lang="en-US" sz="1400" dirty="0">
                        <a:latin typeface="Arial"/>
                        <a:cs typeface="Arial"/>
                      </a:endParaRPr>
                    </a:p>
                  </a:txBody>
                  <a:tcPr anchor="ctr">
                    <a:noFill/>
                  </a:tcPr>
                </a:tc>
              </a:tr>
              <a:tr h="450187">
                <a:tc>
                  <a:txBody>
                    <a:bodyPr/>
                    <a:lstStyle/>
                    <a:p>
                      <a:pPr algn="ctr"/>
                      <a:r>
                        <a:rPr lang="en-US" sz="1400" b="1" dirty="0" err="1" smtClean="0">
                          <a:latin typeface="Arial"/>
                          <a:cs typeface="Arial"/>
                        </a:rPr>
                        <a:t>NoMJOinICBC</a:t>
                      </a:r>
                      <a:endParaRPr lang="en-US" sz="1400" b="1" dirty="0">
                        <a:latin typeface="Arial"/>
                        <a:cs typeface="Aria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a:cs typeface="Arial"/>
                        </a:rPr>
                        <a:t>20 – 96 days and 0 – 9</a:t>
                      </a:r>
                      <a:endParaRPr lang="en-US" sz="1400" dirty="0">
                        <a:latin typeface="Arial"/>
                        <a:cs typeface="Arial"/>
                      </a:endParaRPr>
                    </a:p>
                  </a:txBody>
                  <a:tcPr anchor="ctr">
                    <a:noFill/>
                  </a:tcPr>
                </a:tc>
                <a:tc>
                  <a:txBody>
                    <a:bodyPr/>
                    <a:lstStyle/>
                    <a:p>
                      <a:pPr algn="ctr"/>
                      <a:r>
                        <a:rPr lang="en-US" sz="1400" dirty="0" smtClean="0">
                          <a:latin typeface="Arial"/>
                          <a:cs typeface="Arial"/>
                        </a:rPr>
                        <a:t>MJO</a:t>
                      </a:r>
                      <a:r>
                        <a:rPr lang="en-US" sz="1400" baseline="0" dirty="0" smtClean="0">
                          <a:latin typeface="Arial"/>
                          <a:cs typeface="Arial"/>
                        </a:rPr>
                        <a:t> filter applied in both the initial and boundary conditions</a:t>
                      </a:r>
                      <a:endParaRPr lang="en-US" sz="1400" dirty="0">
                        <a:latin typeface="Arial"/>
                        <a:cs typeface="Arial"/>
                      </a:endParaRPr>
                    </a:p>
                  </a:txBody>
                  <a:tcPr anchor="ctr">
                    <a:noFill/>
                  </a:tcPr>
                </a:tc>
              </a:tr>
              <a:tr h="0">
                <a:tc gridSpan="3">
                  <a:txBody>
                    <a:bodyPr/>
                    <a:lstStyle/>
                    <a:p>
                      <a:pPr algn="ctr"/>
                      <a:endParaRPr lang="en-US" sz="200" dirty="0">
                        <a:solidFill>
                          <a:schemeClr val="accent1"/>
                        </a:solidFill>
                        <a:latin typeface="Times New Roman" panose="02020603050405020304" pitchFamily="18" charset="0"/>
                        <a:cs typeface="Times New Roman" panose="02020603050405020304" pitchFamily="18" charset="0"/>
                      </a:endParaRPr>
                    </a:p>
                  </a:txBody>
                  <a:tcPr anchor="ctr">
                    <a:solidFill>
                      <a:schemeClr val="accent1">
                        <a:lumMod val="40000"/>
                        <a:lumOff val="60000"/>
                      </a:schemeClr>
                    </a:solidFill>
                  </a:tcPr>
                </a:tc>
                <a:tc hMerge="1">
                  <a:txBody>
                    <a:bodyPr/>
                    <a:lstStyle/>
                    <a:p>
                      <a:endParaRPr lang="en-US"/>
                    </a:p>
                  </a:txBody>
                  <a:tcPr/>
                </a:tc>
                <a:tc hMerge="1">
                  <a:txBody>
                    <a:bodyPr/>
                    <a:lstStyle/>
                    <a:p>
                      <a:endParaRPr lang="en-US"/>
                    </a:p>
                  </a:txBody>
                  <a:tcPr/>
                </a:tc>
              </a:tr>
              <a:tr h="370840">
                <a:tc>
                  <a:txBody>
                    <a:bodyPr/>
                    <a:lstStyle/>
                    <a:p>
                      <a:pPr algn="ctr"/>
                      <a:r>
                        <a:rPr lang="en-US" sz="1400" b="1" dirty="0" smtClean="0">
                          <a:latin typeface="Arial"/>
                          <a:cs typeface="Arial"/>
                        </a:rPr>
                        <a:t>NoMJOinBC1</a:t>
                      </a:r>
                      <a:endParaRPr lang="en-US" sz="1400" b="1" dirty="0">
                        <a:latin typeface="Arial"/>
                        <a:cs typeface="Aria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a:cs typeface="Arial"/>
                        </a:rPr>
                        <a:t>20 – 96 days and 0 – 9 </a:t>
                      </a:r>
                      <a:endParaRPr lang="en-US" sz="1400" dirty="0">
                        <a:latin typeface="Arial"/>
                        <a:cs typeface="Arial"/>
                      </a:endParaRPr>
                    </a:p>
                  </a:txBody>
                  <a:tcPr anchor="ctr">
                    <a:noFill/>
                  </a:tcPr>
                </a:tc>
                <a:tc>
                  <a:txBody>
                    <a:bodyPr/>
                    <a:lstStyle/>
                    <a:p>
                      <a:pPr algn="ctr"/>
                      <a:r>
                        <a:rPr lang="en-US" sz="1400" dirty="0" smtClean="0">
                          <a:latin typeface="Arial"/>
                          <a:cs typeface="Arial"/>
                        </a:rPr>
                        <a:t>Same as </a:t>
                      </a:r>
                      <a:r>
                        <a:rPr lang="en-US" sz="1400" b="0" dirty="0" err="1" smtClean="0">
                          <a:latin typeface="Arial"/>
                          <a:cs typeface="Arial"/>
                        </a:rPr>
                        <a:t>NoMJOinBC</a:t>
                      </a:r>
                      <a:r>
                        <a:rPr lang="en-US" sz="1400" b="0" dirty="0" smtClean="0">
                          <a:latin typeface="Arial"/>
                          <a:cs typeface="Arial"/>
                        </a:rPr>
                        <a:t> </a:t>
                      </a:r>
                      <a:r>
                        <a:rPr lang="en-US" sz="1400" dirty="0" smtClean="0">
                          <a:latin typeface="Arial"/>
                          <a:cs typeface="Arial"/>
                        </a:rPr>
                        <a:t>but MJO filter applied on </a:t>
                      </a:r>
                      <a:r>
                        <a:rPr lang="en-US" sz="1400" b="0" dirty="0" smtClean="0">
                          <a:latin typeface="Arial"/>
                          <a:cs typeface="Arial"/>
                        </a:rPr>
                        <a:t>16 Oct onwards instead of 1</a:t>
                      </a:r>
                      <a:r>
                        <a:rPr lang="en-US" sz="1400" b="0" baseline="30000" dirty="0" smtClean="0">
                          <a:latin typeface="Arial"/>
                          <a:cs typeface="Arial"/>
                        </a:rPr>
                        <a:t>st</a:t>
                      </a:r>
                      <a:r>
                        <a:rPr lang="en-US" sz="1400" b="0" dirty="0" smtClean="0">
                          <a:latin typeface="Arial"/>
                          <a:cs typeface="Arial"/>
                        </a:rPr>
                        <a:t> Oct</a:t>
                      </a:r>
                      <a:endParaRPr lang="en-US" sz="1400" b="0" dirty="0">
                        <a:latin typeface="Arial"/>
                        <a:cs typeface="Arial"/>
                      </a:endParaRPr>
                    </a:p>
                  </a:txBody>
                  <a:tcPr anchor="ctr">
                    <a:noFill/>
                  </a:tcPr>
                </a:tc>
              </a:tr>
              <a:tr h="370840">
                <a:tc>
                  <a:txBody>
                    <a:bodyPr/>
                    <a:lstStyle/>
                    <a:p>
                      <a:pPr algn="ctr"/>
                      <a:r>
                        <a:rPr lang="en-US" sz="1400" b="1" dirty="0" smtClean="0">
                          <a:latin typeface="Arial"/>
                          <a:cs typeface="Arial"/>
                        </a:rPr>
                        <a:t>NoMJOinBC2</a:t>
                      </a:r>
                      <a:endParaRPr lang="en-US" sz="1400" b="1" dirty="0">
                        <a:latin typeface="Arial"/>
                        <a:cs typeface="Aria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a:cs typeface="Arial"/>
                        </a:rPr>
                        <a:t>20 – 96 days and 0 – 9 </a:t>
                      </a:r>
                      <a:endParaRPr lang="en-US" sz="1400" dirty="0">
                        <a:latin typeface="Arial"/>
                        <a:cs typeface="Aria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a:cs typeface="Arial"/>
                        </a:rPr>
                        <a:t>Same as </a:t>
                      </a:r>
                      <a:r>
                        <a:rPr lang="en-US" sz="1400" b="0" dirty="0" err="1" smtClean="0">
                          <a:latin typeface="Arial"/>
                          <a:cs typeface="Arial"/>
                        </a:rPr>
                        <a:t>NoMJOinBC</a:t>
                      </a:r>
                      <a:r>
                        <a:rPr lang="en-US" sz="1400" b="0" dirty="0" smtClean="0">
                          <a:latin typeface="Arial"/>
                          <a:cs typeface="Arial"/>
                        </a:rPr>
                        <a:t> </a:t>
                      </a:r>
                      <a:r>
                        <a:rPr lang="en-US" sz="1400" dirty="0" smtClean="0">
                          <a:latin typeface="Arial"/>
                          <a:cs typeface="Arial"/>
                        </a:rPr>
                        <a:t>but MJO filter applied on 2</a:t>
                      </a:r>
                      <a:r>
                        <a:rPr lang="en-US" sz="1400" b="0" dirty="0" smtClean="0">
                          <a:latin typeface="Arial"/>
                          <a:cs typeface="Arial"/>
                        </a:rPr>
                        <a:t>6 Oct onwards</a:t>
                      </a:r>
                      <a:endParaRPr lang="en-US" sz="1400" dirty="0">
                        <a:latin typeface="Arial"/>
                        <a:cs typeface="Arial"/>
                      </a:endParaRPr>
                    </a:p>
                  </a:txBody>
                  <a:tcPr anchor="ctr">
                    <a:noFill/>
                  </a:tcPr>
                </a:tc>
              </a:tr>
            </a:tbl>
          </a:graphicData>
        </a:graphic>
      </p:graphicFrame>
      <p:sp>
        <p:nvSpPr>
          <p:cNvPr id="4" name="TextBox 3"/>
          <p:cNvSpPr txBox="1"/>
          <p:nvPr/>
        </p:nvSpPr>
        <p:spPr>
          <a:xfrm>
            <a:off x="78158" y="78170"/>
            <a:ext cx="11889153" cy="677108"/>
          </a:xfrm>
          <a:prstGeom prst="rect">
            <a:avLst/>
          </a:prstGeom>
          <a:noFill/>
        </p:spPr>
        <p:txBody>
          <a:bodyPr wrap="square" rtlCol="0">
            <a:spAutoFit/>
          </a:bodyPr>
          <a:lstStyle/>
          <a:p>
            <a:r>
              <a:rPr lang="en-US" sz="2000" b="1" u="sng" dirty="0" smtClean="0">
                <a:latin typeface="Arial"/>
                <a:cs typeface="Arial"/>
              </a:rPr>
              <a:t>Science Question:</a:t>
            </a:r>
          </a:p>
          <a:p>
            <a:pPr marL="285750" indent="-285750">
              <a:buFont typeface="Wingdings" charset="2"/>
              <a:buChar char="q"/>
            </a:pPr>
            <a:r>
              <a:rPr lang="en-US" dirty="0" smtClean="0">
                <a:solidFill>
                  <a:srgbClr val="800000"/>
                </a:solidFill>
                <a:latin typeface="Arial"/>
                <a:cs typeface="Arial"/>
              </a:rPr>
              <a:t>What are the relative role of Circumnavigating signal and local dynamics in the MJO Initiation and Propagation? </a:t>
            </a:r>
            <a:endParaRPr lang="en-US" dirty="0">
              <a:solidFill>
                <a:srgbClr val="800000"/>
              </a:solidFill>
              <a:latin typeface="Arial"/>
              <a:cs typeface="Arial"/>
            </a:endParaRPr>
          </a:p>
        </p:txBody>
      </p:sp>
      <p:sp>
        <p:nvSpPr>
          <p:cNvPr id="5" name="TextBox 4"/>
          <p:cNvSpPr txBox="1"/>
          <p:nvPr/>
        </p:nvSpPr>
        <p:spPr>
          <a:xfrm>
            <a:off x="136770" y="1045321"/>
            <a:ext cx="11908692" cy="1877437"/>
          </a:xfrm>
          <a:prstGeom prst="rect">
            <a:avLst/>
          </a:prstGeom>
          <a:noFill/>
        </p:spPr>
        <p:txBody>
          <a:bodyPr wrap="square" rtlCol="0">
            <a:spAutoFit/>
          </a:bodyPr>
          <a:lstStyle/>
          <a:p>
            <a:r>
              <a:rPr lang="en-US" sz="2000" b="1" u="sng" dirty="0" smtClean="0">
                <a:latin typeface="Arial"/>
                <a:cs typeface="Arial"/>
              </a:rPr>
              <a:t>Model &amp; Experimental Design:</a:t>
            </a:r>
          </a:p>
          <a:p>
            <a:pPr marL="342900" indent="-342900">
              <a:buFont typeface="Wingdings" charset="2"/>
              <a:buChar char="Ø"/>
            </a:pPr>
            <a:r>
              <a:rPr lang="en-US" dirty="0" smtClean="0">
                <a:solidFill>
                  <a:schemeClr val="accent1"/>
                </a:solidFill>
                <a:latin typeface="Arial"/>
                <a:cs typeface="Arial"/>
              </a:rPr>
              <a:t>Oct 2011 MJO event during CINDY/DYNAMO field campaign</a:t>
            </a:r>
          </a:p>
          <a:p>
            <a:pPr marL="342900" indent="-342900">
              <a:buFont typeface="Wingdings" charset="2"/>
              <a:buChar char="Ø"/>
            </a:pPr>
            <a:endParaRPr lang="en-US" sz="800" dirty="0" smtClean="0">
              <a:latin typeface="Arial"/>
              <a:cs typeface="Arial"/>
            </a:endParaRPr>
          </a:p>
          <a:p>
            <a:pPr marL="342900" indent="-342900">
              <a:buFont typeface="Wingdings" charset="2"/>
              <a:buChar char="Ø"/>
            </a:pPr>
            <a:r>
              <a:rPr lang="en-US" dirty="0" smtClean="0">
                <a:latin typeface="Arial"/>
                <a:cs typeface="Arial"/>
              </a:rPr>
              <a:t>WRF (3.4.1) model at 9km horizontal resolution with 45 vertical levels [48</a:t>
            </a:r>
            <a:r>
              <a:rPr lang="en-US" baseline="30000" dirty="0" smtClean="0">
                <a:latin typeface="Arial"/>
                <a:cs typeface="Arial"/>
              </a:rPr>
              <a:t>o</a:t>
            </a:r>
            <a:r>
              <a:rPr lang="en-US" dirty="0" smtClean="0">
                <a:latin typeface="Arial"/>
                <a:cs typeface="Arial"/>
              </a:rPr>
              <a:t>E – 120</a:t>
            </a:r>
            <a:r>
              <a:rPr lang="en-US" baseline="30000" dirty="0" smtClean="0">
                <a:latin typeface="Arial"/>
                <a:cs typeface="Arial"/>
              </a:rPr>
              <a:t>o</a:t>
            </a:r>
            <a:r>
              <a:rPr lang="en-US" dirty="0" smtClean="0">
                <a:latin typeface="Arial"/>
                <a:cs typeface="Arial"/>
              </a:rPr>
              <a:t>E &amp; 20</a:t>
            </a:r>
            <a:r>
              <a:rPr lang="en-US" baseline="30000" dirty="0" smtClean="0">
                <a:latin typeface="Arial"/>
                <a:cs typeface="Arial"/>
              </a:rPr>
              <a:t>o</a:t>
            </a:r>
            <a:r>
              <a:rPr lang="en-US" dirty="0" smtClean="0">
                <a:latin typeface="Arial"/>
                <a:cs typeface="Arial"/>
              </a:rPr>
              <a:t>S – 20</a:t>
            </a:r>
            <a:r>
              <a:rPr lang="en-US" baseline="30000" dirty="0" smtClean="0">
                <a:latin typeface="Arial"/>
                <a:cs typeface="Arial"/>
              </a:rPr>
              <a:t>o</a:t>
            </a:r>
            <a:r>
              <a:rPr lang="en-US" dirty="0" smtClean="0">
                <a:latin typeface="Arial"/>
                <a:cs typeface="Arial"/>
              </a:rPr>
              <a:t>N]</a:t>
            </a:r>
          </a:p>
          <a:p>
            <a:pPr marL="342900" indent="-342900">
              <a:buFont typeface="Wingdings" charset="2"/>
              <a:buChar char="Ø"/>
            </a:pPr>
            <a:endParaRPr lang="en-US" sz="800" dirty="0" smtClean="0">
              <a:latin typeface="Arial"/>
              <a:cs typeface="Arial"/>
            </a:endParaRPr>
          </a:p>
          <a:p>
            <a:pPr marL="342900" indent="-342900">
              <a:buFont typeface="Wingdings" charset="2"/>
              <a:buChar char="Ø"/>
            </a:pPr>
            <a:r>
              <a:rPr lang="en-US" dirty="0" smtClean="0">
                <a:solidFill>
                  <a:srgbClr val="800000"/>
                </a:solidFill>
                <a:latin typeface="Arial"/>
                <a:cs typeface="Arial"/>
              </a:rPr>
              <a:t>ERA-Interim as initial and boundary conditions</a:t>
            </a:r>
          </a:p>
          <a:p>
            <a:pPr marL="342900" indent="-342900">
              <a:buFont typeface="Wingdings" charset="2"/>
              <a:buChar char="Ø"/>
            </a:pPr>
            <a:endParaRPr lang="en-US" sz="800" dirty="0" smtClean="0">
              <a:latin typeface="Arial"/>
              <a:cs typeface="Arial"/>
            </a:endParaRPr>
          </a:p>
          <a:p>
            <a:pPr marL="342900" indent="-342900">
              <a:buFont typeface="Wingdings" charset="2"/>
              <a:buChar char="Ø"/>
            </a:pPr>
            <a:r>
              <a:rPr lang="en-US" dirty="0" smtClean="0">
                <a:latin typeface="Arial"/>
                <a:cs typeface="Arial"/>
              </a:rPr>
              <a:t>Simulation starts </a:t>
            </a:r>
            <a:r>
              <a:rPr lang="en-US" dirty="0">
                <a:latin typeface="Arial"/>
                <a:cs typeface="Arial"/>
              </a:rPr>
              <a:t>from 1Oct 2011 (46 days simulation), with spectral nudging of horizontal winds for first 3 </a:t>
            </a:r>
            <a:r>
              <a:rPr lang="en-US" dirty="0" smtClean="0">
                <a:latin typeface="Arial"/>
                <a:cs typeface="Arial"/>
              </a:rPr>
              <a:t>days</a:t>
            </a:r>
            <a:endParaRPr lang="en-US" dirty="0">
              <a:latin typeface="Arial"/>
              <a:cs typeface="Arial"/>
            </a:endParaRPr>
          </a:p>
        </p:txBody>
      </p:sp>
    </p:spTree>
    <p:extLst>
      <p:ext uri="{BB962C8B-B14F-4D97-AF65-F5344CB8AC3E}">
        <p14:creationId xmlns:p14="http://schemas.microsoft.com/office/powerpoint/2010/main" val="4229832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48849" y="341924"/>
            <a:ext cx="5890843" cy="6310565"/>
            <a:chOff x="0" y="41069"/>
            <a:chExt cx="6274693" cy="671888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8020" b="50332"/>
            <a:stretch/>
          </p:blipFill>
          <p:spPr>
            <a:xfrm>
              <a:off x="0" y="2121761"/>
              <a:ext cx="5880410" cy="2082704"/>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1031" r="49997" b="27208"/>
            <a:stretch/>
          </p:blipFill>
          <p:spPr>
            <a:xfrm>
              <a:off x="668" y="4251443"/>
              <a:ext cx="2963293" cy="2069266"/>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012" t="95942" r="5617" b="390"/>
            <a:stretch/>
          </p:blipFill>
          <p:spPr>
            <a:xfrm>
              <a:off x="188006" y="6400879"/>
              <a:ext cx="6086687" cy="359070"/>
            </a:xfrm>
            <a:prstGeom prst="rect">
              <a:avLst/>
            </a:prstGeom>
          </p:spPr>
        </p:pic>
        <p:sp>
          <p:nvSpPr>
            <p:cNvPr id="7" name="TextBox 6"/>
            <p:cNvSpPr txBox="1"/>
            <p:nvPr/>
          </p:nvSpPr>
          <p:spPr>
            <a:xfrm>
              <a:off x="541874" y="2166861"/>
              <a:ext cx="1160479" cy="307509"/>
            </a:xfrm>
            <a:prstGeom prst="rect">
              <a:avLst/>
            </a:prstGeom>
            <a:noFill/>
          </p:spPr>
          <p:txBody>
            <a:bodyPr wrap="square" rtlCol="0">
              <a:spAutoFit/>
            </a:bodyPr>
            <a:lstStyle/>
            <a:p>
              <a:pPr algn="ctr"/>
              <a:r>
                <a:rPr lang="en-US" sz="1400" dirty="0" smtClean="0">
                  <a:latin typeface="Times New Roman"/>
                  <a:cs typeface="Times New Roman"/>
                </a:rPr>
                <a:t>(b) CNTL</a:t>
              </a:r>
              <a:endParaRPr lang="en-US" sz="1400" dirty="0">
                <a:latin typeface="Times New Roman"/>
                <a:cs typeface="Times New Roman"/>
              </a:endParaRPr>
            </a:p>
          </p:txBody>
        </p:sp>
        <p:sp>
          <p:nvSpPr>
            <p:cNvPr id="8" name="TextBox 7"/>
            <p:cNvSpPr txBox="1"/>
            <p:nvPr/>
          </p:nvSpPr>
          <p:spPr>
            <a:xfrm>
              <a:off x="547007" y="4327803"/>
              <a:ext cx="1476439" cy="307509"/>
            </a:xfrm>
            <a:prstGeom prst="rect">
              <a:avLst/>
            </a:prstGeom>
            <a:noFill/>
          </p:spPr>
          <p:txBody>
            <a:bodyPr wrap="square" rtlCol="0">
              <a:spAutoFit/>
            </a:bodyPr>
            <a:lstStyle/>
            <a:p>
              <a:pPr algn="ctr"/>
              <a:r>
                <a:rPr lang="en-US" sz="1400" dirty="0" smtClean="0">
                  <a:latin typeface="Times New Roman"/>
                  <a:cs typeface="Times New Roman"/>
                </a:rPr>
                <a:t>(d) </a:t>
              </a:r>
              <a:r>
                <a:rPr lang="en-US" sz="1400" dirty="0" err="1" smtClean="0">
                  <a:latin typeface="Times New Roman"/>
                  <a:cs typeface="Times New Roman"/>
                </a:rPr>
                <a:t>NoMJOinBC</a:t>
              </a:r>
              <a:endParaRPr lang="en-US" sz="1400" dirty="0">
                <a:latin typeface="Times New Roman"/>
                <a:cs typeface="Times New Roman"/>
              </a:endParaRPr>
            </a:p>
          </p:txBody>
        </p:sp>
        <p:sp>
          <p:nvSpPr>
            <p:cNvPr id="9" name="TextBox 8"/>
            <p:cNvSpPr txBox="1"/>
            <p:nvPr/>
          </p:nvSpPr>
          <p:spPr>
            <a:xfrm>
              <a:off x="3502417" y="2159067"/>
              <a:ext cx="1721291" cy="327691"/>
            </a:xfrm>
            <a:prstGeom prst="rect">
              <a:avLst/>
            </a:prstGeom>
            <a:noFill/>
          </p:spPr>
          <p:txBody>
            <a:bodyPr wrap="square" rtlCol="0">
              <a:spAutoFit/>
            </a:bodyPr>
            <a:lstStyle/>
            <a:p>
              <a:pPr algn="ctr"/>
              <a:r>
                <a:rPr lang="en-US" sz="1400" dirty="0" smtClean="0">
                  <a:latin typeface="Times New Roman"/>
                  <a:cs typeface="Times New Roman"/>
                </a:rPr>
                <a:t>(c) </a:t>
              </a:r>
              <a:r>
                <a:rPr lang="en-US" sz="1400" dirty="0" err="1" smtClean="0">
                  <a:latin typeface="Times New Roman"/>
                  <a:cs typeface="Times New Roman"/>
                </a:rPr>
                <a:t>NoMJOinIC</a:t>
              </a:r>
              <a:endParaRPr lang="en-US" sz="1400" dirty="0">
                <a:latin typeface="Times New Roman"/>
                <a:cs typeface="Times New Roman"/>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6673" t="4758" r="25398" b="73297"/>
            <a:stretch/>
          </p:blipFill>
          <p:spPr>
            <a:xfrm>
              <a:off x="1435728" y="41069"/>
              <a:ext cx="2966536" cy="2069093"/>
            </a:xfrm>
            <a:prstGeom prst="rect">
              <a:avLst/>
            </a:prstGeom>
          </p:spPr>
        </p:pic>
        <p:sp>
          <p:nvSpPr>
            <p:cNvPr id="11" name="TextBox 10"/>
            <p:cNvSpPr txBox="1"/>
            <p:nvPr/>
          </p:nvSpPr>
          <p:spPr>
            <a:xfrm>
              <a:off x="1906462" y="93640"/>
              <a:ext cx="1160479" cy="307509"/>
            </a:xfrm>
            <a:prstGeom prst="rect">
              <a:avLst/>
            </a:prstGeom>
            <a:noFill/>
          </p:spPr>
          <p:txBody>
            <a:bodyPr wrap="square" rtlCol="0">
              <a:spAutoFit/>
            </a:bodyPr>
            <a:lstStyle/>
            <a:p>
              <a:pPr algn="ctr"/>
              <a:r>
                <a:rPr lang="en-US" sz="1400" dirty="0" smtClean="0">
                  <a:latin typeface="Times New Roman"/>
                  <a:cs typeface="Times New Roman"/>
                </a:rPr>
                <a:t>(a) TRMM</a:t>
              </a:r>
              <a:endParaRPr lang="en-US" sz="1400" dirty="0">
                <a:latin typeface="Times New Roman"/>
                <a:cs typeface="Times New Roman"/>
              </a:endParaRP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50425" t="51064" b="27014"/>
            <a:stretch/>
          </p:blipFill>
          <p:spPr>
            <a:xfrm>
              <a:off x="2979616" y="4249614"/>
              <a:ext cx="2969845" cy="2072892"/>
            </a:xfrm>
            <a:prstGeom prst="rect">
              <a:avLst/>
            </a:prstGeom>
          </p:spPr>
        </p:pic>
        <p:sp>
          <p:nvSpPr>
            <p:cNvPr id="20" name="TextBox 19"/>
            <p:cNvSpPr txBox="1"/>
            <p:nvPr/>
          </p:nvSpPr>
          <p:spPr>
            <a:xfrm>
              <a:off x="3532555" y="4300350"/>
              <a:ext cx="1930485" cy="327691"/>
            </a:xfrm>
            <a:prstGeom prst="rect">
              <a:avLst/>
            </a:prstGeom>
            <a:noFill/>
          </p:spPr>
          <p:txBody>
            <a:bodyPr wrap="square" rtlCol="0">
              <a:spAutoFit/>
            </a:bodyPr>
            <a:lstStyle/>
            <a:p>
              <a:pPr algn="ctr"/>
              <a:r>
                <a:rPr lang="en-US" sz="1400" dirty="0" smtClean="0">
                  <a:latin typeface="Times New Roman"/>
                  <a:cs typeface="Times New Roman"/>
                </a:rPr>
                <a:t>(e) </a:t>
              </a:r>
              <a:r>
                <a:rPr lang="en-US" sz="1400" dirty="0" err="1" smtClean="0">
                  <a:latin typeface="Times New Roman"/>
                  <a:cs typeface="Times New Roman"/>
                </a:rPr>
                <a:t>NoMJOinICBC</a:t>
              </a:r>
              <a:endParaRPr lang="en-US" sz="1400" dirty="0">
                <a:latin typeface="Times New Roman"/>
                <a:cs typeface="Times New Roman"/>
              </a:endParaRPr>
            </a:p>
          </p:txBody>
        </p:sp>
      </p:grpSp>
      <p:grpSp>
        <p:nvGrpSpPr>
          <p:cNvPr id="56" name="Group 55"/>
          <p:cNvGrpSpPr/>
          <p:nvPr/>
        </p:nvGrpSpPr>
        <p:grpSpPr>
          <a:xfrm>
            <a:off x="6838462" y="224694"/>
            <a:ext cx="5412045" cy="6437938"/>
            <a:chOff x="6173297" y="16913"/>
            <a:chExt cx="6018703" cy="6919248"/>
          </a:xfrm>
        </p:grpSpPr>
        <p:pic>
          <p:nvPicPr>
            <p:cNvPr id="57" name="Picture 56"/>
            <p:cNvPicPr>
              <a:picLocks noChangeAspect="1"/>
            </p:cNvPicPr>
            <p:nvPr/>
          </p:nvPicPr>
          <p:blipFill rotWithShape="1">
            <a:blip r:embed="rId3" cstate="print">
              <a:extLst>
                <a:ext uri="{28A0092B-C50C-407E-A947-70E740481C1C}">
                  <a14:useLocalDpi xmlns:a14="http://schemas.microsoft.com/office/drawing/2010/main" val="0"/>
                </a:ext>
              </a:extLst>
            </a:blip>
            <a:srcRect t="27963" b="50047"/>
            <a:stretch/>
          </p:blipFill>
          <p:spPr>
            <a:xfrm>
              <a:off x="6173297" y="2136830"/>
              <a:ext cx="5899271" cy="2230650"/>
            </a:xfrm>
            <a:prstGeom prst="rect">
              <a:avLst/>
            </a:prstGeom>
          </p:spPr>
        </p:pic>
        <p:pic>
          <p:nvPicPr>
            <p:cNvPr id="58" name="Picture 57"/>
            <p:cNvPicPr>
              <a:picLocks noChangeAspect="1"/>
            </p:cNvPicPr>
            <p:nvPr/>
          </p:nvPicPr>
          <p:blipFill rotWithShape="1">
            <a:blip r:embed="rId3" cstate="print">
              <a:extLst>
                <a:ext uri="{28A0092B-C50C-407E-A947-70E740481C1C}">
                  <a14:useLocalDpi xmlns:a14="http://schemas.microsoft.com/office/drawing/2010/main" val="0"/>
                </a:ext>
              </a:extLst>
            </a:blip>
            <a:srcRect t="51010" r="49215" b="27226"/>
            <a:stretch/>
          </p:blipFill>
          <p:spPr>
            <a:xfrm>
              <a:off x="6212542" y="4354429"/>
              <a:ext cx="2932639" cy="2161091"/>
            </a:xfrm>
            <a:prstGeom prst="rect">
              <a:avLst/>
            </a:prstGeom>
          </p:spPr>
        </p:pic>
        <p:sp>
          <p:nvSpPr>
            <p:cNvPr id="59" name="TextBox 58"/>
            <p:cNvSpPr txBox="1"/>
            <p:nvPr/>
          </p:nvSpPr>
          <p:spPr>
            <a:xfrm>
              <a:off x="6719071" y="2190686"/>
              <a:ext cx="1126826" cy="307777"/>
            </a:xfrm>
            <a:prstGeom prst="rect">
              <a:avLst/>
            </a:prstGeom>
            <a:noFill/>
          </p:spPr>
          <p:txBody>
            <a:bodyPr wrap="square" rtlCol="0">
              <a:spAutoFit/>
            </a:bodyPr>
            <a:lstStyle/>
            <a:p>
              <a:pPr algn="ctr"/>
              <a:r>
                <a:rPr lang="en-US" sz="1400" dirty="0" smtClean="0">
                  <a:latin typeface="Times New Roman"/>
                  <a:cs typeface="Times New Roman"/>
                </a:rPr>
                <a:t>(b) CNTL</a:t>
              </a:r>
              <a:endParaRPr lang="en-US" sz="1400" dirty="0">
                <a:latin typeface="Times New Roman"/>
                <a:cs typeface="Times New Roman"/>
              </a:endParaRPr>
            </a:p>
          </p:txBody>
        </p:sp>
        <p:sp>
          <p:nvSpPr>
            <p:cNvPr id="60" name="TextBox 59"/>
            <p:cNvSpPr txBox="1"/>
            <p:nvPr/>
          </p:nvSpPr>
          <p:spPr>
            <a:xfrm>
              <a:off x="6728511" y="4428742"/>
              <a:ext cx="1910982" cy="330787"/>
            </a:xfrm>
            <a:prstGeom prst="rect">
              <a:avLst/>
            </a:prstGeom>
            <a:noFill/>
          </p:spPr>
          <p:txBody>
            <a:bodyPr wrap="square" rtlCol="0">
              <a:spAutoFit/>
            </a:bodyPr>
            <a:lstStyle/>
            <a:p>
              <a:pPr algn="ctr"/>
              <a:r>
                <a:rPr lang="en-US" sz="1400" dirty="0" smtClean="0">
                  <a:latin typeface="Times New Roman"/>
                  <a:cs typeface="Times New Roman"/>
                </a:rPr>
                <a:t>(d) </a:t>
              </a:r>
              <a:r>
                <a:rPr lang="en-US" sz="1400" dirty="0" err="1" smtClean="0">
                  <a:latin typeface="Times New Roman"/>
                  <a:cs typeface="Times New Roman"/>
                </a:rPr>
                <a:t>NoMJOinBC</a:t>
              </a:r>
              <a:endParaRPr lang="en-US" sz="1400" dirty="0">
                <a:latin typeface="Times New Roman"/>
                <a:cs typeface="Times New Roman"/>
              </a:endParaRPr>
            </a:p>
          </p:txBody>
        </p:sp>
        <p:sp>
          <p:nvSpPr>
            <p:cNvPr id="61" name="TextBox 60"/>
            <p:cNvSpPr txBox="1"/>
            <p:nvPr/>
          </p:nvSpPr>
          <p:spPr>
            <a:xfrm>
              <a:off x="9659884" y="2185324"/>
              <a:ext cx="1472306" cy="307777"/>
            </a:xfrm>
            <a:prstGeom prst="rect">
              <a:avLst/>
            </a:prstGeom>
            <a:noFill/>
          </p:spPr>
          <p:txBody>
            <a:bodyPr wrap="square" rtlCol="0">
              <a:spAutoFit/>
            </a:bodyPr>
            <a:lstStyle/>
            <a:p>
              <a:pPr algn="ctr"/>
              <a:r>
                <a:rPr lang="en-US" sz="1400" dirty="0" smtClean="0">
                  <a:latin typeface="Times New Roman"/>
                  <a:cs typeface="Times New Roman"/>
                </a:rPr>
                <a:t>(c) </a:t>
              </a:r>
              <a:r>
                <a:rPr lang="en-US" sz="1400" dirty="0" err="1" smtClean="0">
                  <a:latin typeface="Times New Roman"/>
                  <a:cs typeface="Times New Roman"/>
                </a:rPr>
                <a:t>NoMJOinIC</a:t>
              </a:r>
              <a:endParaRPr lang="en-US" sz="1400" dirty="0">
                <a:latin typeface="Times New Roman"/>
                <a:cs typeface="Times New Roman"/>
              </a:endParaRPr>
            </a:p>
          </p:txBody>
        </p:sp>
        <p:pic>
          <p:nvPicPr>
            <p:cNvPr id="62" name="Picture 61"/>
            <p:cNvPicPr>
              <a:picLocks noChangeAspect="1"/>
            </p:cNvPicPr>
            <p:nvPr/>
          </p:nvPicPr>
          <p:blipFill rotWithShape="1">
            <a:blip r:embed="rId3" cstate="print">
              <a:extLst>
                <a:ext uri="{28A0092B-C50C-407E-A947-70E740481C1C}">
                  <a14:useLocalDpi xmlns:a14="http://schemas.microsoft.com/office/drawing/2010/main" val="0"/>
                </a:ext>
              </a:extLst>
            </a:blip>
            <a:srcRect l="25733" t="4857" r="25888" b="73090"/>
            <a:stretch/>
          </p:blipFill>
          <p:spPr>
            <a:xfrm>
              <a:off x="7578991" y="16913"/>
              <a:ext cx="2955379" cy="2156067"/>
            </a:xfrm>
            <a:prstGeom prst="rect">
              <a:avLst/>
            </a:prstGeom>
          </p:spPr>
        </p:pic>
        <p:sp>
          <p:nvSpPr>
            <p:cNvPr id="63" name="TextBox 62"/>
            <p:cNvSpPr txBox="1"/>
            <p:nvPr/>
          </p:nvSpPr>
          <p:spPr>
            <a:xfrm>
              <a:off x="8092592" y="39076"/>
              <a:ext cx="2061817" cy="323906"/>
            </a:xfrm>
            <a:prstGeom prst="rect">
              <a:avLst/>
            </a:prstGeom>
            <a:noFill/>
          </p:spPr>
          <p:txBody>
            <a:bodyPr wrap="square" rtlCol="0">
              <a:spAutoFit/>
            </a:bodyPr>
            <a:lstStyle/>
            <a:p>
              <a:pPr algn="ctr"/>
              <a:r>
                <a:rPr lang="en-US" sz="1400" dirty="0" smtClean="0">
                  <a:latin typeface="Times New Roman"/>
                  <a:cs typeface="Times New Roman"/>
                </a:rPr>
                <a:t>(a) ERA + TRMM</a:t>
              </a:r>
              <a:endParaRPr lang="en-US" sz="1400" dirty="0">
                <a:latin typeface="Times New Roman"/>
                <a:cs typeface="Times New Roman"/>
              </a:endParaRPr>
            </a:p>
          </p:txBody>
        </p:sp>
        <p:pic>
          <p:nvPicPr>
            <p:cNvPr id="64" name="Picture 63"/>
            <p:cNvPicPr>
              <a:picLocks noChangeAspect="1"/>
            </p:cNvPicPr>
            <p:nvPr/>
          </p:nvPicPr>
          <p:blipFill rotWithShape="1">
            <a:blip r:embed="rId3" cstate="print">
              <a:extLst>
                <a:ext uri="{28A0092B-C50C-407E-A947-70E740481C1C}">
                  <a14:useLocalDpi xmlns:a14="http://schemas.microsoft.com/office/drawing/2010/main" val="0"/>
                </a:ext>
              </a:extLst>
            </a:blip>
            <a:srcRect l="9522" t="95680" r="9317"/>
            <a:stretch/>
          </p:blipFill>
          <p:spPr>
            <a:xfrm>
              <a:off x="6400345" y="6519132"/>
              <a:ext cx="5791655" cy="417029"/>
            </a:xfrm>
            <a:prstGeom prst="rect">
              <a:avLst/>
            </a:prstGeom>
          </p:spPr>
        </p:pic>
        <p:pic>
          <p:nvPicPr>
            <p:cNvPr id="65" name="Picture 64"/>
            <p:cNvPicPr>
              <a:picLocks noChangeAspect="1"/>
            </p:cNvPicPr>
            <p:nvPr/>
          </p:nvPicPr>
          <p:blipFill rotWithShape="1">
            <a:blip r:embed="rId3" cstate="print">
              <a:extLst>
                <a:ext uri="{28A0092B-C50C-407E-A947-70E740481C1C}">
                  <a14:useLocalDpi xmlns:a14="http://schemas.microsoft.com/office/drawing/2010/main" val="0"/>
                </a:ext>
              </a:extLst>
            </a:blip>
            <a:srcRect l="50398" t="51054" b="27032"/>
            <a:stretch/>
          </p:blipFill>
          <p:spPr>
            <a:xfrm>
              <a:off x="9130373" y="4323258"/>
              <a:ext cx="2924861" cy="2211930"/>
            </a:xfrm>
            <a:prstGeom prst="rect">
              <a:avLst/>
            </a:prstGeom>
          </p:spPr>
        </p:pic>
        <p:sp>
          <p:nvSpPr>
            <p:cNvPr id="66" name="TextBox 65"/>
            <p:cNvSpPr txBox="1"/>
            <p:nvPr/>
          </p:nvSpPr>
          <p:spPr>
            <a:xfrm>
              <a:off x="9634314" y="4397966"/>
              <a:ext cx="2068913" cy="330787"/>
            </a:xfrm>
            <a:prstGeom prst="rect">
              <a:avLst/>
            </a:prstGeom>
            <a:noFill/>
          </p:spPr>
          <p:txBody>
            <a:bodyPr wrap="square" rtlCol="0">
              <a:spAutoFit/>
            </a:bodyPr>
            <a:lstStyle/>
            <a:p>
              <a:pPr algn="ctr"/>
              <a:r>
                <a:rPr lang="en-US" sz="1400" dirty="0" smtClean="0">
                  <a:latin typeface="Times New Roman"/>
                  <a:cs typeface="Times New Roman"/>
                </a:rPr>
                <a:t>(e) </a:t>
              </a:r>
              <a:r>
                <a:rPr lang="en-US" sz="1400" dirty="0" err="1" smtClean="0">
                  <a:latin typeface="Times New Roman"/>
                  <a:cs typeface="Times New Roman"/>
                </a:rPr>
                <a:t>NoMJOinICBC</a:t>
              </a:r>
              <a:endParaRPr lang="en-US" sz="1400" dirty="0">
                <a:latin typeface="Times New Roman"/>
                <a:cs typeface="Times New Roman"/>
              </a:endParaRPr>
            </a:p>
          </p:txBody>
        </p:sp>
      </p:grpSp>
      <p:sp>
        <p:nvSpPr>
          <p:cNvPr id="67" name="TextBox 66"/>
          <p:cNvSpPr txBox="1"/>
          <p:nvPr/>
        </p:nvSpPr>
        <p:spPr>
          <a:xfrm>
            <a:off x="4142155" y="78158"/>
            <a:ext cx="3917462" cy="2062103"/>
          </a:xfrm>
          <a:prstGeom prst="rect">
            <a:avLst/>
          </a:prstGeom>
          <a:noFill/>
        </p:spPr>
        <p:txBody>
          <a:bodyPr wrap="square" rtlCol="0">
            <a:spAutoFit/>
          </a:bodyPr>
          <a:lstStyle/>
          <a:p>
            <a:pPr marL="285750" indent="-285750">
              <a:buFont typeface="Wingdings" charset="2"/>
              <a:buChar char="Ø"/>
            </a:pPr>
            <a:r>
              <a:rPr lang="en-US" sz="1600" dirty="0" smtClean="0">
                <a:solidFill>
                  <a:srgbClr val="800000"/>
                </a:solidFill>
                <a:latin typeface="Arial"/>
                <a:cs typeface="Arial"/>
              </a:rPr>
              <a:t>Realistically representation of MJO </a:t>
            </a:r>
            <a:r>
              <a:rPr lang="en-US" sz="1600" dirty="0">
                <a:solidFill>
                  <a:srgbClr val="800000"/>
                </a:solidFill>
                <a:latin typeface="Arial"/>
                <a:cs typeface="Arial"/>
              </a:rPr>
              <a:t>initiation </a:t>
            </a:r>
            <a:r>
              <a:rPr lang="en-US" sz="1600" dirty="0" smtClean="0">
                <a:solidFill>
                  <a:srgbClr val="800000"/>
                </a:solidFill>
                <a:latin typeface="Arial"/>
                <a:cs typeface="Arial"/>
              </a:rPr>
              <a:t>around 16</a:t>
            </a:r>
            <a:r>
              <a:rPr lang="en-US" sz="1600" baseline="30000" dirty="0" smtClean="0">
                <a:solidFill>
                  <a:srgbClr val="800000"/>
                </a:solidFill>
                <a:latin typeface="Arial"/>
                <a:cs typeface="Arial"/>
              </a:rPr>
              <a:t>th</a:t>
            </a:r>
            <a:r>
              <a:rPr lang="en-US" sz="1600" dirty="0" smtClean="0">
                <a:solidFill>
                  <a:srgbClr val="800000"/>
                </a:solidFill>
                <a:latin typeface="Arial"/>
                <a:cs typeface="Arial"/>
              </a:rPr>
              <a:t> </a:t>
            </a:r>
            <a:r>
              <a:rPr lang="en-US" sz="1600" dirty="0">
                <a:solidFill>
                  <a:srgbClr val="800000"/>
                </a:solidFill>
                <a:latin typeface="Arial"/>
                <a:cs typeface="Arial"/>
              </a:rPr>
              <a:t>Oct at </a:t>
            </a:r>
            <a:r>
              <a:rPr lang="en-US" sz="1600" dirty="0" smtClean="0">
                <a:solidFill>
                  <a:srgbClr val="800000"/>
                </a:solidFill>
                <a:latin typeface="Arial"/>
                <a:cs typeface="Arial"/>
              </a:rPr>
              <a:t>~60E </a:t>
            </a:r>
            <a:r>
              <a:rPr lang="en-US" sz="1600" dirty="0">
                <a:solidFill>
                  <a:srgbClr val="800000"/>
                </a:solidFill>
                <a:latin typeface="Arial"/>
                <a:cs typeface="Arial"/>
              </a:rPr>
              <a:t>and </a:t>
            </a:r>
            <a:r>
              <a:rPr lang="en-US" sz="1600" dirty="0" smtClean="0">
                <a:solidFill>
                  <a:srgbClr val="800000"/>
                </a:solidFill>
                <a:latin typeface="Arial"/>
                <a:cs typeface="Arial"/>
              </a:rPr>
              <a:t>its slow </a:t>
            </a:r>
            <a:r>
              <a:rPr lang="en-US" sz="1600" dirty="0">
                <a:solidFill>
                  <a:srgbClr val="800000"/>
                </a:solidFill>
                <a:latin typeface="Arial"/>
                <a:cs typeface="Arial"/>
              </a:rPr>
              <a:t>eastward </a:t>
            </a:r>
            <a:r>
              <a:rPr lang="en-US" sz="1600" dirty="0" smtClean="0">
                <a:solidFill>
                  <a:srgbClr val="800000"/>
                </a:solidFill>
                <a:latin typeface="Arial"/>
                <a:cs typeface="Arial"/>
              </a:rPr>
              <a:t>propagation</a:t>
            </a:r>
          </a:p>
          <a:p>
            <a:pPr marL="285750" indent="-285750">
              <a:buFont typeface="Wingdings" charset="2"/>
              <a:buChar char="Ø"/>
            </a:pPr>
            <a:endParaRPr lang="en-US" sz="1600" dirty="0" smtClean="0">
              <a:latin typeface="Arial"/>
              <a:cs typeface="Arial"/>
            </a:endParaRPr>
          </a:p>
          <a:p>
            <a:pPr marL="285750" indent="-285750">
              <a:buFont typeface="Wingdings" charset="2"/>
              <a:buChar char="Ø"/>
            </a:pPr>
            <a:r>
              <a:rPr lang="en-US" sz="1600" dirty="0">
                <a:latin typeface="Arial"/>
                <a:cs typeface="Arial"/>
              </a:rPr>
              <a:t>The organized convection at </a:t>
            </a:r>
            <a:r>
              <a:rPr lang="en-US" sz="1600" b="1" dirty="0" err="1" smtClean="0">
                <a:latin typeface="Arial"/>
                <a:cs typeface="Arial"/>
              </a:rPr>
              <a:t>NoMJOinBC</a:t>
            </a:r>
            <a:r>
              <a:rPr lang="en-US" sz="1600" dirty="0" smtClean="0">
                <a:latin typeface="Arial"/>
                <a:cs typeface="Arial"/>
              </a:rPr>
              <a:t> &amp; </a:t>
            </a:r>
            <a:r>
              <a:rPr lang="en-US" sz="1600" b="1" dirty="0" err="1" smtClean="0">
                <a:latin typeface="Arial"/>
                <a:cs typeface="Arial"/>
              </a:rPr>
              <a:t>NoMJOinICBC</a:t>
            </a:r>
            <a:r>
              <a:rPr lang="en-US" sz="1600" dirty="0" smtClean="0">
                <a:latin typeface="Arial"/>
                <a:cs typeface="Arial"/>
              </a:rPr>
              <a:t> </a:t>
            </a:r>
            <a:r>
              <a:rPr lang="en-US" sz="1600" dirty="0">
                <a:latin typeface="Arial"/>
                <a:cs typeface="Arial"/>
              </a:rPr>
              <a:t>experiments could be due to synoptic </a:t>
            </a:r>
            <a:r>
              <a:rPr lang="en-US" sz="1600" dirty="0" smtClean="0">
                <a:latin typeface="Arial"/>
                <a:cs typeface="Arial"/>
              </a:rPr>
              <a:t>variability's</a:t>
            </a:r>
            <a:endParaRPr lang="en-US" sz="1600" dirty="0">
              <a:latin typeface="Arial"/>
              <a:cs typeface="Arial"/>
            </a:endParaRPr>
          </a:p>
        </p:txBody>
      </p:sp>
    </p:spTree>
    <p:extLst>
      <p:ext uri="{BB962C8B-B14F-4D97-AF65-F5344CB8AC3E}">
        <p14:creationId xmlns:p14="http://schemas.microsoft.com/office/powerpoint/2010/main" val="3206193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3915" y="48845"/>
            <a:ext cx="5500425" cy="5109308"/>
            <a:chOff x="54377" y="48845"/>
            <a:chExt cx="5500425" cy="5109308"/>
          </a:xfrm>
        </p:grpSpPr>
        <p:pic>
          <p:nvPicPr>
            <p:cNvPr id="3" name="Picture 2" descr="lon_height_w_rf_model1.eps"/>
            <p:cNvPicPr>
              <a:picLocks noChangeAspect="1"/>
            </p:cNvPicPr>
            <p:nvPr/>
          </p:nvPicPr>
          <p:blipFill rotWithShape="1">
            <a:blip r:embed="rId2">
              <a:extLst>
                <a:ext uri="{28A0092B-C50C-407E-A947-70E740481C1C}">
                  <a14:useLocalDpi xmlns:a14="http://schemas.microsoft.com/office/drawing/2010/main" val="0"/>
                </a:ext>
              </a:extLst>
            </a:blip>
            <a:srcRect t="3625" b="66097"/>
            <a:stretch/>
          </p:blipFill>
          <p:spPr>
            <a:xfrm>
              <a:off x="54377" y="355257"/>
              <a:ext cx="5425128" cy="2103120"/>
            </a:xfrm>
            <a:prstGeom prst="rect">
              <a:avLst/>
            </a:prstGeom>
          </p:spPr>
        </p:pic>
        <p:pic>
          <p:nvPicPr>
            <p:cNvPr id="4" name="Picture 3" descr="lon_height_w_rf_model1.eps"/>
            <p:cNvPicPr>
              <a:picLocks noChangeAspect="1"/>
            </p:cNvPicPr>
            <p:nvPr/>
          </p:nvPicPr>
          <p:blipFill rotWithShape="1">
            <a:blip r:embed="rId2">
              <a:extLst>
                <a:ext uri="{28A0092B-C50C-407E-A947-70E740481C1C}">
                  <a14:useLocalDpi xmlns:a14="http://schemas.microsoft.com/office/drawing/2010/main" val="0"/>
                </a:ext>
              </a:extLst>
            </a:blip>
            <a:srcRect t="34878" b="35185"/>
            <a:stretch/>
          </p:blipFill>
          <p:spPr>
            <a:xfrm>
              <a:off x="54378" y="2527752"/>
              <a:ext cx="5425127" cy="2103120"/>
            </a:xfrm>
            <a:prstGeom prst="rect">
              <a:avLst/>
            </a:prstGeom>
          </p:spPr>
        </p:pic>
        <p:pic>
          <p:nvPicPr>
            <p:cNvPr id="6" name="Picture 5" descr="lon_height_w_rf_model1.eps"/>
            <p:cNvPicPr>
              <a:picLocks noChangeAspect="1"/>
            </p:cNvPicPr>
            <p:nvPr/>
          </p:nvPicPr>
          <p:blipFill rotWithShape="1">
            <a:blip r:embed="rId2">
              <a:extLst>
                <a:ext uri="{28A0092B-C50C-407E-A947-70E740481C1C}">
                  <a14:useLocalDpi xmlns:a14="http://schemas.microsoft.com/office/drawing/2010/main" val="0"/>
                </a:ext>
              </a:extLst>
            </a:blip>
            <a:srcRect l="6645" t="96164" r="10211"/>
            <a:stretch/>
          </p:blipFill>
          <p:spPr>
            <a:xfrm>
              <a:off x="244246" y="4786923"/>
              <a:ext cx="5011615" cy="371230"/>
            </a:xfrm>
            <a:prstGeom prst="rect">
              <a:avLst/>
            </a:prstGeom>
          </p:spPr>
        </p:pic>
        <p:sp>
          <p:nvSpPr>
            <p:cNvPr id="7" name="TextBox 6"/>
            <p:cNvSpPr txBox="1"/>
            <p:nvPr/>
          </p:nvSpPr>
          <p:spPr>
            <a:xfrm>
              <a:off x="273553" y="2573138"/>
              <a:ext cx="1520727" cy="276999"/>
            </a:xfrm>
            <a:prstGeom prst="rect">
              <a:avLst/>
            </a:prstGeom>
            <a:noFill/>
          </p:spPr>
          <p:txBody>
            <a:bodyPr wrap="square" rtlCol="0">
              <a:spAutoFit/>
            </a:bodyPr>
            <a:lstStyle/>
            <a:p>
              <a:r>
                <a:rPr lang="en-US" sz="1200" b="1" dirty="0" smtClean="0">
                  <a:solidFill>
                    <a:srgbClr val="000000"/>
                  </a:solidFill>
                  <a:latin typeface="Times New Roman"/>
                  <a:cs typeface="Times New Roman"/>
                </a:rPr>
                <a:t>(b) </a:t>
              </a:r>
              <a:r>
                <a:rPr lang="en-US" sz="1200" b="1" dirty="0" err="1" smtClean="0">
                  <a:solidFill>
                    <a:srgbClr val="000000"/>
                  </a:solidFill>
                  <a:latin typeface="Times New Roman"/>
                  <a:cs typeface="Times New Roman"/>
                </a:rPr>
                <a:t>NoMJOinIC</a:t>
              </a:r>
              <a:endParaRPr lang="en-US" sz="1200" b="1" dirty="0">
                <a:solidFill>
                  <a:srgbClr val="000000"/>
                </a:solidFill>
                <a:latin typeface="Times New Roman"/>
                <a:cs typeface="Times New Roman"/>
              </a:endParaRPr>
            </a:p>
          </p:txBody>
        </p:sp>
        <p:sp>
          <p:nvSpPr>
            <p:cNvPr id="9" name="TextBox 8"/>
            <p:cNvSpPr txBox="1"/>
            <p:nvPr/>
          </p:nvSpPr>
          <p:spPr>
            <a:xfrm>
              <a:off x="312637" y="418207"/>
              <a:ext cx="1230916" cy="276999"/>
            </a:xfrm>
            <a:prstGeom prst="rect">
              <a:avLst/>
            </a:prstGeom>
            <a:noFill/>
          </p:spPr>
          <p:txBody>
            <a:bodyPr wrap="square" rtlCol="0">
              <a:spAutoFit/>
            </a:bodyPr>
            <a:lstStyle/>
            <a:p>
              <a:r>
                <a:rPr lang="en-US" sz="1200" b="1" dirty="0" smtClean="0">
                  <a:solidFill>
                    <a:srgbClr val="000000"/>
                  </a:solidFill>
                  <a:latin typeface="Times New Roman"/>
                  <a:cs typeface="Times New Roman"/>
                </a:rPr>
                <a:t>(a) CNTL</a:t>
              </a:r>
              <a:endParaRPr lang="en-US" sz="1200" b="1" dirty="0">
                <a:solidFill>
                  <a:srgbClr val="000000"/>
                </a:solidFill>
                <a:latin typeface="Times New Roman"/>
                <a:cs typeface="Times New Roman"/>
              </a:endParaRPr>
            </a:p>
          </p:txBody>
        </p:sp>
        <p:sp>
          <p:nvSpPr>
            <p:cNvPr id="10" name="TextBox 9"/>
            <p:cNvSpPr txBox="1"/>
            <p:nvPr/>
          </p:nvSpPr>
          <p:spPr>
            <a:xfrm>
              <a:off x="263783" y="65151"/>
              <a:ext cx="1286486" cy="307777"/>
            </a:xfrm>
            <a:prstGeom prst="rect">
              <a:avLst/>
            </a:prstGeom>
            <a:noFill/>
          </p:spPr>
          <p:txBody>
            <a:bodyPr wrap="square" rtlCol="0">
              <a:spAutoFit/>
            </a:bodyPr>
            <a:lstStyle/>
            <a:p>
              <a:r>
                <a:rPr lang="en-US" sz="1400" b="1" dirty="0" smtClean="0">
                  <a:solidFill>
                    <a:srgbClr val="2E75B6"/>
                  </a:solidFill>
                  <a:latin typeface="Times New Roman"/>
                  <a:cs typeface="Times New Roman"/>
                </a:rPr>
                <a:t>(</a:t>
              </a:r>
              <a:r>
                <a:rPr lang="en-US" sz="1400" b="1" dirty="0" err="1" smtClean="0">
                  <a:solidFill>
                    <a:srgbClr val="2E75B6"/>
                  </a:solidFill>
                  <a:latin typeface="Times New Roman"/>
                  <a:cs typeface="Times New Roman"/>
                </a:rPr>
                <a:t>i</a:t>
              </a:r>
              <a:r>
                <a:rPr lang="en-US" sz="1400" b="1" dirty="0" smtClean="0">
                  <a:solidFill>
                    <a:srgbClr val="2E75B6"/>
                  </a:solidFill>
                  <a:latin typeface="Times New Roman"/>
                  <a:cs typeface="Times New Roman"/>
                </a:rPr>
                <a:t>) Dry Phase</a:t>
              </a:r>
              <a:endParaRPr lang="en-US" sz="1400" b="1" dirty="0">
                <a:solidFill>
                  <a:srgbClr val="2E75B6"/>
                </a:solidFill>
                <a:latin typeface="Times New Roman"/>
                <a:cs typeface="Times New Roman"/>
              </a:endParaRPr>
            </a:p>
          </p:txBody>
        </p:sp>
        <p:sp>
          <p:nvSpPr>
            <p:cNvPr id="11" name="TextBox 10"/>
            <p:cNvSpPr txBox="1"/>
            <p:nvPr/>
          </p:nvSpPr>
          <p:spPr>
            <a:xfrm>
              <a:off x="1881466" y="48845"/>
              <a:ext cx="1670402" cy="307777"/>
            </a:xfrm>
            <a:prstGeom prst="rect">
              <a:avLst/>
            </a:prstGeom>
            <a:noFill/>
          </p:spPr>
          <p:txBody>
            <a:bodyPr wrap="square" rtlCol="0">
              <a:spAutoFit/>
            </a:bodyPr>
            <a:lstStyle/>
            <a:p>
              <a:r>
                <a:rPr lang="en-US" sz="1400" b="1" dirty="0" smtClean="0">
                  <a:solidFill>
                    <a:srgbClr val="2E75B6"/>
                  </a:solidFill>
                  <a:latin typeface="Times New Roman"/>
                  <a:cs typeface="Times New Roman"/>
                </a:rPr>
                <a:t>(ii) Initiation Phase</a:t>
              </a:r>
              <a:endParaRPr lang="en-US" sz="1400" b="1" dirty="0">
                <a:solidFill>
                  <a:srgbClr val="2E75B6"/>
                </a:solidFill>
                <a:latin typeface="Times New Roman"/>
                <a:cs typeface="Times New Roman"/>
              </a:endParaRPr>
            </a:p>
          </p:txBody>
        </p:sp>
        <p:sp>
          <p:nvSpPr>
            <p:cNvPr id="12" name="TextBox 11"/>
            <p:cNvSpPr txBox="1"/>
            <p:nvPr/>
          </p:nvSpPr>
          <p:spPr>
            <a:xfrm>
              <a:off x="3639215" y="63793"/>
              <a:ext cx="1915587" cy="307777"/>
            </a:xfrm>
            <a:prstGeom prst="rect">
              <a:avLst/>
            </a:prstGeom>
            <a:noFill/>
          </p:spPr>
          <p:txBody>
            <a:bodyPr wrap="square" rtlCol="0">
              <a:spAutoFit/>
            </a:bodyPr>
            <a:lstStyle/>
            <a:p>
              <a:r>
                <a:rPr lang="en-US" sz="1400" b="1" dirty="0" smtClean="0">
                  <a:solidFill>
                    <a:schemeClr val="accent1">
                      <a:lumMod val="75000"/>
                    </a:schemeClr>
                  </a:solidFill>
                  <a:latin typeface="Times New Roman"/>
                  <a:cs typeface="Times New Roman"/>
                </a:rPr>
                <a:t>(iii) Propagation Phase</a:t>
              </a:r>
              <a:endParaRPr lang="en-US" sz="1400" b="1" dirty="0">
                <a:solidFill>
                  <a:schemeClr val="accent1">
                    <a:lumMod val="75000"/>
                  </a:schemeClr>
                </a:solidFill>
                <a:latin typeface="Times New Roman"/>
                <a:cs typeface="Times New Roman"/>
              </a:endParaRPr>
            </a:p>
          </p:txBody>
        </p:sp>
      </p:grpSp>
      <p:grpSp>
        <p:nvGrpSpPr>
          <p:cNvPr id="16" name="Group 15"/>
          <p:cNvGrpSpPr/>
          <p:nvPr/>
        </p:nvGrpSpPr>
        <p:grpSpPr>
          <a:xfrm>
            <a:off x="6603989" y="2443350"/>
            <a:ext cx="5431693" cy="4270847"/>
            <a:chOff x="6164384" y="2228432"/>
            <a:chExt cx="5431693" cy="4270847"/>
          </a:xfrm>
        </p:grpSpPr>
        <p:pic>
          <p:nvPicPr>
            <p:cNvPr id="5" name="Picture 4" descr="lon_height_w_rf_model1.eps"/>
            <p:cNvPicPr>
              <a:picLocks noChangeAspect="1"/>
            </p:cNvPicPr>
            <p:nvPr/>
          </p:nvPicPr>
          <p:blipFill rotWithShape="1">
            <a:blip r:embed="rId2">
              <a:extLst>
                <a:ext uri="{28A0092B-C50C-407E-A947-70E740481C1C}">
                  <a14:useLocalDpi xmlns:a14="http://schemas.microsoft.com/office/drawing/2010/main" val="0"/>
                </a:ext>
              </a:extLst>
            </a:blip>
            <a:srcRect t="66160" b="3860"/>
            <a:stretch/>
          </p:blipFill>
          <p:spPr>
            <a:xfrm>
              <a:off x="6166473" y="2228432"/>
              <a:ext cx="5429604" cy="2103120"/>
            </a:xfrm>
            <a:prstGeom prst="rect">
              <a:avLst/>
            </a:prstGeom>
          </p:spPr>
        </p:pic>
        <p:sp>
          <p:nvSpPr>
            <p:cNvPr id="8" name="TextBox 7"/>
            <p:cNvSpPr txBox="1"/>
            <p:nvPr/>
          </p:nvSpPr>
          <p:spPr>
            <a:xfrm>
              <a:off x="6408617" y="2291172"/>
              <a:ext cx="1348152" cy="276999"/>
            </a:xfrm>
            <a:prstGeom prst="rect">
              <a:avLst/>
            </a:prstGeom>
            <a:noFill/>
          </p:spPr>
          <p:txBody>
            <a:bodyPr wrap="square" rtlCol="0">
              <a:spAutoFit/>
            </a:bodyPr>
            <a:lstStyle/>
            <a:p>
              <a:r>
                <a:rPr lang="en-US" sz="1200" b="1" dirty="0" smtClean="0">
                  <a:solidFill>
                    <a:srgbClr val="000000"/>
                  </a:solidFill>
                  <a:latin typeface="Times New Roman"/>
                  <a:cs typeface="Times New Roman"/>
                </a:rPr>
                <a:t>(c) </a:t>
              </a:r>
              <a:r>
                <a:rPr lang="en-US" sz="1200" b="1" dirty="0" err="1" smtClean="0">
                  <a:solidFill>
                    <a:srgbClr val="000000"/>
                  </a:solidFill>
                  <a:latin typeface="Times New Roman"/>
                  <a:cs typeface="Times New Roman"/>
                </a:rPr>
                <a:t>NoMJOinBC</a:t>
              </a:r>
              <a:endParaRPr lang="en-US" sz="1200" b="1" dirty="0">
                <a:solidFill>
                  <a:srgbClr val="000000"/>
                </a:solidFill>
                <a:latin typeface="Times New Roman"/>
                <a:cs typeface="Times New Roman"/>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70995"/>
            <a:stretch/>
          </p:blipFill>
          <p:spPr>
            <a:xfrm>
              <a:off x="6164384" y="4396159"/>
              <a:ext cx="5431693" cy="2103120"/>
            </a:xfrm>
            <a:prstGeom prst="rect">
              <a:avLst/>
            </a:prstGeom>
          </p:spPr>
        </p:pic>
        <p:sp>
          <p:nvSpPr>
            <p:cNvPr id="15" name="TextBox 14"/>
            <p:cNvSpPr txBox="1"/>
            <p:nvPr/>
          </p:nvSpPr>
          <p:spPr>
            <a:xfrm>
              <a:off x="6365632" y="4573220"/>
              <a:ext cx="1508365" cy="276999"/>
            </a:xfrm>
            <a:prstGeom prst="rect">
              <a:avLst/>
            </a:prstGeom>
            <a:noFill/>
          </p:spPr>
          <p:txBody>
            <a:bodyPr wrap="square" rtlCol="0">
              <a:spAutoFit/>
            </a:bodyPr>
            <a:lstStyle/>
            <a:p>
              <a:r>
                <a:rPr lang="en-US" sz="1200" b="1" dirty="0" smtClean="0">
                  <a:solidFill>
                    <a:srgbClr val="000000"/>
                  </a:solidFill>
                  <a:latin typeface="Times New Roman"/>
                  <a:cs typeface="Times New Roman"/>
                </a:rPr>
                <a:t>(d) </a:t>
              </a:r>
              <a:r>
                <a:rPr lang="en-US" sz="1200" b="1" dirty="0" err="1" smtClean="0">
                  <a:solidFill>
                    <a:srgbClr val="000000"/>
                  </a:solidFill>
                  <a:latin typeface="Times New Roman"/>
                  <a:cs typeface="Times New Roman"/>
                </a:rPr>
                <a:t>NoMJOinICBC</a:t>
              </a:r>
              <a:endParaRPr lang="en-US" sz="1200" b="1" dirty="0">
                <a:solidFill>
                  <a:srgbClr val="000000"/>
                </a:solidFill>
                <a:latin typeface="Times New Roman"/>
                <a:cs typeface="Times New Roman"/>
              </a:endParaRPr>
            </a:p>
          </p:txBody>
        </p:sp>
      </p:grpSp>
      <p:sp>
        <p:nvSpPr>
          <p:cNvPr id="2" name="Rectangle 1"/>
          <p:cNvSpPr/>
          <p:nvPr/>
        </p:nvSpPr>
        <p:spPr>
          <a:xfrm>
            <a:off x="5500076" y="179644"/>
            <a:ext cx="6662617" cy="1200329"/>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Zonal anomaly </a:t>
            </a:r>
            <a:r>
              <a:rPr lang="en-US" dirty="0">
                <a:latin typeface="Times New Roman" panose="02020603050405020304" pitchFamily="18" charset="0"/>
                <a:cs typeface="Times New Roman" panose="02020603050405020304" pitchFamily="18" charset="0"/>
              </a:rPr>
              <a:t>of </a:t>
            </a:r>
            <a:r>
              <a:rPr lang="en-US" dirty="0" smtClean="0">
                <a:latin typeface="Times New Roman" panose="02020603050405020304" pitchFamily="18" charset="0"/>
                <a:cs typeface="Times New Roman" panose="02020603050405020304" pitchFamily="18" charset="0"/>
              </a:rPr>
              <a:t>Vertical </a:t>
            </a:r>
            <a:r>
              <a:rPr lang="en-US" dirty="0">
                <a:latin typeface="Times New Roman" panose="02020603050405020304" pitchFamily="18" charset="0"/>
                <a:cs typeface="Times New Roman" panose="02020603050405020304" pitchFamily="18" charset="0"/>
              </a:rPr>
              <a:t>motion (cm/s; red shading ascent; blue shading descent) and </a:t>
            </a:r>
            <a:r>
              <a:rPr lang="en-US" dirty="0" smtClean="0">
                <a:latin typeface="Times New Roman" panose="02020603050405020304" pitchFamily="18" charset="0"/>
                <a:cs typeface="Times New Roman" panose="02020603050405020304" pitchFamily="18" charset="0"/>
              </a:rPr>
              <a:t>Precipitation </a:t>
            </a:r>
            <a:r>
              <a:rPr lang="en-US" dirty="0">
                <a:latin typeface="Times New Roman" panose="02020603050405020304" pitchFamily="18" charset="0"/>
                <a:cs typeface="Times New Roman" panose="02020603050405020304" pitchFamily="18" charset="0"/>
              </a:rPr>
              <a:t>(line) averaged over 0</a:t>
            </a:r>
            <a:r>
              <a:rPr lang="en-US" baseline="30000"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 – 5</a:t>
            </a:r>
            <a:r>
              <a:rPr lang="en-US" baseline="30000"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N in three different phases,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Dry Phase (6 – 12 Oct), (ii) Initiation Phase (15 – 17 Oct) and (iii) Propagation Phase (21 – 31 Oct) </a:t>
            </a:r>
            <a:endParaRPr lang="en-US" dirty="0"/>
          </a:p>
        </p:txBody>
      </p:sp>
      <p:sp>
        <p:nvSpPr>
          <p:cNvPr id="17" name="Rectangle 16"/>
          <p:cNvSpPr/>
          <p:nvPr/>
        </p:nvSpPr>
        <p:spPr>
          <a:xfrm>
            <a:off x="68384" y="5337792"/>
            <a:ext cx="6516077" cy="1015663"/>
          </a:xfrm>
          <a:prstGeom prst="rect">
            <a:avLst/>
          </a:prstGeom>
        </p:spPr>
        <p:txBody>
          <a:bodyPr wrap="square">
            <a:spAutoFit/>
          </a:bodyPr>
          <a:lstStyle/>
          <a:p>
            <a:pPr marL="285750" indent="-285750">
              <a:buFont typeface="Wingdings" charset="2"/>
              <a:buChar char="q"/>
            </a:pPr>
            <a:r>
              <a:rPr lang="en-US" sz="1500" dirty="0" smtClean="0">
                <a:solidFill>
                  <a:srgbClr val="3366FF"/>
                </a:solidFill>
                <a:latin typeface="Arial"/>
                <a:cs typeface="Arial"/>
              </a:rPr>
              <a:t>Weak </a:t>
            </a:r>
            <a:r>
              <a:rPr lang="en-US" sz="1500" dirty="0">
                <a:solidFill>
                  <a:srgbClr val="3366FF"/>
                </a:solidFill>
                <a:latin typeface="Arial"/>
                <a:cs typeface="Arial"/>
              </a:rPr>
              <a:t>activity during the dry phase </a:t>
            </a:r>
            <a:r>
              <a:rPr lang="en-US" sz="1500" dirty="0" smtClean="0">
                <a:solidFill>
                  <a:srgbClr val="3366FF"/>
                </a:solidFill>
                <a:latin typeface="Arial"/>
                <a:cs typeface="Arial"/>
              </a:rPr>
              <a:t>of </a:t>
            </a:r>
            <a:r>
              <a:rPr lang="en-US" sz="1500" dirty="0">
                <a:solidFill>
                  <a:srgbClr val="3366FF"/>
                </a:solidFill>
                <a:latin typeface="Arial"/>
                <a:cs typeface="Arial"/>
              </a:rPr>
              <a:t>convection followed by stronger updraft between 55</a:t>
            </a:r>
            <a:r>
              <a:rPr lang="en-US" sz="1500" baseline="30000" dirty="0">
                <a:solidFill>
                  <a:srgbClr val="3366FF"/>
                </a:solidFill>
                <a:latin typeface="Arial"/>
                <a:cs typeface="Arial"/>
              </a:rPr>
              <a:t>o</a:t>
            </a:r>
            <a:r>
              <a:rPr lang="en-US" sz="1500" dirty="0">
                <a:solidFill>
                  <a:srgbClr val="3366FF"/>
                </a:solidFill>
                <a:latin typeface="Arial"/>
                <a:cs typeface="Arial"/>
              </a:rPr>
              <a:t> – 70</a:t>
            </a:r>
            <a:r>
              <a:rPr lang="en-US" sz="1500" baseline="30000" dirty="0">
                <a:solidFill>
                  <a:srgbClr val="3366FF"/>
                </a:solidFill>
                <a:latin typeface="Arial"/>
                <a:cs typeface="Arial"/>
              </a:rPr>
              <a:t>o</a:t>
            </a:r>
            <a:r>
              <a:rPr lang="en-US" sz="1500" dirty="0">
                <a:solidFill>
                  <a:srgbClr val="3366FF"/>
                </a:solidFill>
                <a:latin typeface="Arial"/>
                <a:cs typeface="Arial"/>
              </a:rPr>
              <a:t> E longitude and associated positive rainfall anomaly over the same region during Initiation </a:t>
            </a:r>
            <a:r>
              <a:rPr lang="en-US" sz="1500" dirty="0" smtClean="0">
                <a:solidFill>
                  <a:srgbClr val="3366FF"/>
                </a:solidFill>
                <a:latin typeface="Arial"/>
                <a:cs typeface="Arial"/>
              </a:rPr>
              <a:t>phase, </a:t>
            </a:r>
            <a:r>
              <a:rPr lang="en-US" sz="1500" dirty="0">
                <a:solidFill>
                  <a:srgbClr val="3366FF"/>
                </a:solidFill>
                <a:latin typeface="Arial"/>
                <a:cs typeface="Arial"/>
              </a:rPr>
              <a:t>suggests that convection starts to build up over the region of </a:t>
            </a:r>
            <a:r>
              <a:rPr lang="en-US" sz="1500" dirty="0" smtClean="0">
                <a:solidFill>
                  <a:srgbClr val="3366FF"/>
                </a:solidFill>
                <a:latin typeface="Arial"/>
                <a:cs typeface="Arial"/>
              </a:rPr>
              <a:t>initiation</a:t>
            </a:r>
            <a:endParaRPr lang="en-US" sz="1500" dirty="0">
              <a:solidFill>
                <a:srgbClr val="3366FF"/>
              </a:solidFill>
              <a:latin typeface="Arial"/>
              <a:cs typeface="Arial"/>
            </a:endParaRPr>
          </a:p>
        </p:txBody>
      </p:sp>
    </p:spTree>
    <p:extLst>
      <p:ext uri="{BB962C8B-B14F-4D97-AF65-F5344CB8AC3E}">
        <p14:creationId xmlns:p14="http://schemas.microsoft.com/office/powerpoint/2010/main" val="2720395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05163" y="9772"/>
            <a:ext cx="6283840" cy="6838459"/>
            <a:chOff x="644768" y="-19535"/>
            <a:chExt cx="6283840" cy="6838459"/>
          </a:xfrm>
        </p:grpSpPr>
        <p:pic>
          <p:nvPicPr>
            <p:cNvPr id="3" name="Picture 2" descr="spa_wind_rf_prop.eps"/>
            <p:cNvPicPr>
              <a:picLocks noChangeAspect="1"/>
            </p:cNvPicPr>
            <p:nvPr/>
          </p:nvPicPr>
          <p:blipFill rotWithShape="1">
            <a:blip r:embed="rId2">
              <a:extLst>
                <a:ext uri="{28A0092B-C50C-407E-A947-70E740481C1C}">
                  <a14:useLocalDpi xmlns:a14="http://schemas.microsoft.com/office/drawing/2010/main" val="0"/>
                </a:ext>
              </a:extLst>
            </a:blip>
            <a:srcRect t="5202" b="62100"/>
            <a:stretch/>
          </p:blipFill>
          <p:spPr>
            <a:xfrm>
              <a:off x="654539" y="2142902"/>
              <a:ext cx="6267591" cy="2194560"/>
            </a:xfrm>
            <a:prstGeom prst="rect">
              <a:avLst/>
            </a:prstGeom>
          </p:spPr>
        </p:pic>
        <p:pic>
          <p:nvPicPr>
            <p:cNvPr id="4" name="Picture 3" descr="spa_wind_rf_prop.eps"/>
            <p:cNvPicPr>
              <a:picLocks noChangeAspect="1"/>
            </p:cNvPicPr>
            <p:nvPr/>
          </p:nvPicPr>
          <p:blipFill rotWithShape="1">
            <a:blip r:embed="rId2">
              <a:extLst>
                <a:ext uri="{28A0092B-C50C-407E-A947-70E740481C1C}">
                  <a14:useLocalDpi xmlns:a14="http://schemas.microsoft.com/office/drawing/2010/main" val="0"/>
                </a:ext>
              </a:extLst>
            </a:blip>
            <a:srcRect t="66278" b="1108"/>
            <a:stretch/>
          </p:blipFill>
          <p:spPr>
            <a:xfrm>
              <a:off x="644768" y="4316767"/>
              <a:ext cx="6283840" cy="2194560"/>
            </a:xfrm>
            <a:prstGeom prst="rect">
              <a:avLst/>
            </a:prstGeom>
          </p:spPr>
        </p:pic>
        <p:pic>
          <p:nvPicPr>
            <p:cNvPr id="5" name="Picture 4" descr="spa_wind_rf_prop.eps"/>
            <p:cNvPicPr>
              <a:picLocks noChangeAspect="1"/>
            </p:cNvPicPr>
            <p:nvPr/>
          </p:nvPicPr>
          <p:blipFill rotWithShape="1">
            <a:blip r:embed="rId2">
              <a:extLst>
                <a:ext uri="{28A0092B-C50C-407E-A947-70E740481C1C}">
                  <a14:useLocalDpi xmlns:a14="http://schemas.microsoft.com/office/drawing/2010/main" val="0"/>
                </a:ext>
              </a:extLst>
            </a:blip>
            <a:srcRect l="19675" t="39303" r="19054" b="56390"/>
            <a:stretch/>
          </p:blipFill>
          <p:spPr>
            <a:xfrm>
              <a:off x="1426310" y="6477001"/>
              <a:ext cx="4542692" cy="34192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5017" r="49510" b="62224"/>
            <a:stretch/>
          </p:blipFill>
          <p:spPr>
            <a:xfrm>
              <a:off x="2213171" y="-19535"/>
              <a:ext cx="3207367" cy="2194560"/>
            </a:xfrm>
            <a:prstGeom prst="rect">
              <a:avLst/>
            </a:prstGeom>
          </p:spPr>
        </p:pic>
      </p:grpSp>
      <p:sp>
        <p:nvSpPr>
          <p:cNvPr id="7" name="TextBox 6"/>
          <p:cNvSpPr txBox="1"/>
          <p:nvPr/>
        </p:nvSpPr>
        <p:spPr>
          <a:xfrm>
            <a:off x="994331" y="2210227"/>
            <a:ext cx="1126826" cy="307777"/>
          </a:xfrm>
          <a:prstGeom prst="rect">
            <a:avLst/>
          </a:prstGeom>
          <a:noFill/>
        </p:spPr>
        <p:txBody>
          <a:bodyPr wrap="square" rtlCol="0">
            <a:spAutoFit/>
          </a:bodyPr>
          <a:lstStyle/>
          <a:p>
            <a:r>
              <a:rPr lang="en-US" sz="1400" b="1" dirty="0" smtClean="0">
                <a:latin typeface="Times New Roman"/>
                <a:cs typeface="Times New Roman"/>
              </a:rPr>
              <a:t>(b) CNTL</a:t>
            </a:r>
            <a:endParaRPr lang="en-US" sz="1400" b="1" dirty="0">
              <a:latin typeface="Times New Roman"/>
              <a:cs typeface="Times New Roman"/>
            </a:endParaRPr>
          </a:p>
        </p:txBody>
      </p:sp>
      <p:sp>
        <p:nvSpPr>
          <p:cNvPr id="8" name="TextBox 7"/>
          <p:cNvSpPr txBox="1"/>
          <p:nvPr/>
        </p:nvSpPr>
        <p:spPr>
          <a:xfrm>
            <a:off x="954926" y="4389669"/>
            <a:ext cx="1545997" cy="307777"/>
          </a:xfrm>
          <a:prstGeom prst="rect">
            <a:avLst/>
          </a:prstGeom>
          <a:noFill/>
        </p:spPr>
        <p:txBody>
          <a:bodyPr wrap="square" rtlCol="0">
            <a:spAutoFit/>
          </a:bodyPr>
          <a:lstStyle/>
          <a:p>
            <a:r>
              <a:rPr lang="en-US" sz="1400" b="1" dirty="0" smtClean="0">
                <a:latin typeface="Times New Roman"/>
                <a:cs typeface="Times New Roman"/>
              </a:rPr>
              <a:t>(d) </a:t>
            </a:r>
            <a:r>
              <a:rPr lang="en-US" sz="1400" b="1" dirty="0" err="1" smtClean="0">
                <a:latin typeface="Times New Roman"/>
                <a:cs typeface="Times New Roman"/>
              </a:rPr>
              <a:t>NoMJOinBC</a:t>
            </a:r>
            <a:endParaRPr lang="en-US" sz="1400" b="1" dirty="0">
              <a:latin typeface="Times New Roman"/>
              <a:cs typeface="Times New Roman"/>
            </a:endParaRPr>
          </a:p>
        </p:txBody>
      </p:sp>
      <p:sp>
        <p:nvSpPr>
          <p:cNvPr id="9" name="TextBox 8"/>
          <p:cNvSpPr txBox="1"/>
          <p:nvPr/>
        </p:nvSpPr>
        <p:spPr>
          <a:xfrm>
            <a:off x="4013296" y="2195096"/>
            <a:ext cx="1472306" cy="307777"/>
          </a:xfrm>
          <a:prstGeom prst="rect">
            <a:avLst/>
          </a:prstGeom>
          <a:noFill/>
        </p:spPr>
        <p:txBody>
          <a:bodyPr wrap="square" rtlCol="0">
            <a:spAutoFit/>
          </a:bodyPr>
          <a:lstStyle/>
          <a:p>
            <a:r>
              <a:rPr lang="en-US" sz="1400" b="1" dirty="0" smtClean="0">
                <a:latin typeface="Times New Roman"/>
                <a:cs typeface="Times New Roman"/>
              </a:rPr>
              <a:t>(c) </a:t>
            </a:r>
            <a:r>
              <a:rPr lang="en-US" sz="1400" b="1" dirty="0" err="1" smtClean="0">
                <a:latin typeface="Times New Roman"/>
                <a:cs typeface="Times New Roman"/>
              </a:rPr>
              <a:t>NoMJOinIC</a:t>
            </a:r>
            <a:endParaRPr lang="en-US" sz="1400" b="1" dirty="0">
              <a:latin typeface="Times New Roman"/>
              <a:cs typeface="Times New Roman"/>
            </a:endParaRPr>
          </a:p>
        </p:txBody>
      </p:sp>
      <p:sp>
        <p:nvSpPr>
          <p:cNvPr id="10" name="TextBox 9"/>
          <p:cNvSpPr txBox="1"/>
          <p:nvPr/>
        </p:nvSpPr>
        <p:spPr>
          <a:xfrm>
            <a:off x="2524156" y="68386"/>
            <a:ext cx="1569091" cy="307777"/>
          </a:xfrm>
          <a:prstGeom prst="rect">
            <a:avLst/>
          </a:prstGeom>
          <a:noFill/>
        </p:spPr>
        <p:txBody>
          <a:bodyPr wrap="square" rtlCol="0">
            <a:spAutoFit/>
          </a:bodyPr>
          <a:lstStyle/>
          <a:p>
            <a:r>
              <a:rPr lang="en-US" sz="1400" b="1" dirty="0" smtClean="0">
                <a:latin typeface="Times New Roman"/>
                <a:cs typeface="Times New Roman"/>
              </a:rPr>
              <a:t>(a) ERA + TRMM</a:t>
            </a:r>
            <a:endParaRPr lang="en-US" sz="1400" b="1" dirty="0">
              <a:latin typeface="Times New Roman"/>
              <a:cs typeface="Times New Roman"/>
            </a:endParaRPr>
          </a:p>
        </p:txBody>
      </p:sp>
      <p:sp>
        <p:nvSpPr>
          <p:cNvPr id="11" name="TextBox 10"/>
          <p:cNvSpPr txBox="1"/>
          <p:nvPr/>
        </p:nvSpPr>
        <p:spPr>
          <a:xfrm>
            <a:off x="4017033" y="4378430"/>
            <a:ext cx="1678836" cy="307777"/>
          </a:xfrm>
          <a:prstGeom prst="rect">
            <a:avLst/>
          </a:prstGeom>
          <a:noFill/>
        </p:spPr>
        <p:txBody>
          <a:bodyPr wrap="square" rtlCol="0">
            <a:spAutoFit/>
          </a:bodyPr>
          <a:lstStyle/>
          <a:p>
            <a:r>
              <a:rPr lang="en-US" sz="1400" b="1" dirty="0" smtClean="0">
                <a:latin typeface="Times New Roman"/>
                <a:cs typeface="Times New Roman"/>
              </a:rPr>
              <a:t>(e) </a:t>
            </a:r>
            <a:r>
              <a:rPr lang="en-US" sz="1400" b="1" dirty="0" err="1" smtClean="0">
                <a:latin typeface="Times New Roman"/>
                <a:cs typeface="Times New Roman"/>
              </a:rPr>
              <a:t>NoMJOinICBC</a:t>
            </a:r>
            <a:endParaRPr lang="en-US" sz="1400" b="1" dirty="0">
              <a:latin typeface="Times New Roman"/>
              <a:cs typeface="Times New Roman"/>
            </a:endParaRPr>
          </a:p>
        </p:txBody>
      </p:sp>
      <p:sp>
        <p:nvSpPr>
          <p:cNvPr id="12" name="Rectangle 11"/>
          <p:cNvSpPr/>
          <p:nvPr/>
        </p:nvSpPr>
        <p:spPr>
          <a:xfrm>
            <a:off x="5441461" y="85412"/>
            <a:ext cx="6662616" cy="923330"/>
          </a:xfrm>
          <a:prstGeom prst="rect">
            <a:avLst/>
          </a:prstGeom>
        </p:spPr>
        <p:txBody>
          <a:bodyPr wrap="square">
            <a:spAutoFit/>
          </a:bodyPr>
          <a:lstStyle/>
          <a:p>
            <a:r>
              <a:rPr lang="en-US" dirty="0">
                <a:latin typeface="Times New Roman"/>
                <a:cs typeface="Times New Roman"/>
              </a:rPr>
              <a:t>Spatial distribution of daily precipitation (shaded; mm/day) and </a:t>
            </a:r>
            <a:r>
              <a:rPr lang="en-US" dirty="0" err="1">
                <a:latin typeface="Times New Roman"/>
                <a:cs typeface="Times New Roman"/>
              </a:rPr>
              <a:t>horrizontal</a:t>
            </a:r>
            <a:r>
              <a:rPr lang="en-US" dirty="0">
                <a:latin typeface="Times New Roman"/>
                <a:cs typeface="Times New Roman"/>
              </a:rPr>
              <a:t> winds at 850 </a:t>
            </a:r>
            <a:r>
              <a:rPr lang="en-US" dirty="0" err="1">
                <a:latin typeface="Times New Roman"/>
                <a:cs typeface="Times New Roman"/>
              </a:rPr>
              <a:t>hPa</a:t>
            </a:r>
            <a:r>
              <a:rPr lang="en-US" dirty="0">
                <a:latin typeface="Times New Roman"/>
                <a:cs typeface="Times New Roman"/>
              </a:rPr>
              <a:t> (vector) during the MJO propagation </a:t>
            </a:r>
            <a:r>
              <a:rPr lang="en-US" dirty="0" smtClean="0">
                <a:latin typeface="Times New Roman"/>
                <a:cs typeface="Times New Roman"/>
              </a:rPr>
              <a:t>phase (21</a:t>
            </a:r>
            <a:r>
              <a:rPr lang="en-US" baseline="30000" dirty="0" smtClean="0">
                <a:latin typeface="Times New Roman"/>
                <a:cs typeface="Times New Roman"/>
              </a:rPr>
              <a:t>st</a:t>
            </a:r>
            <a:r>
              <a:rPr lang="en-US" dirty="0" smtClean="0">
                <a:latin typeface="Times New Roman"/>
                <a:cs typeface="Times New Roman"/>
              </a:rPr>
              <a:t> – 31</a:t>
            </a:r>
            <a:r>
              <a:rPr lang="en-US" baseline="30000" dirty="0" smtClean="0">
                <a:latin typeface="Times New Roman"/>
                <a:cs typeface="Times New Roman"/>
              </a:rPr>
              <a:t>st</a:t>
            </a:r>
            <a:r>
              <a:rPr lang="en-US" dirty="0" smtClean="0">
                <a:latin typeface="Times New Roman"/>
                <a:cs typeface="Times New Roman"/>
              </a:rPr>
              <a:t> Oct 2011) </a:t>
            </a:r>
            <a:endParaRPr lang="en-US" dirty="0"/>
          </a:p>
        </p:txBody>
      </p:sp>
      <p:sp>
        <p:nvSpPr>
          <p:cNvPr id="13" name="Rectangle 12"/>
          <p:cNvSpPr/>
          <p:nvPr/>
        </p:nvSpPr>
        <p:spPr>
          <a:xfrm>
            <a:off x="6486769" y="2525990"/>
            <a:ext cx="5490308" cy="1477328"/>
          </a:xfrm>
          <a:prstGeom prst="rect">
            <a:avLst/>
          </a:prstGeom>
        </p:spPr>
        <p:txBody>
          <a:bodyPr wrap="square">
            <a:spAutoFit/>
          </a:bodyPr>
          <a:lstStyle/>
          <a:p>
            <a:pPr marL="285750" indent="-285750">
              <a:buFont typeface="Wingdings" charset="2"/>
              <a:buChar char="Ø"/>
            </a:pPr>
            <a:r>
              <a:rPr lang="en-US" dirty="0">
                <a:solidFill>
                  <a:srgbClr val="800000"/>
                </a:solidFill>
                <a:latin typeface="Arial"/>
                <a:cs typeface="Arial"/>
              </a:rPr>
              <a:t>An organized structure of precipitation in </a:t>
            </a:r>
            <a:r>
              <a:rPr lang="en-US" b="1" dirty="0">
                <a:solidFill>
                  <a:srgbClr val="800000"/>
                </a:solidFill>
                <a:latin typeface="Arial"/>
                <a:cs typeface="Arial"/>
              </a:rPr>
              <a:t>TRMM3B42</a:t>
            </a:r>
            <a:r>
              <a:rPr lang="en-US" dirty="0">
                <a:solidFill>
                  <a:srgbClr val="800000"/>
                </a:solidFill>
                <a:latin typeface="Arial"/>
                <a:cs typeface="Arial"/>
              </a:rPr>
              <a:t> along with </a:t>
            </a:r>
            <a:r>
              <a:rPr lang="en-US" b="1" dirty="0">
                <a:solidFill>
                  <a:srgbClr val="800000"/>
                </a:solidFill>
                <a:latin typeface="Arial"/>
                <a:cs typeface="Arial"/>
              </a:rPr>
              <a:t>CNTL</a:t>
            </a:r>
            <a:r>
              <a:rPr lang="en-US" dirty="0">
                <a:solidFill>
                  <a:srgbClr val="800000"/>
                </a:solidFill>
                <a:latin typeface="Arial"/>
                <a:cs typeface="Arial"/>
              </a:rPr>
              <a:t> and </a:t>
            </a:r>
            <a:r>
              <a:rPr lang="en-US" b="1" dirty="0" err="1">
                <a:solidFill>
                  <a:srgbClr val="800000"/>
                </a:solidFill>
                <a:latin typeface="Arial"/>
                <a:cs typeface="Arial"/>
              </a:rPr>
              <a:t>NoMJOinIC</a:t>
            </a:r>
            <a:r>
              <a:rPr lang="en-US" dirty="0">
                <a:solidFill>
                  <a:srgbClr val="800000"/>
                </a:solidFill>
                <a:latin typeface="Arial"/>
                <a:cs typeface="Arial"/>
              </a:rPr>
              <a:t> experiment suggests </a:t>
            </a:r>
            <a:r>
              <a:rPr lang="en-US" dirty="0" smtClean="0">
                <a:solidFill>
                  <a:srgbClr val="800000"/>
                </a:solidFill>
                <a:latin typeface="Arial"/>
                <a:cs typeface="Arial"/>
              </a:rPr>
              <a:t>realistic MJO </a:t>
            </a:r>
            <a:r>
              <a:rPr lang="en-US" dirty="0">
                <a:solidFill>
                  <a:srgbClr val="800000"/>
                </a:solidFill>
                <a:latin typeface="Arial"/>
                <a:cs typeface="Arial"/>
              </a:rPr>
              <a:t>propagation but the </a:t>
            </a:r>
            <a:r>
              <a:rPr lang="en-US" b="1" dirty="0" err="1" smtClean="0">
                <a:solidFill>
                  <a:srgbClr val="800000"/>
                </a:solidFill>
                <a:latin typeface="Arial"/>
                <a:cs typeface="Arial"/>
              </a:rPr>
              <a:t>NoMJOinBC</a:t>
            </a:r>
            <a:r>
              <a:rPr lang="en-US" dirty="0" smtClean="0">
                <a:solidFill>
                  <a:srgbClr val="800000"/>
                </a:solidFill>
                <a:latin typeface="Arial"/>
                <a:cs typeface="Arial"/>
              </a:rPr>
              <a:t> and </a:t>
            </a:r>
            <a:r>
              <a:rPr lang="en-US" b="1" dirty="0" err="1" smtClean="0">
                <a:solidFill>
                  <a:srgbClr val="800000"/>
                </a:solidFill>
                <a:latin typeface="Arial"/>
                <a:cs typeface="Arial"/>
              </a:rPr>
              <a:t>NoMJOinICBC</a:t>
            </a:r>
            <a:r>
              <a:rPr lang="en-US" dirty="0" smtClean="0">
                <a:solidFill>
                  <a:srgbClr val="800000"/>
                </a:solidFill>
                <a:latin typeface="Arial"/>
                <a:cs typeface="Arial"/>
              </a:rPr>
              <a:t> experiments </a:t>
            </a:r>
            <a:r>
              <a:rPr lang="en-US" dirty="0">
                <a:solidFill>
                  <a:srgbClr val="800000"/>
                </a:solidFill>
                <a:latin typeface="Arial"/>
                <a:cs typeface="Arial"/>
              </a:rPr>
              <a:t>does not able to capture the </a:t>
            </a:r>
            <a:r>
              <a:rPr lang="en-US" dirty="0" smtClean="0">
                <a:solidFill>
                  <a:srgbClr val="800000"/>
                </a:solidFill>
                <a:latin typeface="Arial"/>
                <a:cs typeface="Arial"/>
              </a:rPr>
              <a:t>same</a:t>
            </a:r>
            <a:endParaRPr lang="en-US" dirty="0">
              <a:solidFill>
                <a:srgbClr val="800000"/>
              </a:solidFill>
              <a:latin typeface="Arial"/>
              <a:cs typeface="Arial"/>
            </a:endParaRPr>
          </a:p>
        </p:txBody>
      </p:sp>
    </p:spTree>
    <p:extLst>
      <p:ext uri="{BB962C8B-B14F-4D97-AF65-F5344CB8AC3E}">
        <p14:creationId xmlns:p14="http://schemas.microsoft.com/office/powerpoint/2010/main" val="40866725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32" y="48847"/>
            <a:ext cx="7932590" cy="6740768"/>
            <a:chOff x="-332150" y="48847"/>
            <a:chExt cx="7932590" cy="6740768"/>
          </a:xfrm>
        </p:grpSpPr>
        <p:grpSp>
          <p:nvGrpSpPr>
            <p:cNvPr id="8" name="Group 7"/>
            <p:cNvGrpSpPr/>
            <p:nvPr/>
          </p:nvGrpSpPr>
          <p:grpSpPr>
            <a:xfrm>
              <a:off x="996437" y="48847"/>
              <a:ext cx="6604003" cy="6740768"/>
              <a:chOff x="19538" y="29309"/>
              <a:chExt cx="5342729" cy="5480537"/>
            </a:xfrm>
          </p:grpSpPr>
          <p:pic>
            <p:nvPicPr>
              <p:cNvPr id="3" name="Picture 2" descr="spa_wind_rf_prop_individual.eps"/>
              <p:cNvPicPr>
                <a:picLocks noChangeAspect="1"/>
              </p:cNvPicPr>
              <p:nvPr/>
            </p:nvPicPr>
            <p:blipFill rotWithShape="1">
              <a:blip r:embed="rId2">
                <a:extLst>
                  <a:ext uri="{28A0092B-C50C-407E-A947-70E740481C1C}">
                    <a14:useLocalDpi xmlns:a14="http://schemas.microsoft.com/office/drawing/2010/main" val="0"/>
                  </a:ext>
                </a:extLst>
              </a:blip>
              <a:srcRect t="4416" b="75784"/>
              <a:stretch/>
            </p:blipFill>
            <p:spPr>
              <a:xfrm>
                <a:off x="29307" y="29309"/>
                <a:ext cx="5332960" cy="1357923"/>
              </a:xfrm>
              <a:prstGeom prst="rect">
                <a:avLst/>
              </a:prstGeom>
            </p:spPr>
          </p:pic>
          <p:pic>
            <p:nvPicPr>
              <p:cNvPr id="4" name="Picture 3" descr="spa_wind_rf_prop_individual.eps"/>
              <p:cNvPicPr>
                <a:picLocks noChangeAspect="1"/>
              </p:cNvPicPr>
              <p:nvPr/>
            </p:nvPicPr>
            <p:blipFill rotWithShape="1">
              <a:blip r:embed="rId2">
                <a:extLst>
                  <a:ext uri="{28A0092B-C50C-407E-A947-70E740481C1C}">
                    <a14:useLocalDpi xmlns:a14="http://schemas.microsoft.com/office/drawing/2010/main" val="0"/>
                  </a:ext>
                </a:extLst>
              </a:blip>
              <a:srcRect t="29487" b="52422"/>
              <a:stretch/>
            </p:blipFill>
            <p:spPr>
              <a:xfrm>
                <a:off x="29307" y="1396998"/>
                <a:ext cx="5332960" cy="1240693"/>
              </a:xfrm>
              <a:prstGeom prst="rect">
                <a:avLst/>
              </a:prstGeom>
            </p:spPr>
          </p:pic>
          <p:pic>
            <p:nvPicPr>
              <p:cNvPr id="5" name="Picture 4" descr="spa_wind_rf_prop_individual.eps"/>
              <p:cNvPicPr>
                <a:picLocks noChangeAspect="1"/>
              </p:cNvPicPr>
              <p:nvPr/>
            </p:nvPicPr>
            <p:blipFill rotWithShape="1">
              <a:blip r:embed="rId2">
                <a:extLst>
                  <a:ext uri="{28A0092B-C50C-407E-A947-70E740481C1C}">
                    <a14:useLocalDpi xmlns:a14="http://schemas.microsoft.com/office/drawing/2010/main" val="0"/>
                  </a:ext>
                </a:extLst>
              </a:blip>
              <a:srcRect t="52564" b="28490"/>
              <a:stretch/>
            </p:blipFill>
            <p:spPr>
              <a:xfrm>
                <a:off x="29307" y="2667000"/>
                <a:ext cx="5332960" cy="1299308"/>
              </a:xfrm>
              <a:prstGeom prst="rect">
                <a:avLst/>
              </a:prstGeom>
            </p:spPr>
          </p:pic>
          <p:pic>
            <p:nvPicPr>
              <p:cNvPr id="6" name="Picture 5" descr="spa_wind_rf_prop_individual.eps"/>
              <p:cNvPicPr>
                <a:picLocks noChangeAspect="1"/>
              </p:cNvPicPr>
              <p:nvPr/>
            </p:nvPicPr>
            <p:blipFill rotWithShape="1">
              <a:blip r:embed="rId2">
                <a:extLst>
                  <a:ext uri="{28A0092B-C50C-407E-A947-70E740481C1C}">
                    <a14:useLocalDpi xmlns:a14="http://schemas.microsoft.com/office/drawing/2010/main" val="0"/>
                  </a:ext>
                </a:extLst>
              </a:blip>
              <a:srcRect t="75926" b="5983"/>
              <a:stretch/>
            </p:blipFill>
            <p:spPr>
              <a:xfrm>
                <a:off x="19538" y="3976075"/>
                <a:ext cx="5332960" cy="1240694"/>
              </a:xfrm>
              <a:prstGeom prst="rect">
                <a:avLst/>
              </a:prstGeom>
            </p:spPr>
          </p:pic>
          <p:pic>
            <p:nvPicPr>
              <p:cNvPr id="7" name="Picture 6" descr="spa_wind_rf_prop_individual.eps"/>
              <p:cNvPicPr>
                <a:picLocks noChangeAspect="1"/>
              </p:cNvPicPr>
              <p:nvPr/>
            </p:nvPicPr>
            <p:blipFill rotWithShape="1">
              <a:blip r:embed="rId2">
                <a:extLst>
                  <a:ext uri="{28A0092B-C50C-407E-A947-70E740481C1C}">
                    <a14:useLocalDpi xmlns:a14="http://schemas.microsoft.com/office/drawing/2010/main" val="0"/>
                  </a:ext>
                </a:extLst>
              </a:blip>
              <a:srcRect l="16487" t="96011" r="17567"/>
              <a:stretch/>
            </p:blipFill>
            <p:spPr>
              <a:xfrm>
                <a:off x="625232" y="5236308"/>
                <a:ext cx="4142153" cy="273538"/>
              </a:xfrm>
              <a:prstGeom prst="rect">
                <a:avLst/>
              </a:prstGeom>
            </p:spPr>
          </p:pic>
        </p:grpSp>
        <p:sp>
          <p:nvSpPr>
            <p:cNvPr id="9" name="TextBox 8"/>
            <p:cNvSpPr txBox="1"/>
            <p:nvPr/>
          </p:nvSpPr>
          <p:spPr>
            <a:xfrm>
              <a:off x="58613" y="722923"/>
              <a:ext cx="1152771" cy="276999"/>
            </a:xfrm>
            <a:prstGeom prst="rect">
              <a:avLst/>
            </a:prstGeom>
            <a:noFill/>
          </p:spPr>
          <p:txBody>
            <a:bodyPr wrap="square" rtlCol="0">
              <a:spAutoFit/>
            </a:bodyPr>
            <a:lstStyle/>
            <a:p>
              <a:pPr algn="ctr"/>
              <a:r>
                <a:rPr lang="en-US" sz="1200" b="1" dirty="0" smtClean="0">
                  <a:latin typeface="Times New Roman"/>
                  <a:cs typeface="Times New Roman"/>
                </a:rPr>
                <a:t> (a) CNTL</a:t>
              </a:r>
              <a:endParaRPr lang="en-US" sz="1200" b="1" dirty="0">
                <a:latin typeface="Times New Roman"/>
                <a:cs typeface="Times New Roman"/>
              </a:endParaRPr>
            </a:p>
          </p:txBody>
        </p:sp>
        <p:sp>
          <p:nvSpPr>
            <p:cNvPr id="10" name="TextBox 9"/>
            <p:cNvSpPr txBox="1"/>
            <p:nvPr/>
          </p:nvSpPr>
          <p:spPr>
            <a:xfrm>
              <a:off x="-332150" y="5408246"/>
              <a:ext cx="1621691" cy="276999"/>
            </a:xfrm>
            <a:prstGeom prst="rect">
              <a:avLst/>
            </a:prstGeom>
            <a:noFill/>
          </p:spPr>
          <p:txBody>
            <a:bodyPr wrap="square" rtlCol="0">
              <a:spAutoFit/>
            </a:bodyPr>
            <a:lstStyle/>
            <a:p>
              <a:pPr algn="ctr"/>
              <a:r>
                <a:rPr lang="en-US" sz="1200" b="1" dirty="0" smtClean="0">
                  <a:latin typeface="Times New Roman"/>
                  <a:cs typeface="Times New Roman"/>
                </a:rPr>
                <a:t>(d) </a:t>
              </a:r>
              <a:r>
                <a:rPr lang="en-US" sz="1200" b="1" dirty="0" err="1" smtClean="0">
                  <a:latin typeface="Times New Roman"/>
                  <a:cs typeface="Times New Roman"/>
                </a:rPr>
                <a:t>NoMJOinICBC</a:t>
              </a:r>
              <a:endParaRPr lang="en-US" sz="1200" b="1" dirty="0">
                <a:latin typeface="Times New Roman"/>
                <a:cs typeface="Times New Roman"/>
              </a:endParaRPr>
            </a:p>
          </p:txBody>
        </p:sp>
        <p:sp>
          <p:nvSpPr>
            <p:cNvPr id="11" name="TextBox 10"/>
            <p:cNvSpPr txBox="1"/>
            <p:nvPr/>
          </p:nvSpPr>
          <p:spPr>
            <a:xfrm>
              <a:off x="-214918" y="2200030"/>
              <a:ext cx="1426305" cy="276999"/>
            </a:xfrm>
            <a:prstGeom prst="rect">
              <a:avLst/>
            </a:prstGeom>
            <a:noFill/>
          </p:spPr>
          <p:txBody>
            <a:bodyPr wrap="square" rtlCol="0">
              <a:spAutoFit/>
            </a:bodyPr>
            <a:lstStyle/>
            <a:p>
              <a:pPr algn="ctr"/>
              <a:r>
                <a:rPr lang="en-US" sz="1200" b="1" dirty="0" smtClean="0">
                  <a:latin typeface="Times New Roman"/>
                  <a:cs typeface="Times New Roman"/>
                </a:rPr>
                <a:t>(b) </a:t>
              </a:r>
              <a:r>
                <a:rPr lang="en-US" sz="1200" b="1" dirty="0" err="1" smtClean="0">
                  <a:latin typeface="Times New Roman"/>
                  <a:cs typeface="Times New Roman"/>
                </a:rPr>
                <a:t>NoMJOinIC</a:t>
              </a:r>
              <a:endParaRPr lang="en-US" sz="1200" b="1" dirty="0">
                <a:latin typeface="Times New Roman"/>
                <a:cs typeface="Times New Roman"/>
              </a:endParaRPr>
            </a:p>
          </p:txBody>
        </p:sp>
        <p:sp>
          <p:nvSpPr>
            <p:cNvPr id="12" name="TextBox 11"/>
            <p:cNvSpPr txBox="1"/>
            <p:nvPr/>
          </p:nvSpPr>
          <p:spPr>
            <a:xfrm>
              <a:off x="-214918" y="3821723"/>
              <a:ext cx="1426305" cy="276999"/>
            </a:xfrm>
            <a:prstGeom prst="rect">
              <a:avLst/>
            </a:prstGeom>
            <a:noFill/>
          </p:spPr>
          <p:txBody>
            <a:bodyPr wrap="square" rtlCol="0">
              <a:spAutoFit/>
            </a:bodyPr>
            <a:lstStyle/>
            <a:p>
              <a:pPr algn="ctr"/>
              <a:r>
                <a:rPr lang="en-US" sz="1200" b="1" dirty="0" smtClean="0">
                  <a:latin typeface="Times New Roman"/>
                  <a:cs typeface="Times New Roman"/>
                </a:rPr>
                <a:t>(c) </a:t>
              </a:r>
              <a:r>
                <a:rPr lang="en-US" sz="1200" b="1" dirty="0" err="1" smtClean="0">
                  <a:latin typeface="Times New Roman"/>
                  <a:cs typeface="Times New Roman"/>
                </a:rPr>
                <a:t>NoMJOinBC</a:t>
              </a:r>
              <a:endParaRPr lang="en-US" sz="1200" b="1" dirty="0">
                <a:latin typeface="Times New Roman"/>
                <a:cs typeface="Times New Roman"/>
              </a:endParaRPr>
            </a:p>
          </p:txBody>
        </p:sp>
      </p:grpSp>
      <p:sp>
        <p:nvSpPr>
          <p:cNvPr id="14" name="Rectangle 13"/>
          <p:cNvSpPr/>
          <p:nvPr/>
        </p:nvSpPr>
        <p:spPr>
          <a:xfrm>
            <a:off x="7883769" y="85412"/>
            <a:ext cx="4220307" cy="1200329"/>
          </a:xfrm>
          <a:prstGeom prst="rect">
            <a:avLst/>
          </a:prstGeom>
        </p:spPr>
        <p:txBody>
          <a:bodyPr wrap="square">
            <a:spAutoFit/>
          </a:bodyPr>
          <a:lstStyle/>
          <a:p>
            <a:r>
              <a:rPr lang="en-US" dirty="0" smtClean="0">
                <a:latin typeface="Times New Roman"/>
                <a:cs typeface="Times New Roman"/>
              </a:rPr>
              <a:t>Same as earlier but snap shots at three different </a:t>
            </a:r>
            <a:r>
              <a:rPr lang="en-US" dirty="0">
                <a:latin typeface="Times New Roman"/>
                <a:cs typeface="Times New Roman"/>
              </a:rPr>
              <a:t>time: (</a:t>
            </a:r>
            <a:r>
              <a:rPr lang="en-US" dirty="0" err="1">
                <a:latin typeface="Times New Roman"/>
                <a:cs typeface="Times New Roman"/>
              </a:rPr>
              <a:t>i</a:t>
            </a:r>
            <a:r>
              <a:rPr lang="en-US" dirty="0">
                <a:latin typeface="Times New Roman"/>
                <a:cs typeface="Times New Roman"/>
              </a:rPr>
              <a:t>) 23</a:t>
            </a:r>
            <a:r>
              <a:rPr lang="en-US" baseline="30000" dirty="0">
                <a:latin typeface="Times New Roman"/>
                <a:cs typeface="Times New Roman"/>
              </a:rPr>
              <a:t>rd</a:t>
            </a:r>
            <a:r>
              <a:rPr lang="en-US" dirty="0">
                <a:latin typeface="Times New Roman"/>
                <a:cs typeface="Times New Roman"/>
              </a:rPr>
              <a:t> Oct 2011 (left panels), (ii)26</a:t>
            </a:r>
            <a:r>
              <a:rPr lang="en-US" baseline="30000" dirty="0">
                <a:latin typeface="Times New Roman"/>
                <a:cs typeface="Times New Roman"/>
              </a:rPr>
              <a:t>th</a:t>
            </a:r>
            <a:r>
              <a:rPr lang="en-US" dirty="0">
                <a:latin typeface="Times New Roman"/>
                <a:cs typeface="Times New Roman"/>
              </a:rPr>
              <a:t> Oct 2011 (middle) and (iii) 30</a:t>
            </a:r>
            <a:r>
              <a:rPr lang="en-US" baseline="30000" dirty="0">
                <a:latin typeface="Times New Roman"/>
                <a:cs typeface="Times New Roman"/>
              </a:rPr>
              <a:t>th</a:t>
            </a:r>
            <a:r>
              <a:rPr lang="en-US" dirty="0">
                <a:latin typeface="Times New Roman"/>
                <a:cs typeface="Times New Roman"/>
              </a:rPr>
              <a:t> Oct 2011 (right panels</a:t>
            </a:r>
            <a:r>
              <a:rPr lang="en-US" dirty="0" smtClean="0">
                <a:latin typeface="Times New Roman"/>
                <a:cs typeface="Times New Roman"/>
              </a:rPr>
              <a:t>)</a:t>
            </a:r>
            <a:endParaRPr lang="en-US" dirty="0"/>
          </a:p>
        </p:txBody>
      </p:sp>
      <p:sp>
        <p:nvSpPr>
          <p:cNvPr id="2" name="Rectangle 1"/>
          <p:cNvSpPr/>
          <p:nvPr/>
        </p:nvSpPr>
        <p:spPr>
          <a:xfrm>
            <a:off x="7922847" y="2802989"/>
            <a:ext cx="4083538" cy="923330"/>
          </a:xfrm>
          <a:prstGeom prst="rect">
            <a:avLst/>
          </a:prstGeom>
        </p:spPr>
        <p:txBody>
          <a:bodyPr wrap="square">
            <a:spAutoFit/>
          </a:bodyPr>
          <a:lstStyle/>
          <a:p>
            <a:pPr marL="285750" indent="-285750">
              <a:buFont typeface="Wingdings" charset="2"/>
              <a:buChar char="q"/>
            </a:pPr>
            <a:r>
              <a:rPr lang="en-US" b="1" dirty="0" err="1">
                <a:solidFill>
                  <a:schemeClr val="accent1">
                    <a:lumMod val="75000"/>
                  </a:schemeClr>
                </a:solidFill>
                <a:latin typeface="Arial"/>
                <a:cs typeface="Arial"/>
              </a:rPr>
              <a:t>NoMJOinBC</a:t>
            </a:r>
            <a:r>
              <a:rPr lang="en-US" dirty="0">
                <a:solidFill>
                  <a:schemeClr val="accent1">
                    <a:lumMod val="75000"/>
                  </a:schemeClr>
                </a:solidFill>
                <a:latin typeface="Arial"/>
                <a:cs typeface="Arial"/>
              </a:rPr>
              <a:t> and </a:t>
            </a:r>
            <a:r>
              <a:rPr lang="en-US" b="1" dirty="0" err="1">
                <a:solidFill>
                  <a:schemeClr val="accent1">
                    <a:lumMod val="75000"/>
                  </a:schemeClr>
                </a:solidFill>
                <a:latin typeface="Arial"/>
                <a:cs typeface="Arial"/>
              </a:rPr>
              <a:t>NoMJOinICB</a:t>
            </a:r>
            <a:r>
              <a:rPr lang="en-US" dirty="0" err="1">
                <a:solidFill>
                  <a:schemeClr val="accent1">
                    <a:lumMod val="75000"/>
                  </a:schemeClr>
                </a:solidFill>
                <a:latin typeface="Arial"/>
                <a:cs typeface="Arial"/>
              </a:rPr>
              <a:t>C</a:t>
            </a:r>
            <a:r>
              <a:rPr lang="en-US" dirty="0">
                <a:solidFill>
                  <a:schemeClr val="accent1">
                    <a:lumMod val="75000"/>
                  </a:schemeClr>
                </a:solidFill>
                <a:latin typeface="Arial"/>
                <a:cs typeface="Arial"/>
              </a:rPr>
              <a:t> experiments starts deviating from </a:t>
            </a:r>
            <a:r>
              <a:rPr lang="en-US" b="1" dirty="0">
                <a:solidFill>
                  <a:schemeClr val="accent1">
                    <a:lumMod val="75000"/>
                  </a:schemeClr>
                </a:solidFill>
                <a:latin typeface="Arial"/>
                <a:cs typeface="Arial"/>
              </a:rPr>
              <a:t>CNTL</a:t>
            </a:r>
            <a:r>
              <a:rPr lang="en-US" dirty="0">
                <a:solidFill>
                  <a:schemeClr val="accent1">
                    <a:lumMod val="75000"/>
                  </a:schemeClr>
                </a:solidFill>
                <a:latin typeface="Arial"/>
                <a:cs typeface="Arial"/>
              </a:rPr>
              <a:t> after 23</a:t>
            </a:r>
            <a:r>
              <a:rPr lang="en-US" baseline="30000" dirty="0">
                <a:solidFill>
                  <a:schemeClr val="accent1">
                    <a:lumMod val="75000"/>
                  </a:schemeClr>
                </a:solidFill>
                <a:latin typeface="Arial"/>
                <a:cs typeface="Arial"/>
              </a:rPr>
              <a:t>rd</a:t>
            </a:r>
            <a:r>
              <a:rPr lang="en-US" dirty="0">
                <a:solidFill>
                  <a:schemeClr val="accent1">
                    <a:lumMod val="75000"/>
                  </a:schemeClr>
                </a:solidFill>
                <a:latin typeface="Arial"/>
                <a:cs typeface="Arial"/>
              </a:rPr>
              <a:t> Oct 2011 </a:t>
            </a:r>
          </a:p>
        </p:txBody>
      </p:sp>
    </p:spTree>
    <p:extLst>
      <p:ext uri="{BB962C8B-B14F-4D97-AF65-F5344CB8AC3E}">
        <p14:creationId xmlns:p14="http://schemas.microsoft.com/office/powerpoint/2010/main" val="7588784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85758" y="78461"/>
            <a:ext cx="8579571" cy="6697162"/>
            <a:chOff x="1292501" y="878607"/>
            <a:chExt cx="7763587" cy="5932544"/>
          </a:xfrm>
        </p:grpSpPr>
        <p:pic>
          <p:nvPicPr>
            <p:cNvPr id="3" name="Picture 2" descr="zonalver_mjo_struc_cntl.eps"/>
            <p:cNvPicPr>
              <a:picLocks noChangeAspect="1"/>
            </p:cNvPicPr>
            <p:nvPr/>
          </p:nvPicPr>
          <p:blipFill rotWithShape="1">
            <a:blip r:embed="rId2">
              <a:extLst>
                <a:ext uri="{28A0092B-C50C-407E-A947-70E740481C1C}">
                  <a14:useLocalDpi xmlns:a14="http://schemas.microsoft.com/office/drawing/2010/main" val="0"/>
                </a:ext>
              </a:extLst>
            </a:blip>
            <a:srcRect t="3939" r="49441" b="63764"/>
            <a:stretch/>
          </p:blipFill>
          <p:spPr>
            <a:xfrm>
              <a:off x="1308554" y="1178210"/>
              <a:ext cx="1915259" cy="1680305"/>
            </a:xfrm>
            <a:prstGeom prst="rect">
              <a:avLst/>
            </a:prstGeom>
          </p:spPr>
        </p:pic>
        <p:pic>
          <p:nvPicPr>
            <p:cNvPr id="4" name="Picture 3" descr="zonalver_mjo_struc_cntl.eps"/>
            <p:cNvPicPr>
              <a:picLocks noChangeAspect="1"/>
            </p:cNvPicPr>
            <p:nvPr/>
          </p:nvPicPr>
          <p:blipFill rotWithShape="1">
            <a:blip r:embed="rId2">
              <a:extLst>
                <a:ext uri="{28A0092B-C50C-407E-A947-70E740481C1C}">
                  <a14:useLocalDpi xmlns:a14="http://schemas.microsoft.com/office/drawing/2010/main" val="0"/>
                </a:ext>
              </a:extLst>
            </a:blip>
            <a:srcRect t="35748" r="49080" b="32517"/>
            <a:stretch/>
          </p:blipFill>
          <p:spPr>
            <a:xfrm>
              <a:off x="3238956" y="1197745"/>
              <a:ext cx="1928936" cy="1651001"/>
            </a:xfrm>
            <a:prstGeom prst="rect">
              <a:avLst/>
            </a:prstGeom>
          </p:spPr>
        </p:pic>
        <p:pic>
          <p:nvPicPr>
            <p:cNvPr id="5" name="Picture 4" descr="zonalver_mjo_struc_cntl.eps"/>
            <p:cNvPicPr>
              <a:picLocks noChangeAspect="1"/>
            </p:cNvPicPr>
            <p:nvPr/>
          </p:nvPicPr>
          <p:blipFill rotWithShape="1">
            <a:blip r:embed="rId2">
              <a:extLst>
                <a:ext uri="{28A0092B-C50C-407E-A947-70E740481C1C}">
                  <a14:useLocalDpi xmlns:a14="http://schemas.microsoft.com/office/drawing/2010/main" val="0"/>
                </a:ext>
              </a:extLst>
            </a:blip>
            <a:srcRect l="49888" t="35748" b="32705"/>
            <a:stretch/>
          </p:blipFill>
          <p:spPr>
            <a:xfrm>
              <a:off x="5177660" y="1197744"/>
              <a:ext cx="1898347" cy="1641232"/>
            </a:xfrm>
            <a:prstGeom prst="rect">
              <a:avLst/>
            </a:prstGeom>
          </p:spPr>
        </p:pic>
        <p:pic>
          <p:nvPicPr>
            <p:cNvPr id="6" name="Picture 5" descr="zonalver_mjo_struc_cntl.eps"/>
            <p:cNvPicPr>
              <a:picLocks noChangeAspect="1"/>
            </p:cNvPicPr>
            <p:nvPr/>
          </p:nvPicPr>
          <p:blipFill rotWithShape="1">
            <a:blip r:embed="rId2">
              <a:extLst>
                <a:ext uri="{28A0092B-C50C-407E-A947-70E740481C1C}">
                  <a14:useLocalDpi xmlns:a14="http://schemas.microsoft.com/office/drawing/2010/main" val="0"/>
                </a:ext>
              </a:extLst>
            </a:blip>
            <a:srcRect l="49888" t="67182"/>
            <a:stretch/>
          </p:blipFill>
          <p:spPr>
            <a:xfrm>
              <a:off x="7088523" y="1187975"/>
              <a:ext cx="1898347" cy="1707381"/>
            </a:xfrm>
            <a:prstGeom prst="rect">
              <a:avLst/>
            </a:prstGeom>
          </p:spPr>
        </p:pic>
        <p:pic>
          <p:nvPicPr>
            <p:cNvPr id="7" name="Picture 6" descr="zonalver_mjo_struc_nomjoic.eps"/>
            <p:cNvPicPr>
              <a:picLocks noChangeAspect="1"/>
            </p:cNvPicPr>
            <p:nvPr/>
          </p:nvPicPr>
          <p:blipFill rotWithShape="1">
            <a:blip r:embed="rId3">
              <a:extLst>
                <a:ext uri="{28A0092B-C50C-407E-A947-70E740481C1C}">
                  <a14:useLocalDpi xmlns:a14="http://schemas.microsoft.com/office/drawing/2010/main" val="0"/>
                </a:ext>
              </a:extLst>
            </a:blip>
            <a:srcRect t="3942" r="49639" b="64039"/>
            <a:stretch/>
          </p:blipFill>
          <p:spPr>
            <a:xfrm>
              <a:off x="1292501" y="3155162"/>
              <a:ext cx="1931350" cy="1660776"/>
            </a:xfrm>
            <a:prstGeom prst="rect">
              <a:avLst/>
            </a:prstGeom>
          </p:spPr>
        </p:pic>
        <p:pic>
          <p:nvPicPr>
            <p:cNvPr id="8" name="Picture 7" descr="zonalver_mjo_struc_nomjoic.eps"/>
            <p:cNvPicPr>
              <a:picLocks noChangeAspect="1"/>
            </p:cNvPicPr>
            <p:nvPr/>
          </p:nvPicPr>
          <p:blipFill rotWithShape="1">
            <a:blip r:embed="rId3">
              <a:extLst>
                <a:ext uri="{28A0092B-C50C-407E-A947-70E740481C1C}">
                  <a14:useLocalDpi xmlns:a14="http://schemas.microsoft.com/office/drawing/2010/main" val="0"/>
                </a:ext>
              </a:extLst>
            </a:blip>
            <a:srcRect t="35773" r="49897" b="32584"/>
            <a:stretch/>
          </p:blipFill>
          <p:spPr>
            <a:xfrm>
              <a:off x="3246347" y="3164937"/>
              <a:ext cx="1921580" cy="1641231"/>
            </a:xfrm>
            <a:prstGeom prst="rect">
              <a:avLst/>
            </a:prstGeom>
          </p:spPr>
        </p:pic>
        <p:pic>
          <p:nvPicPr>
            <p:cNvPr id="9" name="Picture 8" descr="zonalver_mjo_struc_nomjoic.eps"/>
            <p:cNvPicPr>
              <a:picLocks noChangeAspect="1"/>
            </p:cNvPicPr>
            <p:nvPr/>
          </p:nvPicPr>
          <p:blipFill rotWithShape="1">
            <a:blip r:embed="rId3">
              <a:extLst>
                <a:ext uri="{28A0092B-C50C-407E-A947-70E740481C1C}">
                  <a14:useLocalDpi xmlns:a14="http://schemas.microsoft.com/office/drawing/2010/main" val="0"/>
                </a:ext>
              </a:extLst>
            </a:blip>
            <a:srcRect l="50206" t="35773" b="32396"/>
            <a:stretch/>
          </p:blipFill>
          <p:spPr>
            <a:xfrm>
              <a:off x="5187432" y="3155168"/>
              <a:ext cx="1934340" cy="1651000"/>
            </a:xfrm>
            <a:prstGeom prst="rect">
              <a:avLst/>
            </a:prstGeom>
          </p:spPr>
        </p:pic>
        <p:pic>
          <p:nvPicPr>
            <p:cNvPr id="10" name="Picture 9" descr="zonalver_mjo_struc_nomjoic.eps"/>
            <p:cNvPicPr>
              <a:picLocks noChangeAspect="1"/>
            </p:cNvPicPr>
            <p:nvPr/>
          </p:nvPicPr>
          <p:blipFill rotWithShape="1">
            <a:blip r:embed="rId3">
              <a:extLst>
                <a:ext uri="{28A0092B-C50C-407E-A947-70E740481C1C}">
                  <a14:useLocalDpi xmlns:a14="http://schemas.microsoft.com/office/drawing/2010/main" val="0"/>
                </a:ext>
              </a:extLst>
            </a:blip>
            <a:srcRect l="50336" t="67228"/>
            <a:stretch/>
          </p:blipFill>
          <p:spPr>
            <a:xfrm>
              <a:off x="7131507" y="3145400"/>
              <a:ext cx="1924571" cy="1699846"/>
            </a:xfrm>
            <a:prstGeom prst="rect">
              <a:avLst/>
            </a:prstGeom>
          </p:spPr>
        </p:pic>
        <p:pic>
          <p:nvPicPr>
            <p:cNvPr id="11" name="Picture 10" descr="zonalver_mjo_struc_nomjobc.eps"/>
            <p:cNvPicPr>
              <a:picLocks noChangeAspect="1"/>
            </p:cNvPicPr>
            <p:nvPr/>
          </p:nvPicPr>
          <p:blipFill rotWithShape="1">
            <a:blip r:embed="rId4">
              <a:extLst>
                <a:ext uri="{28A0092B-C50C-407E-A947-70E740481C1C}">
                  <a14:useLocalDpi xmlns:a14="http://schemas.microsoft.com/office/drawing/2010/main" val="0"/>
                </a:ext>
              </a:extLst>
            </a:blip>
            <a:srcRect l="50127" t="67263"/>
            <a:stretch/>
          </p:blipFill>
          <p:spPr>
            <a:xfrm>
              <a:off x="7121780" y="5100594"/>
              <a:ext cx="1934308" cy="1700784"/>
            </a:xfrm>
            <a:prstGeom prst="rect">
              <a:avLst/>
            </a:prstGeom>
          </p:spPr>
        </p:pic>
        <p:pic>
          <p:nvPicPr>
            <p:cNvPr id="12" name="Picture 11" descr="zonalver_mjo_struc_nomjobc.eps"/>
            <p:cNvPicPr>
              <a:picLocks noChangeAspect="1"/>
            </p:cNvPicPr>
            <p:nvPr/>
          </p:nvPicPr>
          <p:blipFill rotWithShape="1">
            <a:blip r:embed="rId4">
              <a:extLst>
                <a:ext uri="{28A0092B-C50C-407E-A947-70E740481C1C}">
                  <a14:useLocalDpi xmlns:a14="http://schemas.microsoft.com/office/drawing/2010/main" val="0"/>
                </a:ext>
              </a:extLst>
            </a:blip>
            <a:srcRect t="3828" r="49530" b="63793"/>
            <a:stretch/>
          </p:blipFill>
          <p:spPr>
            <a:xfrm>
              <a:off x="1357928" y="5110367"/>
              <a:ext cx="1896838" cy="1700784"/>
            </a:xfrm>
            <a:prstGeom prst="rect">
              <a:avLst/>
            </a:prstGeom>
          </p:spPr>
        </p:pic>
        <p:pic>
          <p:nvPicPr>
            <p:cNvPr id="13" name="Picture 12" descr="zonalver_mjo_struc_nomjobc.eps"/>
            <p:cNvPicPr>
              <a:picLocks noChangeAspect="1"/>
            </p:cNvPicPr>
            <p:nvPr/>
          </p:nvPicPr>
          <p:blipFill rotWithShape="1">
            <a:blip r:embed="rId4">
              <a:extLst>
                <a:ext uri="{28A0092B-C50C-407E-A947-70E740481C1C}">
                  <a14:useLocalDpi xmlns:a14="http://schemas.microsoft.com/office/drawing/2010/main" val="0"/>
                </a:ext>
              </a:extLst>
            </a:blip>
            <a:srcRect l="49734" t="36029" b="32487"/>
            <a:stretch/>
          </p:blipFill>
          <p:spPr>
            <a:xfrm>
              <a:off x="5207008" y="5110363"/>
              <a:ext cx="1928317" cy="1700784"/>
            </a:xfrm>
            <a:prstGeom prst="rect">
              <a:avLst/>
            </a:prstGeom>
          </p:spPr>
        </p:pic>
        <p:pic>
          <p:nvPicPr>
            <p:cNvPr id="14" name="Picture 13" descr="zonalver_mjo_struc_nomjobc.eps"/>
            <p:cNvPicPr>
              <a:picLocks noChangeAspect="1"/>
            </p:cNvPicPr>
            <p:nvPr/>
          </p:nvPicPr>
          <p:blipFill rotWithShape="1">
            <a:blip r:embed="rId4">
              <a:extLst>
                <a:ext uri="{28A0092B-C50C-407E-A947-70E740481C1C}">
                  <a14:useLocalDpi xmlns:a14="http://schemas.microsoft.com/office/drawing/2010/main" val="0"/>
                </a:ext>
              </a:extLst>
            </a:blip>
            <a:srcRect t="35743" r="49922" b="32414"/>
            <a:stretch/>
          </p:blipFill>
          <p:spPr>
            <a:xfrm>
              <a:off x="3272699" y="5110363"/>
              <a:ext cx="1929711" cy="1700784"/>
            </a:xfrm>
            <a:prstGeom prst="rect">
              <a:avLst/>
            </a:prstGeom>
          </p:spPr>
        </p:pic>
        <p:sp>
          <p:nvSpPr>
            <p:cNvPr id="19" name="TextBox 18"/>
            <p:cNvSpPr txBox="1"/>
            <p:nvPr/>
          </p:nvSpPr>
          <p:spPr>
            <a:xfrm>
              <a:off x="4589866" y="878607"/>
              <a:ext cx="1094140" cy="307777"/>
            </a:xfrm>
            <a:prstGeom prst="rect">
              <a:avLst/>
            </a:prstGeom>
            <a:noFill/>
          </p:spPr>
          <p:txBody>
            <a:bodyPr wrap="square" rtlCol="0">
              <a:spAutoFit/>
            </a:bodyPr>
            <a:lstStyle/>
            <a:p>
              <a:pPr algn="ctr"/>
              <a:r>
                <a:rPr lang="en-US" sz="1400" b="1" dirty="0" smtClean="0">
                  <a:latin typeface="Times New Roman"/>
                  <a:cs typeface="Times New Roman"/>
                </a:rPr>
                <a:t>(a) CNTL</a:t>
              </a:r>
              <a:endParaRPr lang="en-US" sz="1400" b="1" dirty="0">
                <a:latin typeface="Times New Roman"/>
                <a:cs typeface="Times New Roman"/>
              </a:endParaRPr>
            </a:p>
          </p:txBody>
        </p:sp>
        <p:sp>
          <p:nvSpPr>
            <p:cNvPr id="21" name="TextBox 20"/>
            <p:cNvSpPr txBox="1"/>
            <p:nvPr/>
          </p:nvSpPr>
          <p:spPr>
            <a:xfrm>
              <a:off x="4388953" y="4801074"/>
              <a:ext cx="1636792" cy="307777"/>
            </a:xfrm>
            <a:prstGeom prst="rect">
              <a:avLst/>
            </a:prstGeom>
            <a:noFill/>
          </p:spPr>
          <p:txBody>
            <a:bodyPr wrap="square" rtlCol="0">
              <a:spAutoFit/>
            </a:bodyPr>
            <a:lstStyle/>
            <a:p>
              <a:pPr algn="ctr"/>
              <a:r>
                <a:rPr lang="en-US" sz="1400" b="1" dirty="0" smtClean="0">
                  <a:latin typeface="Times New Roman"/>
                  <a:cs typeface="Times New Roman"/>
                </a:rPr>
                <a:t>(c) </a:t>
              </a:r>
              <a:r>
                <a:rPr lang="en-US" sz="1400" b="1" dirty="0" err="1" smtClean="0">
                  <a:latin typeface="Times New Roman"/>
                  <a:cs typeface="Times New Roman"/>
                </a:rPr>
                <a:t>NoMJOinBC</a:t>
              </a:r>
              <a:endParaRPr lang="en-US" sz="1400" b="1" dirty="0">
                <a:latin typeface="Times New Roman"/>
                <a:cs typeface="Times New Roman"/>
              </a:endParaRPr>
            </a:p>
          </p:txBody>
        </p:sp>
      </p:grpSp>
      <p:sp>
        <p:nvSpPr>
          <p:cNvPr id="22" name="TextBox 21"/>
          <p:cNvSpPr txBox="1"/>
          <p:nvPr/>
        </p:nvSpPr>
        <p:spPr>
          <a:xfrm>
            <a:off x="3594020" y="2342862"/>
            <a:ext cx="1532288" cy="307777"/>
          </a:xfrm>
          <a:prstGeom prst="rect">
            <a:avLst/>
          </a:prstGeom>
          <a:noFill/>
        </p:spPr>
        <p:txBody>
          <a:bodyPr wrap="square" rtlCol="0">
            <a:spAutoFit/>
          </a:bodyPr>
          <a:lstStyle/>
          <a:p>
            <a:pPr algn="ctr"/>
            <a:r>
              <a:rPr lang="en-US" sz="1400" b="1" dirty="0" smtClean="0">
                <a:latin typeface="Times New Roman"/>
                <a:cs typeface="Times New Roman"/>
              </a:rPr>
              <a:t>(b) </a:t>
            </a:r>
            <a:r>
              <a:rPr lang="en-US" sz="1400" b="1" dirty="0" err="1" smtClean="0">
                <a:latin typeface="Times New Roman"/>
                <a:cs typeface="Times New Roman"/>
              </a:rPr>
              <a:t>NoMJOinIC</a:t>
            </a:r>
            <a:endParaRPr lang="en-US" sz="1400" b="1" dirty="0">
              <a:latin typeface="Times New Roman"/>
              <a:cs typeface="Times New Roman"/>
            </a:endParaRPr>
          </a:p>
        </p:txBody>
      </p:sp>
      <p:sp>
        <p:nvSpPr>
          <p:cNvPr id="24" name="TextBox 23"/>
          <p:cNvSpPr txBox="1"/>
          <p:nvPr/>
        </p:nvSpPr>
        <p:spPr>
          <a:xfrm>
            <a:off x="8576885" y="37886"/>
            <a:ext cx="3576039" cy="1200329"/>
          </a:xfrm>
          <a:prstGeom prst="rect">
            <a:avLst/>
          </a:prstGeom>
          <a:noFill/>
        </p:spPr>
        <p:txBody>
          <a:bodyPr wrap="square" rtlCol="0">
            <a:spAutoFit/>
          </a:bodyPr>
          <a:lstStyle/>
          <a:p>
            <a:r>
              <a:rPr lang="en-US" dirty="0" smtClean="0">
                <a:latin typeface="Arial"/>
                <a:cs typeface="Arial"/>
              </a:rPr>
              <a:t>Zonal – vertical composite (21</a:t>
            </a:r>
            <a:r>
              <a:rPr lang="en-US" baseline="30000" dirty="0" smtClean="0">
                <a:latin typeface="Arial"/>
                <a:cs typeface="Arial"/>
              </a:rPr>
              <a:t>st</a:t>
            </a:r>
            <a:r>
              <a:rPr lang="en-US" dirty="0" smtClean="0">
                <a:latin typeface="Arial"/>
                <a:cs typeface="Arial"/>
              </a:rPr>
              <a:t> Oct – 31</a:t>
            </a:r>
            <a:r>
              <a:rPr lang="en-US" baseline="30000" dirty="0" smtClean="0">
                <a:latin typeface="Arial"/>
                <a:cs typeface="Arial"/>
              </a:rPr>
              <a:t>st</a:t>
            </a:r>
            <a:r>
              <a:rPr lang="en-US" dirty="0" smtClean="0">
                <a:latin typeface="Arial"/>
                <a:cs typeface="Arial"/>
              </a:rPr>
              <a:t> Oct 2011) structure of intense convection averaged over 5</a:t>
            </a:r>
            <a:r>
              <a:rPr lang="en-US" baseline="30000" dirty="0" smtClean="0">
                <a:latin typeface="Arial"/>
                <a:cs typeface="Arial"/>
              </a:rPr>
              <a:t>o</a:t>
            </a:r>
            <a:r>
              <a:rPr lang="en-US" dirty="0" smtClean="0">
                <a:latin typeface="Arial"/>
                <a:cs typeface="Arial"/>
              </a:rPr>
              <a:t>S – 5</a:t>
            </a:r>
            <a:r>
              <a:rPr lang="en-US" baseline="30000" dirty="0" smtClean="0">
                <a:latin typeface="Arial"/>
                <a:cs typeface="Arial"/>
              </a:rPr>
              <a:t>o</a:t>
            </a:r>
            <a:r>
              <a:rPr lang="en-US" dirty="0" smtClean="0">
                <a:latin typeface="Arial"/>
                <a:cs typeface="Arial"/>
              </a:rPr>
              <a:t>N</a:t>
            </a:r>
            <a:endParaRPr lang="en-US" dirty="0">
              <a:latin typeface="Arial"/>
              <a:cs typeface="Arial"/>
            </a:endParaRPr>
          </a:p>
        </p:txBody>
      </p:sp>
      <p:cxnSp>
        <p:nvCxnSpPr>
          <p:cNvPr id="15" name="Straight Connector 14"/>
          <p:cNvCxnSpPr/>
          <p:nvPr/>
        </p:nvCxnSpPr>
        <p:spPr>
          <a:xfrm>
            <a:off x="1220392" y="475292"/>
            <a:ext cx="760" cy="16367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355899" y="481157"/>
            <a:ext cx="760" cy="16367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469907" y="465523"/>
            <a:ext cx="760" cy="16367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580011" y="465523"/>
            <a:ext cx="760" cy="16367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275102" y="4916283"/>
            <a:ext cx="760" cy="16367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410609" y="4922148"/>
            <a:ext cx="760" cy="16367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524617" y="4906514"/>
            <a:ext cx="760" cy="16367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634721" y="4906514"/>
            <a:ext cx="760" cy="16367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216488" y="2698720"/>
            <a:ext cx="760" cy="16367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371533" y="2704585"/>
            <a:ext cx="760" cy="16367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485541" y="2688951"/>
            <a:ext cx="760" cy="16367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24952" y="2688951"/>
            <a:ext cx="760" cy="16367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8577386" y="1884671"/>
            <a:ext cx="3516923" cy="4247317"/>
          </a:xfrm>
          <a:prstGeom prst="rect">
            <a:avLst/>
          </a:prstGeom>
        </p:spPr>
        <p:txBody>
          <a:bodyPr wrap="square">
            <a:spAutoFit/>
          </a:bodyPr>
          <a:lstStyle/>
          <a:p>
            <a:pPr marL="285750" indent="-285750">
              <a:buFont typeface="Wingdings" charset="2"/>
              <a:buChar char="Ø"/>
            </a:pPr>
            <a:r>
              <a:rPr lang="en-US" sz="1500" dirty="0" smtClean="0">
                <a:solidFill>
                  <a:srgbClr val="2E75B6"/>
                </a:solidFill>
                <a:latin typeface="Arial"/>
                <a:cs typeface="Arial"/>
              </a:rPr>
              <a:t>Striking </a:t>
            </a:r>
            <a:r>
              <a:rPr lang="en-US" sz="1500" dirty="0">
                <a:solidFill>
                  <a:srgbClr val="2E75B6"/>
                </a:solidFill>
                <a:latin typeface="Arial"/>
                <a:cs typeface="Arial"/>
              </a:rPr>
              <a:t>feature in terms of MJO vertical structure is tilting of vertical </a:t>
            </a:r>
            <a:r>
              <a:rPr lang="en-US" sz="1500" dirty="0" smtClean="0">
                <a:solidFill>
                  <a:srgbClr val="2E75B6"/>
                </a:solidFill>
                <a:latin typeface="Arial"/>
                <a:cs typeface="Arial"/>
              </a:rPr>
              <a:t>motion and </a:t>
            </a:r>
            <a:r>
              <a:rPr lang="en-US" sz="1500" dirty="0">
                <a:solidFill>
                  <a:srgbClr val="2E75B6"/>
                </a:solidFill>
                <a:latin typeface="Arial"/>
                <a:cs typeface="Arial"/>
              </a:rPr>
              <a:t>zonal </a:t>
            </a:r>
            <a:r>
              <a:rPr lang="en-US" sz="1500" dirty="0" smtClean="0">
                <a:solidFill>
                  <a:srgbClr val="2E75B6"/>
                </a:solidFill>
                <a:latin typeface="Arial"/>
                <a:cs typeface="Arial"/>
              </a:rPr>
              <a:t>wind associated with dominant first </a:t>
            </a:r>
            <a:r>
              <a:rPr lang="en-US" sz="1500" dirty="0" err="1" smtClean="0">
                <a:solidFill>
                  <a:srgbClr val="2E75B6"/>
                </a:solidFill>
                <a:latin typeface="Arial"/>
                <a:cs typeface="Arial"/>
              </a:rPr>
              <a:t>baroclinic</a:t>
            </a:r>
            <a:r>
              <a:rPr lang="en-US" sz="1500" dirty="0" smtClean="0">
                <a:solidFill>
                  <a:srgbClr val="2E75B6"/>
                </a:solidFill>
                <a:latin typeface="Arial"/>
                <a:cs typeface="Arial"/>
              </a:rPr>
              <a:t> mode in zonal wind</a:t>
            </a:r>
          </a:p>
          <a:p>
            <a:pPr marL="285750" indent="-285750">
              <a:buFont typeface="Wingdings" charset="2"/>
              <a:buChar char="Ø"/>
            </a:pPr>
            <a:endParaRPr lang="en-US" sz="1500" dirty="0" smtClean="0">
              <a:latin typeface="Arial"/>
              <a:cs typeface="Arial"/>
            </a:endParaRPr>
          </a:p>
          <a:p>
            <a:pPr marL="285750" indent="-285750">
              <a:buFont typeface="Wingdings" charset="2"/>
              <a:buChar char="Ø"/>
            </a:pPr>
            <a:r>
              <a:rPr lang="en-US" sz="1500" b="1" dirty="0" smtClean="0">
                <a:solidFill>
                  <a:srgbClr val="800000"/>
                </a:solidFill>
                <a:latin typeface="Arial"/>
                <a:cs typeface="Arial"/>
              </a:rPr>
              <a:t>CNTL</a:t>
            </a:r>
            <a:r>
              <a:rPr lang="en-US" sz="1500" dirty="0" smtClean="0">
                <a:solidFill>
                  <a:srgbClr val="800000"/>
                </a:solidFill>
                <a:latin typeface="Arial"/>
                <a:cs typeface="Arial"/>
              </a:rPr>
              <a:t> </a:t>
            </a:r>
            <a:r>
              <a:rPr lang="en-US" sz="1500" dirty="0">
                <a:solidFill>
                  <a:srgbClr val="800000"/>
                </a:solidFill>
                <a:latin typeface="Arial"/>
                <a:cs typeface="Arial"/>
              </a:rPr>
              <a:t>and </a:t>
            </a:r>
            <a:r>
              <a:rPr lang="en-US" sz="1500" b="1" dirty="0" err="1">
                <a:solidFill>
                  <a:srgbClr val="800000"/>
                </a:solidFill>
                <a:latin typeface="Arial"/>
                <a:cs typeface="Arial"/>
              </a:rPr>
              <a:t>NoMJOinIC</a:t>
            </a:r>
            <a:r>
              <a:rPr lang="en-US" sz="1500" dirty="0">
                <a:solidFill>
                  <a:srgbClr val="800000"/>
                </a:solidFill>
                <a:latin typeface="Arial"/>
                <a:cs typeface="Arial"/>
              </a:rPr>
              <a:t> experiment successfully </a:t>
            </a:r>
            <a:r>
              <a:rPr lang="en-US" sz="1500" dirty="0" smtClean="0">
                <a:solidFill>
                  <a:srgbClr val="800000"/>
                </a:solidFill>
                <a:latin typeface="Arial"/>
                <a:cs typeface="Arial"/>
              </a:rPr>
              <a:t>demonstrates </a:t>
            </a:r>
            <a:r>
              <a:rPr lang="en-US" sz="1500" dirty="0">
                <a:solidFill>
                  <a:srgbClr val="800000"/>
                </a:solidFill>
                <a:latin typeface="Arial"/>
                <a:cs typeface="Arial"/>
              </a:rPr>
              <a:t>the onset of lower level convergence to the east of the convection center due to Kelvin wave responses along with warmer lower to middle troposphere and warm SST anomaly (figures not shown) that favors the development of boundary-layer moisture convergence to the east of the convection center </a:t>
            </a:r>
          </a:p>
        </p:txBody>
      </p:sp>
    </p:spTree>
    <p:extLst>
      <p:ext uri="{BB962C8B-B14F-4D97-AF65-F5344CB8AC3E}">
        <p14:creationId xmlns:p14="http://schemas.microsoft.com/office/powerpoint/2010/main" val="1621292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mjobc_16oct-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62" y="674682"/>
            <a:ext cx="5148392" cy="6085628"/>
          </a:xfrm>
          <a:prstGeom prst="rect">
            <a:avLst/>
          </a:prstGeom>
        </p:spPr>
      </p:pic>
      <p:sp>
        <p:nvSpPr>
          <p:cNvPr id="3" name="TextBox 2"/>
          <p:cNvSpPr txBox="1"/>
          <p:nvPr/>
        </p:nvSpPr>
        <p:spPr>
          <a:xfrm>
            <a:off x="1377460" y="332155"/>
            <a:ext cx="2510693" cy="338554"/>
          </a:xfrm>
          <a:prstGeom prst="rect">
            <a:avLst/>
          </a:prstGeom>
          <a:noFill/>
        </p:spPr>
        <p:txBody>
          <a:bodyPr wrap="square" rtlCol="0">
            <a:spAutoFit/>
          </a:bodyPr>
          <a:lstStyle/>
          <a:p>
            <a:pPr algn="ctr"/>
            <a:r>
              <a:rPr lang="en-US" sz="1600" b="1" u="sng" dirty="0" smtClean="0">
                <a:solidFill>
                  <a:srgbClr val="800000"/>
                </a:solidFill>
                <a:latin typeface="Times New Roman"/>
                <a:cs typeface="Times New Roman"/>
              </a:rPr>
              <a:t>NoMJOinBC1</a:t>
            </a:r>
            <a:endParaRPr lang="en-US" sz="1600" b="1" u="sng" dirty="0">
              <a:solidFill>
                <a:srgbClr val="800000"/>
              </a:solidFill>
              <a:latin typeface="Times New Roman"/>
              <a:cs typeface="Times New Roman"/>
            </a:endParaRPr>
          </a:p>
        </p:txBody>
      </p:sp>
      <p:pic>
        <p:nvPicPr>
          <p:cNvPr id="4" name="Picture 3" descr="nomjobc_26oct-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155" y="683849"/>
            <a:ext cx="5170202" cy="6115539"/>
          </a:xfrm>
          <a:prstGeom prst="rect">
            <a:avLst/>
          </a:prstGeom>
        </p:spPr>
      </p:pic>
      <p:sp>
        <p:nvSpPr>
          <p:cNvPr id="5" name="TextBox 4"/>
          <p:cNvSpPr txBox="1"/>
          <p:nvPr/>
        </p:nvSpPr>
        <p:spPr>
          <a:xfrm>
            <a:off x="8489466" y="332152"/>
            <a:ext cx="2207846" cy="338554"/>
          </a:xfrm>
          <a:prstGeom prst="rect">
            <a:avLst/>
          </a:prstGeom>
          <a:noFill/>
        </p:spPr>
        <p:txBody>
          <a:bodyPr wrap="square" rtlCol="0">
            <a:spAutoFit/>
          </a:bodyPr>
          <a:lstStyle/>
          <a:p>
            <a:pPr algn="ctr"/>
            <a:r>
              <a:rPr lang="en-US" sz="1600" b="1" u="sng" dirty="0" smtClean="0">
                <a:solidFill>
                  <a:srgbClr val="800000"/>
                </a:solidFill>
                <a:latin typeface="Times New Roman"/>
                <a:cs typeface="Times New Roman"/>
              </a:rPr>
              <a:t>NoMJOinBC2</a:t>
            </a:r>
            <a:endParaRPr lang="en-US" sz="1600" b="1" u="sng" dirty="0">
              <a:solidFill>
                <a:srgbClr val="800000"/>
              </a:solidFill>
              <a:latin typeface="Times New Roman"/>
              <a:cs typeface="Times New Roman"/>
            </a:endParaRPr>
          </a:p>
        </p:txBody>
      </p:sp>
      <p:sp>
        <p:nvSpPr>
          <p:cNvPr id="6" name="TextBox 5"/>
          <p:cNvSpPr txBox="1"/>
          <p:nvPr/>
        </p:nvSpPr>
        <p:spPr>
          <a:xfrm>
            <a:off x="5090988" y="2139464"/>
            <a:ext cx="1937374" cy="2062103"/>
          </a:xfrm>
          <a:prstGeom prst="rect">
            <a:avLst/>
          </a:prstGeom>
          <a:noFill/>
        </p:spPr>
        <p:txBody>
          <a:bodyPr wrap="square" rtlCol="0">
            <a:spAutoFit/>
          </a:bodyPr>
          <a:lstStyle/>
          <a:p>
            <a:pPr marL="285750" indent="-285750">
              <a:buFont typeface="Wingdings" charset="2"/>
              <a:buChar char="q"/>
            </a:pPr>
            <a:r>
              <a:rPr lang="en-US" sz="1600" dirty="0" smtClean="0">
                <a:latin typeface="Arial"/>
                <a:cs typeface="Arial"/>
              </a:rPr>
              <a:t>Boundary </a:t>
            </a:r>
            <a:r>
              <a:rPr lang="en-US" sz="1600" dirty="0" smtClean="0">
                <a:latin typeface="Arial"/>
                <a:cs typeface="Arial"/>
              </a:rPr>
              <a:t>condition plays an important role to </a:t>
            </a:r>
            <a:r>
              <a:rPr lang="en-US" sz="1600" dirty="0">
                <a:latin typeface="Arial"/>
                <a:cs typeface="Arial"/>
              </a:rPr>
              <a:t>initiate the MJO during the dry phase at the west Indian ocean</a:t>
            </a:r>
          </a:p>
        </p:txBody>
      </p:sp>
      <p:sp>
        <p:nvSpPr>
          <p:cNvPr id="7" name="TextBox 6"/>
          <p:cNvSpPr txBox="1"/>
          <p:nvPr/>
        </p:nvSpPr>
        <p:spPr>
          <a:xfrm>
            <a:off x="1523998" y="3"/>
            <a:ext cx="8088923" cy="400110"/>
          </a:xfrm>
          <a:prstGeom prst="rect">
            <a:avLst/>
          </a:prstGeom>
          <a:noFill/>
        </p:spPr>
        <p:txBody>
          <a:bodyPr wrap="square" rtlCol="0">
            <a:spAutoFit/>
          </a:bodyPr>
          <a:lstStyle/>
          <a:p>
            <a:pPr algn="ctr"/>
            <a:r>
              <a:rPr lang="en-US" sz="2000" b="1" dirty="0" smtClean="0">
                <a:solidFill>
                  <a:srgbClr val="FF0000"/>
                </a:solidFill>
                <a:latin typeface="Arial"/>
                <a:cs typeface="Arial"/>
              </a:rPr>
              <a:t>Role of Boundary condition on MJO</a:t>
            </a:r>
            <a:endParaRPr lang="en-US" sz="2000" b="1" dirty="0">
              <a:solidFill>
                <a:srgbClr val="FF0000"/>
              </a:solidFill>
              <a:latin typeface="Arial"/>
              <a:cs typeface="Arial"/>
            </a:endParaRPr>
          </a:p>
        </p:txBody>
      </p:sp>
    </p:spTree>
    <p:extLst>
      <p:ext uri="{BB962C8B-B14F-4D97-AF65-F5344CB8AC3E}">
        <p14:creationId xmlns:p14="http://schemas.microsoft.com/office/powerpoint/2010/main" val="40323416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60" y="68391"/>
            <a:ext cx="5001846" cy="6486772"/>
            <a:chOff x="9770" y="19538"/>
            <a:chExt cx="5520747" cy="6906847"/>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7931" b="50167"/>
            <a:stretch/>
          </p:blipFill>
          <p:spPr>
            <a:xfrm>
              <a:off x="9771" y="2162563"/>
              <a:ext cx="5496121" cy="2194560"/>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1184" r="49745" b="27103"/>
            <a:stretch/>
          </p:blipFill>
          <p:spPr>
            <a:xfrm>
              <a:off x="9770" y="4360633"/>
              <a:ext cx="2786135" cy="219456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605" t="95584" r="9962"/>
            <a:stretch/>
          </p:blipFill>
          <p:spPr>
            <a:xfrm>
              <a:off x="156309" y="6526668"/>
              <a:ext cx="5304693" cy="399717"/>
            </a:xfrm>
            <a:prstGeom prst="rect">
              <a:avLst/>
            </a:prstGeom>
          </p:spPr>
        </p:pic>
        <p:sp>
          <p:nvSpPr>
            <p:cNvPr id="7" name="TextBox 6"/>
            <p:cNvSpPr txBox="1"/>
            <p:nvPr/>
          </p:nvSpPr>
          <p:spPr>
            <a:xfrm>
              <a:off x="554037" y="2250492"/>
              <a:ext cx="1162538" cy="315818"/>
            </a:xfrm>
            <a:prstGeom prst="rect">
              <a:avLst/>
            </a:prstGeom>
            <a:noFill/>
          </p:spPr>
          <p:txBody>
            <a:bodyPr wrap="square" rtlCol="0">
              <a:spAutoFit/>
            </a:bodyPr>
            <a:lstStyle/>
            <a:p>
              <a:r>
                <a:rPr lang="en-US" sz="1400" b="1" dirty="0" smtClean="0">
                  <a:latin typeface="Times New Roman"/>
                  <a:cs typeface="Times New Roman"/>
                </a:rPr>
                <a:t>(b) CNTL</a:t>
              </a:r>
              <a:endParaRPr lang="en-US" sz="1400" b="1" dirty="0">
                <a:latin typeface="Times New Roman"/>
                <a:cs typeface="Times New Roman"/>
              </a:endParaRPr>
            </a:p>
          </p:txBody>
        </p:sp>
        <p:sp>
          <p:nvSpPr>
            <p:cNvPr id="8" name="TextBox 7"/>
            <p:cNvSpPr txBox="1"/>
            <p:nvPr/>
          </p:nvSpPr>
          <p:spPr>
            <a:xfrm>
              <a:off x="520823" y="4421204"/>
              <a:ext cx="1600260" cy="315818"/>
            </a:xfrm>
            <a:prstGeom prst="rect">
              <a:avLst/>
            </a:prstGeom>
            <a:noFill/>
          </p:spPr>
          <p:txBody>
            <a:bodyPr wrap="square" rtlCol="0">
              <a:spAutoFit/>
            </a:bodyPr>
            <a:lstStyle/>
            <a:p>
              <a:r>
                <a:rPr lang="en-US" sz="1400" b="1" dirty="0" smtClean="0">
                  <a:latin typeface="Times New Roman"/>
                  <a:cs typeface="Times New Roman"/>
                </a:rPr>
                <a:t>(d) </a:t>
              </a:r>
              <a:r>
                <a:rPr lang="en-US" sz="1400" b="1" dirty="0" err="1" smtClean="0">
                  <a:latin typeface="Times New Roman"/>
                  <a:cs typeface="Times New Roman"/>
                </a:rPr>
                <a:t>NoMJOinBC</a:t>
              </a:r>
              <a:endParaRPr lang="en-US" sz="1400" b="1" dirty="0">
                <a:latin typeface="Times New Roman"/>
                <a:cs typeface="Times New Roman"/>
              </a:endParaRPr>
            </a:p>
          </p:txBody>
        </p:sp>
        <p:sp>
          <p:nvSpPr>
            <p:cNvPr id="9" name="TextBox 8"/>
            <p:cNvSpPr txBox="1"/>
            <p:nvPr/>
          </p:nvSpPr>
          <p:spPr>
            <a:xfrm>
              <a:off x="3334363" y="2271983"/>
              <a:ext cx="1872666" cy="327708"/>
            </a:xfrm>
            <a:prstGeom prst="rect">
              <a:avLst/>
            </a:prstGeom>
            <a:noFill/>
          </p:spPr>
          <p:txBody>
            <a:bodyPr wrap="square" rtlCol="0">
              <a:spAutoFit/>
            </a:bodyPr>
            <a:lstStyle/>
            <a:p>
              <a:r>
                <a:rPr lang="en-US" sz="1400" b="1" dirty="0" smtClean="0">
                  <a:latin typeface="Times New Roman"/>
                  <a:cs typeface="Times New Roman"/>
                </a:rPr>
                <a:t>(c) </a:t>
              </a:r>
              <a:r>
                <a:rPr lang="en-US" sz="1400" b="1" dirty="0" err="1" smtClean="0">
                  <a:latin typeface="Times New Roman"/>
                  <a:cs typeface="Times New Roman"/>
                </a:rPr>
                <a:t>NoMJOinIC</a:t>
              </a:r>
              <a:endParaRPr lang="en-US" sz="1400" b="1" dirty="0">
                <a:latin typeface="Times New Roman"/>
                <a:cs typeface="Times New Roman"/>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6267" t="4743" r="25393" b="73054"/>
            <a:stretch/>
          </p:blipFill>
          <p:spPr>
            <a:xfrm>
              <a:off x="1698662" y="19538"/>
              <a:ext cx="2788372" cy="2194560"/>
            </a:xfrm>
            <a:prstGeom prst="rect">
              <a:avLst/>
            </a:prstGeom>
          </p:spPr>
        </p:pic>
        <p:sp>
          <p:nvSpPr>
            <p:cNvPr id="11" name="TextBox 10"/>
            <p:cNvSpPr txBox="1"/>
            <p:nvPr/>
          </p:nvSpPr>
          <p:spPr>
            <a:xfrm>
              <a:off x="2191963" y="89331"/>
              <a:ext cx="1162538" cy="315818"/>
            </a:xfrm>
            <a:prstGeom prst="rect">
              <a:avLst/>
            </a:prstGeom>
            <a:noFill/>
          </p:spPr>
          <p:txBody>
            <a:bodyPr wrap="square" rtlCol="0">
              <a:spAutoFit/>
            </a:bodyPr>
            <a:lstStyle/>
            <a:p>
              <a:r>
                <a:rPr lang="en-US" sz="1400" b="1" dirty="0" smtClean="0">
                  <a:latin typeface="Times New Roman"/>
                  <a:cs typeface="Times New Roman"/>
                </a:rPr>
                <a:t>(a) TRMM</a:t>
              </a:r>
              <a:endParaRPr lang="en-US" sz="1400" b="1" dirty="0">
                <a:latin typeface="Times New Roman"/>
                <a:cs typeface="Times New Roman"/>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50836" t="51204" b="26911"/>
            <a:stretch/>
          </p:blipFill>
          <p:spPr>
            <a:xfrm>
              <a:off x="2743584" y="4366847"/>
              <a:ext cx="2786933" cy="2194560"/>
            </a:xfrm>
            <a:prstGeom prst="rect">
              <a:avLst/>
            </a:prstGeom>
          </p:spPr>
        </p:pic>
        <p:sp>
          <p:nvSpPr>
            <p:cNvPr id="13" name="TextBox 12"/>
            <p:cNvSpPr txBox="1"/>
            <p:nvPr/>
          </p:nvSpPr>
          <p:spPr>
            <a:xfrm>
              <a:off x="3243386" y="4421558"/>
              <a:ext cx="1813431" cy="315818"/>
            </a:xfrm>
            <a:prstGeom prst="rect">
              <a:avLst/>
            </a:prstGeom>
            <a:noFill/>
          </p:spPr>
          <p:txBody>
            <a:bodyPr wrap="square" rtlCol="0">
              <a:spAutoFit/>
            </a:bodyPr>
            <a:lstStyle/>
            <a:p>
              <a:r>
                <a:rPr lang="en-US" sz="1400" b="1" dirty="0" smtClean="0">
                  <a:latin typeface="Times New Roman"/>
                  <a:cs typeface="Times New Roman"/>
                </a:rPr>
                <a:t>(e) </a:t>
              </a:r>
              <a:r>
                <a:rPr lang="en-US" sz="1400" b="1" dirty="0" err="1" smtClean="0">
                  <a:latin typeface="Times New Roman"/>
                  <a:cs typeface="Times New Roman"/>
                </a:rPr>
                <a:t>NoMJOinICBC</a:t>
              </a:r>
              <a:endParaRPr lang="en-US" sz="1400" b="1" dirty="0">
                <a:latin typeface="Times New Roman"/>
                <a:cs typeface="Times New Roman"/>
              </a:endParaRPr>
            </a:p>
          </p:txBody>
        </p:sp>
      </p:grpSp>
      <p:grpSp>
        <p:nvGrpSpPr>
          <p:cNvPr id="28" name="Group 27"/>
          <p:cNvGrpSpPr/>
          <p:nvPr/>
        </p:nvGrpSpPr>
        <p:grpSpPr>
          <a:xfrm>
            <a:off x="6936153" y="87927"/>
            <a:ext cx="5158149" cy="6309663"/>
            <a:chOff x="5925594" y="58614"/>
            <a:chExt cx="5944022" cy="6759044"/>
          </a:xfrm>
        </p:grpSpPr>
        <p:pic>
          <p:nvPicPr>
            <p:cNvPr id="16" name="Picture 15" descr="trmm_wrf9km_rf.eps"/>
            <p:cNvPicPr>
              <a:picLocks noChangeAspect="1"/>
            </p:cNvPicPr>
            <p:nvPr/>
          </p:nvPicPr>
          <p:blipFill rotWithShape="1">
            <a:blip r:embed="rId3" cstate="print">
              <a:extLst>
                <a:ext uri="{28A0092B-C50C-407E-A947-70E740481C1C}">
                  <a14:useLocalDpi xmlns:a14="http://schemas.microsoft.com/office/drawing/2010/main" val="0"/>
                </a:ext>
              </a:extLst>
            </a:blip>
            <a:srcRect l="7279" t="6220" r="12561" b="6274"/>
            <a:stretch/>
          </p:blipFill>
          <p:spPr>
            <a:xfrm>
              <a:off x="7357588" y="58614"/>
              <a:ext cx="2718808" cy="2199859"/>
            </a:xfrm>
            <a:prstGeom prst="rect">
              <a:avLst/>
            </a:prstGeom>
          </p:spPr>
        </p:pic>
        <p:pic>
          <p:nvPicPr>
            <p:cNvPr id="17" name="Picture 16" descr="wrf9km_cntl_rf.eps"/>
            <p:cNvPicPr>
              <a:picLocks noChangeAspect="1"/>
            </p:cNvPicPr>
            <p:nvPr/>
          </p:nvPicPr>
          <p:blipFill rotWithShape="1">
            <a:blip r:embed="rId4" cstate="print">
              <a:extLst>
                <a:ext uri="{28A0092B-C50C-407E-A947-70E740481C1C}">
                  <a14:useLocalDpi xmlns:a14="http://schemas.microsoft.com/office/drawing/2010/main" val="0"/>
                </a:ext>
              </a:extLst>
            </a:blip>
            <a:srcRect l="7397" t="6503" r="13869" b="6273"/>
            <a:stretch/>
          </p:blipFill>
          <p:spPr>
            <a:xfrm>
              <a:off x="5925594" y="2346373"/>
              <a:ext cx="2718808" cy="2191838"/>
            </a:xfrm>
            <a:prstGeom prst="rect">
              <a:avLst/>
            </a:prstGeom>
          </p:spPr>
        </p:pic>
        <p:pic>
          <p:nvPicPr>
            <p:cNvPr id="18" name="Picture 17" descr="wrf9km_nomjoic_rf.eps"/>
            <p:cNvPicPr>
              <a:picLocks noChangeAspect="1"/>
            </p:cNvPicPr>
            <p:nvPr/>
          </p:nvPicPr>
          <p:blipFill rotWithShape="1">
            <a:blip r:embed="rId5" cstate="print">
              <a:extLst>
                <a:ext uri="{28A0092B-C50C-407E-A947-70E740481C1C}">
                  <a14:useLocalDpi xmlns:a14="http://schemas.microsoft.com/office/drawing/2010/main" val="0"/>
                </a:ext>
              </a:extLst>
            </a:blip>
            <a:srcRect l="7515" t="6645" r="13987" b="6414"/>
            <a:stretch/>
          </p:blipFill>
          <p:spPr>
            <a:xfrm>
              <a:off x="8840969" y="2352462"/>
              <a:ext cx="2718808" cy="2197083"/>
            </a:xfrm>
            <a:prstGeom prst="rect">
              <a:avLst/>
            </a:prstGeom>
          </p:spPr>
        </p:pic>
        <p:pic>
          <p:nvPicPr>
            <p:cNvPr id="19" name="Picture 18" descr="wrf9km_nomjobc_rf.eps"/>
            <p:cNvPicPr>
              <a:picLocks noChangeAspect="1"/>
            </p:cNvPicPr>
            <p:nvPr/>
          </p:nvPicPr>
          <p:blipFill rotWithShape="1">
            <a:blip r:embed="rId6" cstate="print">
              <a:extLst>
                <a:ext uri="{28A0092B-C50C-407E-A947-70E740481C1C}">
                  <a14:useLocalDpi xmlns:a14="http://schemas.microsoft.com/office/drawing/2010/main" val="0"/>
                </a:ext>
              </a:extLst>
            </a:blip>
            <a:srcRect l="7515" t="6645" r="14104" b="6556"/>
            <a:stretch/>
          </p:blipFill>
          <p:spPr>
            <a:xfrm>
              <a:off x="5928658" y="4623545"/>
              <a:ext cx="2718808" cy="2190844"/>
            </a:xfrm>
            <a:prstGeom prst="rect">
              <a:avLst/>
            </a:prstGeom>
          </p:spPr>
        </p:pic>
        <p:sp>
          <p:nvSpPr>
            <p:cNvPr id="20" name="TextBox 19"/>
            <p:cNvSpPr txBox="1"/>
            <p:nvPr/>
          </p:nvSpPr>
          <p:spPr>
            <a:xfrm>
              <a:off x="7958445" y="107459"/>
              <a:ext cx="1696628" cy="307777"/>
            </a:xfrm>
            <a:prstGeom prst="rect">
              <a:avLst/>
            </a:prstGeom>
            <a:noFill/>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(a) TRMM </a:t>
              </a:r>
              <a:endParaRPr lang="en-US" sz="14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6790767" y="2375118"/>
              <a:ext cx="1161366" cy="307777"/>
            </a:xfrm>
            <a:prstGeom prst="rect">
              <a:avLst/>
            </a:prstGeom>
            <a:noFill/>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(b) CNTL</a:t>
              </a:r>
              <a:endParaRPr lang="en-US" sz="14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9190309" y="2398759"/>
              <a:ext cx="1885576" cy="329697"/>
            </a:xfrm>
            <a:prstGeom prst="rect">
              <a:avLst/>
            </a:prstGeom>
            <a:noFill/>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(c) </a:t>
              </a:r>
              <a:r>
                <a:rPr lang="en-US" sz="1400" b="1" dirty="0" err="1" smtClean="0">
                  <a:latin typeface="Times New Roman" panose="02020603050405020304" pitchFamily="18" charset="0"/>
                  <a:cs typeface="Times New Roman" panose="02020603050405020304" pitchFamily="18" charset="0"/>
                </a:rPr>
                <a:t>NoMJOinIC</a:t>
              </a:r>
              <a:endParaRPr lang="en-US" sz="1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6263324" y="4690247"/>
              <a:ext cx="1962368" cy="329697"/>
            </a:xfrm>
            <a:prstGeom prst="rect">
              <a:avLst/>
            </a:prstGeom>
            <a:noFill/>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(d) </a:t>
              </a:r>
              <a:r>
                <a:rPr lang="en-US" sz="1400" b="1" dirty="0" err="1" smtClean="0">
                  <a:latin typeface="Times New Roman" panose="02020603050405020304" pitchFamily="18" charset="0"/>
                  <a:cs typeface="Times New Roman" panose="02020603050405020304" pitchFamily="18" charset="0"/>
                </a:rPr>
                <a:t>NoMJOinBC</a:t>
              </a:r>
              <a:endParaRPr lang="en-US" sz="1400" b="1" dirty="0">
                <a:latin typeface="Times New Roman" panose="02020603050405020304" pitchFamily="18" charset="0"/>
                <a:cs typeface="Times New Roman" panose="02020603050405020304" pitchFamily="18" charset="0"/>
              </a:endParaRPr>
            </a:p>
          </p:txBody>
        </p:sp>
        <p:pic>
          <p:nvPicPr>
            <p:cNvPr id="24" name="Picture 23" descr="trmm_wrf9km_rf.eps"/>
            <p:cNvPicPr>
              <a:picLocks noChangeAspect="1"/>
            </p:cNvPicPr>
            <p:nvPr/>
          </p:nvPicPr>
          <p:blipFill rotWithShape="1">
            <a:blip r:embed="rId3" cstate="print">
              <a:extLst>
                <a:ext uri="{28A0092B-C50C-407E-A947-70E740481C1C}">
                  <a14:useLocalDpi xmlns:a14="http://schemas.microsoft.com/office/drawing/2010/main" val="0"/>
                </a:ext>
              </a:extLst>
            </a:blip>
            <a:srcRect l="86026" t="6220" r="8930" b="9472"/>
            <a:stretch/>
          </p:blipFill>
          <p:spPr>
            <a:xfrm>
              <a:off x="11588140" y="556847"/>
              <a:ext cx="281476" cy="5666154"/>
            </a:xfrm>
            <a:prstGeom prst="rect">
              <a:avLst/>
            </a:prstGeom>
          </p:spPr>
        </p:pic>
        <p:pic>
          <p:nvPicPr>
            <p:cNvPr id="26" name="Picture 25" descr="wrf9km_nomjo_rf.eps"/>
            <p:cNvPicPr>
              <a:picLocks noChangeAspect="1"/>
            </p:cNvPicPr>
            <p:nvPr/>
          </p:nvPicPr>
          <p:blipFill rotWithShape="1">
            <a:blip r:embed="rId7">
              <a:extLst>
                <a:ext uri="{28A0092B-C50C-407E-A947-70E740481C1C}">
                  <a14:useLocalDpi xmlns:a14="http://schemas.microsoft.com/office/drawing/2010/main" val="0"/>
                </a:ext>
              </a:extLst>
            </a:blip>
            <a:srcRect l="7397" t="6645" r="13987" b="6414"/>
            <a:stretch/>
          </p:blipFill>
          <p:spPr>
            <a:xfrm>
              <a:off x="8858978" y="4623098"/>
              <a:ext cx="2717560" cy="2194560"/>
            </a:xfrm>
            <a:prstGeom prst="rect">
              <a:avLst/>
            </a:prstGeom>
          </p:spPr>
        </p:pic>
        <p:sp>
          <p:nvSpPr>
            <p:cNvPr id="27" name="TextBox 26"/>
            <p:cNvSpPr txBox="1"/>
            <p:nvPr/>
          </p:nvSpPr>
          <p:spPr>
            <a:xfrm>
              <a:off x="9156534" y="4686343"/>
              <a:ext cx="1935662" cy="329697"/>
            </a:xfrm>
            <a:prstGeom prst="rect">
              <a:avLst/>
            </a:prstGeom>
            <a:noFill/>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(e) </a:t>
              </a:r>
              <a:r>
                <a:rPr lang="en-US" sz="1400" b="1" dirty="0" err="1" smtClean="0">
                  <a:latin typeface="Times New Roman" panose="02020603050405020304" pitchFamily="18" charset="0"/>
                  <a:cs typeface="Times New Roman" panose="02020603050405020304" pitchFamily="18" charset="0"/>
                </a:rPr>
                <a:t>NoMJOinICBC</a:t>
              </a:r>
              <a:endParaRPr lang="en-US" sz="1400" b="1" dirty="0">
                <a:latin typeface="Times New Roman" panose="02020603050405020304" pitchFamily="18" charset="0"/>
                <a:cs typeface="Times New Roman" panose="02020603050405020304" pitchFamily="18" charset="0"/>
              </a:endParaRPr>
            </a:p>
          </p:txBody>
        </p:sp>
      </p:grpSp>
      <p:sp>
        <p:nvSpPr>
          <p:cNvPr id="29" name="TextBox 28"/>
          <p:cNvSpPr txBox="1"/>
          <p:nvPr/>
        </p:nvSpPr>
        <p:spPr>
          <a:xfrm>
            <a:off x="4210538" y="615455"/>
            <a:ext cx="3917462" cy="1077218"/>
          </a:xfrm>
          <a:prstGeom prst="rect">
            <a:avLst/>
          </a:prstGeom>
          <a:noFill/>
        </p:spPr>
        <p:txBody>
          <a:bodyPr wrap="square" rtlCol="0">
            <a:spAutoFit/>
          </a:bodyPr>
          <a:lstStyle/>
          <a:p>
            <a:pPr marL="285750" indent="-285750">
              <a:buFont typeface="Wingdings" charset="2"/>
              <a:buChar char="Ø"/>
            </a:pPr>
            <a:r>
              <a:rPr lang="en-US" sz="1600" dirty="0">
                <a:solidFill>
                  <a:srgbClr val="3366FF"/>
                </a:solidFill>
                <a:latin typeface="Arial"/>
                <a:cs typeface="Arial"/>
              </a:rPr>
              <a:t>3-hourly rainfall data </a:t>
            </a:r>
            <a:r>
              <a:rPr lang="en-US" sz="1600" dirty="0" smtClean="0">
                <a:solidFill>
                  <a:srgbClr val="3366FF"/>
                </a:solidFill>
                <a:latin typeface="Arial"/>
                <a:cs typeface="Arial"/>
              </a:rPr>
              <a:t>shows </a:t>
            </a:r>
            <a:r>
              <a:rPr lang="en-US" sz="1600" dirty="0">
                <a:solidFill>
                  <a:srgbClr val="3366FF"/>
                </a:solidFill>
                <a:latin typeface="Arial"/>
                <a:cs typeface="Arial"/>
              </a:rPr>
              <a:t>the eastward propagation of MJO, and its associated westward propagating small scale </a:t>
            </a:r>
            <a:r>
              <a:rPr lang="en-US" sz="1600" dirty="0" smtClean="0">
                <a:solidFill>
                  <a:srgbClr val="3366FF"/>
                </a:solidFill>
                <a:latin typeface="Arial"/>
                <a:cs typeface="Arial"/>
              </a:rPr>
              <a:t>waves</a:t>
            </a:r>
          </a:p>
        </p:txBody>
      </p:sp>
      <p:sp>
        <p:nvSpPr>
          <p:cNvPr id="30" name="Rectangle 29"/>
          <p:cNvSpPr/>
          <p:nvPr/>
        </p:nvSpPr>
        <p:spPr>
          <a:xfrm>
            <a:off x="4992077" y="2693720"/>
            <a:ext cx="2061308" cy="2862322"/>
          </a:xfrm>
          <a:prstGeom prst="rect">
            <a:avLst/>
          </a:prstGeom>
        </p:spPr>
        <p:txBody>
          <a:bodyPr wrap="square">
            <a:spAutoFit/>
          </a:bodyPr>
          <a:lstStyle/>
          <a:p>
            <a:pPr marL="285750" indent="-285750">
              <a:buFont typeface="Wingdings" charset="2"/>
              <a:buChar char="Ø"/>
            </a:pPr>
            <a:r>
              <a:rPr lang="en-US" sz="1500" b="1" dirty="0">
                <a:solidFill>
                  <a:srgbClr val="800000"/>
                </a:solidFill>
                <a:latin typeface="Arial"/>
                <a:cs typeface="Arial"/>
              </a:rPr>
              <a:t>TRMM3B42</a:t>
            </a:r>
            <a:r>
              <a:rPr lang="en-US" sz="1500" dirty="0">
                <a:solidFill>
                  <a:srgbClr val="800000"/>
                </a:solidFill>
                <a:latin typeface="Arial"/>
                <a:cs typeface="Arial"/>
              </a:rPr>
              <a:t>, </a:t>
            </a:r>
            <a:r>
              <a:rPr lang="en-US" sz="1500" b="1" dirty="0">
                <a:solidFill>
                  <a:srgbClr val="800000"/>
                </a:solidFill>
                <a:latin typeface="Arial"/>
                <a:cs typeface="Arial"/>
              </a:rPr>
              <a:t>CNTL</a:t>
            </a:r>
            <a:r>
              <a:rPr lang="en-US" sz="1500" dirty="0">
                <a:solidFill>
                  <a:srgbClr val="800000"/>
                </a:solidFill>
                <a:latin typeface="Arial"/>
                <a:cs typeface="Arial"/>
              </a:rPr>
              <a:t> and </a:t>
            </a:r>
            <a:r>
              <a:rPr lang="en-US" sz="1500" b="1" dirty="0" err="1">
                <a:solidFill>
                  <a:srgbClr val="800000"/>
                </a:solidFill>
                <a:latin typeface="Arial"/>
                <a:cs typeface="Arial"/>
              </a:rPr>
              <a:t>NoMJOinIC</a:t>
            </a:r>
            <a:r>
              <a:rPr lang="en-US" sz="1500" dirty="0">
                <a:solidFill>
                  <a:srgbClr val="800000"/>
                </a:solidFill>
                <a:latin typeface="Arial"/>
                <a:cs typeface="Arial"/>
              </a:rPr>
              <a:t> </a:t>
            </a:r>
            <a:r>
              <a:rPr lang="en-US" sz="1500" dirty="0" smtClean="0">
                <a:solidFill>
                  <a:srgbClr val="800000"/>
                </a:solidFill>
                <a:latin typeface="Arial"/>
                <a:cs typeface="Arial"/>
              </a:rPr>
              <a:t>experiment </a:t>
            </a:r>
            <a:r>
              <a:rPr lang="en-US" sz="1500" dirty="0">
                <a:solidFill>
                  <a:srgbClr val="800000"/>
                </a:solidFill>
                <a:latin typeface="Arial"/>
                <a:cs typeface="Arial"/>
              </a:rPr>
              <a:t>shows presence of both the </a:t>
            </a:r>
            <a:r>
              <a:rPr lang="en-US" sz="1500" b="1" dirty="0">
                <a:solidFill>
                  <a:srgbClr val="800000"/>
                </a:solidFill>
                <a:latin typeface="Arial"/>
                <a:cs typeface="Arial"/>
              </a:rPr>
              <a:t>eastward propagating Kelvin waves </a:t>
            </a:r>
            <a:r>
              <a:rPr lang="en-US" sz="1500" dirty="0">
                <a:solidFill>
                  <a:srgbClr val="800000"/>
                </a:solidFill>
                <a:latin typeface="Arial"/>
                <a:cs typeface="Arial"/>
              </a:rPr>
              <a:t>and also </a:t>
            </a:r>
            <a:r>
              <a:rPr lang="en-US" sz="1500" b="1" dirty="0">
                <a:solidFill>
                  <a:srgbClr val="800000"/>
                </a:solidFill>
                <a:latin typeface="Arial"/>
                <a:cs typeface="Arial"/>
              </a:rPr>
              <a:t>westward propagating n=1 Inertia-gravity </a:t>
            </a:r>
            <a:r>
              <a:rPr lang="en-US" sz="1500" b="1" dirty="0" smtClean="0">
                <a:solidFill>
                  <a:srgbClr val="800000"/>
                </a:solidFill>
                <a:latin typeface="Arial"/>
                <a:cs typeface="Arial"/>
              </a:rPr>
              <a:t>waves</a:t>
            </a:r>
            <a:endParaRPr lang="en-US" sz="1500" b="1" dirty="0">
              <a:solidFill>
                <a:srgbClr val="800000"/>
              </a:solidFill>
              <a:latin typeface="Arial"/>
              <a:cs typeface="Arial"/>
            </a:endParaRPr>
          </a:p>
        </p:txBody>
      </p:sp>
    </p:spTree>
    <p:extLst>
      <p:ext uri="{BB962C8B-B14F-4D97-AF65-F5344CB8AC3E}">
        <p14:creationId xmlns:p14="http://schemas.microsoft.com/office/powerpoint/2010/main" val="3982627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32460</TotalTime>
  <Words>985</Words>
  <Application>Microsoft Macintosh PowerPoint</Application>
  <PresentationFormat>Custom</PresentationFormat>
  <Paragraphs>99</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Sourav Taraphdar</dc:creator>
  <cp:keywords/>
  <dc:description/>
  <cp:lastModifiedBy>Sourav Taraphdar</cp:lastModifiedBy>
  <cp:revision>402</cp:revision>
  <cp:lastPrinted>2015-11-16T21:09:40Z</cp:lastPrinted>
  <dcterms:created xsi:type="dcterms:W3CDTF">2015-10-11T16:51:08Z</dcterms:created>
  <dcterms:modified xsi:type="dcterms:W3CDTF">2015-12-10T21:57:41Z</dcterms:modified>
  <cp:category/>
</cp:coreProperties>
</file>