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3" r:id="rId2"/>
    <p:sldId id="364" r:id="rId3"/>
    <p:sldId id="282" r:id="rId4"/>
    <p:sldId id="348" r:id="rId5"/>
    <p:sldId id="365" r:id="rId6"/>
    <p:sldId id="349" r:id="rId7"/>
    <p:sldId id="339" r:id="rId8"/>
    <p:sldId id="293" r:id="rId9"/>
    <p:sldId id="311" r:id="rId10"/>
    <p:sldId id="366" r:id="rId11"/>
    <p:sldId id="268" r:id="rId12"/>
    <p:sldId id="362" r:id="rId13"/>
    <p:sldId id="306" r:id="rId14"/>
    <p:sldId id="314" r:id="rId15"/>
    <p:sldId id="316" r:id="rId16"/>
    <p:sldId id="315" r:id="rId17"/>
    <p:sldId id="322" r:id="rId18"/>
    <p:sldId id="323" r:id="rId19"/>
    <p:sldId id="287" r:id="rId20"/>
    <p:sldId id="296" r:id="rId21"/>
    <p:sldId id="289" r:id="rId22"/>
    <p:sldId id="309" r:id="rId23"/>
    <p:sldId id="308" r:id="rId24"/>
    <p:sldId id="310" r:id="rId25"/>
    <p:sldId id="317" r:id="rId26"/>
    <p:sldId id="30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3" autoAdjust="0"/>
    <p:restoredTop sz="79202" autoAdjust="0"/>
  </p:normalViewPr>
  <p:slideViewPr>
    <p:cSldViewPr snapToGrid="0">
      <p:cViewPr varScale="1">
        <p:scale>
          <a:sx n="67" d="100"/>
          <a:sy n="67" d="100"/>
        </p:scale>
        <p:origin x="123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E:\Documents\researchFiles_Apr16\LUT_WSM6_Graupel_ext_v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Exponential Distribution</c:v>
          </c:tx>
          <c:spPr>
            <a:ln w="19050" cap="rnd">
              <a:solidFill>
                <a:schemeClr val="accent1"/>
              </a:solidFill>
              <a:round/>
            </a:ln>
            <a:effectLst/>
          </c:spPr>
          <c:marker>
            <c:symbol val="none"/>
          </c:marker>
          <c:xVal>
            <c:numRef>
              <c:f>SheetX!$B$1:$B$9</c:f>
              <c:numCache>
                <c:formatCode>General</c:formatCode>
                <c:ptCount val="9"/>
                <c:pt idx="0">
                  <c:v>0</c:v>
                </c:pt>
                <c:pt idx="1">
                  <c:v>62.5</c:v>
                </c:pt>
                <c:pt idx="2">
                  <c:v>125</c:v>
                </c:pt>
                <c:pt idx="3">
                  <c:v>250</c:v>
                </c:pt>
                <c:pt idx="4">
                  <c:v>500</c:v>
                </c:pt>
                <c:pt idx="5">
                  <c:v>1000</c:v>
                </c:pt>
                <c:pt idx="6">
                  <c:v>2000</c:v>
                </c:pt>
              </c:numCache>
            </c:numRef>
          </c:xVal>
          <c:yVal>
            <c:numRef>
              <c:f>SheetX!$C$1:$C$9</c:f>
              <c:numCache>
                <c:formatCode>General</c:formatCode>
                <c:ptCount val="9"/>
                <c:pt idx="0">
                  <c:v>4</c:v>
                </c:pt>
                <c:pt idx="1">
                  <c:v>3.3161164727216015</c:v>
                </c:pt>
                <c:pt idx="2">
                  <c:v>2.7491571151638889</c:v>
                </c:pt>
                <c:pt idx="3">
                  <c:v>1.8894662109640588</c:v>
                </c:pt>
                <c:pt idx="4">
                  <c:v>0.89252064059371927</c:v>
                </c:pt>
                <c:pt idx="5">
                  <c:v>0.19914827347145578</c:v>
                </c:pt>
                <c:pt idx="6">
                  <c:v>9.915008706665434E-3</c:v>
                </c:pt>
              </c:numCache>
            </c:numRef>
          </c:yVal>
          <c:smooth val="1"/>
        </c:ser>
        <c:ser>
          <c:idx val="1"/>
          <c:order val="1"/>
          <c:tx>
            <c:v>Mean of Distribution</c:v>
          </c:tx>
          <c:spPr>
            <a:ln w="19050" cap="rnd">
              <a:solidFill>
                <a:schemeClr val="accent2"/>
              </a:solidFill>
              <a:round/>
            </a:ln>
            <a:effectLst/>
          </c:spPr>
          <c:marker>
            <c:symbol val="none"/>
          </c:marker>
          <c:xVal>
            <c:numRef>
              <c:f>SheetX!$D$1:$D$2</c:f>
              <c:numCache>
                <c:formatCode>General</c:formatCode>
                <c:ptCount val="2"/>
                <c:pt idx="0">
                  <c:v>333.33333333333331</c:v>
                </c:pt>
                <c:pt idx="1">
                  <c:v>333.33333333333331</c:v>
                </c:pt>
              </c:numCache>
            </c:numRef>
          </c:xVal>
          <c:yVal>
            <c:numRef>
              <c:f>SheetX!$E$1:$E$2</c:f>
              <c:numCache>
                <c:formatCode>General</c:formatCode>
                <c:ptCount val="2"/>
                <c:pt idx="0">
                  <c:v>0</c:v>
                </c:pt>
                <c:pt idx="1">
                  <c:v>6</c:v>
                </c:pt>
              </c:numCache>
            </c:numRef>
          </c:yVal>
          <c:smooth val="1"/>
        </c:ser>
        <c:dLbls>
          <c:showLegendKey val="0"/>
          <c:showVal val="0"/>
          <c:showCatName val="0"/>
          <c:showSerName val="0"/>
          <c:showPercent val="0"/>
          <c:showBubbleSize val="0"/>
        </c:dLbls>
        <c:axId val="818144048"/>
        <c:axId val="818148944"/>
      </c:scatterChart>
      <c:valAx>
        <c:axId val="818144048"/>
        <c:scaling>
          <c:orientation val="minMax"/>
          <c:max val="2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sz="1800">
                    <a:solidFill>
                      <a:schemeClr val="tx1"/>
                    </a:solidFill>
                    <a:latin typeface="Arial" panose="020B0604020202020204" pitchFamily="34" charset="0"/>
                    <a:cs typeface="Arial" panose="020B0604020202020204" pitchFamily="34" charset="0"/>
                  </a:rPr>
                  <a:t>Particle SIze (microns)</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18148944"/>
        <c:crosses val="autoZero"/>
        <c:crossBetween val="midCat"/>
      </c:valAx>
      <c:valAx>
        <c:axId val="818148944"/>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sz="1800">
                    <a:solidFill>
                      <a:schemeClr val="tx1"/>
                    </a:solidFill>
                    <a:latin typeface="Arial" panose="020B0604020202020204" pitchFamily="34" charset="0"/>
                    <a:cs typeface="Arial" panose="020B0604020202020204" pitchFamily="34" charset="0"/>
                  </a:rPr>
                  <a:t>Particle</a:t>
                </a:r>
                <a:r>
                  <a:rPr lang="en-US" sz="1800" baseline="0">
                    <a:solidFill>
                      <a:schemeClr val="tx1"/>
                    </a:solidFill>
                    <a:latin typeface="Arial" panose="020B0604020202020204" pitchFamily="34" charset="0"/>
                    <a:cs typeface="Arial" panose="020B0604020202020204" pitchFamily="34" charset="0"/>
                  </a:rPr>
                  <a:t> Size Density (# / m</a:t>
                </a:r>
                <a:r>
                  <a:rPr lang="en-US" sz="1800" baseline="30000">
                    <a:solidFill>
                      <a:schemeClr val="tx1"/>
                    </a:solidFill>
                    <a:latin typeface="Arial" panose="020B0604020202020204" pitchFamily="34" charset="0"/>
                    <a:cs typeface="Arial" panose="020B0604020202020204" pitchFamily="34" charset="0"/>
                  </a:rPr>
                  <a:t>3</a:t>
                </a:r>
                <a:r>
                  <a:rPr lang="en-US" sz="1800" baseline="0">
                    <a:solidFill>
                      <a:schemeClr val="tx1"/>
                    </a:solidFill>
                    <a:latin typeface="Arial" panose="020B0604020202020204" pitchFamily="34" charset="0"/>
                    <a:cs typeface="Arial" panose="020B0604020202020204" pitchFamily="34" charset="0"/>
                  </a:rPr>
                  <a:t> / micron)</a:t>
                </a:r>
                <a:endParaRPr lang="en-US" sz="1800">
                  <a:solidFill>
                    <a:schemeClr val="tx1"/>
                  </a:solidFill>
                  <a:latin typeface="Arial" panose="020B0604020202020204" pitchFamily="34" charset="0"/>
                  <a:cs typeface="Arial" panose="020B0604020202020204" pitchFamily="34" charset="0"/>
                </a:endParaRP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18144048"/>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BD095-E406-4309-82B5-48C730816260}" type="datetimeFigureOut">
              <a:rPr lang="en-US" smtClean="0"/>
              <a:t>12/9/2015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846D1-86E7-4B90-A841-4D2C5E4E233F}" type="slidenum">
              <a:rPr lang="en-US" smtClean="0"/>
              <a:t>‹#›</a:t>
            </a:fld>
            <a:endParaRPr lang="en-US"/>
          </a:p>
        </p:txBody>
      </p:sp>
    </p:spTree>
    <p:extLst>
      <p:ext uri="{BB962C8B-B14F-4D97-AF65-F5344CB8AC3E}">
        <p14:creationId xmlns:p14="http://schemas.microsoft.com/office/powerpoint/2010/main" val="291525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I’m sure that many </a:t>
            </a:r>
            <a:r>
              <a:rPr lang="en-US" baseline="0" dirty="0" smtClean="0"/>
              <a:t>of us are familiar with these sorts of representations of tropical cyclones, namely the visible and infrared as viewed from satellites. These images certainly demonstrate the existence of the storm, and provide some qualitative sense of storm intensity, but there is little direct evidence or signal from what is present below cloud top.</a:t>
            </a:r>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r>
              <a:rPr lang="en-US" baseline="0" dirty="0" smtClean="0"/>
              <a:t>The visible image is produced by scattered sunlight, while the signal at this IR frequency is produced mostly by the emission from the highest altitude solids and liquids and is indicative of their temperature. </a:t>
            </a:r>
            <a:endParaRPr lang="en-US" dirty="0"/>
          </a:p>
        </p:txBody>
      </p:sp>
      <p:sp>
        <p:nvSpPr>
          <p:cNvPr id="4" name="Slide Number Placeholder 3"/>
          <p:cNvSpPr>
            <a:spLocks noGrp="1"/>
          </p:cNvSpPr>
          <p:nvPr>
            <p:ph type="sldNum" sz="quarter" idx="10"/>
          </p:nvPr>
        </p:nvSpPr>
        <p:spPr/>
        <p:txBody>
          <a:bodyPr/>
          <a:lstStyle/>
          <a:p>
            <a:fld id="{395846D1-86E7-4B90-A841-4D2C5E4E233F}" type="slidenum">
              <a:rPr lang="en-US" smtClean="0"/>
              <a:t>2</a:t>
            </a:fld>
            <a:endParaRPr lang="en-US"/>
          </a:p>
        </p:txBody>
      </p:sp>
    </p:spTree>
    <p:extLst>
      <p:ext uri="{BB962C8B-B14F-4D97-AF65-F5344CB8AC3E}">
        <p14:creationId xmlns:p14="http://schemas.microsoft.com/office/powerpoint/2010/main" val="2854138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This and the other CRTM results </a:t>
            </a:r>
            <a:r>
              <a:rPr lang="en-US" dirty="0" smtClean="0"/>
              <a:t>are </a:t>
            </a:r>
            <a:r>
              <a:rPr lang="en-US" dirty="0" smtClean="0"/>
              <a:t>from</a:t>
            </a:r>
            <a:r>
              <a:rPr lang="en-US" baseline="0" dirty="0" smtClean="0"/>
              <a:t> </a:t>
            </a:r>
            <a:r>
              <a:rPr lang="en-US" dirty="0" smtClean="0"/>
              <a:t>the output of</a:t>
            </a:r>
            <a:r>
              <a:rPr lang="en-US" baseline="0" dirty="0" smtClean="0"/>
              <a:t> a </a:t>
            </a:r>
            <a:r>
              <a:rPr lang="en-US" dirty="0" smtClean="0"/>
              <a:t>3-hour simulation</a:t>
            </a:r>
            <a:r>
              <a:rPr lang="en-US" baseline="0" dirty="0" smtClean="0"/>
              <a:t> using the WRF-ARW model at a 3 km grid. All of the simulations are of identical setup, initial and boundary conditions, differing only in the microphysics scheme.</a:t>
            </a:r>
            <a:endParaRPr lang="en-US" dirty="0" smtClean="0"/>
          </a:p>
          <a:p>
            <a:endParaRPr lang="en-US" dirty="0"/>
          </a:p>
        </p:txBody>
      </p:sp>
      <p:sp>
        <p:nvSpPr>
          <p:cNvPr id="4" name="Slide Number Placeholder 3"/>
          <p:cNvSpPr>
            <a:spLocks noGrp="1"/>
          </p:cNvSpPr>
          <p:nvPr>
            <p:ph type="sldNum" sz="quarter" idx="10"/>
          </p:nvPr>
        </p:nvSpPr>
        <p:spPr/>
        <p:txBody>
          <a:bodyPr/>
          <a:lstStyle/>
          <a:p>
            <a:fld id="{395846D1-86E7-4B90-A841-4D2C5E4E233F}" type="slidenum">
              <a:rPr lang="en-US" smtClean="0"/>
              <a:t>15</a:t>
            </a:fld>
            <a:endParaRPr lang="en-US"/>
          </a:p>
        </p:txBody>
      </p:sp>
    </p:spTree>
    <p:extLst>
      <p:ext uri="{BB962C8B-B14F-4D97-AF65-F5344CB8AC3E}">
        <p14:creationId xmlns:p14="http://schemas.microsoft.com/office/powerpoint/2010/main" val="2116844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This and the other CRTM results </a:t>
            </a:r>
            <a:r>
              <a:rPr lang="en-US" dirty="0" smtClean="0"/>
              <a:t>are </a:t>
            </a:r>
            <a:r>
              <a:rPr lang="en-US" dirty="0" smtClean="0"/>
              <a:t>from</a:t>
            </a:r>
            <a:r>
              <a:rPr lang="en-US" baseline="0" dirty="0" smtClean="0"/>
              <a:t> </a:t>
            </a:r>
            <a:r>
              <a:rPr lang="en-US" dirty="0" smtClean="0"/>
              <a:t>the output of</a:t>
            </a:r>
            <a:r>
              <a:rPr lang="en-US" baseline="0" dirty="0" smtClean="0"/>
              <a:t> a </a:t>
            </a:r>
            <a:r>
              <a:rPr lang="en-US" dirty="0" smtClean="0"/>
              <a:t>3-hour simulation</a:t>
            </a:r>
            <a:r>
              <a:rPr lang="en-US" baseline="0" dirty="0" smtClean="0"/>
              <a:t> using the WRF-ARW model at a 3 km grid. All of the simulations are of identical setup, initial and boundary conditions, differing only in the microphysics scheme.</a:t>
            </a:r>
            <a:endParaRPr lang="en-US" dirty="0" smtClean="0"/>
          </a:p>
          <a:p>
            <a:endParaRPr lang="en-US" dirty="0"/>
          </a:p>
        </p:txBody>
      </p:sp>
      <p:sp>
        <p:nvSpPr>
          <p:cNvPr id="4" name="Slide Number Placeholder 3"/>
          <p:cNvSpPr>
            <a:spLocks noGrp="1"/>
          </p:cNvSpPr>
          <p:nvPr>
            <p:ph type="sldNum" sz="quarter" idx="10"/>
          </p:nvPr>
        </p:nvSpPr>
        <p:spPr/>
        <p:txBody>
          <a:bodyPr/>
          <a:lstStyle/>
          <a:p>
            <a:fld id="{395846D1-86E7-4B90-A841-4D2C5E4E233F}" type="slidenum">
              <a:rPr lang="en-US" smtClean="0"/>
              <a:t>16</a:t>
            </a:fld>
            <a:endParaRPr lang="en-US"/>
          </a:p>
        </p:txBody>
      </p:sp>
    </p:spTree>
    <p:extLst>
      <p:ext uri="{BB962C8B-B14F-4D97-AF65-F5344CB8AC3E}">
        <p14:creationId xmlns:p14="http://schemas.microsoft.com/office/powerpoint/2010/main" val="89158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en-US" dirty="0"/>
          </a:p>
        </p:txBody>
      </p:sp>
      <p:sp>
        <p:nvSpPr>
          <p:cNvPr id="4" name="Slide Number Placeholder 3"/>
          <p:cNvSpPr>
            <a:spLocks noGrp="1"/>
          </p:cNvSpPr>
          <p:nvPr>
            <p:ph type="sldNum" sz="quarter" idx="10"/>
          </p:nvPr>
        </p:nvSpPr>
        <p:spPr/>
        <p:txBody>
          <a:bodyPr/>
          <a:lstStyle/>
          <a:p>
            <a:fld id="{15A8C6AB-DBF6-4BC2-9B63-E1B30DDEE371}" type="slidenum">
              <a:rPr lang="en-US" smtClean="0"/>
              <a:t>26</a:t>
            </a:fld>
            <a:endParaRPr lang="en-US"/>
          </a:p>
        </p:txBody>
      </p:sp>
    </p:spTree>
    <p:extLst>
      <p:ext uri="{BB962C8B-B14F-4D97-AF65-F5344CB8AC3E}">
        <p14:creationId xmlns:p14="http://schemas.microsoft.com/office/powerpoint/2010/main" val="38956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 contrast, shown</a:t>
            </a:r>
            <a:r>
              <a:rPr lang="en-US" baseline="0" dirty="0" smtClean="0"/>
              <a:t> here are perhaps less familiar representations of tropical cyclones, these </a:t>
            </a:r>
            <a:r>
              <a:rPr lang="en-US" baseline="0" dirty="0" smtClean="0"/>
              <a:t>are </a:t>
            </a:r>
            <a:r>
              <a:rPr lang="en-US" dirty="0" smtClean="0"/>
              <a:t>satellite </a:t>
            </a:r>
            <a:r>
              <a:rPr lang="en-US" dirty="0" smtClean="0"/>
              <a:t>images of</a:t>
            </a:r>
            <a:r>
              <a:rPr lang="en-US" baseline="0" dirty="0" smtClean="0"/>
              <a:t> brightness temperature </a:t>
            </a:r>
            <a:r>
              <a:rPr lang="en-US" dirty="0" smtClean="0"/>
              <a:t>in the microwave spectrum.</a:t>
            </a:r>
            <a:r>
              <a:rPr lang="en-US" baseline="0" dirty="0" smtClean="0"/>
              <a:t> This is </a:t>
            </a:r>
            <a:r>
              <a:rPr lang="en-US" dirty="0" smtClean="0"/>
              <a:t>of the same</a:t>
            </a:r>
            <a:r>
              <a:rPr lang="en-US" baseline="0" dirty="0" smtClean="0"/>
              <a:t> hurricane at nearly the same time as the previous two images</a:t>
            </a:r>
            <a:r>
              <a:rPr lang="en-US" dirty="0" smtClean="0"/>
              <a:t>. </a:t>
            </a:r>
            <a:r>
              <a:rPr lang="en-US" baseline="0" dirty="0" smtClean="0"/>
              <a:t>In these passive microwave observations, there is much more direct evidence of what exists below cloud top, which can be very useful information</a:t>
            </a:r>
            <a:r>
              <a:rPr lang="en-US" baseline="0" dirty="0" smtClean="0"/>
              <a:t>.</a:t>
            </a:r>
          </a:p>
          <a:p>
            <a:pPr marL="0" indent="0">
              <a:buFontTx/>
              <a:buNone/>
            </a:pPr>
            <a:endParaRPr lang="en-US" baseline="0" dirty="0" smtClean="0"/>
          </a:p>
          <a:p>
            <a:pPr marL="0" indent="0">
              <a:buFontTx/>
              <a:buNone/>
            </a:pPr>
            <a:endParaRPr lang="en-US" baseline="0" dirty="0" smtClean="0"/>
          </a:p>
          <a:p>
            <a:pPr marL="171450" indent="-171450">
              <a:buFontTx/>
              <a:buChar char="-"/>
            </a:pPr>
            <a:r>
              <a:rPr lang="en-US" dirty="0" smtClean="0"/>
              <a:t>In both images, the hurricane looks substantially different than,</a:t>
            </a:r>
            <a:r>
              <a:rPr lang="en-US" baseline="0" dirty="0" smtClean="0"/>
              <a:t> for example </a:t>
            </a:r>
            <a:r>
              <a:rPr lang="en-US" dirty="0" smtClean="0"/>
              <a:t>the area of cloudiness to the north. The right image is even</a:t>
            </a:r>
            <a:r>
              <a:rPr lang="en-US" baseline="0" dirty="0" smtClean="0"/>
              <a:t> more substantially different, having greater contrast within the area of the hurricane, and an evident eye-like structure; in fact, it is the eye. </a:t>
            </a:r>
            <a:endParaRPr lang="en-US" dirty="0" smtClean="0"/>
          </a:p>
          <a:p>
            <a:pPr marL="171450" indent="-171450">
              <a:buFontTx/>
              <a:buChar char="-"/>
            </a:pPr>
            <a:endParaRPr lang="en-US" dirty="0" smtClean="0"/>
          </a:p>
          <a:p>
            <a:pPr marL="171450" indent="-171450">
              <a:buFontTx/>
              <a:buChar char="-"/>
            </a:pPr>
            <a:r>
              <a:rPr lang="en-US" dirty="0" smtClean="0"/>
              <a:t>Clear-air</a:t>
            </a:r>
            <a:r>
              <a:rPr lang="en-US" baseline="0" dirty="0" smtClean="0"/>
              <a:t> 37 GHz over ocean has low brightness temperature because surface has low emissivity, it’s emitting far less radiation at this frequency than would a “perfect” black body emitter. The land has high emissivity, it has high brightness temperature.</a:t>
            </a:r>
          </a:p>
          <a:p>
            <a:pPr marL="171450" indent="-171450">
              <a:buFontTx/>
              <a:buChar char="-"/>
            </a:pPr>
            <a:r>
              <a:rPr lang="en-US" baseline="0" dirty="0" smtClean="0"/>
              <a:t>Warm anomalies in 37 GHz brightness temperature over ocean is liquid cloud and rain. Liquid drops have fairly high emissivity and net adds to the radiance. It also absorbs some of what the surface emits, but clearly it emits more than it absorbs.</a:t>
            </a:r>
          </a:p>
          <a:p>
            <a:pPr marL="628650" lvl="1" indent="-171450">
              <a:buFontTx/>
              <a:buChar char="-"/>
            </a:pPr>
            <a:r>
              <a:rPr lang="en-US" baseline="0" dirty="0" smtClean="0"/>
              <a:t>There is substantial dynamic range within observable liquid hydrometeor content: the warmer it is, the more liquid hydrometeors there are. Observe that the heavy rain of the tropical cyclone (and convection south of Mexico) is substantially warmer than cloudy areas elsewhere.</a:t>
            </a:r>
          </a:p>
          <a:p>
            <a:pPr marL="171450" lvl="0" indent="-171450">
              <a:buFontTx/>
              <a:buChar char="-"/>
            </a:pPr>
            <a:r>
              <a:rPr lang="en-US" baseline="0" dirty="0" smtClean="0"/>
              <a:t>Clear-air 91 GHz are warm both over water and land, and low brightness temperature anomalies are present over both. This is the precipitation-size ice particles (snow, graupel and hail) scattering </a:t>
            </a:r>
          </a:p>
          <a:p>
            <a:pPr marL="171450" lvl="0" indent="-171450">
              <a:buFontTx/>
              <a:buChar char="-"/>
            </a:pPr>
            <a:endParaRPr lang="en-US" dirty="0"/>
          </a:p>
        </p:txBody>
      </p:sp>
      <p:sp>
        <p:nvSpPr>
          <p:cNvPr id="4" name="Slide Number Placeholder 3"/>
          <p:cNvSpPr>
            <a:spLocks noGrp="1"/>
          </p:cNvSpPr>
          <p:nvPr>
            <p:ph type="sldNum" sz="quarter" idx="10"/>
          </p:nvPr>
        </p:nvSpPr>
        <p:spPr/>
        <p:txBody>
          <a:bodyPr/>
          <a:lstStyle/>
          <a:p>
            <a:fld id="{395846D1-86E7-4B90-A841-4D2C5E4E233F}" type="slidenum">
              <a:rPr lang="en-US" smtClean="0"/>
              <a:t>3</a:t>
            </a:fld>
            <a:endParaRPr lang="en-US"/>
          </a:p>
        </p:txBody>
      </p:sp>
    </p:spTree>
    <p:extLst>
      <p:ext uri="{BB962C8B-B14F-4D97-AF65-F5344CB8AC3E}">
        <p14:creationId xmlns:p14="http://schemas.microsoft.com/office/powerpoint/2010/main" val="27645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Lower</a:t>
            </a:r>
            <a:r>
              <a:rPr lang="en-US" baseline="0" dirty="0" smtClean="0"/>
              <a:t> brightness temperature corresponds to more and larger precipitation ice</a:t>
            </a:r>
            <a:endParaRPr lang="en-US" dirty="0"/>
          </a:p>
        </p:txBody>
      </p:sp>
      <p:sp>
        <p:nvSpPr>
          <p:cNvPr id="4" name="Slide Number Placeholder 3"/>
          <p:cNvSpPr>
            <a:spLocks noGrp="1"/>
          </p:cNvSpPr>
          <p:nvPr>
            <p:ph type="sldNum" sz="quarter" idx="10"/>
          </p:nvPr>
        </p:nvSpPr>
        <p:spPr/>
        <p:txBody>
          <a:bodyPr/>
          <a:lstStyle/>
          <a:p>
            <a:fld id="{395846D1-86E7-4B90-A841-4D2C5E4E233F}" type="slidenum">
              <a:rPr lang="en-US" smtClean="0"/>
              <a:t>4</a:t>
            </a:fld>
            <a:endParaRPr lang="en-US"/>
          </a:p>
        </p:txBody>
      </p:sp>
    </p:spTree>
    <p:extLst>
      <p:ext uri="{BB962C8B-B14F-4D97-AF65-F5344CB8AC3E}">
        <p14:creationId xmlns:p14="http://schemas.microsoft.com/office/powerpoint/2010/main" val="1785188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Higher brightness</a:t>
            </a:r>
            <a:r>
              <a:rPr lang="en-US" baseline="0" dirty="0" smtClean="0"/>
              <a:t> temperature corresponds to more mass of liquid hydrometeors</a:t>
            </a:r>
            <a:endParaRPr lang="en-US" dirty="0"/>
          </a:p>
        </p:txBody>
      </p:sp>
      <p:sp>
        <p:nvSpPr>
          <p:cNvPr id="4" name="Slide Number Placeholder 3"/>
          <p:cNvSpPr>
            <a:spLocks noGrp="1"/>
          </p:cNvSpPr>
          <p:nvPr>
            <p:ph type="sldNum" sz="quarter" idx="10"/>
          </p:nvPr>
        </p:nvSpPr>
        <p:spPr/>
        <p:txBody>
          <a:bodyPr/>
          <a:lstStyle/>
          <a:p>
            <a:fld id="{395846D1-86E7-4B90-A841-4D2C5E4E233F}" type="slidenum">
              <a:rPr lang="en-US" smtClean="0"/>
              <a:t>5</a:t>
            </a:fld>
            <a:endParaRPr lang="en-US"/>
          </a:p>
        </p:txBody>
      </p:sp>
    </p:spTree>
    <p:extLst>
      <p:ext uri="{BB962C8B-B14F-4D97-AF65-F5344CB8AC3E}">
        <p14:creationId xmlns:p14="http://schemas.microsoft.com/office/powerpoint/2010/main" val="1077742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Using observations at substantially different frequencies can be especially powerful.</a:t>
            </a:r>
          </a:p>
          <a:p>
            <a:pPr marL="171450" indent="-171450">
              <a:buFontTx/>
              <a:buChar char="-"/>
            </a:pPr>
            <a:r>
              <a:rPr lang="en-US" baseline="0" dirty="0" smtClean="0"/>
              <a:t>At lower frequencies such as 37 GHz, over locations of water surface, higher brightness temperatures correspond to more cloud liquid and rain present, but it is largely ambiguous as to the presence of ice particles. A higher frequency observation, such as 91.7 GHz, is sensitive to this.</a:t>
            </a:r>
            <a:endParaRPr lang="en-US" baseline="0" dirty="0" smtClean="0"/>
          </a:p>
          <a:p>
            <a:pPr marL="171450" indent="-171450">
              <a:buFontTx/>
              <a:buChar char="-"/>
            </a:pPr>
            <a:r>
              <a:rPr lang="en-US" baseline="0" dirty="0" smtClean="0"/>
              <a:t>At higher frequencies such as 91.7 GHz, warmer temperatures (shown </a:t>
            </a:r>
            <a:r>
              <a:rPr lang="en-US" baseline="0" dirty="0" smtClean="0"/>
              <a:t>in blue) </a:t>
            </a:r>
            <a:r>
              <a:rPr lang="en-US" baseline="0" dirty="0" smtClean="0"/>
              <a:t>correspond to lack of ice particles, but it is ambiguous as to the presence of some low-altitude liquid cloud. The lower-frequency observation is </a:t>
            </a:r>
            <a:r>
              <a:rPr lang="en-US" baseline="0" dirty="0" smtClean="0"/>
              <a:t>sensitive to </a:t>
            </a:r>
            <a:r>
              <a:rPr lang="en-US" baseline="0" dirty="0" smtClean="0"/>
              <a:t>this.</a:t>
            </a:r>
            <a:endParaRPr lang="en-US" dirty="0" smtClean="0"/>
          </a:p>
          <a:p>
            <a:pPr marL="171450" indent="-171450">
              <a:buFontTx/>
              <a:buChar char="-"/>
            </a:pPr>
            <a:endParaRPr lang="en-US" dirty="0" smtClean="0"/>
          </a:p>
          <a:p>
            <a:pPr marL="171450" indent="-171450">
              <a:buFontTx/>
              <a:buChar char="-"/>
            </a:pPr>
            <a:endParaRPr lang="en-US" dirty="0" smtClean="0"/>
          </a:p>
          <a:p>
            <a:pPr marL="171450" indent="-171450">
              <a:buFontTx/>
              <a:buChar char="-"/>
            </a:pPr>
            <a:r>
              <a:rPr lang="en-US" dirty="0" smtClean="0"/>
              <a:t>Clear-air</a:t>
            </a:r>
            <a:r>
              <a:rPr lang="en-US" baseline="0" dirty="0" smtClean="0"/>
              <a:t> 37 GHz over ocean has low brightness temperature because surface has low emissivity, it’s emitting far less radiation at this frequency than would a “perfect” black body emitter. The land has high emissivity, it has high brightness temperature.</a:t>
            </a:r>
          </a:p>
          <a:p>
            <a:pPr marL="171450" indent="-171450">
              <a:buFontTx/>
              <a:buChar char="-"/>
            </a:pPr>
            <a:r>
              <a:rPr lang="en-US" baseline="0" dirty="0" smtClean="0"/>
              <a:t>Warm anomalies in 37 GHz brightness temperature over ocean is liquid cloud and rain. Liquid drops have fairly high emissivity and net adds to the radiance. It also absorbs some of what the surface emits, but clearly it emits more than it absorbs.</a:t>
            </a:r>
          </a:p>
          <a:p>
            <a:pPr marL="628650" lvl="1" indent="-171450">
              <a:buFontTx/>
              <a:buChar char="-"/>
            </a:pPr>
            <a:r>
              <a:rPr lang="en-US" baseline="0" dirty="0" smtClean="0"/>
              <a:t>There is substantial dynamic range within observable liquid hydrometeor content: the warmer it is, the more liquid hydrometeors there are. Observe that the heavy rain of the tropical cyclone (and convection south of Mexico) is substantially warmer than cloudy areas elsewhere.</a:t>
            </a:r>
          </a:p>
          <a:p>
            <a:pPr marL="171450" lvl="0" indent="-171450">
              <a:buFontTx/>
              <a:buChar char="-"/>
            </a:pPr>
            <a:r>
              <a:rPr lang="en-US" baseline="0" dirty="0" smtClean="0"/>
              <a:t>Clear-air 91 GHz are warm both over water and land, and low brightness temperature anomalies are present over both. This is the precipitation-size ice particles (snow, graupel and hail) scattering </a:t>
            </a:r>
          </a:p>
          <a:p>
            <a:pPr marL="171450" lvl="0" indent="-171450">
              <a:buFontTx/>
              <a:buChar char="-"/>
            </a:pPr>
            <a:endParaRPr lang="en-US" dirty="0"/>
          </a:p>
        </p:txBody>
      </p:sp>
      <p:sp>
        <p:nvSpPr>
          <p:cNvPr id="4" name="Slide Number Placeholder 3"/>
          <p:cNvSpPr>
            <a:spLocks noGrp="1"/>
          </p:cNvSpPr>
          <p:nvPr>
            <p:ph type="sldNum" sz="quarter" idx="10"/>
          </p:nvPr>
        </p:nvSpPr>
        <p:spPr/>
        <p:txBody>
          <a:bodyPr/>
          <a:lstStyle/>
          <a:p>
            <a:fld id="{395846D1-86E7-4B90-A841-4D2C5E4E233F}" type="slidenum">
              <a:rPr lang="en-US" smtClean="0"/>
              <a:t>7</a:t>
            </a:fld>
            <a:endParaRPr lang="en-US"/>
          </a:p>
        </p:txBody>
      </p:sp>
    </p:spTree>
    <p:extLst>
      <p:ext uri="{BB962C8B-B14F-4D97-AF65-F5344CB8AC3E}">
        <p14:creationId xmlns:p14="http://schemas.microsoft.com/office/powerpoint/2010/main" val="3232340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5846D1-86E7-4B90-A841-4D2C5E4E233F}" type="slidenum">
              <a:rPr lang="en-US" smtClean="0"/>
              <a:t>9</a:t>
            </a:fld>
            <a:endParaRPr lang="en-US"/>
          </a:p>
        </p:txBody>
      </p:sp>
    </p:spTree>
    <p:extLst>
      <p:ext uri="{BB962C8B-B14F-4D97-AF65-F5344CB8AC3E}">
        <p14:creationId xmlns:p14="http://schemas.microsoft.com/office/powerpoint/2010/main" val="825125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5846D1-86E7-4B90-A841-4D2C5E4E233F}" type="slidenum">
              <a:rPr lang="en-US" smtClean="0"/>
              <a:t>10</a:t>
            </a:fld>
            <a:endParaRPr lang="en-US"/>
          </a:p>
        </p:txBody>
      </p:sp>
    </p:spTree>
    <p:extLst>
      <p:ext uri="{BB962C8B-B14F-4D97-AF65-F5344CB8AC3E}">
        <p14:creationId xmlns:p14="http://schemas.microsoft.com/office/powerpoint/2010/main" val="2002073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Though both the MP schemes and CRTM remain sources for error/bias to observation</a:t>
            </a:r>
          </a:p>
        </p:txBody>
      </p:sp>
      <p:sp>
        <p:nvSpPr>
          <p:cNvPr id="4" name="Slide Number Placeholder 3"/>
          <p:cNvSpPr>
            <a:spLocks noGrp="1"/>
          </p:cNvSpPr>
          <p:nvPr>
            <p:ph type="sldNum" sz="quarter" idx="10"/>
          </p:nvPr>
        </p:nvSpPr>
        <p:spPr/>
        <p:txBody>
          <a:bodyPr/>
          <a:lstStyle/>
          <a:p>
            <a:fld id="{395846D1-86E7-4B90-A841-4D2C5E4E233F}" type="slidenum">
              <a:rPr lang="en-US" smtClean="0"/>
              <a:t>11</a:t>
            </a:fld>
            <a:endParaRPr lang="en-US"/>
          </a:p>
        </p:txBody>
      </p:sp>
    </p:spTree>
    <p:extLst>
      <p:ext uri="{BB962C8B-B14F-4D97-AF65-F5344CB8AC3E}">
        <p14:creationId xmlns:p14="http://schemas.microsoft.com/office/powerpoint/2010/main" val="3519905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and the other CRTM results to follow are from</a:t>
            </a:r>
            <a:r>
              <a:rPr lang="en-US" baseline="0" dirty="0" smtClean="0"/>
              <a:t> </a:t>
            </a:r>
            <a:r>
              <a:rPr lang="en-US" dirty="0" smtClean="0"/>
              <a:t>the output of</a:t>
            </a:r>
            <a:r>
              <a:rPr lang="en-US" baseline="0" dirty="0" smtClean="0"/>
              <a:t> a </a:t>
            </a:r>
            <a:r>
              <a:rPr lang="en-US" dirty="0" smtClean="0"/>
              <a:t>3-hour simulation</a:t>
            </a:r>
            <a:r>
              <a:rPr lang="en-US" baseline="0" dirty="0" smtClean="0"/>
              <a:t> using the WRF-ARW model at a 3 km grid. All of the simulations are of identical setup, initial and boundary conditions, differing only in the microphysics scheme.</a:t>
            </a:r>
            <a:endParaRPr lang="en-US" dirty="0"/>
          </a:p>
        </p:txBody>
      </p:sp>
      <p:sp>
        <p:nvSpPr>
          <p:cNvPr id="4" name="Slide Number Placeholder 3"/>
          <p:cNvSpPr>
            <a:spLocks noGrp="1"/>
          </p:cNvSpPr>
          <p:nvPr>
            <p:ph type="sldNum" sz="quarter" idx="10"/>
          </p:nvPr>
        </p:nvSpPr>
        <p:spPr/>
        <p:txBody>
          <a:bodyPr/>
          <a:lstStyle/>
          <a:p>
            <a:fld id="{395846D1-86E7-4B90-A841-4D2C5E4E233F}" type="slidenum">
              <a:rPr lang="en-US" smtClean="0"/>
              <a:t>14</a:t>
            </a:fld>
            <a:endParaRPr lang="en-US"/>
          </a:p>
        </p:txBody>
      </p:sp>
    </p:spTree>
    <p:extLst>
      <p:ext uri="{BB962C8B-B14F-4D97-AF65-F5344CB8AC3E}">
        <p14:creationId xmlns:p14="http://schemas.microsoft.com/office/powerpoint/2010/main" val="3572025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5D9B18-B00E-42FF-9A43-ACB3F888A83E}"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3318702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D9B18-B00E-42FF-9A43-ACB3F888A83E}"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1969991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D9B18-B00E-42FF-9A43-ACB3F888A83E}"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1298123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B5D9B18-B00E-42FF-9A43-ACB3F888A83E}"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357087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5D9B18-B00E-42FF-9A43-ACB3F888A83E}"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16197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5D9B18-B00E-42FF-9A43-ACB3F888A83E}"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4220978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5D9B18-B00E-42FF-9A43-ACB3F888A83E}" type="datetimeFigureOut">
              <a:rPr lang="en-US" smtClean="0"/>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106741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5D9B18-B00E-42FF-9A43-ACB3F888A83E}" type="datetimeFigureOut">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224197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D9B18-B00E-42FF-9A43-ACB3F888A83E}" type="datetimeFigureOut">
              <a:rPr lang="en-US" smtClean="0"/>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148694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D9B18-B00E-42FF-9A43-ACB3F888A83E}"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1502583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D9B18-B00E-42FF-9A43-ACB3F888A83E}"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ECD16-C630-4594-9FB5-35F6029C8B4A}" type="slidenum">
              <a:rPr lang="en-US" smtClean="0"/>
              <a:t>‹#›</a:t>
            </a:fld>
            <a:endParaRPr lang="en-US"/>
          </a:p>
        </p:txBody>
      </p:sp>
    </p:spTree>
    <p:extLst>
      <p:ext uri="{BB962C8B-B14F-4D97-AF65-F5344CB8AC3E}">
        <p14:creationId xmlns:p14="http://schemas.microsoft.com/office/powerpoint/2010/main" val="414342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D9B18-B00E-42FF-9A43-ACB3F888A83E}" type="datetimeFigureOut">
              <a:rPr lang="en-US" smtClean="0"/>
              <a:t>12/9/2015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ECD16-C630-4594-9FB5-35F6029C8B4A}" type="slidenum">
              <a:rPr lang="en-US" smtClean="0"/>
              <a:t>‹#›</a:t>
            </a:fld>
            <a:endParaRPr lang="en-US"/>
          </a:p>
        </p:txBody>
      </p:sp>
    </p:spTree>
    <p:extLst>
      <p:ext uri="{BB962C8B-B14F-4D97-AF65-F5344CB8AC3E}">
        <p14:creationId xmlns:p14="http://schemas.microsoft.com/office/powerpoint/2010/main" val="1398483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16.png"/><Relationship Id="rId4" Type="http://schemas.openxmlformats.org/officeDocument/2006/relationships/image" Target="../media/image26.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16.png"/><Relationship Id="rId4" Type="http://schemas.openxmlformats.org/officeDocument/2006/relationships/image" Target="../media/image34.pn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915" y="160152"/>
            <a:ext cx="10260170" cy="2387600"/>
          </a:xfrm>
        </p:spPr>
        <p:txBody>
          <a:bodyPr>
            <a:noAutofit/>
          </a:bodyPr>
          <a:lstStyle/>
          <a:p>
            <a:r>
              <a:rPr lang="en-US" sz="4000" dirty="0" smtClean="0"/>
              <a:t>All-Sky Fast Radiative Transfer Modeling in the Microwave: Advancing the CRTM to Microphysics-Consistent Cloud Optical Properties</a:t>
            </a:r>
            <a:endParaRPr lang="en-US" sz="4000" dirty="0"/>
          </a:p>
        </p:txBody>
      </p:sp>
      <p:pic>
        <p:nvPicPr>
          <p:cNvPr id="1028" name="Picture 4" descr="penn-state-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6" y="5166804"/>
            <a:ext cx="2882686" cy="15047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yclotron.tamu.edu/reu/poster_pics/NSF_logo_larg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7790" y="4860081"/>
            <a:ext cx="1828800" cy="1855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l="13499" t="31876" r="17112" b="28024"/>
          <a:stretch/>
        </p:blipFill>
        <p:spPr>
          <a:xfrm>
            <a:off x="219686" y="5314665"/>
            <a:ext cx="3719436" cy="1209040"/>
          </a:xfrm>
          <a:prstGeom prst="rect">
            <a:avLst/>
          </a:prstGeom>
        </p:spPr>
      </p:pic>
      <p:sp>
        <p:nvSpPr>
          <p:cNvPr id="3" name="Subtitle 2"/>
          <p:cNvSpPr>
            <a:spLocks noGrp="1"/>
          </p:cNvSpPr>
          <p:nvPr>
            <p:ph type="subTitle" idx="1"/>
          </p:nvPr>
        </p:nvSpPr>
        <p:spPr>
          <a:xfrm>
            <a:off x="1524000" y="2761130"/>
            <a:ext cx="9144000" cy="2845912"/>
          </a:xfrm>
        </p:spPr>
        <p:txBody>
          <a:bodyPr>
            <a:normAutofit/>
          </a:bodyPr>
          <a:lstStyle/>
          <a:p>
            <a:r>
              <a:rPr lang="en-US" dirty="0" smtClean="0"/>
              <a:t>Research Group Meeting</a:t>
            </a:r>
            <a:endParaRPr lang="en-US" dirty="0"/>
          </a:p>
          <a:p>
            <a:r>
              <a:rPr lang="en-US" dirty="0" smtClean="0"/>
              <a:t>11 </a:t>
            </a:r>
            <a:r>
              <a:rPr lang="en-US" dirty="0" smtClean="0"/>
              <a:t>December 2015</a:t>
            </a:r>
          </a:p>
          <a:p>
            <a:endParaRPr lang="en-US" sz="1050" dirty="0" smtClean="0"/>
          </a:p>
          <a:p>
            <a:r>
              <a:rPr lang="en-US" dirty="0" smtClean="0"/>
              <a:t>Scott Sieron</a:t>
            </a:r>
          </a:p>
          <a:p>
            <a:r>
              <a:rPr lang="en-US" dirty="0" smtClean="0"/>
              <a:t>Advisor: </a:t>
            </a:r>
            <a:r>
              <a:rPr lang="en-US" dirty="0" err="1" smtClean="0"/>
              <a:t>Fuqing</a:t>
            </a:r>
            <a:r>
              <a:rPr lang="en-US" dirty="0" smtClean="0"/>
              <a:t> Zhang</a:t>
            </a:r>
          </a:p>
          <a:p>
            <a:r>
              <a:rPr lang="en-US" dirty="0" smtClean="0"/>
              <a:t>Major Collaborators: Eugene </a:t>
            </a:r>
            <a:r>
              <a:rPr lang="en-US" dirty="0" err="1" smtClean="0"/>
              <a:t>Clothiaux</a:t>
            </a:r>
            <a:r>
              <a:rPr lang="en-US" dirty="0" smtClean="0"/>
              <a:t>, Lu </a:t>
            </a:r>
            <a:r>
              <a:rPr lang="en-US" dirty="0" err="1" smtClean="0"/>
              <a:t>Yinghui</a:t>
            </a:r>
            <a:endParaRPr lang="en-US" dirty="0"/>
          </a:p>
        </p:txBody>
      </p:sp>
    </p:spTree>
    <p:extLst>
      <p:ext uri="{BB962C8B-B14F-4D97-AF65-F5344CB8AC3E}">
        <p14:creationId xmlns:p14="http://schemas.microsoft.com/office/powerpoint/2010/main" val="3057714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normAutofit/>
          </a:bodyPr>
          <a:lstStyle/>
          <a:p>
            <a:r>
              <a:rPr lang="en-US" dirty="0" smtClean="0"/>
              <a:t>Can </a:t>
            </a:r>
            <a:r>
              <a:rPr lang="en-US" dirty="0"/>
              <a:t>the CRTM be modified to accurately represent the radiance impacts of hydrometeors produced by regional-scale NWP microphysics (MP) schemes</a:t>
            </a:r>
            <a:r>
              <a:rPr lang="en-US" dirty="0" smtClean="0"/>
              <a:t>?</a:t>
            </a:r>
          </a:p>
          <a:p>
            <a:pPr lvl="1"/>
            <a:r>
              <a:rPr lang="en-US" dirty="0"/>
              <a:t>The CRTM is </a:t>
            </a:r>
            <a:r>
              <a:rPr lang="en-US" dirty="0" smtClean="0"/>
              <a:t>important: used </a:t>
            </a:r>
            <a:r>
              <a:rPr lang="en-US" dirty="0"/>
              <a:t>for operational data assimilation of radiance measurements in clear- and cloud-sky </a:t>
            </a:r>
            <a:r>
              <a:rPr lang="en-US" dirty="0" smtClean="0"/>
              <a:t>conditions</a:t>
            </a:r>
            <a:endParaRPr lang="en-US" dirty="0"/>
          </a:p>
          <a:p>
            <a:r>
              <a:rPr lang="en-US" dirty="0"/>
              <a:t>If yes, then </a:t>
            </a:r>
            <a:r>
              <a:rPr lang="en-US" dirty="0" smtClean="0"/>
              <a:t>how do the results of the modified CRTM compare to observations?</a:t>
            </a:r>
          </a:p>
        </p:txBody>
      </p:sp>
    </p:spTree>
    <p:extLst>
      <p:ext uri="{BB962C8B-B14F-4D97-AF65-F5344CB8AC3E}">
        <p14:creationId xmlns:p14="http://schemas.microsoft.com/office/powerpoint/2010/main" val="3330471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the CRTM</a:t>
            </a:r>
            <a:r>
              <a:rPr lang="en-US" dirty="0"/>
              <a:t> </a:t>
            </a:r>
            <a:r>
              <a:rPr lang="en-US" dirty="0" smtClean="0"/>
              <a:t>for </a:t>
            </a:r>
            <a:r>
              <a:rPr lang="en-US" dirty="0"/>
              <a:t>All-sky </a:t>
            </a:r>
            <a:r>
              <a:rPr lang="en-US" dirty="0" smtClean="0"/>
              <a:t>Microwave</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Create new cloud optical property lookup tables</a:t>
            </a:r>
            <a:endParaRPr lang="en-US" dirty="0" smtClean="0"/>
          </a:p>
          <a:p>
            <a:pPr lvl="1"/>
            <a:r>
              <a:rPr lang="en-US" dirty="0" smtClean="0"/>
              <a:t>Model the properties of single particles (soft spheres, as specified by MP scheme)</a:t>
            </a:r>
          </a:p>
          <a:p>
            <a:pPr lvl="2"/>
            <a:r>
              <a:rPr lang="en-US" dirty="0"/>
              <a:t>Maxwell-Garnett mixing formula </a:t>
            </a:r>
            <a:r>
              <a:rPr lang="en-US" dirty="0" smtClean="0"/>
              <a:t>for ice dielectric constants</a:t>
            </a:r>
          </a:p>
          <a:p>
            <a:pPr lvl="2"/>
            <a:r>
              <a:rPr lang="en-US" dirty="0" smtClean="0"/>
              <a:t>Liquid dielectric constants from Tuner et al. (in prep)</a:t>
            </a:r>
          </a:p>
          <a:p>
            <a:pPr lvl="2"/>
            <a:r>
              <a:rPr lang="en-US" dirty="0"/>
              <a:t>P</a:t>
            </a:r>
            <a:r>
              <a:rPr lang="en-US" dirty="0" smtClean="0"/>
              <a:t>roduct </a:t>
            </a:r>
            <a:r>
              <a:rPr lang="en-US" dirty="0"/>
              <a:t>of the </a:t>
            </a:r>
            <a:r>
              <a:rPr lang="en-US" dirty="0" err="1"/>
              <a:t>Henyey</a:t>
            </a:r>
            <a:r>
              <a:rPr lang="en-US" dirty="0"/>
              <a:t>-Greenstein </a:t>
            </a:r>
            <a:r>
              <a:rPr lang="en-US" dirty="0" smtClean="0"/>
              <a:t>and Rayleigh scattering phase functions, </a:t>
            </a:r>
            <a:r>
              <a:rPr lang="en-US" dirty="0"/>
              <a:t>and Legendre coefficients thereof, </a:t>
            </a:r>
            <a:r>
              <a:rPr lang="en-US" dirty="0" smtClean="0"/>
              <a:t>as specified by Liu and </a:t>
            </a:r>
            <a:r>
              <a:rPr lang="en-US" dirty="0" err="1" smtClean="0"/>
              <a:t>Weng</a:t>
            </a:r>
            <a:r>
              <a:rPr lang="en-US" dirty="0" smtClean="0"/>
              <a:t> (2006)</a:t>
            </a:r>
          </a:p>
          <a:p>
            <a:pPr lvl="1"/>
            <a:r>
              <a:rPr lang="en-US" dirty="0" smtClean="0"/>
              <a:t>Calculate per-mass optical properties of clouds constructed with particles with size distribution as specified by MP scheme</a:t>
            </a:r>
          </a:p>
          <a:p>
            <a:r>
              <a:rPr lang="en-US" dirty="0" smtClean="0"/>
              <a:t>Lookup table dimensions match MP scheme output variables</a:t>
            </a:r>
          </a:p>
          <a:p>
            <a:r>
              <a:rPr lang="en-US" u="sng" dirty="0" smtClean="0"/>
              <a:t>MP scheme will be directly interfaced with CRTM</a:t>
            </a:r>
          </a:p>
        </p:txBody>
      </p:sp>
    </p:spTree>
    <p:extLst>
      <p:ext uri="{BB962C8B-B14F-4D97-AF65-F5344CB8AC3E}">
        <p14:creationId xmlns:p14="http://schemas.microsoft.com/office/powerpoint/2010/main" val="157304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228840" cy="1325563"/>
          </a:xfrm>
        </p:spPr>
        <p:txBody>
          <a:bodyPr/>
          <a:lstStyle/>
          <a:p>
            <a:r>
              <a:rPr lang="en-US" dirty="0" smtClean="0"/>
              <a:t>Microphysics Scheme Details, 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2114708"/>
                <a:ext cx="10515600" cy="4351338"/>
              </a:xfrm>
            </p:spPr>
            <p:txBody>
              <a:bodyPr>
                <a:normAutofit/>
              </a:bodyPr>
              <a:lstStyle/>
              <a:p>
                <a:pPr marL="0" indent="0">
                  <a:buNone/>
                </a:pPr>
                <a:r>
                  <a:rPr lang="en-US" b="1" dirty="0" smtClean="0"/>
                  <a:t>WSM6 Graupel </a:t>
                </a:r>
                <a:endParaRPr lang="en-US" b="1" dirty="0"/>
              </a:p>
              <a:p>
                <a:pPr lvl="0"/>
                <a:r>
                  <a:rPr lang="en-US" sz="2800" dirty="0" smtClean="0"/>
                  <a:t>Exponential </a:t>
                </a:r>
                <a:r>
                  <a:rPr lang="en-US" sz="2800" dirty="0"/>
                  <a:t>PSD: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𝑔</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𝐷</m:t>
                            </m:r>
                          </m:e>
                          <m:sub>
                            <m:r>
                              <a:rPr lang="en-US" sz="2800" i="1">
                                <a:latin typeface="Cambria Math" panose="02040503050406030204" pitchFamily="18" charset="0"/>
                              </a:rPr>
                              <m:t>𝑔</m:t>
                            </m:r>
                          </m:sub>
                        </m:sSub>
                      </m:e>
                    </m:d>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0,</m:t>
                        </m:r>
                        <m:r>
                          <a:rPr lang="en-US" sz="2800" i="1">
                            <a:latin typeface="Cambria Math" panose="02040503050406030204" pitchFamily="18" charset="0"/>
                          </a:rPr>
                          <m:t>𝑔</m:t>
                        </m:r>
                      </m:sub>
                    </m:sSub>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𝜆</m:t>
                            </m:r>
                          </m:e>
                          <m:sub>
                            <m:r>
                              <a:rPr lang="en-US" sz="2800" i="1">
                                <a:latin typeface="Cambria Math" panose="02040503050406030204" pitchFamily="18" charset="0"/>
                              </a:rPr>
                              <m:t>𝑔</m:t>
                            </m:r>
                          </m:sub>
                        </m:sSub>
                        <m:sSub>
                          <m:sSubPr>
                            <m:ctrlPr>
                              <a:rPr lang="en-US" sz="2800" i="1">
                                <a:latin typeface="Cambria Math" panose="02040503050406030204" pitchFamily="18" charset="0"/>
                              </a:rPr>
                            </m:ctrlPr>
                          </m:sSubPr>
                          <m:e>
                            <m:r>
                              <a:rPr lang="en-US" sz="2800" i="1">
                                <a:latin typeface="Cambria Math" panose="02040503050406030204" pitchFamily="18" charset="0"/>
                              </a:rPr>
                              <m:t>𝐷</m:t>
                            </m:r>
                          </m:e>
                          <m:sub>
                            <m:r>
                              <a:rPr lang="en-US" sz="2800" i="1">
                                <a:latin typeface="Cambria Math" panose="02040503050406030204" pitchFamily="18" charset="0"/>
                              </a:rPr>
                              <m:t>𝑔</m:t>
                            </m:r>
                          </m:sub>
                        </m:sSub>
                      </m:sup>
                    </m:sSup>
                  </m:oMath>
                </a14:m>
                <a:endParaRPr lang="en-US" sz="2800" dirty="0"/>
              </a:p>
              <a:p>
                <a:pPr lvl="1"/>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𝑁</m:t>
                        </m:r>
                      </m:e>
                      <m:sub>
                        <m:r>
                          <a:rPr lang="en-US" sz="2400" i="1">
                            <a:latin typeface="Cambria Math" panose="02040503050406030204" pitchFamily="18" charset="0"/>
                          </a:rPr>
                          <m:t>0,</m:t>
                        </m:r>
                        <m:r>
                          <a:rPr lang="en-US" sz="2400" i="1">
                            <a:latin typeface="Cambria Math" panose="02040503050406030204" pitchFamily="18" charset="0"/>
                          </a:rPr>
                          <m:t>𝑔</m:t>
                        </m:r>
                      </m:sub>
                    </m:sSub>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𝑚</m:t>
                            </m:r>
                          </m:e>
                          <m:sup>
                            <m:r>
                              <a:rPr lang="en-US" sz="2400" i="1">
                                <a:latin typeface="Cambria Math" panose="02040503050406030204" pitchFamily="18" charset="0"/>
                              </a:rPr>
                              <m:t>−3</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𝑚</m:t>
                            </m:r>
                          </m:e>
                          <m:sup>
                            <m:r>
                              <a:rPr lang="en-US" sz="2400" i="1">
                                <a:latin typeface="Cambria Math" panose="02040503050406030204" pitchFamily="18" charset="0"/>
                              </a:rPr>
                              <m:t>−1</m:t>
                            </m:r>
                          </m:sup>
                        </m:sSup>
                      </m:e>
                    </m:d>
                    <m:r>
                      <a:rPr lang="en-US" sz="2400" i="1">
                        <a:latin typeface="Cambria Math" panose="02040503050406030204" pitchFamily="18" charset="0"/>
                      </a:rPr>
                      <m:t>=4.0×</m:t>
                    </m:r>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i="1">
                            <a:latin typeface="Cambria Math" panose="02040503050406030204" pitchFamily="18" charset="0"/>
                          </a:rPr>
                          <m:t>6</m:t>
                        </m:r>
                      </m:sup>
                    </m:sSup>
                  </m:oMath>
                </a14:m>
                <a:endParaRPr lang="en-US" sz="2400" dirty="0"/>
              </a:p>
              <a:p>
                <a:pPr lvl="2"/>
                <a:r>
                  <a:rPr lang="en-US" sz="2000" dirty="0"/>
                  <a:t>Based on </a:t>
                </a:r>
                <a:r>
                  <a:rPr lang="en-US" sz="2000" dirty="0" err="1"/>
                  <a:t>Houze</a:t>
                </a:r>
                <a:r>
                  <a:rPr lang="en-US" sz="2000" dirty="0"/>
                  <a:t> et al. (1979)</a:t>
                </a:r>
              </a:p>
              <a:p>
                <a:pPr lvl="1"/>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𝑔</m:t>
                        </m:r>
                      </m:sub>
                    </m:sSub>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𝑚</m:t>
                        </m:r>
                      </m:e>
                      <m:sup>
                        <m:r>
                          <a:rPr lang="en-US" sz="2400" i="1">
                            <a:latin typeface="Cambria Math" panose="02040503050406030204" pitchFamily="18" charset="0"/>
                          </a:rPr>
                          <m:t>−1</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𝜋</m:t>
                                </m:r>
                                <m:sSub>
                                  <m:sSubPr>
                                    <m:ctrlPr>
                                      <a:rPr lang="en-US" sz="2400" i="1">
                                        <a:latin typeface="Cambria Math" panose="02040503050406030204" pitchFamily="18" charset="0"/>
                                      </a:rPr>
                                    </m:ctrlPr>
                                  </m:sSubPr>
                                  <m:e>
                                    <m:r>
                                      <a:rPr lang="en-US" sz="2400" i="1">
                                        <a:latin typeface="Cambria Math" panose="02040503050406030204" pitchFamily="18" charset="0"/>
                                      </a:rPr>
                                      <m:t>𝜌</m:t>
                                    </m:r>
                                  </m:e>
                                  <m:sub>
                                    <m:r>
                                      <a:rPr lang="en-US" sz="2400" i="1">
                                        <a:latin typeface="Cambria Math" panose="02040503050406030204" pitchFamily="18" charset="0"/>
                                      </a:rPr>
                                      <m:t>𝑔</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𝑁</m:t>
                                    </m:r>
                                  </m:e>
                                  <m:sub>
                                    <m:r>
                                      <a:rPr lang="en-US" sz="2400" i="1">
                                        <a:latin typeface="Cambria Math" panose="02040503050406030204" pitchFamily="18" charset="0"/>
                                      </a:rPr>
                                      <m:t>0,</m:t>
                                    </m:r>
                                    <m:r>
                                      <a:rPr lang="en-US" sz="2400" i="1">
                                        <a:latin typeface="Cambria Math" panose="02040503050406030204" pitchFamily="18" charset="0"/>
                                      </a:rPr>
                                      <m:t>𝑔</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𝜌</m:t>
                                    </m:r>
                                  </m:e>
                                  <m:sub>
                                    <m:r>
                                      <a:rPr lang="en-US" sz="2400" i="1">
                                        <a:latin typeface="Cambria Math" panose="02040503050406030204" pitchFamily="18" charset="0"/>
                                      </a:rPr>
                                      <m:t>𝑎</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i="1">
                                        <a:latin typeface="Cambria Math" panose="02040503050406030204" pitchFamily="18" charset="0"/>
                                      </a:rPr>
                                      <m:t>𝑔</m:t>
                                    </m:r>
                                  </m:sub>
                                </m:sSub>
                              </m:den>
                            </m:f>
                          </m:e>
                        </m:d>
                      </m:e>
                      <m:sup>
                        <m:box>
                          <m:boxPr>
                            <m:ctrlPr>
                              <a:rPr lang="en-US" sz="2400" i="1">
                                <a:latin typeface="Cambria Math" panose="02040503050406030204" pitchFamily="18" charset="0"/>
                              </a:rPr>
                            </m:ctrlPr>
                          </m:boxPr>
                          <m:e>
                            <m:argPr>
                              <m:argSz m:val="-1"/>
                            </m:argPr>
                            <m:f>
                              <m:fPr>
                                <m:type m:val="lin"/>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4</m:t>
                                </m:r>
                              </m:den>
                            </m:f>
                          </m:e>
                        </m:box>
                      </m:sup>
                    </m:sSup>
                    <m:r>
                      <a:rPr lang="en-US" sz="2400" i="1">
                        <a:latin typeface="Cambria Math" panose="02040503050406030204" pitchFamily="18" charset="0"/>
                      </a:rPr>
                      <m:t>, </m:t>
                    </m:r>
                    <m:r>
                      <a:rPr lang="en-US" sz="2400" i="1">
                        <a:latin typeface="Cambria Math" panose="02040503050406030204" pitchFamily="18" charset="0"/>
                      </a:rPr>
                      <m:t>𝑤h𝑒𝑟𝑒</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𝑔</m:t>
                        </m:r>
                      </m:sub>
                    </m:sSub>
                    <m:r>
                      <a:rPr lang="en-US" sz="2400" i="1">
                        <a:latin typeface="Cambria Math" panose="02040503050406030204" pitchFamily="18" charset="0"/>
                      </a:rPr>
                      <m:t>≤6.0×</m:t>
                    </m:r>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i="1">
                            <a:latin typeface="Cambria Math" panose="02040503050406030204" pitchFamily="18" charset="0"/>
                          </a:rPr>
                          <m:t>4</m:t>
                        </m:r>
                      </m:sup>
                    </m:sSup>
                  </m:oMath>
                </a14:m>
                <a:r>
                  <a:rPr lang="en-US" sz="2400" dirty="0"/>
                  <a:t> </a:t>
                </a:r>
              </a:p>
              <a:p>
                <a:pPr lvl="0"/>
                <a:r>
                  <a:rPr lang="en-US" sz="2800" dirty="0" smtClean="0"/>
                  <a:t>Soft sphere, </a:t>
                </a:r>
                <a:r>
                  <a:rPr lang="en-US" sz="2800" dirty="0" err="1" smtClean="0"/>
                  <a:t>ρ</a:t>
                </a:r>
                <a:r>
                  <a:rPr lang="en-US" sz="2800" baseline="-25000" dirty="0" err="1" smtClean="0"/>
                  <a:t>g</a:t>
                </a:r>
                <a:r>
                  <a:rPr lang="en-US" sz="2800" dirty="0" smtClean="0"/>
                  <a:t> </a:t>
                </a:r>
                <a:r>
                  <a:rPr lang="en-US" sz="2800" dirty="0"/>
                  <a:t>= 500 kg m</a:t>
                </a:r>
                <a:r>
                  <a:rPr lang="en-US" sz="2800" baseline="30000" dirty="0"/>
                  <a:t>-3</a:t>
                </a:r>
                <a:endParaRPr lang="en-US" sz="2800" dirty="0"/>
              </a:p>
              <a:p>
                <a:pPr lvl="0"/>
                <a:r>
                  <a:rPr lang="en-US" sz="2800" dirty="0" smtClean="0"/>
                  <a:t>Dimensions of the CRTM lookup table (2): </a:t>
                </a:r>
                <a:r>
                  <a:rPr lang="en-US" sz="2800" dirty="0" err="1"/>
                  <a:t>ρ</a:t>
                </a:r>
                <a:r>
                  <a:rPr lang="en-US" sz="2800" baseline="-25000" dirty="0" err="1"/>
                  <a:t>a</a:t>
                </a:r>
                <a:r>
                  <a:rPr lang="en-US" sz="2800" dirty="0" err="1"/>
                  <a:t>q</a:t>
                </a:r>
                <a:r>
                  <a:rPr lang="en-US" sz="2800" baseline="-25000" dirty="0" err="1"/>
                  <a:t>g</a:t>
                </a:r>
                <a:r>
                  <a:rPr lang="en-US" sz="2800" dirty="0"/>
                  <a:t>, </a:t>
                </a:r>
                <a:r>
                  <a:rPr lang="en-US" sz="2800" dirty="0" smtClean="0"/>
                  <a:t>microwave frequency</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2114708"/>
                <a:ext cx="10515600" cy="4351338"/>
              </a:xfrm>
              <a:blipFill rotWithShape="0">
                <a:blip r:embed="rId2"/>
                <a:stretch>
                  <a:fillRect l="-1507" t="-2941"/>
                </a:stretch>
              </a:blipFill>
            </p:spPr>
            <p:txBody>
              <a:bodyPr/>
              <a:lstStyle/>
              <a:p>
                <a:r>
                  <a:rPr lang="en-US">
                    <a:noFill/>
                  </a:rPr>
                  <a:t> </a:t>
                </a:r>
              </a:p>
            </p:txBody>
          </p:sp>
        </mc:Fallback>
      </mc:AlternateContent>
      <p:graphicFrame>
        <p:nvGraphicFramePr>
          <p:cNvPr id="6" name="Chart 5"/>
          <p:cNvGraphicFramePr>
            <a:graphicFrameLocks/>
          </p:cNvGraphicFramePr>
          <p:nvPr>
            <p:extLst>
              <p:ext uri="{D42A27DB-BD31-4B8C-83A1-F6EECF244321}">
                <p14:modId xmlns:p14="http://schemas.microsoft.com/office/powerpoint/2010/main" val="1113692782"/>
              </p:ext>
            </p:extLst>
          </p:nvPr>
        </p:nvGraphicFramePr>
        <p:xfrm>
          <a:off x="7421403" y="1280160"/>
          <a:ext cx="4770597" cy="287528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8392160" y="1940560"/>
            <a:ext cx="238760" cy="1102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630920" y="2321560"/>
            <a:ext cx="238760" cy="721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869680" y="2580640"/>
            <a:ext cx="238760" cy="462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08440" y="2727960"/>
            <a:ext cx="238760" cy="3149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347200" y="2829560"/>
            <a:ext cx="238760" cy="213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585960" y="2895600"/>
            <a:ext cx="238760" cy="147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824720" y="2941320"/>
            <a:ext cx="238760" cy="10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063480" y="2976880"/>
            <a:ext cx="238760" cy="66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302240" y="2997199"/>
            <a:ext cx="238760" cy="457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541000" y="3004820"/>
            <a:ext cx="238760" cy="36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779760" y="3014345"/>
            <a:ext cx="238760" cy="274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018520" y="3023870"/>
            <a:ext cx="238760" cy="18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257280" y="3023870"/>
            <a:ext cx="238760" cy="18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Rectangle 20"/>
              <p:cNvSpPr/>
              <p:nvPr/>
            </p:nvSpPr>
            <p:spPr>
              <a:xfrm>
                <a:off x="8260078" y="883484"/>
                <a:ext cx="3657601" cy="369332"/>
              </a:xfrm>
              <a:prstGeom prst="rect">
                <a:avLst/>
              </a:prstGeom>
            </p:spPr>
            <p:txBody>
              <a:bodyPr wrap="square">
                <a:spAutoFit/>
              </a:bodyPr>
              <a:lstStyle/>
              <a:p>
                <a:r>
                  <a:rPr lang="en-US" dirty="0" smtClean="0"/>
                  <a:t>WSM6 Graupel PSD for </a:t>
                </a:r>
                <a14:m>
                  <m:oMath xmlns:m="http://schemas.openxmlformats.org/officeDocument/2006/math">
                    <m:r>
                      <a:rPr lang="en-US" i="1">
                        <a:latin typeface="Cambria Math" panose="02040503050406030204" pitchFamily="18" charset="0"/>
                      </a:rPr>
                      <m:t>𝜆</m:t>
                    </m:r>
                    <m:r>
                      <a:rPr lang="en-US" b="0" i="1" baseline="-25000" smtClean="0">
                        <a:latin typeface="Cambria Math" panose="02040503050406030204" pitchFamily="18" charset="0"/>
                      </a:rPr>
                      <m:t>𝑔</m:t>
                    </m:r>
                  </m:oMath>
                </a14:m>
                <a:r>
                  <a:rPr lang="en-US" dirty="0" smtClean="0"/>
                  <a:t> = 3000 m</a:t>
                </a:r>
                <a:r>
                  <a:rPr lang="en-US" baseline="30000" dirty="0" smtClean="0"/>
                  <a:t>-1</a:t>
                </a:r>
                <a:endParaRPr lang="en-US" baseline="30000" dirty="0"/>
              </a:p>
            </p:txBody>
          </p:sp>
        </mc:Choice>
        <mc:Fallback xmlns="">
          <p:sp>
            <p:nvSpPr>
              <p:cNvPr id="21" name="Rectangle 20"/>
              <p:cNvSpPr>
                <a:spLocks noRot="1" noChangeAspect="1" noMove="1" noResize="1" noEditPoints="1" noAdjustHandles="1" noChangeArrowheads="1" noChangeShapeType="1" noTextEdit="1"/>
              </p:cNvSpPr>
              <p:nvPr/>
            </p:nvSpPr>
            <p:spPr>
              <a:xfrm>
                <a:off x="8260078" y="883484"/>
                <a:ext cx="3657601" cy="369332"/>
              </a:xfrm>
              <a:prstGeom prst="rect">
                <a:avLst/>
              </a:prstGeom>
              <a:blipFill rotWithShape="0">
                <a:blip r:embed="rId4"/>
                <a:stretch>
                  <a:fillRect l="-1333" t="-9836" b="-24590"/>
                </a:stretch>
              </a:blipFill>
            </p:spPr>
            <p:txBody>
              <a:bodyPr/>
              <a:lstStyle/>
              <a:p>
                <a:r>
                  <a:rPr lang="en-US">
                    <a:noFill/>
                  </a:rPr>
                  <a:t> </a:t>
                </a:r>
              </a:p>
            </p:txBody>
          </p:sp>
        </mc:Fallback>
      </mc:AlternateContent>
    </p:spTree>
    <p:extLst>
      <p:ext uri="{BB962C8B-B14F-4D97-AF65-F5344CB8AC3E}">
        <p14:creationId xmlns:p14="http://schemas.microsoft.com/office/powerpoint/2010/main" val="349820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2209800" y="248573"/>
            <a:ext cx="7772400"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smtClean="0"/>
              <a:t>Observations (SSMI/S)</a:t>
            </a:r>
            <a:endParaRPr lang="en-US" sz="4800" dirty="0"/>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4320" y="2286000"/>
            <a:ext cx="5257800" cy="4258819"/>
          </a:xfrm>
          <a:prstGeom prst="rect">
            <a:avLst/>
          </a:prstGeom>
          <a:noFill/>
        </p:spPr>
      </p:pic>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48272" y="2286000"/>
            <a:ext cx="5257800" cy="4258819"/>
          </a:xfrm>
          <a:prstGeom prst="rect">
            <a:avLst/>
          </a:prstGeom>
          <a:noFill/>
        </p:spPr>
      </p:pic>
      <p:grpSp>
        <p:nvGrpSpPr>
          <p:cNvPr id="57" name="Group 56"/>
          <p:cNvGrpSpPr/>
          <p:nvPr/>
        </p:nvGrpSpPr>
        <p:grpSpPr>
          <a:xfrm>
            <a:off x="5689439" y="1934865"/>
            <a:ext cx="817934" cy="4786070"/>
            <a:chOff x="5082971" y="-149338"/>
            <a:chExt cx="705491" cy="4128121"/>
          </a:xfrm>
        </p:grpSpPr>
        <p:grpSp>
          <p:nvGrpSpPr>
            <p:cNvPr id="58" name="Group 57"/>
            <p:cNvGrpSpPr/>
            <p:nvPr/>
          </p:nvGrpSpPr>
          <p:grpSpPr>
            <a:xfrm rot="16200000">
              <a:off x="3282880" y="1650753"/>
              <a:ext cx="4128121" cy="527940"/>
              <a:chOff x="1" y="7163500"/>
              <a:chExt cx="4211205" cy="538565"/>
            </a:xfrm>
          </p:grpSpPr>
          <p:pic>
            <p:nvPicPr>
              <p:cNvPr id="66" name="Picture 65"/>
              <p:cNvPicPr>
                <a:picLocks noChangeAspect="1"/>
              </p:cNvPicPr>
              <p:nvPr/>
            </p:nvPicPr>
            <p:blipFill rotWithShape="1">
              <a:blip r:embed="rId4">
                <a:extLst>
                  <a:ext uri="{28A0092B-C50C-407E-A947-70E740481C1C}">
                    <a14:useLocalDpi xmlns:a14="http://schemas.microsoft.com/office/drawing/2010/main" val="0"/>
                  </a:ext>
                </a:extLst>
              </a:blip>
              <a:srcRect l="89641"/>
              <a:stretch/>
            </p:blipFill>
            <p:spPr>
              <a:xfrm rot="5400000">
                <a:off x="1836321" y="5327180"/>
                <a:ext cx="538565" cy="4211205"/>
              </a:xfrm>
              <a:prstGeom prst="rect">
                <a:avLst/>
              </a:prstGeom>
            </p:spPr>
          </p:pic>
          <p:sp>
            <p:nvSpPr>
              <p:cNvPr id="67" name="Rectangle 66"/>
              <p:cNvSpPr/>
              <p:nvPr/>
            </p:nvSpPr>
            <p:spPr>
              <a:xfrm>
                <a:off x="396849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362102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nvSpPr>
            <p:spPr>
              <a:xfrm>
                <a:off x="3273552"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926080"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257860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223113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188366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a:off x="1536192"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1188720"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84124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49377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a:off x="14630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p:cNvGrpSpPr/>
            <p:nvPr/>
          </p:nvGrpSpPr>
          <p:grpSpPr>
            <a:xfrm>
              <a:off x="5297350" y="-124895"/>
              <a:ext cx="491112" cy="3726941"/>
              <a:chOff x="5297350" y="-124895"/>
              <a:chExt cx="491112" cy="3726941"/>
            </a:xfrm>
          </p:grpSpPr>
          <p:sp>
            <p:nvSpPr>
              <p:cNvPr id="60" name="TextBox 59"/>
              <p:cNvSpPr txBox="1"/>
              <p:nvPr/>
            </p:nvSpPr>
            <p:spPr>
              <a:xfrm>
                <a:off x="5297350" y="3283487"/>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100</a:t>
                </a:r>
                <a:endParaRPr lang="en-US" dirty="0">
                  <a:latin typeface="Arial" panose="020B0604020202020204" pitchFamily="34" charset="0"/>
                  <a:cs typeface="Arial" panose="020B0604020202020204" pitchFamily="34" charset="0"/>
                </a:endParaRPr>
              </a:p>
            </p:txBody>
          </p:sp>
          <p:sp>
            <p:nvSpPr>
              <p:cNvPr id="61" name="TextBox 60"/>
              <p:cNvSpPr txBox="1"/>
              <p:nvPr/>
            </p:nvSpPr>
            <p:spPr>
              <a:xfrm>
                <a:off x="5297350" y="2601811"/>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140</a:t>
                </a:r>
                <a:endParaRPr lang="en-US" dirty="0">
                  <a:latin typeface="Arial" panose="020B0604020202020204" pitchFamily="34" charset="0"/>
                  <a:cs typeface="Arial" panose="020B0604020202020204" pitchFamily="34" charset="0"/>
                </a:endParaRPr>
              </a:p>
            </p:txBody>
          </p:sp>
          <p:sp>
            <p:nvSpPr>
              <p:cNvPr id="62" name="TextBox 61"/>
              <p:cNvSpPr txBox="1"/>
              <p:nvPr/>
            </p:nvSpPr>
            <p:spPr>
              <a:xfrm>
                <a:off x="5297350" y="1920134"/>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180</a:t>
                </a:r>
                <a:endParaRPr lang="en-US" dirty="0">
                  <a:latin typeface="Arial" panose="020B0604020202020204" pitchFamily="34" charset="0"/>
                  <a:cs typeface="Arial" panose="020B0604020202020204" pitchFamily="34" charset="0"/>
                </a:endParaRPr>
              </a:p>
            </p:txBody>
          </p:sp>
          <p:sp>
            <p:nvSpPr>
              <p:cNvPr id="63" name="TextBox 62"/>
              <p:cNvSpPr txBox="1"/>
              <p:nvPr/>
            </p:nvSpPr>
            <p:spPr>
              <a:xfrm>
                <a:off x="5297350" y="1238459"/>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220</a:t>
                </a:r>
                <a:endParaRPr lang="en-US" dirty="0">
                  <a:latin typeface="Arial" panose="020B0604020202020204" pitchFamily="34" charset="0"/>
                  <a:cs typeface="Arial" panose="020B0604020202020204" pitchFamily="34" charset="0"/>
                </a:endParaRPr>
              </a:p>
            </p:txBody>
          </p:sp>
          <p:sp>
            <p:nvSpPr>
              <p:cNvPr id="64" name="TextBox 63"/>
              <p:cNvSpPr txBox="1"/>
              <p:nvPr/>
            </p:nvSpPr>
            <p:spPr>
              <a:xfrm>
                <a:off x="5297350" y="556782"/>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260</a:t>
                </a:r>
                <a:endParaRPr lang="en-US" dirty="0">
                  <a:latin typeface="Arial" panose="020B0604020202020204" pitchFamily="34" charset="0"/>
                  <a:cs typeface="Arial" panose="020B0604020202020204" pitchFamily="34" charset="0"/>
                </a:endParaRPr>
              </a:p>
            </p:txBody>
          </p:sp>
          <p:sp>
            <p:nvSpPr>
              <p:cNvPr id="65" name="TextBox 64"/>
              <p:cNvSpPr txBox="1"/>
              <p:nvPr/>
            </p:nvSpPr>
            <p:spPr>
              <a:xfrm>
                <a:off x="5297350" y="-124895"/>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300</a:t>
                </a:r>
                <a:endParaRPr lang="en-US" dirty="0">
                  <a:latin typeface="Arial" panose="020B0604020202020204" pitchFamily="34" charset="0"/>
                  <a:cs typeface="Arial" panose="020B0604020202020204" pitchFamily="34" charset="0"/>
                </a:endParaRPr>
              </a:p>
            </p:txBody>
          </p:sp>
        </p:grpSp>
      </p:grpSp>
      <p:sp>
        <p:nvSpPr>
          <p:cNvPr id="79" name="TextBox 78"/>
          <p:cNvSpPr txBox="1"/>
          <p:nvPr/>
        </p:nvSpPr>
        <p:spPr>
          <a:xfrm>
            <a:off x="4631118" y="1648377"/>
            <a:ext cx="3001847"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Brightness Temperature (K)</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1121707" y="6351603"/>
            <a:ext cx="623889" cy="369332"/>
          </a:xfrm>
          <a:prstGeom prst="rect">
            <a:avLst/>
          </a:prstGeom>
          <a:solidFill>
            <a:schemeClr val="bg1"/>
          </a:solidFill>
        </p:spPr>
        <p:txBody>
          <a:bodyPr wrap="none" rtlCol="0">
            <a:spAutoFit/>
          </a:bodyPr>
          <a:lstStyle/>
          <a:p>
            <a:r>
              <a:rPr lang="en-US" dirty="0" smtClean="0"/>
              <a:t>96W</a:t>
            </a:r>
            <a:endParaRPr lang="en-US" dirty="0"/>
          </a:p>
        </p:txBody>
      </p:sp>
      <p:sp>
        <p:nvSpPr>
          <p:cNvPr id="80" name="TextBox 79"/>
          <p:cNvSpPr txBox="1"/>
          <p:nvPr/>
        </p:nvSpPr>
        <p:spPr>
          <a:xfrm>
            <a:off x="1787428" y="6351603"/>
            <a:ext cx="623889" cy="369332"/>
          </a:xfrm>
          <a:prstGeom prst="rect">
            <a:avLst/>
          </a:prstGeom>
          <a:solidFill>
            <a:schemeClr val="bg1"/>
          </a:solidFill>
        </p:spPr>
        <p:txBody>
          <a:bodyPr wrap="none" rtlCol="0">
            <a:spAutoFit/>
          </a:bodyPr>
          <a:lstStyle/>
          <a:p>
            <a:r>
              <a:rPr lang="en-US" dirty="0" smtClean="0"/>
              <a:t>95W</a:t>
            </a:r>
            <a:endParaRPr lang="en-US" dirty="0"/>
          </a:p>
        </p:txBody>
      </p:sp>
      <p:sp>
        <p:nvSpPr>
          <p:cNvPr id="81" name="TextBox 80"/>
          <p:cNvSpPr txBox="1"/>
          <p:nvPr/>
        </p:nvSpPr>
        <p:spPr>
          <a:xfrm>
            <a:off x="2500774" y="6351603"/>
            <a:ext cx="623889" cy="369332"/>
          </a:xfrm>
          <a:prstGeom prst="rect">
            <a:avLst/>
          </a:prstGeom>
          <a:solidFill>
            <a:schemeClr val="bg1"/>
          </a:solidFill>
        </p:spPr>
        <p:txBody>
          <a:bodyPr wrap="none" rtlCol="0">
            <a:spAutoFit/>
          </a:bodyPr>
          <a:lstStyle/>
          <a:p>
            <a:r>
              <a:rPr lang="en-US" dirty="0" smtClean="0"/>
              <a:t>94W</a:t>
            </a:r>
            <a:endParaRPr lang="en-US" dirty="0"/>
          </a:p>
        </p:txBody>
      </p:sp>
      <p:sp>
        <p:nvSpPr>
          <p:cNvPr id="82" name="TextBox 81"/>
          <p:cNvSpPr txBox="1"/>
          <p:nvPr/>
        </p:nvSpPr>
        <p:spPr>
          <a:xfrm>
            <a:off x="3214120" y="6351603"/>
            <a:ext cx="623889" cy="369332"/>
          </a:xfrm>
          <a:prstGeom prst="rect">
            <a:avLst/>
          </a:prstGeom>
          <a:solidFill>
            <a:schemeClr val="bg1"/>
          </a:solidFill>
        </p:spPr>
        <p:txBody>
          <a:bodyPr wrap="none" rtlCol="0">
            <a:spAutoFit/>
          </a:bodyPr>
          <a:lstStyle/>
          <a:p>
            <a:r>
              <a:rPr lang="en-US" dirty="0" smtClean="0"/>
              <a:t>93W</a:t>
            </a:r>
            <a:endParaRPr lang="en-US" dirty="0"/>
          </a:p>
        </p:txBody>
      </p:sp>
      <p:sp>
        <p:nvSpPr>
          <p:cNvPr id="83" name="TextBox 82"/>
          <p:cNvSpPr txBox="1"/>
          <p:nvPr/>
        </p:nvSpPr>
        <p:spPr>
          <a:xfrm>
            <a:off x="3927466" y="6351603"/>
            <a:ext cx="623889" cy="369332"/>
          </a:xfrm>
          <a:prstGeom prst="rect">
            <a:avLst/>
          </a:prstGeom>
          <a:solidFill>
            <a:schemeClr val="bg1"/>
          </a:solidFill>
        </p:spPr>
        <p:txBody>
          <a:bodyPr wrap="none" rtlCol="0">
            <a:spAutoFit/>
          </a:bodyPr>
          <a:lstStyle/>
          <a:p>
            <a:r>
              <a:rPr lang="en-US" dirty="0" smtClean="0"/>
              <a:t>92W</a:t>
            </a:r>
            <a:endParaRPr lang="en-US" dirty="0"/>
          </a:p>
        </p:txBody>
      </p:sp>
      <p:sp>
        <p:nvSpPr>
          <p:cNvPr id="84" name="TextBox 83"/>
          <p:cNvSpPr txBox="1"/>
          <p:nvPr/>
        </p:nvSpPr>
        <p:spPr>
          <a:xfrm>
            <a:off x="4640812" y="6351603"/>
            <a:ext cx="623889" cy="369332"/>
          </a:xfrm>
          <a:prstGeom prst="rect">
            <a:avLst/>
          </a:prstGeom>
          <a:solidFill>
            <a:schemeClr val="bg1"/>
          </a:solidFill>
        </p:spPr>
        <p:txBody>
          <a:bodyPr wrap="none" rtlCol="0">
            <a:spAutoFit/>
          </a:bodyPr>
          <a:lstStyle/>
          <a:p>
            <a:r>
              <a:rPr lang="en-US" dirty="0" smtClean="0"/>
              <a:t>91W</a:t>
            </a:r>
            <a:endParaRPr lang="en-US" dirty="0"/>
          </a:p>
        </p:txBody>
      </p:sp>
      <p:sp>
        <p:nvSpPr>
          <p:cNvPr id="86" name="TextBox 85"/>
          <p:cNvSpPr txBox="1"/>
          <p:nvPr/>
        </p:nvSpPr>
        <p:spPr>
          <a:xfrm>
            <a:off x="411481" y="6351603"/>
            <a:ext cx="623889" cy="369332"/>
          </a:xfrm>
          <a:prstGeom prst="rect">
            <a:avLst/>
          </a:prstGeom>
          <a:solidFill>
            <a:schemeClr val="bg1"/>
          </a:solidFill>
        </p:spPr>
        <p:txBody>
          <a:bodyPr wrap="none" rtlCol="0">
            <a:spAutoFit/>
          </a:bodyPr>
          <a:lstStyle/>
          <a:p>
            <a:r>
              <a:rPr lang="en-US" dirty="0" smtClean="0"/>
              <a:t>97W</a:t>
            </a:r>
            <a:endParaRPr lang="en-US" dirty="0"/>
          </a:p>
        </p:txBody>
      </p:sp>
      <p:sp>
        <p:nvSpPr>
          <p:cNvPr id="87" name="TextBox 86"/>
          <p:cNvSpPr txBox="1"/>
          <p:nvPr/>
        </p:nvSpPr>
        <p:spPr>
          <a:xfrm>
            <a:off x="7578307" y="6351603"/>
            <a:ext cx="623889" cy="369332"/>
          </a:xfrm>
          <a:prstGeom prst="rect">
            <a:avLst/>
          </a:prstGeom>
          <a:solidFill>
            <a:schemeClr val="bg1"/>
          </a:solidFill>
        </p:spPr>
        <p:txBody>
          <a:bodyPr wrap="none" rtlCol="0">
            <a:spAutoFit/>
          </a:bodyPr>
          <a:lstStyle/>
          <a:p>
            <a:r>
              <a:rPr lang="en-US" dirty="0" smtClean="0"/>
              <a:t>96W</a:t>
            </a:r>
            <a:endParaRPr lang="en-US" dirty="0"/>
          </a:p>
        </p:txBody>
      </p:sp>
      <p:sp>
        <p:nvSpPr>
          <p:cNvPr id="88" name="TextBox 87"/>
          <p:cNvSpPr txBox="1"/>
          <p:nvPr/>
        </p:nvSpPr>
        <p:spPr>
          <a:xfrm>
            <a:off x="8244028" y="6351603"/>
            <a:ext cx="623889" cy="369332"/>
          </a:xfrm>
          <a:prstGeom prst="rect">
            <a:avLst/>
          </a:prstGeom>
          <a:solidFill>
            <a:schemeClr val="bg1"/>
          </a:solidFill>
        </p:spPr>
        <p:txBody>
          <a:bodyPr wrap="none" rtlCol="0">
            <a:spAutoFit/>
          </a:bodyPr>
          <a:lstStyle/>
          <a:p>
            <a:r>
              <a:rPr lang="en-US" dirty="0" smtClean="0"/>
              <a:t>95W</a:t>
            </a:r>
            <a:endParaRPr lang="en-US" dirty="0"/>
          </a:p>
        </p:txBody>
      </p:sp>
      <p:sp>
        <p:nvSpPr>
          <p:cNvPr id="89" name="TextBox 88"/>
          <p:cNvSpPr txBox="1"/>
          <p:nvPr/>
        </p:nvSpPr>
        <p:spPr>
          <a:xfrm>
            <a:off x="8957374" y="6351603"/>
            <a:ext cx="623889" cy="369332"/>
          </a:xfrm>
          <a:prstGeom prst="rect">
            <a:avLst/>
          </a:prstGeom>
          <a:solidFill>
            <a:schemeClr val="bg1"/>
          </a:solidFill>
        </p:spPr>
        <p:txBody>
          <a:bodyPr wrap="none" rtlCol="0">
            <a:spAutoFit/>
          </a:bodyPr>
          <a:lstStyle/>
          <a:p>
            <a:r>
              <a:rPr lang="en-US" dirty="0" smtClean="0"/>
              <a:t>94W</a:t>
            </a:r>
            <a:endParaRPr lang="en-US" dirty="0"/>
          </a:p>
        </p:txBody>
      </p:sp>
      <p:sp>
        <p:nvSpPr>
          <p:cNvPr id="90" name="TextBox 89"/>
          <p:cNvSpPr txBox="1"/>
          <p:nvPr/>
        </p:nvSpPr>
        <p:spPr>
          <a:xfrm>
            <a:off x="9670720" y="6351603"/>
            <a:ext cx="623889" cy="369332"/>
          </a:xfrm>
          <a:prstGeom prst="rect">
            <a:avLst/>
          </a:prstGeom>
          <a:solidFill>
            <a:schemeClr val="bg1"/>
          </a:solidFill>
        </p:spPr>
        <p:txBody>
          <a:bodyPr wrap="none" rtlCol="0">
            <a:spAutoFit/>
          </a:bodyPr>
          <a:lstStyle/>
          <a:p>
            <a:r>
              <a:rPr lang="en-US" dirty="0" smtClean="0"/>
              <a:t>93W</a:t>
            </a:r>
            <a:endParaRPr lang="en-US" dirty="0"/>
          </a:p>
        </p:txBody>
      </p:sp>
      <p:sp>
        <p:nvSpPr>
          <p:cNvPr id="91" name="TextBox 90"/>
          <p:cNvSpPr txBox="1"/>
          <p:nvPr/>
        </p:nvSpPr>
        <p:spPr>
          <a:xfrm>
            <a:off x="10384066" y="6351603"/>
            <a:ext cx="623889" cy="369332"/>
          </a:xfrm>
          <a:prstGeom prst="rect">
            <a:avLst/>
          </a:prstGeom>
          <a:solidFill>
            <a:schemeClr val="bg1"/>
          </a:solidFill>
        </p:spPr>
        <p:txBody>
          <a:bodyPr wrap="none" rtlCol="0">
            <a:spAutoFit/>
          </a:bodyPr>
          <a:lstStyle/>
          <a:p>
            <a:r>
              <a:rPr lang="en-US" dirty="0" smtClean="0"/>
              <a:t>92W</a:t>
            </a:r>
            <a:endParaRPr lang="en-US" dirty="0"/>
          </a:p>
        </p:txBody>
      </p:sp>
      <p:sp>
        <p:nvSpPr>
          <p:cNvPr id="92" name="TextBox 91"/>
          <p:cNvSpPr txBox="1"/>
          <p:nvPr/>
        </p:nvSpPr>
        <p:spPr>
          <a:xfrm>
            <a:off x="11097412" y="6351603"/>
            <a:ext cx="623889" cy="369332"/>
          </a:xfrm>
          <a:prstGeom prst="rect">
            <a:avLst/>
          </a:prstGeom>
          <a:solidFill>
            <a:schemeClr val="bg1"/>
          </a:solidFill>
        </p:spPr>
        <p:txBody>
          <a:bodyPr wrap="none" rtlCol="0">
            <a:spAutoFit/>
          </a:bodyPr>
          <a:lstStyle/>
          <a:p>
            <a:r>
              <a:rPr lang="en-US" dirty="0" smtClean="0"/>
              <a:t>91W</a:t>
            </a:r>
            <a:endParaRPr lang="en-US" dirty="0"/>
          </a:p>
        </p:txBody>
      </p:sp>
      <p:sp>
        <p:nvSpPr>
          <p:cNvPr id="93" name="TextBox 92"/>
          <p:cNvSpPr txBox="1"/>
          <p:nvPr/>
        </p:nvSpPr>
        <p:spPr>
          <a:xfrm>
            <a:off x="6868081" y="6351603"/>
            <a:ext cx="623889" cy="369332"/>
          </a:xfrm>
          <a:prstGeom prst="rect">
            <a:avLst/>
          </a:prstGeom>
          <a:solidFill>
            <a:schemeClr val="bg1"/>
          </a:solidFill>
        </p:spPr>
        <p:txBody>
          <a:bodyPr wrap="none" rtlCol="0">
            <a:spAutoFit/>
          </a:bodyPr>
          <a:lstStyle/>
          <a:p>
            <a:r>
              <a:rPr lang="en-US" dirty="0" smtClean="0"/>
              <a:t>97W</a:t>
            </a:r>
            <a:endParaRPr lang="en-US" dirty="0"/>
          </a:p>
        </p:txBody>
      </p:sp>
      <p:sp>
        <p:nvSpPr>
          <p:cNvPr id="94" name="TextBox 93"/>
          <p:cNvSpPr txBox="1"/>
          <p:nvPr/>
        </p:nvSpPr>
        <p:spPr>
          <a:xfrm>
            <a:off x="2002535" y="1893006"/>
            <a:ext cx="2039470" cy="369332"/>
          </a:xfrm>
          <a:prstGeom prst="rect">
            <a:avLst/>
          </a:prstGeom>
          <a:noFill/>
        </p:spPr>
        <p:txBody>
          <a:bodyPr wrap="square" rtlCol="0">
            <a:spAutoFit/>
          </a:bodyPr>
          <a:lstStyle/>
          <a:p>
            <a:r>
              <a:rPr lang="en-US" dirty="0" err="1" smtClean="0">
                <a:latin typeface="Arial" panose="020B0604020202020204" pitchFamily="34" charset="0"/>
                <a:cs typeface="Arial" panose="020B0604020202020204" pitchFamily="34" charset="0"/>
              </a:rPr>
              <a:t>Obs</a:t>
            </a:r>
            <a:r>
              <a:rPr lang="en-US" dirty="0" smtClean="0">
                <a:latin typeface="Arial" panose="020B0604020202020204" pitchFamily="34" charset="0"/>
                <a:cs typeface="Arial" panose="020B0604020202020204" pitchFamily="34" charset="0"/>
              </a:rPr>
              <a:t> 37 </a:t>
            </a:r>
            <a:r>
              <a:rPr lang="en-US" dirty="0">
                <a:latin typeface="Arial" panose="020B0604020202020204" pitchFamily="34" charset="0"/>
                <a:cs typeface="Arial" panose="020B0604020202020204" pitchFamily="34" charset="0"/>
              </a:rPr>
              <a:t>GHz</a:t>
            </a:r>
          </a:p>
        </p:txBody>
      </p:sp>
      <p:sp>
        <p:nvSpPr>
          <p:cNvPr id="95" name="TextBox 94"/>
          <p:cNvSpPr txBox="1"/>
          <p:nvPr/>
        </p:nvSpPr>
        <p:spPr>
          <a:xfrm>
            <a:off x="8591964" y="1893006"/>
            <a:ext cx="2284294" cy="369332"/>
          </a:xfrm>
          <a:prstGeom prst="rect">
            <a:avLst/>
          </a:prstGeom>
          <a:noFill/>
        </p:spPr>
        <p:txBody>
          <a:bodyPr wrap="square" rtlCol="0">
            <a:spAutoFit/>
          </a:bodyPr>
          <a:lstStyle/>
          <a:p>
            <a:r>
              <a:rPr lang="en-US" dirty="0" err="1" smtClean="0">
                <a:latin typeface="Arial" panose="020B0604020202020204" pitchFamily="34" charset="0"/>
                <a:cs typeface="Arial" panose="020B0604020202020204" pitchFamily="34" charset="0"/>
              </a:rPr>
              <a:t>Obs</a:t>
            </a:r>
            <a:r>
              <a:rPr lang="en-US" dirty="0" smtClean="0">
                <a:latin typeface="Arial" panose="020B0604020202020204" pitchFamily="34" charset="0"/>
                <a:cs typeface="Arial" panose="020B0604020202020204" pitchFamily="34" charset="0"/>
              </a:rPr>
              <a:t> 91.7 </a:t>
            </a:r>
            <a:r>
              <a:rPr lang="en-US" dirty="0">
                <a:latin typeface="Arial" panose="020B0604020202020204" pitchFamily="34" charset="0"/>
                <a:cs typeface="Arial" panose="020B0604020202020204" pitchFamily="34" charset="0"/>
              </a:rPr>
              <a:t>GHz</a:t>
            </a:r>
          </a:p>
        </p:txBody>
      </p:sp>
      <p:sp>
        <p:nvSpPr>
          <p:cNvPr id="97" name="TextBox 96"/>
          <p:cNvSpPr txBox="1"/>
          <p:nvPr/>
        </p:nvSpPr>
        <p:spPr>
          <a:xfrm>
            <a:off x="6558942" y="6087482"/>
            <a:ext cx="401585" cy="295466"/>
          </a:xfrm>
          <a:prstGeom prst="rect">
            <a:avLst/>
          </a:prstGeom>
          <a:solidFill>
            <a:schemeClr val="bg1"/>
          </a:solidFill>
        </p:spPr>
        <p:txBody>
          <a:bodyPr wrap="none" lIns="9144" tIns="9144" rIns="9144" bIns="9144" rtlCol="0">
            <a:spAutoFit/>
          </a:bodyPr>
          <a:lstStyle/>
          <a:p>
            <a:pPr algn="r"/>
            <a:r>
              <a:rPr lang="en-US" dirty="0" smtClean="0"/>
              <a:t>17N</a:t>
            </a:r>
            <a:endParaRPr lang="en-US" dirty="0"/>
          </a:p>
        </p:txBody>
      </p:sp>
      <p:sp>
        <p:nvSpPr>
          <p:cNvPr id="98" name="TextBox 97"/>
          <p:cNvSpPr txBox="1"/>
          <p:nvPr/>
        </p:nvSpPr>
        <p:spPr>
          <a:xfrm>
            <a:off x="6558942" y="5492410"/>
            <a:ext cx="401585" cy="295466"/>
          </a:xfrm>
          <a:prstGeom prst="rect">
            <a:avLst/>
          </a:prstGeom>
          <a:solidFill>
            <a:schemeClr val="bg1"/>
          </a:solidFill>
        </p:spPr>
        <p:txBody>
          <a:bodyPr wrap="none" lIns="9144" tIns="9144" rIns="9144" bIns="9144" rtlCol="0">
            <a:spAutoFit/>
          </a:bodyPr>
          <a:lstStyle/>
          <a:p>
            <a:pPr algn="r"/>
            <a:r>
              <a:rPr lang="en-US" dirty="0" smtClean="0"/>
              <a:t>18N</a:t>
            </a:r>
            <a:endParaRPr lang="en-US" dirty="0"/>
          </a:p>
        </p:txBody>
      </p:sp>
      <p:sp>
        <p:nvSpPr>
          <p:cNvPr id="99" name="TextBox 98"/>
          <p:cNvSpPr txBox="1"/>
          <p:nvPr/>
        </p:nvSpPr>
        <p:spPr>
          <a:xfrm>
            <a:off x="6554423" y="4897338"/>
            <a:ext cx="401585" cy="295466"/>
          </a:xfrm>
          <a:prstGeom prst="rect">
            <a:avLst/>
          </a:prstGeom>
          <a:solidFill>
            <a:schemeClr val="bg1"/>
          </a:solidFill>
        </p:spPr>
        <p:txBody>
          <a:bodyPr wrap="none" lIns="9144" tIns="9144" rIns="9144" bIns="9144" rtlCol="0">
            <a:spAutoFit/>
          </a:bodyPr>
          <a:lstStyle/>
          <a:p>
            <a:pPr algn="r"/>
            <a:r>
              <a:rPr lang="en-US" dirty="0" smtClean="0"/>
              <a:t>19N</a:t>
            </a:r>
            <a:endParaRPr lang="en-US" dirty="0"/>
          </a:p>
        </p:txBody>
      </p:sp>
      <p:sp>
        <p:nvSpPr>
          <p:cNvPr id="100" name="TextBox 99"/>
          <p:cNvSpPr txBox="1"/>
          <p:nvPr/>
        </p:nvSpPr>
        <p:spPr>
          <a:xfrm>
            <a:off x="6560764" y="4298582"/>
            <a:ext cx="401585" cy="295466"/>
          </a:xfrm>
          <a:prstGeom prst="rect">
            <a:avLst/>
          </a:prstGeom>
          <a:solidFill>
            <a:schemeClr val="bg1"/>
          </a:solidFill>
        </p:spPr>
        <p:txBody>
          <a:bodyPr wrap="none" lIns="9144" tIns="9144" rIns="9144" bIns="9144" rtlCol="0">
            <a:spAutoFit/>
          </a:bodyPr>
          <a:lstStyle/>
          <a:p>
            <a:pPr algn="r"/>
            <a:r>
              <a:rPr lang="en-US" dirty="0" smtClean="0"/>
              <a:t>20N</a:t>
            </a:r>
            <a:endParaRPr lang="en-US" dirty="0"/>
          </a:p>
        </p:txBody>
      </p:sp>
      <p:sp>
        <p:nvSpPr>
          <p:cNvPr id="101" name="TextBox 100"/>
          <p:cNvSpPr txBox="1"/>
          <p:nvPr/>
        </p:nvSpPr>
        <p:spPr>
          <a:xfrm>
            <a:off x="6567105" y="3699826"/>
            <a:ext cx="401585" cy="295466"/>
          </a:xfrm>
          <a:prstGeom prst="rect">
            <a:avLst/>
          </a:prstGeom>
          <a:solidFill>
            <a:schemeClr val="bg1"/>
          </a:solidFill>
        </p:spPr>
        <p:txBody>
          <a:bodyPr wrap="none" lIns="9144" tIns="9144" rIns="9144" bIns="9144" rtlCol="0">
            <a:spAutoFit/>
          </a:bodyPr>
          <a:lstStyle/>
          <a:p>
            <a:pPr algn="r"/>
            <a:r>
              <a:rPr lang="en-US" dirty="0" smtClean="0"/>
              <a:t>21N</a:t>
            </a:r>
            <a:endParaRPr lang="en-US" dirty="0"/>
          </a:p>
        </p:txBody>
      </p:sp>
      <p:sp>
        <p:nvSpPr>
          <p:cNvPr id="102" name="TextBox 101"/>
          <p:cNvSpPr txBox="1"/>
          <p:nvPr/>
        </p:nvSpPr>
        <p:spPr>
          <a:xfrm>
            <a:off x="6554423" y="3095605"/>
            <a:ext cx="401585" cy="295466"/>
          </a:xfrm>
          <a:prstGeom prst="rect">
            <a:avLst/>
          </a:prstGeom>
          <a:solidFill>
            <a:schemeClr val="bg1"/>
          </a:solidFill>
        </p:spPr>
        <p:txBody>
          <a:bodyPr wrap="none" lIns="9144" tIns="9144" rIns="9144" bIns="9144" rtlCol="0">
            <a:spAutoFit/>
          </a:bodyPr>
          <a:lstStyle/>
          <a:p>
            <a:pPr algn="r"/>
            <a:r>
              <a:rPr lang="en-US" dirty="0" smtClean="0"/>
              <a:t>22N</a:t>
            </a:r>
            <a:endParaRPr lang="en-US" dirty="0"/>
          </a:p>
        </p:txBody>
      </p:sp>
      <p:sp>
        <p:nvSpPr>
          <p:cNvPr id="103" name="TextBox 102"/>
          <p:cNvSpPr txBox="1"/>
          <p:nvPr/>
        </p:nvSpPr>
        <p:spPr>
          <a:xfrm>
            <a:off x="6541741" y="2491384"/>
            <a:ext cx="401585" cy="295466"/>
          </a:xfrm>
          <a:prstGeom prst="rect">
            <a:avLst/>
          </a:prstGeom>
          <a:solidFill>
            <a:schemeClr val="bg1"/>
          </a:solidFill>
        </p:spPr>
        <p:txBody>
          <a:bodyPr wrap="none" lIns="9144" tIns="9144" rIns="9144" bIns="9144" rtlCol="0">
            <a:spAutoFit/>
          </a:bodyPr>
          <a:lstStyle/>
          <a:p>
            <a:pPr algn="r"/>
            <a:r>
              <a:rPr lang="en-US" dirty="0" smtClean="0"/>
              <a:t>23N</a:t>
            </a:r>
            <a:endParaRPr lang="en-US" dirty="0"/>
          </a:p>
        </p:txBody>
      </p:sp>
      <p:sp>
        <p:nvSpPr>
          <p:cNvPr id="104" name="TextBox 103"/>
          <p:cNvSpPr txBox="1"/>
          <p:nvPr/>
        </p:nvSpPr>
        <p:spPr>
          <a:xfrm>
            <a:off x="90062" y="6076838"/>
            <a:ext cx="401585" cy="295466"/>
          </a:xfrm>
          <a:prstGeom prst="rect">
            <a:avLst/>
          </a:prstGeom>
          <a:solidFill>
            <a:schemeClr val="bg1"/>
          </a:solidFill>
        </p:spPr>
        <p:txBody>
          <a:bodyPr wrap="none" lIns="9144" tIns="9144" rIns="9144" bIns="9144" rtlCol="0">
            <a:spAutoFit/>
          </a:bodyPr>
          <a:lstStyle/>
          <a:p>
            <a:pPr algn="r"/>
            <a:r>
              <a:rPr lang="en-US" dirty="0" smtClean="0"/>
              <a:t>17N</a:t>
            </a:r>
            <a:endParaRPr lang="en-US" dirty="0"/>
          </a:p>
        </p:txBody>
      </p:sp>
      <p:sp>
        <p:nvSpPr>
          <p:cNvPr id="105" name="TextBox 104"/>
          <p:cNvSpPr txBox="1"/>
          <p:nvPr/>
        </p:nvSpPr>
        <p:spPr>
          <a:xfrm>
            <a:off x="90062" y="5481766"/>
            <a:ext cx="401585" cy="295466"/>
          </a:xfrm>
          <a:prstGeom prst="rect">
            <a:avLst/>
          </a:prstGeom>
          <a:solidFill>
            <a:schemeClr val="bg1"/>
          </a:solidFill>
        </p:spPr>
        <p:txBody>
          <a:bodyPr wrap="none" lIns="9144" tIns="9144" rIns="9144" bIns="9144" rtlCol="0">
            <a:spAutoFit/>
          </a:bodyPr>
          <a:lstStyle/>
          <a:p>
            <a:pPr algn="r"/>
            <a:r>
              <a:rPr lang="en-US" dirty="0" smtClean="0"/>
              <a:t>18N</a:t>
            </a:r>
            <a:endParaRPr lang="en-US" dirty="0"/>
          </a:p>
        </p:txBody>
      </p:sp>
      <p:sp>
        <p:nvSpPr>
          <p:cNvPr id="106" name="TextBox 105"/>
          <p:cNvSpPr txBox="1"/>
          <p:nvPr/>
        </p:nvSpPr>
        <p:spPr>
          <a:xfrm>
            <a:off x="85543" y="4886694"/>
            <a:ext cx="401585" cy="295466"/>
          </a:xfrm>
          <a:prstGeom prst="rect">
            <a:avLst/>
          </a:prstGeom>
          <a:solidFill>
            <a:schemeClr val="bg1"/>
          </a:solidFill>
        </p:spPr>
        <p:txBody>
          <a:bodyPr wrap="none" lIns="9144" tIns="9144" rIns="9144" bIns="9144" rtlCol="0">
            <a:spAutoFit/>
          </a:bodyPr>
          <a:lstStyle/>
          <a:p>
            <a:pPr algn="r"/>
            <a:r>
              <a:rPr lang="en-US" dirty="0" smtClean="0"/>
              <a:t>19N</a:t>
            </a:r>
            <a:endParaRPr lang="en-US" dirty="0"/>
          </a:p>
        </p:txBody>
      </p:sp>
      <p:sp>
        <p:nvSpPr>
          <p:cNvPr id="107" name="TextBox 106"/>
          <p:cNvSpPr txBox="1"/>
          <p:nvPr/>
        </p:nvSpPr>
        <p:spPr>
          <a:xfrm>
            <a:off x="91884" y="4287938"/>
            <a:ext cx="401585" cy="295466"/>
          </a:xfrm>
          <a:prstGeom prst="rect">
            <a:avLst/>
          </a:prstGeom>
          <a:solidFill>
            <a:schemeClr val="bg1"/>
          </a:solidFill>
        </p:spPr>
        <p:txBody>
          <a:bodyPr wrap="none" lIns="9144" tIns="9144" rIns="9144" bIns="9144" rtlCol="0">
            <a:spAutoFit/>
          </a:bodyPr>
          <a:lstStyle/>
          <a:p>
            <a:pPr algn="r"/>
            <a:r>
              <a:rPr lang="en-US" dirty="0" smtClean="0"/>
              <a:t>20N</a:t>
            </a:r>
            <a:endParaRPr lang="en-US" dirty="0"/>
          </a:p>
        </p:txBody>
      </p:sp>
      <p:sp>
        <p:nvSpPr>
          <p:cNvPr id="108" name="TextBox 107"/>
          <p:cNvSpPr txBox="1"/>
          <p:nvPr/>
        </p:nvSpPr>
        <p:spPr>
          <a:xfrm>
            <a:off x="98225" y="3689182"/>
            <a:ext cx="401585" cy="295466"/>
          </a:xfrm>
          <a:prstGeom prst="rect">
            <a:avLst/>
          </a:prstGeom>
          <a:solidFill>
            <a:schemeClr val="bg1"/>
          </a:solidFill>
        </p:spPr>
        <p:txBody>
          <a:bodyPr wrap="none" lIns="9144" tIns="9144" rIns="9144" bIns="9144" rtlCol="0">
            <a:spAutoFit/>
          </a:bodyPr>
          <a:lstStyle/>
          <a:p>
            <a:pPr algn="r"/>
            <a:r>
              <a:rPr lang="en-US" dirty="0" smtClean="0"/>
              <a:t>21N</a:t>
            </a:r>
            <a:endParaRPr lang="en-US" dirty="0"/>
          </a:p>
        </p:txBody>
      </p:sp>
      <p:sp>
        <p:nvSpPr>
          <p:cNvPr id="109" name="TextBox 108"/>
          <p:cNvSpPr txBox="1"/>
          <p:nvPr/>
        </p:nvSpPr>
        <p:spPr>
          <a:xfrm>
            <a:off x="85543" y="3084961"/>
            <a:ext cx="401585" cy="295466"/>
          </a:xfrm>
          <a:prstGeom prst="rect">
            <a:avLst/>
          </a:prstGeom>
          <a:solidFill>
            <a:schemeClr val="bg1"/>
          </a:solidFill>
        </p:spPr>
        <p:txBody>
          <a:bodyPr wrap="none" lIns="9144" tIns="9144" rIns="9144" bIns="9144" rtlCol="0">
            <a:spAutoFit/>
          </a:bodyPr>
          <a:lstStyle/>
          <a:p>
            <a:pPr algn="r"/>
            <a:r>
              <a:rPr lang="en-US" dirty="0" smtClean="0"/>
              <a:t>22N</a:t>
            </a:r>
            <a:endParaRPr lang="en-US" dirty="0"/>
          </a:p>
        </p:txBody>
      </p:sp>
      <p:sp>
        <p:nvSpPr>
          <p:cNvPr id="110" name="TextBox 109"/>
          <p:cNvSpPr txBox="1"/>
          <p:nvPr/>
        </p:nvSpPr>
        <p:spPr>
          <a:xfrm>
            <a:off x="72861" y="2480740"/>
            <a:ext cx="401585" cy="295466"/>
          </a:xfrm>
          <a:prstGeom prst="rect">
            <a:avLst/>
          </a:prstGeom>
          <a:solidFill>
            <a:schemeClr val="bg1"/>
          </a:solidFill>
        </p:spPr>
        <p:txBody>
          <a:bodyPr wrap="none" lIns="9144" tIns="9144" rIns="9144" bIns="9144" rtlCol="0">
            <a:spAutoFit/>
          </a:bodyPr>
          <a:lstStyle/>
          <a:p>
            <a:pPr algn="r"/>
            <a:r>
              <a:rPr lang="en-US" dirty="0" smtClean="0"/>
              <a:t>23N</a:t>
            </a:r>
            <a:endParaRPr lang="en-US" dirty="0"/>
          </a:p>
        </p:txBody>
      </p:sp>
    </p:spTree>
    <p:extLst>
      <p:ext uri="{BB962C8B-B14F-4D97-AF65-F5344CB8AC3E}">
        <p14:creationId xmlns:p14="http://schemas.microsoft.com/office/powerpoint/2010/main" val="2034638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2209800" y="248573"/>
            <a:ext cx="7772400"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smtClean="0"/>
              <a:t>WSM6 Microphysics,</a:t>
            </a:r>
          </a:p>
          <a:p>
            <a:pPr algn="ctr"/>
            <a:r>
              <a:rPr lang="en-US" sz="4800" dirty="0" smtClean="0"/>
              <a:t>New Lookup Table</a:t>
            </a:r>
            <a:endParaRPr lang="en-US" sz="4800" dirty="0"/>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0386" y="174737"/>
            <a:ext cx="2007344" cy="1625949"/>
          </a:xfrm>
          <a:prstGeom prst="rect">
            <a:avLst/>
          </a:prstGeom>
          <a:noFill/>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964267" y="174737"/>
            <a:ext cx="2007344" cy="1625949"/>
          </a:xfrm>
          <a:prstGeom prst="rect">
            <a:avLst/>
          </a:prstGeom>
          <a:noFill/>
        </p:spPr>
      </p:pic>
      <p:pic>
        <p:nvPicPr>
          <p:cNvPr id="2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74320" y="2048256"/>
            <a:ext cx="5257799" cy="4680020"/>
          </a:xfrm>
          <a:prstGeom prst="rect">
            <a:avLst/>
          </a:prstGeom>
          <a:noFill/>
        </p:spPr>
      </p:pic>
      <p:pic>
        <p:nvPicPr>
          <p:cNvPr id="29"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748272" y="2048256"/>
            <a:ext cx="5257800" cy="4680020"/>
          </a:xfrm>
          <a:prstGeom prst="rect">
            <a:avLst/>
          </a:prstGeom>
          <a:noFill/>
        </p:spPr>
      </p:pic>
      <p:grpSp>
        <p:nvGrpSpPr>
          <p:cNvPr id="61" name="Group 60"/>
          <p:cNvGrpSpPr/>
          <p:nvPr/>
        </p:nvGrpSpPr>
        <p:grpSpPr>
          <a:xfrm>
            <a:off x="5689439" y="1934865"/>
            <a:ext cx="817934" cy="4786070"/>
            <a:chOff x="5082971" y="-149338"/>
            <a:chExt cx="705491" cy="4128121"/>
          </a:xfrm>
        </p:grpSpPr>
        <p:grpSp>
          <p:nvGrpSpPr>
            <p:cNvPr id="62" name="Group 61"/>
            <p:cNvGrpSpPr/>
            <p:nvPr/>
          </p:nvGrpSpPr>
          <p:grpSpPr>
            <a:xfrm rot="16200000">
              <a:off x="3282880" y="1650753"/>
              <a:ext cx="4128121" cy="527940"/>
              <a:chOff x="1" y="7163500"/>
              <a:chExt cx="4211205" cy="538565"/>
            </a:xfrm>
          </p:grpSpPr>
          <p:pic>
            <p:nvPicPr>
              <p:cNvPr id="70" name="Picture 69"/>
              <p:cNvPicPr>
                <a:picLocks noChangeAspect="1"/>
              </p:cNvPicPr>
              <p:nvPr/>
            </p:nvPicPr>
            <p:blipFill rotWithShape="1">
              <a:blip r:embed="rId7">
                <a:extLst>
                  <a:ext uri="{28A0092B-C50C-407E-A947-70E740481C1C}">
                    <a14:useLocalDpi xmlns:a14="http://schemas.microsoft.com/office/drawing/2010/main" val="0"/>
                  </a:ext>
                </a:extLst>
              </a:blip>
              <a:srcRect l="89641"/>
              <a:stretch/>
            </p:blipFill>
            <p:spPr>
              <a:xfrm rot="5400000">
                <a:off x="1836321" y="5327180"/>
                <a:ext cx="538565" cy="4211205"/>
              </a:xfrm>
              <a:prstGeom prst="rect">
                <a:avLst/>
              </a:prstGeom>
            </p:spPr>
          </p:pic>
          <p:sp>
            <p:nvSpPr>
              <p:cNvPr id="71" name="Rectangle 70"/>
              <p:cNvSpPr/>
              <p:nvPr/>
            </p:nvSpPr>
            <p:spPr>
              <a:xfrm>
                <a:off x="396849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362102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3273552"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a:off x="2926080"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257860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23113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188366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a:off x="1536192"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1188720"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84124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49377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14630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p:cNvGrpSpPr/>
            <p:nvPr/>
          </p:nvGrpSpPr>
          <p:grpSpPr>
            <a:xfrm>
              <a:off x="5297350" y="-124895"/>
              <a:ext cx="491112" cy="3726941"/>
              <a:chOff x="5297350" y="-124895"/>
              <a:chExt cx="491112" cy="3726941"/>
            </a:xfrm>
          </p:grpSpPr>
          <p:sp>
            <p:nvSpPr>
              <p:cNvPr id="64" name="TextBox 63"/>
              <p:cNvSpPr txBox="1"/>
              <p:nvPr/>
            </p:nvSpPr>
            <p:spPr>
              <a:xfrm>
                <a:off x="5297350" y="3283487"/>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100</a:t>
                </a:r>
                <a:endParaRPr lang="en-US" dirty="0">
                  <a:latin typeface="Arial" panose="020B0604020202020204" pitchFamily="34" charset="0"/>
                  <a:cs typeface="Arial" panose="020B0604020202020204" pitchFamily="34" charset="0"/>
                </a:endParaRPr>
              </a:p>
            </p:txBody>
          </p:sp>
          <p:sp>
            <p:nvSpPr>
              <p:cNvPr id="65" name="TextBox 64"/>
              <p:cNvSpPr txBox="1"/>
              <p:nvPr/>
            </p:nvSpPr>
            <p:spPr>
              <a:xfrm>
                <a:off x="5297350" y="2601811"/>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140</a:t>
                </a:r>
                <a:endParaRPr lang="en-US" dirty="0">
                  <a:latin typeface="Arial" panose="020B0604020202020204" pitchFamily="34" charset="0"/>
                  <a:cs typeface="Arial" panose="020B0604020202020204" pitchFamily="34" charset="0"/>
                </a:endParaRPr>
              </a:p>
            </p:txBody>
          </p:sp>
          <p:sp>
            <p:nvSpPr>
              <p:cNvPr id="66" name="TextBox 65"/>
              <p:cNvSpPr txBox="1"/>
              <p:nvPr/>
            </p:nvSpPr>
            <p:spPr>
              <a:xfrm>
                <a:off x="5297350" y="1920134"/>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180</a:t>
                </a:r>
                <a:endParaRPr lang="en-US" dirty="0">
                  <a:latin typeface="Arial" panose="020B0604020202020204" pitchFamily="34" charset="0"/>
                  <a:cs typeface="Arial" panose="020B0604020202020204" pitchFamily="34" charset="0"/>
                </a:endParaRPr>
              </a:p>
            </p:txBody>
          </p:sp>
          <p:sp>
            <p:nvSpPr>
              <p:cNvPr id="67" name="TextBox 66"/>
              <p:cNvSpPr txBox="1"/>
              <p:nvPr/>
            </p:nvSpPr>
            <p:spPr>
              <a:xfrm>
                <a:off x="5297350" y="1238459"/>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220</a:t>
                </a:r>
                <a:endParaRPr lang="en-US" dirty="0">
                  <a:latin typeface="Arial" panose="020B0604020202020204" pitchFamily="34" charset="0"/>
                  <a:cs typeface="Arial" panose="020B0604020202020204" pitchFamily="34" charset="0"/>
                </a:endParaRPr>
              </a:p>
            </p:txBody>
          </p:sp>
          <p:sp>
            <p:nvSpPr>
              <p:cNvPr id="68" name="TextBox 67"/>
              <p:cNvSpPr txBox="1"/>
              <p:nvPr/>
            </p:nvSpPr>
            <p:spPr>
              <a:xfrm>
                <a:off x="5297350" y="556782"/>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260</a:t>
                </a:r>
                <a:endParaRPr lang="en-US" dirty="0">
                  <a:latin typeface="Arial" panose="020B0604020202020204" pitchFamily="34" charset="0"/>
                  <a:cs typeface="Arial" panose="020B0604020202020204" pitchFamily="34" charset="0"/>
                </a:endParaRPr>
              </a:p>
            </p:txBody>
          </p:sp>
          <p:sp>
            <p:nvSpPr>
              <p:cNvPr id="69" name="TextBox 68"/>
              <p:cNvSpPr txBox="1"/>
              <p:nvPr/>
            </p:nvSpPr>
            <p:spPr>
              <a:xfrm>
                <a:off x="5297350" y="-124895"/>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300</a:t>
                </a:r>
                <a:endParaRPr lang="en-US" dirty="0">
                  <a:latin typeface="Arial" panose="020B0604020202020204" pitchFamily="34" charset="0"/>
                  <a:cs typeface="Arial" panose="020B0604020202020204" pitchFamily="34" charset="0"/>
                </a:endParaRPr>
              </a:p>
            </p:txBody>
          </p:sp>
        </p:grpSp>
      </p:grpSp>
      <p:sp>
        <p:nvSpPr>
          <p:cNvPr id="83" name="TextBox 82"/>
          <p:cNvSpPr txBox="1"/>
          <p:nvPr/>
        </p:nvSpPr>
        <p:spPr>
          <a:xfrm>
            <a:off x="4631118" y="1648377"/>
            <a:ext cx="3001847"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Brightness Temperature (K)</a:t>
            </a:r>
            <a:endParaRPr lang="en-US" dirty="0">
              <a:latin typeface="Arial" panose="020B0604020202020204" pitchFamily="34" charset="0"/>
              <a:cs typeface="Arial" panose="020B0604020202020204" pitchFamily="34" charset="0"/>
            </a:endParaRPr>
          </a:p>
        </p:txBody>
      </p:sp>
      <p:sp>
        <p:nvSpPr>
          <p:cNvPr id="2" name="Rectangle 1"/>
          <p:cNvSpPr/>
          <p:nvPr/>
        </p:nvSpPr>
        <p:spPr>
          <a:xfrm>
            <a:off x="1584960" y="2086000"/>
            <a:ext cx="2773680" cy="156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108915" y="2077672"/>
            <a:ext cx="2773680" cy="156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002535" y="1893006"/>
            <a:ext cx="203947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CRTM 36.5 </a:t>
            </a:r>
            <a:r>
              <a:rPr lang="en-US" dirty="0">
                <a:latin typeface="Arial" panose="020B0604020202020204" pitchFamily="34" charset="0"/>
                <a:cs typeface="Arial" panose="020B0604020202020204" pitchFamily="34" charset="0"/>
              </a:rPr>
              <a:t>GHz</a:t>
            </a:r>
          </a:p>
        </p:txBody>
      </p:sp>
      <p:sp>
        <p:nvSpPr>
          <p:cNvPr id="60" name="TextBox 59"/>
          <p:cNvSpPr txBox="1"/>
          <p:nvPr/>
        </p:nvSpPr>
        <p:spPr>
          <a:xfrm>
            <a:off x="8591964" y="1893006"/>
            <a:ext cx="2284294"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CRTM 89 </a:t>
            </a:r>
            <a:r>
              <a:rPr lang="en-US" dirty="0">
                <a:latin typeface="Arial" panose="020B0604020202020204" pitchFamily="34" charset="0"/>
                <a:cs typeface="Arial" panose="020B0604020202020204" pitchFamily="34" charset="0"/>
              </a:rPr>
              <a:t>GHz</a:t>
            </a:r>
          </a:p>
        </p:txBody>
      </p:sp>
      <p:sp>
        <p:nvSpPr>
          <p:cNvPr id="86" name="TextBox 85"/>
          <p:cNvSpPr txBox="1"/>
          <p:nvPr/>
        </p:nvSpPr>
        <p:spPr>
          <a:xfrm>
            <a:off x="238865" y="-47546"/>
            <a:ext cx="1867177"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Obs. </a:t>
            </a:r>
            <a:r>
              <a:rPr lang="en-US" dirty="0">
                <a:latin typeface="Arial" panose="020B0604020202020204" pitchFamily="34" charset="0"/>
                <a:cs typeface="Arial" panose="020B0604020202020204" pitchFamily="34" charset="0"/>
              </a:rPr>
              <a:t>3</a:t>
            </a:r>
            <a:r>
              <a:rPr lang="en-US" dirty="0" smtClean="0">
                <a:latin typeface="Arial" panose="020B0604020202020204" pitchFamily="34" charset="0"/>
                <a:cs typeface="Arial" panose="020B0604020202020204" pitchFamily="34" charset="0"/>
              </a:rPr>
              <a:t>7 </a:t>
            </a:r>
            <a:r>
              <a:rPr lang="en-US" dirty="0">
                <a:latin typeface="Arial" panose="020B0604020202020204" pitchFamily="34" charset="0"/>
                <a:cs typeface="Arial" panose="020B0604020202020204" pitchFamily="34" charset="0"/>
              </a:rPr>
              <a:t>GHz</a:t>
            </a:r>
          </a:p>
        </p:txBody>
      </p:sp>
      <p:sp>
        <p:nvSpPr>
          <p:cNvPr id="87" name="TextBox 86"/>
          <p:cNvSpPr txBox="1"/>
          <p:nvPr/>
        </p:nvSpPr>
        <p:spPr>
          <a:xfrm>
            <a:off x="112922" y="6233048"/>
            <a:ext cx="401585" cy="295466"/>
          </a:xfrm>
          <a:prstGeom prst="rect">
            <a:avLst/>
          </a:prstGeom>
          <a:solidFill>
            <a:schemeClr val="bg1"/>
          </a:solidFill>
        </p:spPr>
        <p:txBody>
          <a:bodyPr wrap="none" lIns="9144" tIns="9144" rIns="9144" bIns="9144" rtlCol="0">
            <a:spAutoFit/>
          </a:bodyPr>
          <a:lstStyle/>
          <a:p>
            <a:pPr algn="r"/>
            <a:r>
              <a:rPr lang="en-US" dirty="0" smtClean="0"/>
              <a:t>17N</a:t>
            </a:r>
            <a:endParaRPr lang="en-US" dirty="0"/>
          </a:p>
        </p:txBody>
      </p:sp>
      <p:sp>
        <p:nvSpPr>
          <p:cNvPr id="88" name="TextBox 87"/>
          <p:cNvSpPr txBox="1"/>
          <p:nvPr/>
        </p:nvSpPr>
        <p:spPr>
          <a:xfrm>
            <a:off x="112922" y="5569396"/>
            <a:ext cx="401585" cy="295466"/>
          </a:xfrm>
          <a:prstGeom prst="rect">
            <a:avLst/>
          </a:prstGeom>
          <a:solidFill>
            <a:schemeClr val="bg1"/>
          </a:solidFill>
        </p:spPr>
        <p:txBody>
          <a:bodyPr wrap="none" lIns="9144" tIns="9144" rIns="9144" bIns="9144" rtlCol="0">
            <a:spAutoFit/>
          </a:bodyPr>
          <a:lstStyle/>
          <a:p>
            <a:pPr algn="r"/>
            <a:r>
              <a:rPr lang="en-US" dirty="0" smtClean="0"/>
              <a:t>18N</a:t>
            </a:r>
            <a:endParaRPr lang="en-US" dirty="0"/>
          </a:p>
        </p:txBody>
      </p:sp>
      <p:sp>
        <p:nvSpPr>
          <p:cNvPr id="89" name="TextBox 88"/>
          <p:cNvSpPr txBox="1"/>
          <p:nvPr/>
        </p:nvSpPr>
        <p:spPr>
          <a:xfrm>
            <a:off x="108403" y="4913364"/>
            <a:ext cx="401585" cy="295466"/>
          </a:xfrm>
          <a:prstGeom prst="rect">
            <a:avLst/>
          </a:prstGeom>
          <a:solidFill>
            <a:schemeClr val="bg1"/>
          </a:solidFill>
        </p:spPr>
        <p:txBody>
          <a:bodyPr wrap="none" lIns="9144" tIns="9144" rIns="9144" bIns="9144" rtlCol="0">
            <a:spAutoFit/>
          </a:bodyPr>
          <a:lstStyle/>
          <a:p>
            <a:pPr algn="r"/>
            <a:r>
              <a:rPr lang="en-US" dirty="0" smtClean="0"/>
              <a:t>19N</a:t>
            </a:r>
            <a:endParaRPr lang="en-US" dirty="0"/>
          </a:p>
        </p:txBody>
      </p:sp>
      <p:sp>
        <p:nvSpPr>
          <p:cNvPr id="90" name="TextBox 89"/>
          <p:cNvSpPr txBox="1"/>
          <p:nvPr/>
        </p:nvSpPr>
        <p:spPr>
          <a:xfrm>
            <a:off x="114744" y="4253648"/>
            <a:ext cx="401585" cy="295466"/>
          </a:xfrm>
          <a:prstGeom prst="rect">
            <a:avLst/>
          </a:prstGeom>
          <a:solidFill>
            <a:schemeClr val="bg1"/>
          </a:solidFill>
        </p:spPr>
        <p:txBody>
          <a:bodyPr wrap="none" lIns="9144" tIns="9144" rIns="9144" bIns="9144" rtlCol="0">
            <a:spAutoFit/>
          </a:bodyPr>
          <a:lstStyle/>
          <a:p>
            <a:pPr algn="r"/>
            <a:r>
              <a:rPr lang="en-US" dirty="0" smtClean="0"/>
              <a:t>20N</a:t>
            </a:r>
            <a:endParaRPr lang="en-US" dirty="0"/>
          </a:p>
        </p:txBody>
      </p:sp>
      <p:sp>
        <p:nvSpPr>
          <p:cNvPr id="91" name="TextBox 90"/>
          <p:cNvSpPr txBox="1"/>
          <p:nvPr/>
        </p:nvSpPr>
        <p:spPr>
          <a:xfrm>
            <a:off x="121085" y="3609172"/>
            <a:ext cx="401585" cy="295466"/>
          </a:xfrm>
          <a:prstGeom prst="rect">
            <a:avLst/>
          </a:prstGeom>
          <a:solidFill>
            <a:schemeClr val="bg1"/>
          </a:solidFill>
        </p:spPr>
        <p:txBody>
          <a:bodyPr wrap="none" lIns="9144" tIns="9144" rIns="9144" bIns="9144" rtlCol="0">
            <a:spAutoFit/>
          </a:bodyPr>
          <a:lstStyle/>
          <a:p>
            <a:pPr algn="r"/>
            <a:r>
              <a:rPr lang="en-US" dirty="0" smtClean="0"/>
              <a:t>21N</a:t>
            </a:r>
            <a:endParaRPr lang="en-US" dirty="0"/>
          </a:p>
        </p:txBody>
      </p:sp>
      <p:sp>
        <p:nvSpPr>
          <p:cNvPr id="92" name="TextBox 91"/>
          <p:cNvSpPr txBox="1"/>
          <p:nvPr/>
        </p:nvSpPr>
        <p:spPr>
          <a:xfrm>
            <a:off x="108403" y="2951611"/>
            <a:ext cx="401585" cy="295466"/>
          </a:xfrm>
          <a:prstGeom prst="rect">
            <a:avLst/>
          </a:prstGeom>
          <a:solidFill>
            <a:schemeClr val="bg1"/>
          </a:solidFill>
        </p:spPr>
        <p:txBody>
          <a:bodyPr wrap="none" lIns="9144" tIns="9144" rIns="9144" bIns="9144" rtlCol="0">
            <a:spAutoFit/>
          </a:bodyPr>
          <a:lstStyle/>
          <a:p>
            <a:pPr algn="r"/>
            <a:r>
              <a:rPr lang="en-US" dirty="0" smtClean="0"/>
              <a:t>22N</a:t>
            </a:r>
            <a:endParaRPr lang="en-US" dirty="0"/>
          </a:p>
        </p:txBody>
      </p:sp>
      <p:sp>
        <p:nvSpPr>
          <p:cNvPr id="93" name="TextBox 92"/>
          <p:cNvSpPr txBox="1"/>
          <p:nvPr/>
        </p:nvSpPr>
        <p:spPr>
          <a:xfrm>
            <a:off x="95721" y="2294050"/>
            <a:ext cx="401585" cy="295466"/>
          </a:xfrm>
          <a:prstGeom prst="rect">
            <a:avLst/>
          </a:prstGeom>
          <a:solidFill>
            <a:schemeClr val="bg1"/>
          </a:solidFill>
        </p:spPr>
        <p:txBody>
          <a:bodyPr wrap="none" lIns="9144" tIns="9144" rIns="9144" bIns="9144" rtlCol="0">
            <a:spAutoFit/>
          </a:bodyPr>
          <a:lstStyle/>
          <a:p>
            <a:pPr algn="r"/>
            <a:r>
              <a:rPr lang="en-US" dirty="0" smtClean="0"/>
              <a:t>23N</a:t>
            </a:r>
            <a:endParaRPr lang="en-US" dirty="0"/>
          </a:p>
        </p:txBody>
      </p:sp>
      <p:sp>
        <p:nvSpPr>
          <p:cNvPr id="94" name="TextBox 93"/>
          <p:cNvSpPr txBox="1"/>
          <p:nvPr/>
        </p:nvSpPr>
        <p:spPr>
          <a:xfrm>
            <a:off x="1144567" y="6511623"/>
            <a:ext cx="623889" cy="295466"/>
          </a:xfrm>
          <a:prstGeom prst="rect">
            <a:avLst/>
          </a:prstGeom>
          <a:solidFill>
            <a:schemeClr val="bg1"/>
          </a:solidFill>
        </p:spPr>
        <p:txBody>
          <a:bodyPr wrap="none" tIns="9144" bIns="9144" rtlCol="0">
            <a:spAutoFit/>
          </a:bodyPr>
          <a:lstStyle/>
          <a:p>
            <a:r>
              <a:rPr lang="en-US" dirty="0" smtClean="0"/>
              <a:t>96W</a:t>
            </a:r>
            <a:endParaRPr lang="en-US" dirty="0"/>
          </a:p>
        </p:txBody>
      </p:sp>
      <p:sp>
        <p:nvSpPr>
          <p:cNvPr id="95" name="TextBox 94"/>
          <p:cNvSpPr txBox="1"/>
          <p:nvPr/>
        </p:nvSpPr>
        <p:spPr>
          <a:xfrm>
            <a:off x="1840768" y="6511623"/>
            <a:ext cx="623889" cy="295466"/>
          </a:xfrm>
          <a:prstGeom prst="rect">
            <a:avLst/>
          </a:prstGeom>
          <a:solidFill>
            <a:schemeClr val="bg1"/>
          </a:solidFill>
        </p:spPr>
        <p:txBody>
          <a:bodyPr wrap="none" tIns="9144" bIns="9144" rtlCol="0">
            <a:spAutoFit/>
          </a:bodyPr>
          <a:lstStyle/>
          <a:p>
            <a:r>
              <a:rPr lang="en-US" dirty="0" smtClean="0"/>
              <a:t>95W</a:t>
            </a:r>
            <a:endParaRPr lang="en-US" dirty="0"/>
          </a:p>
        </p:txBody>
      </p:sp>
      <p:sp>
        <p:nvSpPr>
          <p:cNvPr id="96" name="TextBox 95"/>
          <p:cNvSpPr txBox="1"/>
          <p:nvPr/>
        </p:nvSpPr>
        <p:spPr>
          <a:xfrm>
            <a:off x="2561734" y="6511623"/>
            <a:ext cx="623889" cy="295466"/>
          </a:xfrm>
          <a:prstGeom prst="rect">
            <a:avLst/>
          </a:prstGeom>
          <a:solidFill>
            <a:schemeClr val="bg1"/>
          </a:solidFill>
        </p:spPr>
        <p:txBody>
          <a:bodyPr wrap="none" tIns="9144" bIns="9144" rtlCol="0">
            <a:spAutoFit/>
          </a:bodyPr>
          <a:lstStyle/>
          <a:p>
            <a:r>
              <a:rPr lang="en-US" dirty="0" smtClean="0"/>
              <a:t>94W</a:t>
            </a:r>
            <a:endParaRPr lang="en-US" dirty="0"/>
          </a:p>
        </p:txBody>
      </p:sp>
      <p:sp>
        <p:nvSpPr>
          <p:cNvPr id="97" name="TextBox 96"/>
          <p:cNvSpPr txBox="1"/>
          <p:nvPr/>
        </p:nvSpPr>
        <p:spPr>
          <a:xfrm>
            <a:off x="3275080" y="6511623"/>
            <a:ext cx="623889" cy="295466"/>
          </a:xfrm>
          <a:prstGeom prst="rect">
            <a:avLst/>
          </a:prstGeom>
          <a:solidFill>
            <a:schemeClr val="bg1"/>
          </a:solidFill>
        </p:spPr>
        <p:txBody>
          <a:bodyPr wrap="none" tIns="9144" bIns="9144" rtlCol="0">
            <a:spAutoFit/>
          </a:bodyPr>
          <a:lstStyle/>
          <a:p>
            <a:r>
              <a:rPr lang="en-US" dirty="0" smtClean="0"/>
              <a:t>93W</a:t>
            </a:r>
            <a:endParaRPr lang="en-US" dirty="0"/>
          </a:p>
        </p:txBody>
      </p:sp>
      <p:sp>
        <p:nvSpPr>
          <p:cNvPr id="98" name="TextBox 97"/>
          <p:cNvSpPr txBox="1"/>
          <p:nvPr/>
        </p:nvSpPr>
        <p:spPr>
          <a:xfrm>
            <a:off x="3988426" y="6511623"/>
            <a:ext cx="623889" cy="295466"/>
          </a:xfrm>
          <a:prstGeom prst="rect">
            <a:avLst/>
          </a:prstGeom>
          <a:solidFill>
            <a:schemeClr val="bg1"/>
          </a:solidFill>
        </p:spPr>
        <p:txBody>
          <a:bodyPr wrap="none" tIns="9144" bIns="9144" rtlCol="0">
            <a:spAutoFit/>
          </a:bodyPr>
          <a:lstStyle/>
          <a:p>
            <a:r>
              <a:rPr lang="en-US" dirty="0" smtClean="0"/>
              <a:t>92W</a:t>
            </a:r>
            <a:endParaRPr lang="en-US" dirty="0"/>
          </a:p>
        </p:txBody>
      </p:sp>
      <p:sp>
        <p:nvSpPr>
          <p:cNvPr id="99" name="TextBox 98"/>
          <p:cNvSpPr txBox="1"/>
          <p:nvPr/>
        </p:nvSpPr>
        <p:spPr>
          <a:xfrm>
            <a:off x="4701772" y="6511623"/>
            <a:ext cx="623889" cy="295466"/>
          </a:xfrm>
          <a:prstGeom prst="rect">
            <a:avLst/>
          </a:prstGeom>
          <a:solidFill>
            <a:schemeClr val="bg1"/>
          </a:solidFill>
        </p:spPr>
        <p:txBody>
          <a:bodyPr wrap="none" tIns="9144" bIns="9144" rtlCol="0">
            <a:spAutoFit/>
          </a:bodyPr>
          <a:lstStyle/>
          <a:p>
            <a:r>
              <a:rPr lang="en-US" dirty="0" smtClean="0"/>
              <a:t>91W</a:t>
            </a:r>
            <a:endParaRPr lang="en-US" dirty="0"/>
          </a:p>
        </p:txBody>
      </p:sp>
      <p:sp>
        <p:nvSpPr>
          <p:cNvPr id="100" name="TextBox 99"/>
          <p:cNvSpPr txBox="1"/>
          <p:nvPr/>
        </p:nvSpPr>
        <p:spPr>
          <a:xfrm>
            <a:off x="426721" y="6511623"/>
            <a:ext cx="623889" cy="295466"/>
          </a:xfrm>
          <a:prstGeom prst="rect">
            <a:avLst/>
          </a:prstGeom>
          <a:solidFill>
            <a:schemeClr val="bg1"/>
          </a:solidFill>
        </p:spPr>
        <p:txBody>
          <a:bodyPr wrap="none" tIns="9144" bIns="9144" rtlCol="0">
            <a:spAutoFit/>
          </a:bodyPr>
          <a:lstStyle/>
          <a:p>
            <a:r>
              <a:rPr lang="en-US" dirty="0" smtClean="0"/>
              <a:t>97W</a:t>
            </a:r>
            <a:endParaRPr lang="en-US" dirty="0"/>
          </a:p>
        </p:txBody>
      </p:sp>
      <p:sp>
        <p:nvSpPr>
          <p:cNvPr id="101" name="TextBox 100"/>
          <p:cNvSpPr txBox="1"/>
          <p:nvPr/>
        </p:nvSpPr>
        <p:spPr>
          <a:xfrm>
            <a:off x="7615545" y="6519243"/>
            <a:ext cx="623889" cy="295466"/>
          </a:xfrm>
          <a:prstGeom prst="rect">
            <a:avLst/>
          </a:prstGeom>
          <a:solidFill>
            <a:schemeClr val="bg1"/>
          </a:solidFill>
        </p:spPr>
        <p:txBody>
          <a:bodyPr wrap="none" tIns="9144" bIns="9144" rtlCol="0">
            <a:spAutoFit/>
          </a:bodyPr>
          <a:lstStyle/>
          <a:p>
            <a:r>
              <a:rPr lang="en-US" dirty="0" smtClean="0"/>
              <a:t>96W</a:t>
            </a:r>
            <a:endParaRPr lang="en-US" dirty="0"/>
          </a:p>
        </p:txBody>
      </p:sp>
      <p:sp>
        <p:nvSpPr>
          <p:cNvPr id="102" name="TextBox 101"/>
          <p:cNvSpPr txBox="1"/>
          <p:nvPr/>
        </p:nvSpPr>
        <p:spPr>
          <a:xfrm>
            <a:off x="8311746" y="6519243"/>
            <a:ext cx="623889" cy="295466"/>
          </a:xfrm>
          <a:prstGeom prst="rect">
            <a:avLst/>
          </a:prstGeom>
          <a:solidFill>
            <a:schemeClr val="bg1"/>
          </a:solidFill>
        </p:spPr>
        <p:txBody>
          <a:bodyPr wrap="none" tIns="9144" bIns="9144" rtlCol="0">
            <a:spAutoFit/>
          </a:bodyPr>
          <a:lstStyle/>
          <a:p>
            <a:r>
              <a:rPr lang="en-US" dirty="0" smtClean="0"/>
              <a:t>95W</a:t>
            </a:r>
            <a:endParaRPr lang="en-US" dirty="0"/>
          </a:p>
        </p:txBody>
      </p:sp>
      <p:sp>
        <p:nvSpPr>
          <p:cNvPr id="103" name="TextBox 102"/>
          <p:cNvSpPr txBox="1"/>
          <p:nvPr/>
        </p:nvSpPr>
        <p:spPr>
          <a:xfrm>
            <a:off x="9032712" y="6519243"/>
            <a:ext cx="623889" cy="295466"/>
          </a:xfrm>
          <a:prstGeom prst="rect">
            <a:avLst/>
          </a:prstGeom>
          <a:solidFill>
            <a:schemeClr val="bg1"/>
          </a:solidFill>
        </p:spPr>
        <p:txBody>
          <a:bodyPr wrap="none" tIns="9144" bIns="9144" rtlCol="0">
            <a:spAutoFit/>
          </a:bodyPr>
          <a:lstStyle/>
          <a:p>
            <a:r>
              <a:rPr lang="en-US" dirty="0" smtClean="0"/>
              <a:t>94W</a:t>
            </a:r>
            <a:endParaRPr lang="en-US" dirty="0"/>
          </a:p>
        </p:txBody>
      </p:sp>
      <p:sp>
        <p:nvSpPr>
          <p:cNvPr id="104" name="TextBox 103"/>
          <p:cNvSpPr txBox="1"/>
          <p:nvPr/>
        </p:nvSpPr>
        <p:spPr>
          <a:xfrm>
            <a:off x="9746058" y="6519243"/>
            <a:ext cx="623889" cy="295466"/>
          </a:xfrm>
          <a:prstGeom prst="rect">
            <a:avLst/>
          </a:prstGeom>
          <a:solidFill>
            <a:schemeClr val="bg1"/>
          </a:solidFill>
        </p:spPr>
        <p:txBody>
          <a:bodyPr wrap="none" tIns="9144" bIns="9144" rtlCol="0">
            <a:spAutoFit/>
          </a:bodyPr>
          <a:lstStyle/>
          <a:p>
            <a:r>
              <a:rPr lang="en-US" dirty="0" smtClean="0"/>
              <a:t>93W</a:t>
            </a:r>
            <a:endParaRPr lang="en-US" dirty="0"/>
          </a:p>
        </p:txBody>
      </p:sp>
      <p:sp>
        <p:nvSpPr>
          <p:cNvPr id="105" name="TextBox 104"/>
          <p:cNvSpPr txBox="1"/>
          <p:nvPr/>
        </p:nvSpPr>
        <p:spPr>
          <a:xfrm>
            <a:off x="10459404" y="6519243"/>
            <a:ext cx="623889" cy="295466"/>
          </a:xfrm>
          <a:prstGeom prst="rect">
            <a:avLst/>
          </a:prstGeom>
          <a:solidFill>
            <a:schemeClr val="bg1"/>
          </a:solidFill>
        </p:spPr>
        <p:txBody>
          <a:bodyPr wrap="none" tIns="9144" bIns="9144" rtlCol="0">
            <a:spAutoFit/>
          </a:bodyPr>
          <a:lstStyle/>
          <a:p>
            <a:r>
              <a:rPr lang="en-US" dirty="0" smtClean="0"/>
              <a:t>92W</a:t>
            </a:r>
            <a:endParaRPr lang="en-US" dirty="0"/>
          </a:p>
        </p:txBody>
      </p:sp>
      <p:sp>
        <p:nvSpPr>
          <p:cNvPr id="106" name="TextBox 105"/>
          <p:cNvSpPr txBox="1"/>
          <p:nvPr/>
        </p:nvSpPr>
        <p:spPr>
          <a:xfrm>
            <a:off x="11172750" y="6519243"/>
            <a:ext cx="623889" cy="295466"/>
          </a:xfrm>
          <a:prstGeom prst="rect">
            <a:avLst/>
          </a:prstGeom>
          <a:solidFill>
            <a:schemeClr val="bg1"/>
          </a:solidFill>
        </p:spPr>
        <p:txBody>
          <a:bodyPr wrap="none" tIns="9144" bIns="9144" rtlCol="0">
            <a:spAutoFit/>
          </a:bodyPr>
          <a:lstStyle/>
          <a:p>
            <a:r>
              <a:rPr lang="en-US" dirty="0" smtClean="0"/>
              <a:t>91W</a:t>
            </a:r>
            <a:endParaRPr lang="en-US" dirty="0"/>
          </a:p>
        </p:txBody>
      </p:sp>
      <p:sp>
        <p:nvSpPr>
          <p:cNvPr id="107" name="TextBox 106"/>
          <p:cNvSpPr txBox="1"/>
          <p:nvPr/>
        </p:nvSpPr>
        <p:spPr>
          <a:xfrm>
            <a:off x="6897699" y="6519243"/>
            <a:ext cx="623889" cy="295466"/>
          </a:xfrm>
          <a:prstGeom prst="rect">
            <a:avLst/>
          </a:prstGeom>
          <a:solidFill>
            <a:schemeClr val="bg1"/>
          </a:solidFill>
        </p:spPr>
        <p:txBody>
          <a:bodyPr wrap="none" tIns="9144" bIns="9144" rtlCol="0">
            <a:spAutoFit/>
          </a:bodyPr>
          <a:lstStyle/>
          <a:p>
            <a:r>
              <a:rPr lang="en-US" dirty="0" smtClean="0"/>
              <a:t>97W</a:t>
            </a:r>
            <a:endParaRPr lang="en-US" dirty="0"/>
          </a:p>
        </p:txBody>
      </p:sp>
      <p:sp>
        <p:nvSpPr>
          <p:cNvPr id="108" name="TextBox 107"/>
          <p:cNvSpPr txBox="1"/>
          <p:nvPr/>
        </p:nvSpPr>
        <p:spPr>
          <a:xfrm>
            <a:off x="6581310" y="6232997"/>
            <a:ext cx="401585" cy="295466"/>
          </a:xfrm>
          <a:prstGeom prst="rect">
            <a:avLst/>
          </a:prstGeom>
          <a:solidFill>
            <a:schemeClr val="bg1"/>
          </a:solidFill>
        </p:spPr>
        <p:txBody>
          <a:bodyPr wrap="none" lIns="9144" tIns="9144" rIns="9144" bIns="9144" rtlCol="0">
            <a:spAutoFit/>
          </a:bodyPr>
          <a:lstStyle/>
          <a:p>
            <a:pPr algn="r"/>
            <a:r>
              <a:rPr lang="en-US" dirty="0" smtClean="0"/>
              <a:t>17N</a:t>
            </a:r>
            <a:endParaRPr lang="en-US" dirty="0"/>
          </a:p>
        </p:txBody>
      </p:sp>
      <p:sp>
        <p:nvSpPr>
          <p:cNvPr id="109" name="TextBox 108"/>
          <p:cNvSpPr txBox="1"/>
          <p:nvPr/>
        </p:nvSpPr>
        <p:spPr>
          <a:xfrm>
            <a:off x="6581310" y="5569345"/>
            <a:ext cx="401585" cy="295466"/>
          </a:xfrm>
          <a:prstGeom prst="rect">
            <a:avLst/>
          </a:prstGeom>
          <a:solidFill>
            <a:schemeClr val="bg1"/>
          </a:solidFill>
        </p:spPr>
        <p:txBody>
          <a:bodyPr wrap="none" lIns="9144" tIns="9144" rIns="9144" bIns="9144" rtlCol="0">
            <a:spAutoFit/>
          </a:bodyPr>
          <a:lstStyle/>
          <a:p>
            <a:pPr algn="r"/>
            <a:r>
              <a:rPr lang="en-US" dirty="0" smtClean="0"/>
              <a:t>18N</a:t>
            </a:r>
            <a:endParaRPr lang="en-US" dirty="0"/>
          </a:p>
        </p:txBody>
      </p:sp>
      <p:sp>
        <p:nvSpPr>
          <p:cNvPr id="110" name="TextBox 109"/>
          <p:cNvSpPr txBox="1"/>
          <p:nvPr/>
        </p:nvSpPr>
        <p:spPr>
          <a:xfrm>
            <a:off x="6576791" y="4913313"/>
            <a:ext cx="401585" cy="295466"/>
          </a:xfrm>
          <a:prstGeom prst="rect">
            <a:avLst/>
          </a:prstGeom>
          <a:solidFill>
            <a:schemeClr val="bg1"/>
          </a:solidFill>
        </p:spPr>
        <p:txBody>
          <a:bodyPr wrap="none" lIns="9144" tIns="9144" rIns="9144" bIns="9144" rtlCol="0">
            <a:spAutoFit/>
          </a:bodyPr>
          <a:lstStyle/>
          <a:p>
            <a:pPr algn="r"/>
            <a:r>
              <a:rPr lang="en-US" dirty="0" smtClean="0"/>
              <a:t>19N</a:t>
            </a:r>
            <a:endParaRPr lang="en-US" dirty="0"/>
          </a:p>
        </p:txBody>
      </p:sp>
      <p:sp>
        <p:nvSpPr>
          <p:cNvPr id="111" name="TextBox 110"/>
          <p:cNvSpPr txBox="1"/>
          <p:nvPr/>
        </p:nvSpPr>
        <p:spPr>
          <a:xfrm>
            <a:off x="6583132" y="4253597"/>
            <a:ext cx="401585" cy="295466"/>
          </a:xfrm>
          <a:prstGeom prst="rect">
            <a:avLst/>
          </a:prstGeom>
          <a:solidFill>
            <a:schemeClr val="bg1"/>
          </a:solidFill>
        </p:spPr>
        <p:txBody>
          <a:bodyPr wrap="none" lIns="9144" tIns="9144" rIns="9144" bIns="9144" rtlCol="0">
            <a:spAutoFit/>
          </a:bodyPr>
          <a:lstStyle/>
          <a:p>
            <a:pPr algn="r"/>
            <a:r>
              <a:rPr lang="en-US" dirty="0" smtClean="0"/>
              <a:t>20N</a:t>
            </a:r>
            <a:endParaRPr lang="en-US" dirty="0"/>
          </a:p>
        </p:txBody>
      </p:sp>
      <p:sp>
        <p:nvSpPr>
          <p:cNvPr id="112" name="TextBox 111"/>
          <p:cNvSpPr txBox="1"/>
          <p:nvPr/>
        </p:nvSpPr>
        <p:spPr>
          <a:xfrm>
            <a:off x="6589473" y="3609121"/>
            <a:ext cx="401585" cy="295466"/>
          </a:xfrm>
          <a:prstGeom prst="rect">
            <a:avLst/>
          </a:prstGeom>
          <a:solidFill>
            <a:schemeClr val="bg1"/>
          </a:solidFill>
        </p:spPr>
        <p:txBody>
          <a:bodyPr wrap="none" lIns="9144" tIns="9144" rIns="9144" bIns="9144" rtlCol="0">
            <a:spAutoFit/>
          </a:bodyPr>
          <a:lstStyle/>
          <a:p>
            <a:pPr algn="r"/>
            <a:r>
              <a:rPr lang="en-US" dirty="0" smtClean="0"/>
              <a:t>21N</a:t>
            </a:r>
            <a:endParaRPr lang="en-US" dirty="0"/>
          </a:p>
        </p:txBody>
      </p:sp>
      <p:sp>
        <p:nvSpPr>
          <p:cNvPr id="113" name="TextBox 112"/>
          <p:cNvSpPr txBox="1"/>
          <p:nvPr/>
        </p:nvSpPr>
        <p:spPr>
          <a:xfrm>
            <a:off x="6576791" y="2951560"/>
            <a:ext cx="401585" cy="295466"/>
          </a:xfrm>
          <a:prstGeom prst="rect">
            <a:avLst/>
          </a:prstGeom>
          <a:solidFill>
            <a:schemeClr val="bg1"/>
          </a:solidFill>
        </p:spPr>
        <p:txBody>
          <a:bodyPr wrap="none" lIns="9144" tIns="9144" rIns="9144" bIns="9144" rtlCol="0">
            <a:spAutoFit/>
          </a:bodyPr>
          <a:lstStyle/>
          <a:p>
            <a:pPr algn="r"/>
            <a:r>
              <a:rPr lang="en-US" dirty="0" smtClean="0"/>
              <a:t>22N</a:t>
            </a:r>
            <a:endParaRPr lang="en-US" dirty="0"/>
          </a:p>
        </p:txBody>
      </p:sp>
      <p:sp>
        <p:nvSpPr>
          <p:cNvPr id="114" name="TextBox 113"/>
          <p:cNvSpPr txBox="1"/>
          <p:nvPr/>
        </p:nvSpPr>
        <p:spPr>
          <a:xfrm>
            <a:off x="6564109" y="2293999"/>
            <a:ext cx="401585" cy="295466"/>
          </a:xfrm>
          <a:prstGeom prst="rect">
            <a:avLst/>
          </a:prstGeom>
          <a:solidFill>
            <a:schemeClr val="bg1"/>
          </a:solidFill>
        </p:spPr>
        <p:txBody>
          <a:bodyPr wrap="none" lIns="9144" tIns="9144" rIns="9144" bIns="9144" rtlCol="0">
            <a:spAutoFit/>
          </a:bodyPr>
          <a:lstStyle/>
          <a:p>
            <a:pPr algn="r"/>
            <a:r>
              <a:rPr lang="en-US" dirty="0" smtClean="0"/>
              <a:t>23N</a:t>
            </a:r>
            <a:endParaRPr lang="en-US" dirty="0"/>
          </a:p>
        </p:txBody>
      </p:sp>
      <p:sp>
        <p:nvSpPr>
          <p:cNvPr id="115" name="TextBox 114"/>
          <p:cNvSpPr txBox="1"/>
          <p:nvPr/>
        </p:nvSpPr>
        <p:spPr>
          <a:xfrm>
            <a:off x="10008871" y="-47546"/>
            <a:ext cx="1867177"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Obs. 91.7 </a:t>
            </a:r>
            <a:r>
              <a:rPr lang="en-US" dirty="0">
                <a:latin typeface="Arial" panose="020B0604020202020204" pitchFamily="34" charset="0"/>
                <a:cs typeface="Arial" panose="020B0604020202020204" pitchFamily="34" charset="0"/>
              </a:rPr>
              <a:t>GHz</a:t>
            </a:r>
          </a:p>
        </p:txBody>
      </p:sp>
    </p:spTree>
    <p:extLst>
      <p:ext uri="{BB962C8B-B14F-4D97-AF65-F5344CB8AC3E}">
        <p14:creationId xmlns:p14="http://schemas.microsoft.com/office/powerpoint/2010/main" val="1525861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2209800" y="248573"/>
            <a:ext cx="7772400"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smtClean="0"/>
              <a:t>Morrison Microphysics,</a:t>
            </a:r>
          </a:p>
          <a:p>
            <a:pPr algn="ctr"/>
            <a:r>
              <a:rPr lang="en-US" sz="4800" dirty="0" smtClean="0"/>
              <a:t>New Lookup Table</a:t>
            </a:r>
            <a:endParaRPr lang="en-US" sz="4800" dirty="0"/>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0386" y="174737"/>
            <a:ext cx="2007344" cy="1625949"/>
          </a:xfrm>
          <a:prstGeom prst="rect">
            <a:avLst/>
          </a:prstGeom>
          <a:noFill/>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964267" y="174737"/>
            <a:ext cx="2007344" cy="1625949"/>
          </a:xfrm>
          <a:prstGeom prst="rect">
            <a:avLst/>
          </a:prstGeom>
          <a:noFill/>
        </p:spPr>
      </p:pic>
      <p:pic>
        <p:nvPicPr>
          <p:cNvPr id="2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74320" y="2048256"/>
            <a:ext cx="5257798" cy="4680019"/>
          </a:xfrm>
          <a:prstGeom prst="rect">
            <a:avLst/>
          </a:prstGeom>
          <a:noFill/>
        </p:spPr>
      </p:pic>
      <p:pic>
        <p:nvPicPr>
          <p:cNvPr id="29"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748272" y="2048256"/>
            <a:ext cx="5257799" cy="4680019"/>
          </a:xfrm>
          <a:prstGeom prst="rect">
            <a:avLst/>
          </a:prstGeom>
          <a:noFill/>
        </p:spPr>
      </p:pic>
      <p:grpSp>
        <p:nvGrpSpPr>
          <p:cNvPr id="61" name="Group 60"/>
          <p:cNvGrpSpPr/>
          <p:nvPr/>
        </p:nvGrpSpPr>
        <p:grpSpPr>
          <a:xfrm>
            <a:off x="5689439" y="1934865"/>
            <a:ext cx="817934" cy="4786070"/>
            <a:chOff x="5082971" y="-149338"/>
            <a:chExt cx="705491" cy="4128121"/>
          </a:xfrm>
        </p:grpSpPr>
        <p:grpSp>
          <p:nvGrpSpPr>
            <p:cNvPr id="62" name="Group 61"/>
            <p:cNvGrpSpPr/>
            <p:nvPr/>
          </p:nvGrpSpPr>
          <p:grpSpPr>
            <a:xfrm rot="16200000">
              <a:off x="3282880" y="1650753"/>
              <a:ext cx="4128121" cy="527940"/>
              <a:chOff x="1" y="7163500"/>
              <a:chExt cx="4211205" cy="538565"/>
            </a:xfrm>
          </p:grpSpPr>
          <p:pic>
            <p:nvPicPr>
              <p:cNvPr id="70" name="Picture 69"/>
              <p:cNvPicPr>
                <a:picLocks noChangeAspect="1"/>
              </p:cNvPicPr>
              <p:nvPr/>
            </p:nvPicPr>
            <p:blipFill rotWithShape="1">
              <a:blip r:embed="rId7">
                <a:extLst>
                  <a:ext uri="{28A0092B-C50C-407E-A947-70E740481C1C}">
                    <a14:useLocalDpi xmlns:a14="http://schemas.microsoft.com/office/drawing/2010/main" val="0"/>
                  </a:ext>
                </a:extLst>
              </a:blip>
              <a:srcRect l="89641"/>
              <a:stretch/>
            </p:blipFill>
            <p:spPr>
              <a:xfrm rot="5400000">
                <a:off x="1836321" y="5327180"/>
                <a:ext cx="538565" cy="4211205"/>
              </a:xfrm>
              <a:prstGeom prst="rect">
                <a:avLst/>
              </a:prstGeom>
            </p:spPr>
          </p:pic>
          <p:sp>
            <p:nvSpPr>
              <p:cNvPr id="71" name="Rectangle 70"/>
              <p:cNvSpPr/>
              <p:nvPr/>
            </p:nvSpPr>
            <p:spPr>
              <a:xfrm>
                <a:off x="396849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362102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3273552"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a:off x="2926080"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257860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23113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188366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a:off x="1536192"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1188720"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84124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49377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14630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p:cNvGrpSpPr/>
            <p:nvPr/>
          </p:nvGrpSpPr>
          <p:grpSpPr>
            <a:xfrm>
              <a:off x="5297350" y="-124895"/>
              <a:ext cx="491112" cy="3726941"/>
              <a:chOff x="5297350" y="-124895"/>
              <a:chExt cx="491112" cy="3726941"/>
            </a:xfrm>
          </p:grpSpPr>
          <p:sp>
            <p:nvSpPr>
              <p:cNvPr id="64" name="TextBox 63"/>
              <p:cNvSpPr txBox="1"/>
              <p:nvPr/>
            </p:nvSpPr>
            <p:spPr>
              <a:xfrm>
                <a:off x="5297350" y="3283487"/>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100</a:t>
                </a:r>
                <a:endParaRPr lang="en-US" dirty="0">
                  <a:latin typeface="Arial" panose="020B0604020202020204" pitchFamily="34" charset="0"/>
                  <a:cs typeface="Arial" panose="020B0604020202020204" pitchFamily="34" charset="0"/>
                </a:endParaRPr>
              </a:p>
            </p:txBody>
          </p:sp>
          <p:sp>
            <p:nvSpPr>
              <p:cNvPr id="65" name="TextBox 64"/>
              <p:cNvSpPr txBox="1"/>
              <p:nvPr/>
            </p:nvSpPr>
            <p:spPr>
              <a:xfrm>
                <a:off x="5297350" y="2601811"/>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140</a:t>
                </a:r>
                <a:endParaRPr lang="en-US" dirty="0">
                  <a:latin typeface="Arial" panose="020B0604020202020204" pitchFamily="34" charset="0"/>
                  <a:cs typeface="Arial" panose="020B0604020202020204" pitchFamily="34" charset="0"/>
                </a:endParaRPr>
              </a:p>
            </p:txBody>
          </p:sp>
          <p:sp>
            <p:nvSpPr>
              <p:cNvPr id="66" name="TextBox 65"/>
              <p:cNvSpPr txBox="1"/>
              <p:nvPr/>
            </p:nvSpPr>
            <p:spPr>
              <a:xfrm>
                <a:off x="5297350" y="1920134"/>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180</a:t>
                </a:r>
                <a:endParaRPr lang="en-US" dirty="0">
                  <a:latin typeface="Arial" panose="020B0604020202020204" pitchFamily="34" charset="0"/>
                  <a:cs typeface="Arial" panose="020B0604020202020204" pitchFamily="34" charset="0"/>
                </a:endParaRPr>
              </a:p>
            </p:txBody>
          </p:sp>
          <p:sp>
            <p:nvSpPr>
              <p:cNvPr id="67" name="TextBox 66"/>
              <p:cNvSpPr txBox="1"/>
              <p:nvPr/>
            </p:nvSpPr>
            <p:spPr>
              <a:xfrm>
                <a:off x="5297350" y="1238459"/>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220</a:t>
                </a:r>
                <a:endParaRPr lang="en-US" dirty="0">
                  <a:latin typeface="Arial" panose="020B0604020202020204" pitchFamily="34" charset="0"/>
                  <a:cs typeface="Arial" panose="020B0604020202020204" pitchFamily="34" charset="0"/>
                </a:endParaRPr>
              </a:p>
            </p:txBody>
          </p:sp>
          <p:sp>
            <p:nvSpPr>
              <p:cNvPr id="68" name="TextBox 67"/>
              <p:cNvSpPr txBox="1"/>
              <p:nvPr/>
            </p:nvSpPr>
            <p:spPr>
              <a:xfrm>
                <a:off x="5297350" y="556782"/>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260</a:t>
                </a:r>
                <a:endParaRPr lang="en-US" dirty="0">
                  <a:latin typeface="Arial" panose="020B0604020202020204" pitchFamily="34" charset="0"/>
                  <a:cs typeface="Arial" panose="020B0604020202020204" pitchFamily="34" charset="0"/>
                </a:endParaRPr>
              </a:p>
            </p:txBody>
          </p:sp>
          <p:sp>
            <p:nvSpPr>
              <p:cNvPr id="69" name="TextBox 68"/>
              <p:cNvSpPr txBox="1"/>
              <p:nvPr/>
            </p:nvSpPr>
            <p:spPr>
              <a:xfrm>
                <a:off x="5297350" y="-124895"/>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300</a:t>
                </a:r>
                <a:endParaRPr lang="en-US" dirty="0">
                  <a:latin typeface="Arial" panose="020B0604020202020204" pitchFamily="34" charset="0"/>
                  <a:cs typeface="Arial" panose="020B0604020202020204" pitchFamily="34" charset="0"/>
                </a:endParaRPr>
              </a:p>
            </p:txBody>
          </p:sp>
        </p:grpSp>
      </p:grpSp>
      <p:sp>
        <p:nvSpPr>
          <p:cNvPr id="83" name="TextBox 82"/>
          <p:cNvSpPr txBox="1"/>
          <p:nvPr/>
        </p:nvSpPr>
        <p:spPr>
          <a:xfrm>
            <a:off x="4631118" y="1648377"/>
            <a:ext cx="3001847"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Brightness Temperature (K)</a:t>
            </a:r>
            <a:endParaRPr lang="en-US" dirty="0">
              <a:latin typeface="Arial" panose="020B0604020202020204" pitchFamily="34" charset="0"/>
              <a:cs typeface="Arial" panose="020B0604020202020204" pitchFamily="34" charset="0"/>
            </a:endParaRPr>
          </a:p>
        </p:txBody>
      </p:sp>
      <p:sp>
        <p:nvSpPr>
          <p:cNvPr id="84" name="Rectangle 83"/>
          <p:cNvSpPr/>
          <p:nvPr/>
        </p:nvSpPr>
        <p:spPr>
          <a:xfrm>
            <a:off x="1584960" y="2086000"/>
            <a:ext cx="2773680" cy="156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108915" y="2077672"/>
            <a:ext cx="2773680" cy="156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2002535" y="1893006"/>
            <a:ext cx="203947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CRTM 36.5 </a:t>
            </a:r>
            <a:r>
              <a:rPr lang="en-US" dirty="0">
                <a:latin typeface="Arial" panose="020B0604020202020204" pitchFamily="34" charset="0"/>
                <a:cs typeface="Arial" panose="020B0604020202020204" pitchFamily="34" charset="0"/>
              </a:rPr>
              <a:t>GHz</a:t>
            </a:r>
          </a:p>
        </p:txBody>
      </p:sp>
      <p:sp>
        <p:nvSpPr>
          <p:cNvPr id="87" name="TextBox 86"/>
          <p:cNvSpPr txBox="1"/>
          <p:nvPr/>
        </p:nvSpPr>
        <p:spPr>
          <a:xfrm>
            <a:off x="8591964" y="1893006"/>
            <a:ext cx="2284294"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CRTM 89 </a:t>
            </a:r>
            <a:r>
              <a:rPr lang="en-US" dirty="0">
                <a:latin typeface="Arial" panose="020B0604020202020204" pitchFamily="34" charset="0"/>
                <a:cs typeface="Arial" panose="020B0604020202020204" pitchFamily="34" charset="0"/>
              </a:rPr>
              <a:t>GHz</a:t>
            </a:r>
          </a:p>
        </p:txBody>
      </p:sp>
      <p:sp>
        <p:nvSpPr>
          <p:cNvPr id="89" name="TextBox 88"/>
          <p:cNvSpPr txBox="1"/>
          <p:nvPr/>
        </p:nvSpPr>
        <p:spPr>
          <a:xfrm>
            <a:off x="112922" y="6233048"/>
            <a:ext cx="401585" cy="295466"/>
          </a:xfrm>
          <a:prstGeom prst="rect">
            <a:avLst/>
          </a:prstGeom>
          <a:solidFill>
            <a:schemeClr val="bg1"/>
          </a:solidFill>
        </p:spPr>
        <p:txBody>
          <a:bodyPr wrap="none" lIns="9144" tIns="9144" rIns="9144" bIns="9144" rtlCol="0">
            <a:spAutoFit/>
          </a:bodyPr>
          <a:lstStyle/>
          <a:p>
            <a:pPr algn="r"/>
            <a:r>
              <a:rPr lang="en-US" dirty="0" smtClean="0"/>
              <a:t>17N</a:t>
            </a:r>
            <a:endParaRPr lang="en-US" dirty="0"/>
          </a:p>
        </p:txBody>
      </p:sp>
      <p:sp>
        <p:nvSpPr>
          <p:cNvPr id="90" name="TextBox 89"/>
          <p:cNvSpPr txBox="1"/>
          <p:nvPr/>
        </p:nvSpPr>
        <p:spPr>
          <a:xfrm>
            <a:off x="112922" y="5569396"/>
            <a:ext cx="401585" cy="295466"/>
          </a:xfrm>
          <a:prstGeom prst="rect">
            <a:avLst/>
          </a:prstGeom>
          <a:solidFill>
            <a:schemeClr val="bg1"/>
          </a:solidFill>
        </p:spPr>
        <p:txBody>
          <a:bodyPr wrap="none" lIns="9144" tIns="9144" rIns="9144" bIns="9144" rtlCol="0">
            <a:spAutoFit/>
          </a:bodyPr>
          <a:lstStyle/>
          <a:p>
            <a:pPr algn="r"/>
            <a:r>
              <a:rPr lang="en-US" dirty="0" smtClean="0"/>
              <a:t>18N</a:t>
            </a:r>
            <a:endParaRPr lang="en-US" dirty="0"/>
          </a:p>
        </p:txBody>
      </p:sp>
      <p:sp>
        <p:nvSpPr>
          <p:cNvPr id="91" name="TextBox 90"/>
          <p:cNvSpPr txBox="1"/>
          <p:nvPr/>
        </p:nvSpPr>
        <p:spPr>
          <a:xfrm>
            <a:off x="108403" y="4913364"/>
            <a:ext cx="401585" cy="295466"/>
          </a:xfrm>
          <a:prstGeom prst="rect">
            <a:avLst/>
          </a:prstGeom>
          <a:solidFill>
            <a:schemeClr val="bg1"/>
          </a:solidFill>
        </p:spPr>
        <p:txBody>
          <a:bodyPr wrap="none" lIns="9144" tIns="9144" rIns="9144" bIns="9144" rtlCol="0">
            <a:spAutoFit/>
          </a:bodyPr>
          <a:lstStyle/>
          <a:p>
            <a:pPr algn="r"/>
            <a:r>
              <a:rPr lang="en-US" dirty="0" smtClean="0"/>
              <a:t>19N</a:t>
            </a:r>
            <a:endParaRPr lang="en-US" dirty="0"/>
          </a:p>
        </p:txBody>
      </p:sp>
      <p:sp>
        <p:nvSpPr>
          <p:cNvPr id="92" name="TextBox 91"/>
          <p:cNvSpPr txBox="1"/>
          <p:nvPr/>
        </p:nvSpPr>
        <p:spPr>
          <a:xfrm>
            <a:off x="114744" y="4253648"/>
            <a:ext cx="401585" cy="295466"/>
          </a:xfrm>
          <a:prstGeom prst="rect">
            <a:avLst/>
          </a:prstGeom>
          <a:solidFill>
            <a:schemeClr val="bg1"/>
          </a:solidFill>
        </p:spPr>
        <p:txBody>
          <a:bodyPr wrap="none" lIns="9144" tIns="9144" rIns="9144" bIns="9144" rtlCol="0">
            <a:spAutoFit/>
          </a:bodyPr>
          <a:lstStyle/>
          <a:p>
            <a:pPr algn="r"/>
            <a:r>
              <a:rPr lang="en-US" dirty="0" smtClean="0"/>
              <a:t>20N</a:t>
            </a:r>
            <a:endParaRPr lang="en-US" dirty="0"/>
          </a:p>
        </p:txBody>
      </p:sp>
      <p:sp>
        <p:nvSpPr>
          <p:cNvPr id="93" name="TextBox 92"/>
          <p:cNvSpPr txBox="1"/>
          <p:nvPr/>
        </p:nvSpPr>
        <p:spPr>
          <a:xfrm>
            <a:off x="121085" y="3609172"/>
            <a:ext cx="401585" cy="295466"/>
          </a:xfrm>
          <a:prstGeom prst="rect">
            <a:avLst/>
          </a:prstGeom>
          <a:solidFill>
            <a:schemeClr val="bg1"/>
          </a:solidFill>
        </p:spPr>
        <p:txBody>
          <a:bodyPr wrap="none" lIns="9144" tIns="9144" rIns="9144" bIns="9144" rtlCol="0">
            <a:spAutoFit/>
          </a:bodyPr>
          <a:lstStyle/>
          <a:p>
            <a:pPr algn="r"/>
            <a:r>
              <a:rPr lang="en-US" dirty="0" smtClean="0"/>
              <a:t>21N</a:t>
            </a:r>
            <a:endParaRPr lang="en-US" dirty="0"/>
          </a:p>
        </p:txBody>
      </p:sp>
      <p:sp>
        <p:nvSpPr>
          <p:cNvPr id="94" name="TextBox 93"/>
          <p:cNvSpPr txBox="1"/>
          <p:nvPr/>
        </p:nvSpPr>
        <p:spPr>
          <a:xfrm>
            <a:off x="108403" y="2951611"/>
            <a:ext cx="401585" cy="295466"/>
          </a:xfrm>
          <a:prstGeom prst="rect">
            <a:avLst/>
          </a:prstGeom>
          <a:solidFill>
            <a:schemeClr val="bg1"/>
          </a:solidFill>
        </p:spPr>
        <p:txBody>
          <a:bodyPr wrap="none" lIns="9144" tIns="9144" rIns="9144" bIns="9144" rtlCol="0">
            <a:spAutoFit/>
          </a:bodyPr>
          <a:lstStyle/>
          <a:p>
            <a:pPr algn="r"/>
            <a:r>
              <a:rPr lang="en-US" dirty="0" smtClean="0"/>
              <a:t>22N</a:t>
            </a:r>
            <a:endParaRPr lang="en-US" dirty="0"/>
          </a:p>
        </p:txBody>
      </p:sp>
      <p:sp>
        <p:nvSpPr>
          <p:cNvPr id="95" name="TextBox 94"/>
          <p:cNvSpPr txBox="1"/>
          <p:nvPr/>
        </p:nvSpPr>
        <p:spPr>
          <a:xfrm>
            <a:off x="95721" y="2294050"/>
            <a:ext cx="401585" cy="295466"/>
          </a:xfrm>
          <a:prstGeom prst="rect">
            <a:avLst/>
          </a:prstGeom>
          <a:solidFill>
            <a:schemeClr val="bg1"/>
          </a:solidFill>
        </p:spPr>
        <p:txBody>
          <a:bodyPr wrap="none" lIns="9144" tIns="9144" rIns="9144" bIns="9144" rtlCol="0">
            <a:spAutoFit/>
          </a:bodyPr>
          <a:lstStyle/>
          <a:p>
            <a:pPr algn="r"/>
            <a:r>
              <a:rPr lang="en-US" dirty="0" smtClean="0"/>
              <a:t>23N</a:t>
            </a:r>
            <a:endParaRPr lang="en-US" dirty="0"/>
          </a:p>
        </p:txBody>
      </p:sp>
      <p:sp>
        <p:nvSpPr>
          <p:cNvPr id="96" name="TextBox 95"/>
          <p:cNvSpPr txBox="1"/>
          <p:nvPr/>
        </p:nvSpPr>
        <p:spPr>
          <a:xfrm>
            <a:off x="1144567" y="6511623"/>
            <a:ext cx="623889" cy="295466"/>
          </a:xfrm>
          <a:prstGeom prst="rect">
            <a:avLst/>
          </a:prstGeom>
          <a:solidFill>
            <a:schemeClr val="bg1"/>
          </a:solidFill>
        </p:spPr>
        <p:txBody>
          <a:bodyPr wrap="none" tIns="9144" bIns="9144" rtlCol="0">
            <a:spAutoFit/>
          </a:bodyPr>
          <a:lstStyle/>
          <a:p>
            <a:r>
              <a:rPr lang="en-US" dirty="0" smtClean="0"/>
              <a:t>96W</a:t>
            </a:r>
            <a:endParaRPr lang="en-US" dirty="0"/>
          </a:p>
        </p:txBody>
      </p:sp>
      <p:sp>
        <p:nvSpPr>
          <p:cNvPr id="97" name="TextBox 96"/>
          <p:cNvSpPr txBox="1"/>
          <p:nvPr/>
        </p:nvSpPr>
        <p:spPr>
          <a:xfrm>
            <a:off x="1840768" y="6511623"/>
            <a:ext cx="623889" cy="295466"/>
          </a:xfrm>
          <a:prstGeom prst="rect">
            <a:avLst/>
          </a:prstGeom>
          <a:solidFill>
            <a:schemeClr val="bg1"/>
          </a:solidFill>
        </p:spPr>
        <p:txBody>
          <a:bodyPr wrap="none" tIns="9144" bIns="9144" rtlCol="0">
            <a:spAutoFit/>
          </a:bodyPr>
          <a:lstStyle/>
          <a:p>
            <a:r>
              <a:rPr lang="en-US" dirty="0" smtClean="0"/>
              <a:t>95W</a:t>
            </a:r>
            <a:endParaRPr lang="en-US" dirty="0"/>
          </a:p>
        </p:txBody>
      </p:sp>
      <p:sp>
        <p:nvSpPr>
          <p:cNvPr id="98" name="TextBox 97"/>
          <p:cNvSpPr txBox="1"/>
          <p:nvPr/>
        </p:nvSpPr>
        <p:spPr>
          <a:xfrm>
            <a:off x="2561734" y="6511623"/>
            <a:ext cx="623889" cy="295466"/>
          </a:xfrm>
          <a:prstGeom prst="rect">
            <a:avLst/>
          </a:prstGeom>
          <a:solidFill>
            <a:schemeClr val="bg1"/>
          </a:solidFill>
        </p:spPr>
        <p:txBody>
          <a:bodyPr wrap="none" tIns="9144" bIns="9144" rtlCol="0">
            <a:spAutoFit/>
          </a:bodyPr>
          <a:lstStyle/>
          <a:p>
            <a:r>
              <a:rPr lang="en-US" dirty="0" smtClean="0"/>
              <a:t>94W</a:t>
            </a:r>
            <a:endParaRPr lang="en-US" dirty="0"/>
          </a:p>
        </p:txBody>
      </p:sp>
      <p:sp>
        <p:nvSpPr>
          <p:cNvPr id="99" name="TextBox 98"/>
          <p:cNvSpPr txBox="1"/>
          <p:nvPr/>
        </p:nvSpPr>
        <p:spPr>
          <a:xfrm>
            <a:off x="3275080" y="6511623"/>
            <a:ext cx="623889" cy="295466"/>
          </a:xfrm>
          <a:prstGeom prst="rect">
            <a:avLst/>
          </a:prstGeom>
          <a:solidFill>
            <a:schemeClr val="bg1"/>
          </a:solidFill>
        </p:spPr>
        <p:txBody>
          <a:bodyPr wrap="none" tIns="9144" bIns="9144" rtlCol="0">
            <a:spAutoFit/>
          </a:bodyPr>
          <a:lstStyle/>
          <a:p>
            <a:r>
              <a:rPr lang="en-US" dirty="0" smtClean="0"/>
              <a:t>93W</a:t>
            </a:r>
            <a:endParaRPr lang="en-US" dirty="0"/>
          </a:p>
        </p:txBody>
      </p:sp>
      <p:sp>
        <p:nvSpPr>
          <p:cNvPr id="100" name="TextBox 99"/>
          <p:cNvSpPr txBox="1"/>
          <p:nvPr/>
        </p:nvSpPr>
        <p:spPr>
          <a:xfrm>
            <a:off x="3988426" y="6511623"/>
            <a:ext cx="623889" cy="295466"/>
          </a:xfrm>
          <a:prstGeom prst="rect">
            <a:avLst/>
          </a:prstGeom>
          <a:solidFill>
            <a:schemeClr val="bg1"/>
          </a:solidFill>
        </p:spPr>
        <p:txBody>
          <a:bodyPr wrap="none" tIns="9144" bIns="9144" rtlCol="0">
            <a:spAutoFit/>
          </a:bodyPr>
          <a:lstStyle/>
          <a:p>
            <a:r>
              <a:rPr lang="en-US" dirty="0" smtClean="0"/>
              <a:t>92W</a:t>
            </a:r>
            <a:endParaRPr lang="en-US" dirty="0"/>
          </a:p>
        </p:txBody>
      </p:sp>
      <p:sp>
        <p:nvSpPr>
          <p:cNvPr id="101" name="TextBox 100"/>
          <p:cNvSpPr txBox="1"/>
          <p:nvPr/>
        </p:nvSpPr>
        <p:spPr>
          <a:xfrm>
            <a:off x="4701772" y="6511623"/>
            <a:ext cx="623889" cy="295466"/>
          </a:xfrm>
          <a:prstGeom prst="rect">
            <a:avLst/>
          </a:prstGeom>
          <a:solidFill>
            <a:schemeClr val="bg1"/>
          </a:solidFill>
        </p:spPr>
        <p:txBody>
          <a:bodyPr wrap="none" tIns="9144" bIns="9144" rtlCol="0">
            <a:spAutoFit/>
          </a:bodyPr>
          <a:lstStyle/>
          <a:p>
            <a:r>
              <a:rPr lang="en-US" dirty="0" smtClean="0"/>
              <a:t>91W</a:t>
            </a:r>
            <a:endParaRPr lang="en-US" dirty="0"/>
          </a:p>
        </p:txBody>
      </p:sp>
      <p:sp>
        <p:nvSpPr>
          <p:cNvPr id="102" name="TextBox 101"/>
          <p:cNvSpPr txBox="1"/>
          <p:nvPr/>
        </p:nvSpPr>
        <p:spPr>
          <a:xfrm>
            <a:off x="426721" y="6511623"/>
            <a:ext cx="623889" cy="295466"/>
          </a:xfrm>
          <a:prstGeom prst="rect">
            <a:avLst/>
          </a:prstGeom>
          <a:solidFill>
            <a:schemeClr val="bg1"/>
          </a:solidFill>
        </p:spPr>
        <p:txBody>
          <a:bodyPr wrap="none" tIns="9144" bIns="9144" rtlCol="0">
            <a:spAutoFit/>
          </a:bodyPr>
          <a:lstStyle/>
          <a:p>
            <a:r>
              <a:rPr lang="en-US" dirty="0" smtClean="0"/>
              <a:t>97W</a:t>
            </a:r>
            <a:endParaRPr lang="en-US" dirty="0"/>
          </a:p>
        </p:txBody>
      </p:sp>
      <p:sp>
        <p:nvSpPr>
          <p:cNvPr id="103" name="TextBox 102"/>
          <p:cNvSpPr txBox="1"/>
          <p:nvPr/>
        </p:nvSpPr>
        <p:spPr>
          <a:xfrm>
            <a:off x="7615545" y="6519243"/>
            <a:ext cx="623889" cy="295466"/>
          </a:xfrm>
          <a:prstGeom prst="rect">
            <a:avLst/>
          </a:prstGeom>
          <a:solidFill>
            <a:schemeClr val="bg1"/>
          </a:solidFill>
        </p:spPr>
        <p:txBody>
          <a:bodyPr wrap="none" tIns="9144" bIns="9144" rtlCol="0">
            <a:spAutoFit/>
          </a:bodyPr>
          <a:lstStyle/>
          <a:p>
            <a:r>
              <a:rPr lang="en-US" dirty="0" smtClean="0"/>
              <a:t>96W</a:t>
            </a:r>
            <a:endParaRPr lang="en-US" dirty="0"/>
          </a:p>
        </p:txBody>
      </p:sp>
      <p:sp>
        <p:nvSpPr>
          <p:cNvPr id="104" name="TextBox 103"/>
          <p:cNvSpPr txBox="1"/>
          <p:nvPr/>
        </p:nvSpPr>
        <p:spPr>
          <a:xfrm>
            <a:off x="8311746" y="6519243"/>
            <a:ext cx="623889" cy="295466"/>
          </a:xfrm>
          <a:prstGeom prst="rect">
            <a:avLst/>
          </a:prstGeom>
          <a:solidFill>
            <a:schemeClr val="bg1"/>
          </a:solidFill>
        </p:spPr>
        <p:txBody>
          <a:bodyPr wrap="none" tIns="9144" bIns="9144" rtlCol="0">
            <a:spAutoFit/>
          </a:bodyPr>
          <a:lstStyle/>
          <a:p>
            <a:r>
              <a:rPr lang="en-US" dirty="0" smtClean="0"/>
              <a:t>95W</a:t>
            </a:r>
            <a:endParaRPr lang="en-US" dirty="0"/>
          </a:p>
        </p:txBody>
      </p:sp>
      <p:sp>
        <p:nvSpPr>
          <p:cNvPr id="105" name="TextBox 104"/>
          <p:cNvSpPr txBox="1"/>
          <p:nvPr/>
        </p:nvSpPr>
        <p:spPr>
          <a:xfrm>
            <a:off x="9032712" y="6519243"/>
            <a:ext cx="623889" cy="295466"/>
          </a:xfrm>
          <a:prstGeom prst="rect">
            <a:avLst/>
          </a:prstGeom>
          <a:solidFill>
            <a:schemeClr val="bg1"/>
          </a:solidFill>
        </p:spPr>
        <p:txBody>
          <a:bodyPr wrap="none" tIns="9144" bIns="9144" rtlCol="0">
            <a:spAutoFit/>
          </a:bodyPr>
          <a:lstStyle/>
          <a:p>
            <a:r>
              <a:rPr lang="en-US" dirty="0" smtClean="0"/>
              <a:t>94W</a:t>
            </a:r>
            <a:endParaRPr lang="en-US" dirty="0"/>
          </a:p>
        </p:txBody>
      </p:sp>
      <p:sp>
        <p:nvSpPr>
          <p:cNvPr id="106" name="TextBox 105"/>
          <p:cNvSpPr txBox="1"/>
          <p:nvPr/>
        </p:nvSpPr>
        <p:spPr>
          <a:xfrm>
            <a:off x="9746058" y="6519243"/>
            <a:ext cx="623889" cy="295466"/>
          </a:xfrm>
          <a:prstGeom prst="rect">
            <a:avLst/>
          </a:prstGeom>
          <a:solidFill>
            <a:schemeClr val="bg1"/>
          </a:solidFill>
        </p:spPr>
        <p:txBody>
          <a:bodyPr wrap="none" tIns="9144" bIns="9144" rtlCol="0">
            <a:spAutoFit/>
          </a:bodyPr>
          <a:lstStyle/>
          <a:p>
            <a:r>
              <a:rPr lang="en-US" dirty="0" smtClean="0"/>
              <a:t>93W</a:t>
            </a:r>
            <a:endParaRPr lang="en-US" dirty="0"/>
          </a:p>
        </p:txBody>
      </p:sp>
      <p:sp>
        <p:nvSpPr>
          <p:cNvPr id="107" name="TextBox 106"/>
          <p:cNvSpPr txBox="1"/>
          <p:nvPr/>
        </p:nvSpPr>
        <p:spPr>
          <a:xfrm>
            <a:off x="10459404" y="6519243"/>
            <a:ext cx="623889" cy="295466"/>
          </a:xfrm>
          <a:prstGeom prst="rect">
            <a:avLst/>
          </a:prstGeom>
          <a:solidFill>
            <a:schemeClr val="bg1"/>
          </a:solidFill>
        </p:spPr>
        <p:txBody>
          <a:bodyPr wrap="none" tIns="9144" bIns="9144" rtlCol="0">
            <a:spAutoFit/>
          </a:bodyPr>
          <a:lstStyle/>
          <a:p>
            <a:r>
              <a:rPr lang="en-US" dirty="0" smtClean="0"/>
              <a:t>92W</a:t>
            </a:r>
            <a:endParaRPr lang="en-US" dirty="0"/>
          </a:p>
        </p:txBody>
      </p:sp>
      <p:sp>
        <p:nvSpPr>
          <p:cNvPr id="108" name="TextBox 107"/>
          <p:cNvSpPr txBox="1"/>
          <p:nvPr/>
        </p:nvSpPr>
        <p:spPr>
          <a:xfrm>
            <a:off x="11172750" y="6519243"/>
            <a:ext cx="623889" cy="295466"/>
          </a:xfrm>
          <a:prstGeom prst="rect">
            <a:avLst/>
          </a:prstGeom>
          <a:solidFill>
            <a:schemeClr val="bg1"/>
          </a:solidFill>
        </p:spPr>
        <p:txBody>
          <a:bodyPr wrap="none" tIns="9144" bIns="9144" rtlCol="0">
            <a:spAutoFit/>
          </a:bodyPr>
          <a:lstStyle/>
          <a:p>
            <a:r>
              <a:rPr lang="en-US" dirty="0" smtClean="0"/>
              <a:t>91W</a:t>
            </a:r>
            <a:endParaRPr lang="en-US" dirty="0"/>
          </a:p>
        </p:txBody>
      </p:sp>
      <p:sp>
        <p:nvSpPr>
          <p:cNvPr id="109" name="TextBox 108"/>
          <p:cNvSpPr txBox="1"/>
          <p:nvPr/>
        </p:nvSpPr>
        <p:spPr>
          <a:xfrm>
            <a:off x="6897699" y="6519243"/>
            <a:ext cx="623889" cy="295466"/>
          </a:xfrm>
          <a:prstGeom prst="rect">
            <a:avLst/>
          </a:prstGeom>
          <a:solidFill>
            <a:schemeClr val="bg1"/>
          </a:solidFill>
        </p:spPr>
        <p:txBody>
          <a:bodyPr wrap="none" tIns="9144" bIns="9144" rtlCol="0">
            <a:spAutoFit/>
          </a:bodyPr>
          <a:lstStyle/>
          <a:p>
            <a:r>
              <a:rPr lang="en-US" dirty="0" smtClean="0"/>
              <a:t>97W</a:t>
            </a:r>
            <a:endParaRPr lang="en-US" dirty="0"/>
          </a:p>
        </p:txBody>
      </p:sp>
      <p:sp>
        <p:nvSpPr>
          <p:cNvPr id="110" name="TextBox 109"/>
          <p:cNvSpPr txBox="1"/>
          <p:nvPr/>
        </p:nvSpPr>
        <p:spPr>
          <a:xfrm>
            <a:off x="6581310" y="6232997"/>
            <a:ext cx="401585" cy="295466"/>
          </a:xfrm>
          <a:prstGeom prst="rect">
            <a:avLst/>
          </a:prstGeom>
          <a:solidFill>
            <a:schemeClr val="bg1"/>
          </a:solidFill>
        </p:spPr>
        <p:txBody>
          <a:bodyPr wrap="none" lIns="9144" tIns="9144" rIns="9144" bIns="9144" rtlCol="0">
            <a:spAutoFit/>
          </a:bodyPr>
          <a:lstStyle/>
          <a:p>
            <a:pPr algn="r"/>
            <a:r>
              <a:rPr lang="en-US" dirty="0" smtClean="0"/>
              <a:t>17N</a:t>
            </a:r>
            <a:endParaRPr lang="en-US" dirty="0"/>
          </a:p>
        </p:txBody>
      </p:sp>
      <p:sp>
        <p:nvSpPr>
          <p:cNvPr id="111" name="TextBox 110"/>
          <p:cNvSpPr txBox="1"/>
          <p:nvPr/>
        </p:nvSpPr>
        <p:spPr>
          <a:xfrm>
            <a:off x="6581310" y="5569345"/>
            <a:ext cx="401585" cy="295466"/>
          </a:xfrm>
          <a:prstGeom prst="rect">
            <a:avLst/>
          </a:prstGeom>
          <a:solidFill>
            <a:schemeClr val="bg1"/>
          </a:solidFill>
        </p:spPr>
        <p:txBody>
          <a:bodyPr wrap="none" lIns="9144" tIns="9144" rIns="9144" bIns="9144" rtlCol="0">
            <a:spAutoFit/>
          </a:bodyPr>
          <a:lstStyle/>
          <a:p>
            <a:pPr algn="r"/>
            <a:r>
              <a:rPr lang="en-US" dirty="0" smtClean="0"/>
              <a:t>18N</a:t>
            </a:r>
            <a:endParaRPr lang="en-US" dirty="0"/>
          </a:p>
        </p:txBody>
      </p:sp>
      <p:sp>
        <p:nvSpPr>
          <p:cNvPr id="112" name="TextBox 111"/>
          <p:cNvSpPr txBox="1"/>
          <p:nvPr/>
        </p:nvSpPr>
        <p:spPr>
          <a:xfrm>
            <a:off x="6576791" y="4913313"/>
            <a:ext cx="401585" cy="295466"/>
          </a:xfrm>
          <a:prstGeom prst="rect">
            <a:avLst/>
          </a:prstGeom>
          <a:solidFill>
            <a:schemeClr val="bg1"/>
          </a:solidFill>
        </p:spPr>
        <p:txBody>
          <a:bodyPr wrap="none" lIns="9144" tIns="9144" rIns="9144" bIns="9144" rtlCol="0">
            <a:spAutoFit/>
          </a:bodyPr>
          <a:lstStyle/>
          <a:p>
            <a:pPr algn="r"/>
            <a:r>
              <a:rPr lang="en-US" dirty="0" smtClean="0"/>
              <a:t>19N</a:t>
            </a:r>
            <a:endParaRPr lang="en-US" dirty="0"/>
          </a:p>
        </p:txBody>
      </p:sp>
      <p:sp>
        <p:nvSpPr>
          <p:cNvPr id="113" name="TextBox 112"/>
          <p:cNvSpPr txBox="1"/>
          <p:nvPr/>
        </p:nvSpPr>
        <p:spPr>
          <a:xfrm>
            <a:off x="6583132" y="4253597"/>
            <a:ext cx="401585" cy="295466"/>
          </a:xfrm>
          <a:prstGeom prst="rect">
            <a:avLst/>
          </a:prstGeom>
          <a:solidFill>
            <a:schemeClr val="bg1"/>
          </a:solidFill>
        </p:spPr>
        <p:txBody>
          <a:bodyPr wrap="none" lIns="9144" tIns="9144" rIns="9144" bIns="9144" rtlCol="0">
            <a:spAutoFit/>
          </a:bodyPr>
          <a:lstStyle/>
          <a:p>
            <a:pPr algn="r"/>
            <a:r>
              <a:rPr lang="en-US" dirty="0" smtClean="0"/>
              <a:t>20N</a:t>
            </a:r>
            <a:endParaRPr lang="en-US" dirty="0"/>
          </a:p>
        </p:txBody>
      </p:sp>
      <p:sp>
        <p:nvSpPr>
          <p:cNvPr id="114" name="TextBox 113"/>
          <p:cNvSpPr txBox="1"/>
          <p:nvPr/>
        </p:nvSpPr>
        <p:spPr>
          <a:xfrm>
            <a:off x="6589473" y="3609121"/>
            <a:ext cx="401585" cy="295466"/>
          </a:xfrm>
          <a:prstGeom prst="rect">
            <a:avLst/>
          </a:prstGeom>
          <a:solidFill>
            <a:schemeClr val="bg1"/>
          </a:solidFill>
        </p:spPr>
        <p:txBody>
          <a:bodyPr wrap="none" lIns="9144" tIns="9144" rIns="9144" bIns="9144" rtlCol="0">
            <a:spAutoFit/>
          </a:bodyPr>
          <a:lstStyle/>
          <a:p>
            <a:pPr algn="r"/>
            <a:r>
              <a:rPr lang="en-US" dirty="0" smtClean="0"/>
              <a:t>21N</a:t>
            </a:r>
            <a:endParaRPr lang="en-US" dirty="0"/>
          </a:p>
        </p:txBody>
      </p:sp>
      <p:sp>
        <p:nvSpPr>
          <p:cNvPr id="115" name="TextBox 114"/>
          <p:cNvSpPr txBox="1"/>
          <p:nvPr/>
        </p:nvSpPr>
        <p:spPr>
          <a:xfrm>
            <a:off x="6576791" y="2951560"/>
            <a:ext cx="401585" cy="295466"/>
          </a:xfrm>
          <a:prstGeom prst="rect">
            <a:avLst/>
          </a:prstGeom>
          <a:solidFill>
            <a:schemeClr val="bg1"/>
          </a:solidFill>
        </p:spPr>
        <p:txBody>
          <a:bodyPr wrap="none" lIns="9144" tIns="9144" rIns="9144" bIns="9144" rtlCol="0">
            <a:spAutoFit/>
          </a:bodyPr>
          <a:lstStyle/>
          <a:p>
            <a:pPr algn="r"/>
            <a:r>
              <a:rPr lang="en-US" dirty="0" smtClean="0"/>
              <a:t>22N</a:t>
            </a:r>
            <a:endParaRPr lang="en-US" dirty="0"/>
          </a:p>
        </p:txBody>
      </p:sp>
      <p:sp>
        <p:nvSpPr>
          <p:cNvPr id="116" name="TextBox 115"/>
          <p:cNvSpPr txBox="1"/>
          <p:nvPr/>
        </p:nvSpPr>
        <p:spPr>
          <a:xfrm>
            <a:off x="6564109" y="2293999"/>
            <a:ext cx="401585" cy="295466"/>
          </a:xfrm>
          <a:prstGeom prst="rect">
            <a:avLst/>
          </a:prstGeom>
          <a:solidFill>
            <a:schemeClr val="bg1"/>
          </a:solidFill>
        </p:spPr>
        <p:txBody>
          <a:bodyPr wrap="none" lIns="9144" tIns="9144" rIns="9144" bIns="9144" rtlCol="0">
            <a:spAutoFit/>
          </a:bodyPr>
          <a:lstStyle/>
          <a:p>
            <a:pPr algn="r"/>
            <a:r>
              <a:rPr lang="en-US" dirty="0" smtClean="0"/>
              <a:t>23N</a:t>
            </a:r>
            <a:endParaRPr lang="en-US" dirty="0"/>
          </a:p>
        </p:txBody>
      </p:sp>
      <p:sp>
        <p:nvSpPr>
          <p:cNvPr id="117" name="TextBox 116"/>
          <p:cNvSpPr txBox="1"/>
          <p:nvPr/>
        </p:nvSpPr>
        <p:spPr>
          <a:xfrm>
            <a:off x="238865" y="-47546"/>
            <a:ext cx="1867177"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Obs. 37 </a:t>
            </a:r>
            <a:r>
              <a:rPr lang="en-US" dirty="0">
                <a:latin typeface="Arial" panose="020B0604020202020204" pitchFamily="34" charset="0"/>
                <a:cs typeface="Arial" panose="020B0604020202020204" pitchFamily="34" charset="0"/>
              </a:rPr>
              <a:t>GHz</a:t>
            </a:r>
          </a:p>
        </p:txBody>
      </p:sp>
      <p:sp>
        <p:nvSpPr>
          <p:cNvPr id="118" name="TextBox 117"/>
          <p:cNvSpPr txBox="1"/>
          <p:nvPr/>
        </p:nvSpPr>
        <p:spPr>
          <a:xfrm>
            <a:off x="10008871" y="-47546"/>
            <a:ext cx="1867177"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Obs. 91.7 </a:t>
            </a:r>
            <a:r>
              <a:rPr lang="en-US" dirty="0">
                <a:latin typeface="Arial" panose="020B0604020202020204" pitchFamily="34" charset="0"/>
                <a:cs typeface="Arial" panose="020B0604020202020204" pitchFamily="34" charset="0"/>
              </a:rPr>
              <a:t>GHz</a:t>
            </a:r>
          </a:p>
        </p:txBody>
      </p:sp>
    </p:spTree>
    <p:extLst>
      <p:ext uri="{BB962C8B-B14F-4D97-AF65-F5344CB8AC3E}">
        <p14:creationId xmlns:p14="http://schemas.microsoft.com/office/powerpoint/2010/main" val="2077252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2209800" y="248573"/>
            <a:ext cx="7772400"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smtClean="0"/>
              <a:t>Goddard Microphysics,</a:t>
            </a:r>
          </a:p>
          <a:p>
            <a:pPr algn="ctr"/>
            <a:r>
              <a:rPr lang="en-US" sz="4800" dirty="0" smtClean="0"/>
              <a:t>New Lookup Table</a:t>
            </a:r>
            <a:endParaRPr lang="en-US" sz="4800" dirty="0"/>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0386" y="174737"/>
            <a:ext cx="2007344" cy="1625949"/>
          </a:xfrm>
          <a:prstGeom prst="rect">
            <a:avLst/>
          </a:prstGeom>
          <a:noFill/>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964267" y="174737"/>
            <a:ext cx="2007344" cy="1625949"/>
          </a:xfrm>
          <a:prstGeom prst="rect">
            <a:avLst/>
          </a:prstGeom>
          <a:noFill/>
        </p:spPr>
      </p:pic>
      <p:pic>
        <p:nvPicPr>
          <p:cNvPr id="2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74320" y="2048256"/>
            <a:ext cx="5257799" cy="4680019"/>
          </a:xfrm>
          <a:prstGeom prst="rect">
            <a:avLst/>
          </a:prstGeom>
          <a:noFill/>
        </p:spPr>
      </p:pic>
      <p:pic>
        <p:nvPicPr>
          <p:cNvPr id="29"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748272" y="2048256"/>
            <a:ext cx="5257799" cy="4680020"/>
          </a:xfrm>
          <a:prstGeom prst="rect">
            <a:avLst/>
          </a:prstGeom>
          <a:noFill/>
        </p:spPr>
      </p:pic>
      <p:grpSp>
        <p:nvGrpSpPr>
          <p:cNvPr id="30" name="Group 29"/>
          <p:cNvGrpSpPr/>
          <p:nvPr/>
        </p:nvGrpSpPr>
        <p:grpSpPr>
          <a:xfrm>
            <a:off x="5689439" y="1934865"/>
            <a:ext cx="817934" cy="4786070"/>
            <a:chOff x="5082971" y="-149338"/>
            <a:chExt cx="705491" cy="4128121"/>
          </a:xfrm>
        </p:grpSpPr>
        <p:grpSp>
          <p:nvGrpSpPr>
            <p:cNvPr id="31" name="Group 30"/>
            <p:cNvGrpSpPr/>
            <p:nvPr/>
          </p:nvGrpSpPr>
          <p:grpSpPr>
            <a:xfrm rot="16200000">
              <a:off x="3282880" y="1650753"/>
              <a:ext cx="4128121" cy="527940"/>
              <a:chOff x="1" y="7163500"/>
              <a:chExt cx="4211205" cy="538565"/>
            </a:xfrm>
          </p:grpSpPr>
          <p:pic>
            <p:nvPicPr>
              <p:cNvPr id="45" name="Picture 44"/>
              <p:cNvPicPr>
                <a:picLocks noChangeAspect="1"/>
              </p:cNvPicPr>
              <p:nvPr/>
            </p:nvPicPr>
            <p:blipFill rotWithShape="1">
              <a:blip r:embed="rId7">
                <a:extLst>
                  <a:ext uri="{28A0092B-C50C-407E-A947-70E740481C1C}">
                    <a14:useLocalDpi xmlns:a14="http://schemas.microsoft.com/office/drawing/2010/main" val="0"/>
                  </a:ext>
                </a:extLst>
              </a:blip>
              <a:srcRect l="89641"/>
              <a:stretch/>
            </p:blipFill>
            <p:spPr>
              <a:xfrm rot="5400000">
                <a:off x="1836321" y="5327180"/>
                <a:ext cx="538565" cy="4211205"/>
              </a:xfrm>
              <a:prstGeom prst="rect">
                <a:avLst/>
              </a:prstGeom>
            </p:spPr>
          </p:pic>
          <p:sp>
            <p:nvSpPr>
              <p:cNvPr id="46" name="Rectangle 45"/>
              <p:cNvSpPr/>
              <p:nvPr/>
            </p:nvSpPr>
            <p:spPr>
              <a:xfrm>
                <a:off x="396849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362102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3273552"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2926080"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257860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223113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188366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1536192"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1188720"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84124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49377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14630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5297350" y="-124895"/>
              <a:ext cx="491112" cy="3726941"/>
              <a:chOff x="5297350" y="-124895"/>
              <a:chExt cx="491112" cy="3726941"/>
            </a:xfrm>
          </p:grpSpPr>
          <p:sp>
            <p:nvSpPr>
              <p:cNvPr id="34" name="TextBox 33"/>
              <p:cNvSpPr txBox="1"/>
              <p:nvPr/>
            </p:nvSpPr>
            <p:spPr>
              <a:xfrm>
                <a:off x="5297350" y="3283487"/>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100</a:t>
                </a:r>
                <a:endParaRPr lang="en-US" dirty="0">
                  <a:latin typeface="Arial" panose="020B0604020202020204" pitchFamily="34" charset="0"/>
                  <a:cs typeface="Arial" panose="020B0604020202020204" pitchFamily="34" charset="0"/>
                </a:endParaRPr>
              </a:p>
            </p:txBody>
          </p:sp>
          <p:sp>
            <p:nvSpPr>
              <p:cNvPr id="36" name="TextBox 35"/>
              <p:cNvSpPr txBox="1"/>
              <p:nvPr/>
            </p:nvSpPr>
            <p:spPr>
              <a:xfrm>
                <a:off x="5297350" y="2601811"/>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140</a:t>
                </a:r>
                <a:endParaRPr lang="en-US" dirty="0">
                  <a:latin typeface="Arial" panose="020B0604020202020204" pitchFamily="34" charset="0"/>
                  <a:cs typeface="Arial" panose="020B0604020202020204" pitchFamily="34" charset="0"/>
                </a:endParaRPr>
              </a:p>
            </p:txBody>
          </p:sp>
          <p:sp>
            <p:nvSpPr>
              <p:cNvPr id="38" name="TextBox 37"/>
              <p:cNvSpPr txBox="1"/>
              <p:nvPr/>
            </p:nvSpPr>
            <p:spPr>
              <a:xfrm>
                <a:off x="5297350" y="1920134"/>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180</a:t>
                </a:r>
                <a:endParaRPr lang="en-US" dirty="0">
                  <a:latin typeface="Arial" panose="020B0604020202020204" pitchFamily="34" charset="0"/>
                  <a:cs typeface="Arial" panose="020B0604020202020204" pitchFamily="34" charset="0"/>
                </a:endParaRPr>
              </a:p>
            </p:txBody>
          </p:sp>
          <p:sp>
            <p:nvSpPr>
              <p:cNvPr id="40" name="TextBox 39"/>
              <p:cNvSpPr txBox="1"/>
              <p:nvPr/>
            </p:nvSpPr>
            <p:spPr>
              <a:xfrm>
                <a:off x="5297350" y="1238459"/>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220</a:t>
                </a:r>
                <a:endParaRPr lang="en-US" dirty="0">
                  <a:latin typeface="Arial" panose="020B0604020202020204" pitchFamily="34" charset="0"/>
                  <a:cs typeface="Arial" panose="020B0604020202020204" pitchFamily="34" charset="0"/>
                </a:endParaRPr>
              </a:p>
            </p:txBody>
          </p:sp>
          <p:sp>
            <p:nvSpPr>
              <p:cNvPr id="42" name="TextBox 41"/>
              <p:cNvSpPr txBox="1"/>
              <p:nvPr/>
            </p:nvSpPr>
            <p:spPr>
              <a:xfrm>
                <a:off x="5297350" y="556782"/>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260</a:t>
                </a:r>
                <a:endParaRPr lang="en-US" dirty="0">
                  <a:latin typeface="Arial" panose="020B0604020202020204" pitchFamily="34" charset="0"/>
                  <a:cs typeface="Arial" panose="020B0604020202020204" pitchFamily="34" charset="0"/>
                </a:endParaRPr>
              </a:p>
            </p:txBody>
          </p:sp>
          <p:sp>
            <p:nvSpPr>
              <p:cNvPr id="44" name="TextBox 43"/>
              <p:cNvSpPr txBox="1"/>
              <p:nvPr/>
            </p:nvSpPr>
            <p:spPr>
              <a:xfrm>
                <a:off x="5297350" y="-124895"/>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300</a:t>
                </a:r>
                <a:endParaRPr lang="en-US" dirty="0">
                  <a:latin typeface="Arial" panose="020B0604020202020204" pitchFamily="34" charset="0"/>
                  <a:cs typeface="Arial" panose="020B0604020202020204" pitchFamily="34" charset="0"/>
                </a:endParaRPr>
              </a:p>
            </p:txBody>
          </p:sp>
        </p:grpSp>
      </p:grpSp>
      <p:sp>
        <p:nvSpPr>
          <p:cNvPr id="58" name="TextBox 57"/>
          <p:cNvSpPr txBox="1"/>
          <p:nvPr/>
        </p:nvSpPr>
        <p:spPr>
          <a:xfrm>
            <a:off x="4631118" y="1648377"/>
            <a:ext cx="3001847"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Brightness Temperature (K)</a:t>
            </a:r>
            <a:endParaRPr lang="en-US" dirty="0">
              <a:latin typeface="Arial" panose="020B0604020202020204" pitchFamily="34" charset="0"/>
              <a:cs typeface="Arial" panose="020B0604020202020204" pitchFamily="34" charset="0"/>
            </a:endParaRPr>
          </a:p>
        </p:txBody>
      </p:sp>
      <p:sp>
        <p:nvSpPr>
          <p:cNvPr id="61" name="Rectangle 60"/>
          <p:cNvSpPr/>
          <p:nvPr/>
        </p:nvSpPr>
        <p:spPr>
          <a:xfrm>
            <a:off x="1584960" y="2086000"/>
            <a:ext cx="2773680" cy="156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108915" y="2077672"/>
            <a:ext cx="2773680" cy="156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002535" y="1893006"/>
            <a:ext cx="203947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CRTM 36.5 </a:t>
            </a:r>
            <a:r>
              <a:rPr lang="en-US" dirty="0">
                <a:latin typeface="Arial" panose="020B0604020202020204" pitchFamily="34" charset="0"/>
                <a:cs typeface="Arial" panose="020B0604020202020204" pitchFamily="34" charset="0"/>
              </a:rPr>
              <a:t>GHz</a:t>
            </a:r>
          </a:p>
        </p:txBody>
      </p:sp>
      <p:sp>
        <p:nvSpPr>
          <p:cNvPr id="64" name="TextBox 63"/>
          <p:cNvSpPr txBox="1"/>
          <p:nvPr/>
        </p:nvSpPr>
        <p:spPr>
          <a:xfrm>
            <a:off x="8591964" y="1893006"/>
            <a:ext cx="2284294"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CRTM 89 </a:t>
            </a:r>
            <a:r>
              <a:rPr lang="en-US" dirty="0">
                <a:latin typeface="Arial" panose="020B0604020202020204" pitchFamily="34" charset="0"/>
                <a:cs typeface="Arial" panose="020B0604020202020204" pitchFamily="34" charset="0"/>
              </a:rPr>
              <a:t>GHz</a:t>
            </a:r>
          </a:p>
        </p:txBody>
      </p:sp>
      <p:sp>
        <p:nvSpPr>
          <p:cNvPr id="66" name="TextBox 65"/>
          <p:cNvSpPr txBox="1"/>
          <p:nvPr/>
        </p:nvSpPr>
        <p:spPr>
          <a:xfrm>
            <a:off x="112922" y="6233048"/>
            <a:ext cx="401585" cy="295466"/>
          </a:xfrm>
          <a:prstGeom prst="rect">
            <a:avLst/>
          </a:prstGeom>
          <a:solidFill>
            <a:schemeClr val="bg1"/>
          </a:solidFill>
        </p:spPr>
        <p:txBody>
          <a:bodyPr wrap="none" lIns="9144" tIns="9144" rIns="9144" bIns="9144" rtlCol="0">
            <a:spAutoFit/>
          </a:bodyPr>
          <a:lstStyle/>
          <a:p>
            <a:pPr algn="r"/>
            <a:r>
              <a:rPr lang="en-US" dirty="0" smtClean="0"/>
              <a:t>17N</a:t>
            </a:r>
            <a:endParaRPr lang="en-US" dirty="0"/>
          </a:p>
        </p:txBody>
      </p:sp>
      <p:sp>
        <p:nvSpPr>
          <p:cNvPr id="67" name="TextBox 66"/>
          <p:cNvSpPr txBox="1"/>
          <p:nvPr/>
        </p:nvSpPr>
        <p:spPr>
          <a:xfrm>
            <a:off x="112922" y="5569396"/>
            <a:ext cx="401585" cy="295466"/>
          </a:xfrm>
          <a:prstGeom prst="rect">
            <a:avLst/>
          </a:prstGeom>
          <a:solidFill>
            <a:schemeClr val="bg1"/>
          </a:solidFill>
        </p:spPr>
        <p:txBody>
          <a:bodyPr wrap="none" lIns="9144" tIns="9144" rIns="9144" bIns="9144" rtlCol="0">
            <a:spAutoFit/>
          </a:bodyPr>
          <a:lstStyle/>
          <a:p>
            <a:pPr algn="r"/>
            <a:r>
              <a:rPr lang="en-US" dirty="0" smtClean="0"/>
              <a:t>18N</a:t>
            </a:r>
            <a:endParaRPr lang="en-US" dirty="0"/>
          </a:p>
        </p:txBody>
      </p:sp>
      <p:sp>
        <p:nvSpPr>
          <p:cNvPr id="68" name="TextBox 67"/>
          <p:cNvSpPr txBox="1"/>
          <p:nvPr/>
        </p:nvSpPr>
        <p:spPr>
          <a:xfrm>
            <a:off x="108403" y="4913364"/>
            <a:ext cx="401585" cy="295466"/>
          </a:xfrm>
          <a:prstGeom prst="rect">
            <a:avLst/>
          </a:prstGeom>
          <a:solidFill>
            <a:schemeClr val="bg1"/>
          </a:solidFill>
        </p:spPr>
        <p:txBody>
          <a:bodyPr wrap="none" lIns="9144" tIns="9144" rIns="9144" bIns="9144" rtlCol="0">
            <a:spAutoFit/>
          </a:bodyPr>
          <a:lstStyle/>
          <a:p>
            <a:pPr algn="r"/>
            <a:r>
              <a:rPr lang="en-US" dirty="0" smtClean="0"/>
              <a:t>19N</a:t>
            </a:r>
            <a:endParaRPr lang="en-US" dirty="0"/>
          </a:p>
        </p:txBody>
      </p:sp>
      <p:sp>
        <p:nvSpPr>
          <p:cNvPr id="69" name="TextBox 68"/>
          <p:cNvSpPr txBox="1"/>
          <p:nvPr/>
        </p:nvSpPr>
        <p:spPr>
          <a:xfrm>
            <a:off x="114744" y="4253648"/>
            <a:ext cx="401585" cy="295466"/>
          </a:xfrm>
          <a:prstGeom prst="rect">
            <a:avLst/>
          </a:prstGeom>
          <a:solidFill>
            <a:schemeClr val="bg1"/>
          </a:solidFill>
        </p:spPr>
        <p:txBody>
          <a:bodyPr wrap="none" lIns="9144" tIns="9144" rIns="9144" bIns="9144" rtlCol="0">
            <a:spAutoFit/>
          </a:bodyPr>
          <a:lstStyle/>
          <a:p>
            <a:pPr algn="r"/>
            <a:r>
              <a:rPr lang="en-US" dirty="0" smtClean="0"/>
              <a:t>20N</a:t>
            </a:r>
            <a:endParaRPr lang="en-US" dirty="0"/>
          </a:p>
        </p:txBody>
      </p:sp>
      <p:sp>
        <p:nvSpPr>
          <p:cNvPr id="70" name="TextBox 69"/>
          <p:cNvSpPr txBox="1"/>
          <p:nvPr/>
        </p:nvSpPr>
        <p:spPr>
          <a:xfrm>
            <a:off x="121085" y="3609172"/>
            <a:ext cx="401585" cy="295466"/>
          </a:xfrm>
          <a:prstGeom prst="rect">
            <a:avLst/>
          </a:prstGeom>
          <a:solidFill>
            <a:schemeClr val="bg1"/>
          </a:solidFill>
        </p:spPr>
        <p:txBody>
          <a:bodyPr wrap="none" lIns="9144" tIns="9144" rIns="9144" bIns="9144" rtlCol="0">
            <a:spAutoFit/>
          </a:bodyPr>
          <a:lstStyle/>
          <a:p>
            <a:pPr algn="r"/>
            <a:r>
              <a:rPr lang="en-US" dirty="0" smtClean="0"/>
              <a:t>21N</a:t>
            </a:r>
            <a:endParaRPr lang="en-US" dirty="0"/>
          </a:p>
        </p:txBody>
      </p:sp>
      <p:sp>
        <p:nvSpPr>
          <p:cNvPr id="71" name="TextBox 70"/>
          <p:cNvSpPr txBox="1"/>
          <p:nvPr/>
        </p:nvSpPr>
        <p:spPr>
          <a:xfrm>
            <a:off x="108403" y="2951611"/>
            <a:ext cx="401585" cy="295466"/>
          </a:xfrm>
          <a:prstGeom prst="rect">
            <a:avLst/>
          </a:prstGeom>
          <a:solidFill>
            <a:schemeClr val="bg1"/>
          </a:solidFill>
        </p:spPr>
        <p:txBody>
          <a:bodyPr wrap="none" lIns="9144" tIns="9144" rIns="9144" bIns="9144" rtlCol="0">
            <a:spAutoFit/>
          </a:bodyPr>
          <a:lstStyle/>
          <a:p>
            <a:pPr algn="r"/>
            <a:r>
              <a:rPr lang="en-US" dirty="0" smtClean="0"/>
              <a:t>22N</a:t>
            </a:r>
            <a:endParaRPr lang="en-US" dirty="0"/>
          </a:p>
        </p:txBody>
      </p:sp>
      <p:sp>
        <p:nvSpPr>
          <p:cNvPr id="72" name="TextBox 71"/>
          <p:cNvSpPr txBox="1"/>
          <p:nvPr/>
        </p:nvSpPr>
        <p:spPr>
          <a:xfrm>
            <a:off x="95721" y="2294050"/>
            <a:ext cx="401585" cy="295466"/>
          </a:xfrm>
          <a:prstGeom prst="rect">
            <a:avLst/>
          </a:prstGeom>
          <a:solidFill>
            <a:schemeClr val="bg1"/>
          </a:solidFill>
        </p:spPr>
        <p:txBody>
          <a:bodyPr wrap="none" lIns="9144" tIns="9144" rIns="9144" bIns="9144" rtlCol="0">
            <a:spAutoFit/>
          </a:bodyPr>
          <a:lstStyle/>
          <a:p>
            <a:pPr algn="r"/>
            <a:r>
              <a:rPr lang="en-US" dirty="0" smtClean="0"/>
              <a:t>23N</a:t>
            </a:r>
            <a:endParaRPr lang="en-US" dirty="0"/>
          </a:p>
        </p:txBody>
      </p:sp>
      <p:sp>
        <p:nvSpPr>
          <p:cNvPr id="73" name="TextBox 72"/>
          <p:cNvSpPr txBox="1"/>
          <p:nvPr/>
        </p:nvSpPr>
        <p:spPr>
          <a:xfrm>
            <a:off x="1144567" y="6511623"/>
            <a:ext cx="623889" cy="295466"/>
          </a:xfrm>
          <a:prstGeom prst="rect">
            <a:avLst/>
          </a:prstGeom>
          <a:solidFill>
            <a:schemeClr val="bg1"/>
          </a:solidFill>
        </p:spPr>
        <p:txBody>
          <a:bodyPr wrap="none" tIns="9144" bIns="9144" rtlCol="0">
            <a:spAutoFit/>
          </a:bodyPr>
          <a:lstStyle/>
          <a:p>
            <a:r>
              <a:rPr lang="en-US" dirty="0" smtClean="0"/>
              <a:t>96W</a:t>
            </a:r>
            <a:endParaRPr lang="en-US" dirty="0"/>
          </a:p>
        </p:txBody>
      </p:sp>
      <p:sp>
        <p:nvSpPr>
          <p:cNvPr id="74" name="TextBox 73"/>
          <p:cNvSpPr txBox="1"/>
          <p:nvPr/>
        </p:nvSpPr>
        <p:spPr>
          <a:xfrm>
            <a:off x="1840768" y="6511623"/>
            <a:ext cx="623889" cy="295466"/>
          </a:xfrm>
          <a:prstGeom prst="rect">
            <a:avLst/>
          </a:prstGeom>
          <a:solidFill>
            <a:schemeClr val="bg1"/>
          </a:solidFill>
        </p:spPr>
        <p:txBody>
          <a:bodyPr wrap="none" tIns="9144" bIns="9144" rtlCol="0">
            <a:spAutoFit/>
          </a:bodyPr>
          <a:lstStyle/>
          <a:p>
            <a:r>
              <a:rPr lang="en-US" dirty="0" smtClean="0"/>
              <a:t>95W</a:t>
            </a:r>
            <a:endParaRPr lang="en-US" dirty="0"/>
          </a:p>
        </p:txBody>
      </p:sp>
      <p:sp>
        <p:nvSpPr>
          <p:cNvPr id="75" name="TextBox 74"/>
          <p:cNvSpPr txBox="1"/>
          <p:nvPr/>
        </p:nvSpPr>
        <p:spPr>
          <a:xfrm>
            <a:off x="2561734" y="6511623"/>
            <a:ext cx="623889" cy="295466"/>
          </a:xfrm>
          <a:prstGeom prst="rect">
            <a:avLst/>
          </a:prstGeom>
          <a:solidFill>
            <a:schemeClr val="bg1"/>
          </a:solidFill>
        </p:spPr>
        <p:txBody>
          <a:bodyPr wrap="none" tIns="9144" bIns="9144" rtlCol="0">
            <a:spAutoFit/>
          </a:bodyPr>
          <a:lstStyle/>
          <a:p>
            <a:r>
              <a:rPr lang="en-US" dirty="0" smtClean="0"/>
              <a:t>94W</a:t>
            </a:r>
            <a:endParaRPr lang="en-US" dirty="0"/>
          </a:p>
        </p:txBody>
      </p:sp>
      <p:sp>
        <p:nvSpPr>
          <p:cNvPr id="76" name="TextBox 75"/>
          <p:cNvSpPr txBox="1"/>
          <p:nvPr/>
        </p:nvSpPr>
        <p:spPr>
          <a:xfrm>
            <a:off x="3275080" y="6511623"/>
            <a:ext cx="623889" cy="295466"/>
          </a:xfrm>
          <a:prstGeom prst="rect">
            <a:avLst/>
          </a:prstGeom>
          <a:solidFill>
            <a:schemeClr val="bg1"/>
          </a:solidFill>
        </p:spPr>
        <p:txBody>
          <a:bodyPr wrap="none" tIns="9144" bIns="9144" rtlCol="0">
            <a:spAutoFit/>
          </a:bodyPr>
          <a:lstStyle/>
          <a:p>
            <a:r>
              <a:rPr lang="en-US" dirty="0" smtClean="0"/>
              <a:t>93W</a:t>
            </a:r>
            <a:endParaRPr lang="en-US" dirty="0"/>
          </a:p>
        </p:txBody>
      </p:sp>
      <p:sp>
        <p:nvSpPr>
          <p:cNvPr id="77" name="TextBox 76"/>
          <p:cNvSpPr txBox="1"/>
          <p:nvPr/>
        </p:nvSpPr>
        <p:spPr>
          <a:xfrm>
            <a:off x="3988426" y="6511623"/>
            <a:ext cx="623889" cy="295466"/>
          </a:xfrm>
          <a:prstGeom prst="rect">
            <a:avLst/>
          </a:prstGeom>
          <a:solidFill>
            <a:schemeClr val="bg1"/>
          </a:solidFill>
        </p:spPr>
        <p:txBody>
          <a:bodyPr wrap="none" tIns="9144" bIns="9144" rtlCol="0">
            <a:spAutoFit/>
          </a:bodyPr>
          <a:lstStyle/>
          <a:p>
            <a:r>
              <a:rPr lang="en-US" dirty="0" smtClean="0"/>
              <a:t>92W</a:t>
            </a:r>
            <a:endParaRPr lang="en-US" dirty="0"/>
          </a:p>
        </p:txBody>
      </p:sp>
      <p:sp>
        <p:nvSpPr>
          <p:cNvPr id="78" name="TextBox 77"/>
          <p:cNvSpPr txBox="1"/>
          <p:nvPr/>
        </p:nvSpPr>
        <p:spPr>
          <a:xfrm>
            <a:off x="4701772" y="6511623"/>
            <a:ext cx="623889" cy="295466"/>
          </a:xfrm>
          <a:prstGeom prst="rect">
            <a:avLst/>
          </a:prstGeom>
          <a:solidFill>
            <a:schemeClr val="bg1"/>
          </a:solidFill>
        </p:spPr>
        <p:txBody>
          <a:bodyPr wrap="none" tIns="9144" bIns="9144" rtlCol="0">
            <a:spAutoFit/>
          </a:bodyPr>
          <a:lstStyle/>
          <a:p>
            <a:r>
              <a:rPr lang="en-US" dirty="0" smtClean="0"/>
              <a:t>91W</a:t>
            </a:r>
            <a:endParaRPr lang="en-US" dirty="0"/>
          </a:p>
        </p:txBody>
      </p:sp>
      <p:sp>
        <p:nvSpPr>
          <p:cNvPr id="79" name="TextBox 78"/>
          <p:cNvSpPr txBox="1"/>
          <p:nvPr/>
        </p:nvSpPr>
        <p:spPr>
          <a:xfrm>
            <a:off x="426721" y="6511623"/>
            <a:ext cx="623889" cy="295466"/>
          </a:xfrm>
          <a:prstGeom prst="rect">
            <a:avLst/>
          </a:prstGeom>
          <a:solidFill>
            <a:schemeClr val="bg1"/>
          </a:solidFill>
        </p:spPr>
        <p:txBody>
          <a:bodyPr wrap="none" tIns="9144" bIns="9144" rtlCol="0">
            <a:spAutoFit/>
          </a:bodyPr>
          <a:lstStyle/>
          <a:p>
            <a:r>
              <a:rPr lang="en-US" dirty="0" smtClean="0"/>
              <a:t>97W</a:t>
            </a:r>
            <a:endParaRPr lang="en-US" dirty="0"/>
          </a:p>
        </p:txBody>
      </p:sp>
      <p:sp>
        <p:nvSpPr>
          <p:cNvPr id="80" name="TextBox 79"/>
          <p:cNvSpPr txBox="1"/>
          <p:nvPr/>
        </p:nvSpPr>
        <p:spPr>
          <a:xfrm>
            <a:off x="7615545" y="6519243"/>
            <a:ext cx="623889" cy="295466"/>
          </a:xfrm>
          <a:prstGeom prst="rect">
            <a:avLst/>
          </a:prstGeom>
          <a:solidFill>
            <a:schemeClr val="bg1"/>
          </a:solidFill>
        </p:spPr>
        <p:txBody>
          <a:bodyPr wrap="none" tIns="9144" bIns="9144" rtlCol="0">
            <a:spAutoFit/>
          </a:bodyPr>
          <a:lstStyle/>
          <a:p>
            <a:r>
              <a:rPr lang="en-US" dirty="0" smtClean="0"/>
              <a:t>96W</a:t>
            </a:r>
            <a:endParaRPr lang="en-US" dirty="0"/>
          </a:p>
        </p:txBody>
      </p:sp>
      <p:sp>
        <p:nvSpPr>
          <p:cNvPr id="81" name="TextBox 80"/>
          <p:cNvSpPr txBox="1"/>
          <p:nvPr/>
        </p:nvSpPr>
        <p:spPr>
          <a:xfrm>
            <a:off x="8311746" y="6519243"/>
            <a:ext cx="623889" cy="295466"/>
          </a:xfrm>
          <a:prstGeom prst="rect">
            <a:avLst/>
          </a:prstGeom>
          <a:solidFill>
            <a:schemeClr val="bg1"/>
          </a:solidFill>
        </p:spPr>
        <p:txBody>
          <a:bodyPr wrap="none" tIns="9144" bIns="9144" rtlCol="0">
            <a:spAutoFit/>
          </a:bodyPr>
          <a:lstStyle/>
          <a:p>
            <a:r>
              <a:rPr lang="en-US" dirty="0" smtClean="0"/>
              <a:t>95W</a:t>
            </a:r>
            <a:endParaRPr lang="en-US" dirty="0"/>
          </a:p>
        </p:txBody>
      </p:sp>
      <p:sp>
        <p:nvSpPr>
          <p:cNvPr id="82" name="TextBox 81"/>
          <p:cNvSpPr txBox="1"/>
          <p:nvPr/>
        </p:nvSpPr>
        <p:spPr>
          <a:xfrm>
            <a:off x="9032712" y="6519243"/>
            <a:ext cx="623889" cy="295466"/>
          </a:xfrm>
          <a:prstGeom prst="rect">
            <a:avLst/>
          </a:prstGeom>
          <a:solidFill>
            <a:schemeClr val="bg1"/>
          </a:solidFill>
        </p:spPr>
        <p:txBody>
          <a:bodyPr wrap="none" tIns="9144" bIns="9144" rtlCol="0">
            <a:spAutoFit/>
          </a:bodyPr>
          <a:lstStyle/>
          <a:p>
            <a:r>
              <a:rPr lang="en-US" dirty="0" smtClean="0"/>
              <a:t>94W</a:t>
            </a:r>
            <a:endParaRPr lang="en-US" dirty="0"/>
          </a:p>
        </p:txBody>
      </p:sp>
      <p:sp>
        <p:nvSpPr>
          <p:cNvPr id="83" name="TextBox 82"/>
          <p:cNvSpPr txBox="1"/>
          <p:nvPr/>
        </p:nvSpPr>
        <p:spPr>
          <a:xfrm>
            <a:off x="9746058" y="6519243"/>
            <a:ext cx="623889" cy="295466"/>
          </a:xfrm>
          <a:prstGeom prst="rect">
            <a:avLst/>
          </a:prstGeom>
          <a:solidFill>
            <a:schemeClr val="bg1"/>
          </a:solidFill>
        </p:spPr>
        <p:txBody>
          <a:bodyPr wrap="none" tIns="9144" bIns="9144" rtlCol="0">
            <a:spAutoFit/>
          </a:bodyPr>
          <a:lstStyle/>
          <a:p>
            <a:r>
              <a:rPr lang="en-US" dirty="0" smtClean="0"/>
              <a:t>93W</a:t>
            </a:r>
            <a:endParaRPr lang="en-US" dirty="0"/>
          </a:p>
        </p:txBody>
      </p:sp>
      <p:sp>
        <p:nvSpPr>
          <p:cNvPr id="84" name="TextBox 83"/>
          <p:cNvSpPr txBox="1"/>
          <p:nvPr/>
        </p:nvSpPr>
        <p:spPr>
          <a:xfrm>
            <a:off x="10459404" y="6519243"/>
            <a:ext cx="623889" cy="295466"/>
          </a:xfrm>
          <a:prstGeom prst="rect">
            <a:avLst/>
          </a:prstGeom>
          <a:solidFill>
            <a:schemeClr val="bg1"/>
          </a:solidFill>
        </p:spPr>
        <p:txBody>
          <a:bodyPr wrap="none" tIns="9144" bIns="9144" rtlCol="0">
            <a:spAutoFit/>
          </a:bodyPr>
          <a:lstStyle/>
          <a:p>
            <a:r>
              <a:rPr lang="en-US" dirty="0" smtClean="0"/>
              <a:t>92W</a:t>
            </a:r>
            <a:endParaRPr lang="en-US" dirty="0"/>
          </a:p>
        </p:txBody>
      </p:sp>
      <p:sp>
        <p:nvSpPr>
          <p:cNvPr id="85" name="TextBox 84"/>
          <p:cNvSpPr txBox="1"/>
          <p:nvPr/>
        </p:nvSpPr>
        <p:spPr>
          <a:xfrm>
            <a:off x="11172750" y="6519243"/>
            <a:ext cx="623889" cy="295466"/>
          </a:xfrm>
          <a:prstGeom prst="rect">
            <a:avLst/>
          </a:prstGeom>
          <a:solidFill>
            <a:schemeClr val="bg1"/>
          </a:solidFill>
        </p:spPr>
        <p:txBody>
          <a:bodyPr wrap="none" tIns="9144" bIns="9144" rtlCol="0">
            <a:spAutoFit/>
          </a:bodyPr>
          <a:lstStyle/>
          <a:p>
            <a:r>
              <a:rPr lang="en-US" dirty="0" smtClean="0"/>
              <a:t>91W</a:t>
            </a:r>
            <a:endParaRPr lang="en-US" dirty="0"/>
          </a:p>
        </p:txBody>
      </p:sp>
      <p:sp>
        <p:nvSpPr>
          <p:cNvPr id="86" name="TextBox 85"/>
          <p:cNvSpPr txBox="1"/>
          <p:nvPr/>
        </p:nvSpPr>
        <p:spPr>
          <a:xfrm>
            <a:off x="6897699" y="6519243"/>
            <a:ext cx="623889" cy="295466"/>
          </a:xfrm>
          <a:prstGeom prst="rect">
            <a:avLst/>
          </a:prstGeom>
          <a:solidFill>
            <a:schemeClr val="bg1"/>
          </a:solidFill>
        </p:spPr>
        <p:txBody>
          <a:bodyPr wrap="none" tIns="9144" bIns="9144" rtlCol="0">
            <a:spAutoFit/>
          </a:bodyPr>
          <a:lstStyle/>
          <a:p>
            <a:r>
              <a:rPr lang="en-US" dirty="0" smtClean="0"/>
              <a:t>97W</a:t>
            </a:r>
            <a:endParaRPr lang="en-US" dirty="0"/>
          </a:p>
        </p:txBody>
      </p:sp>
      <p:sp>
        <p:nvSpPr>
          <p:cNvPr id="87" name="TextBox 86"/>
          <p:cNvSpPr txBox="1"/>
          <p:nvPr/>
        </p:nvSpPr>
        <p:spPr>
          <a:xfrm>
            <a:off x="6581310" y="6232997"/>
            <a:ext cx="401585" cy="295466"/>
          </a:xfrm>
          <a:prstGeom prst="rect">
            <a:avLst/>
          </a:prstGeom>
          <a:solidFill>
            <a:schemeClr val="bg1"/>
          </a:solidFill>
        </p:spPr>
        <p:txBody>
          <a:bodyPr wrap="none" lIns="9144" tIns="9144" rIns="9144" bIns="9144" rtlCol="0">
            <a:spAutoFit/>
          </a:bodyPr>
          <a:lstStyle/>
          <a:p>
            <a:pPr algn="r"/>
            <a:r>
              <a:rPr lang="en-US" dirty="0" smtClean="0"/>
              <a:t>17N</a:t>
            </a:r>
            <a:endParaRPr lang="en-US" dirty="0"/>
          </a:p>
        </p:txBody>
      </p:sp>
      <p:sp>
        <p:nvSpPr>
          <p:cNvPr id="88" name="TextBox 87"/>
          <p:cNvSpPr txBox="1"/>
          <p:nvPr/>
        </p:nvSpPr>
        <p:spPr>
          <a:xfrm>
            <a:off x="6581310" y="5569345"/>
            <a:ext cx="401585" cy="295466"/>
          </a:xfrm>
          <a:prstGeom prst="rect">
            <a:avLst/>
          </a:prstGeom>
          <a:solidFill>
            <a:schemeClr val="bg1"/>
          </a:solidFill>
        </p:spPr>
        <p:txBody>
          <a:bodyPr wrap="none" lIns="9144" tIns="9144" rIns="9144" bIns="9144" rtlCol="0">
            <a:spAutoFit/>
          </a:bodyPr>
          <a:lstStyle/>
          <a:p>
            <a:pPr algn="r"/>
            <a:r>
              <a:rPr lang="en-US" dirty="0" smtClean="0"/>
              <a:t>18N</a:t>
            </a:r>
            <a:endParaRPr lang="en-US" dirty="0"/>
          </a:p>
        </p:txBody>
      </p:sp>
      <p:sp>
        <p:nvSpPr>
          <p:cNvPr id="89" name="TextBox 88"/>
          <p:cNvSpPr txBox="1"/>
          <p:nvPr/>
        </p:nvSpPr>
        <p:spPr>
          <a:xfrm>
            <a:off x="6576791" y="4913313"/>
            <a:ext cx="401585" cy="295466"/>
          </a:xfrm>
          <a:prstGeom prst="rect">
            <a:avLst/>
          </a:prstGeom>
          <a:solidFill>
            <a:schemeClr val="bg1"/>
          </a:solidFill>
        </p:spPr>
        <p:txBody>
          <a:bodyPr wrap="none" lIns="9144" tIns="9144" rIns="9144" bIns="9144" rtlCol="0">
            <a:spAutoFit/>
          </a:bodyPr>
          <a:lstStyle/>
          <a:p>
            <a:pPr algn="r"/>
            <a:r>
              <a:rPr lang="en-US" dirty="0" smtClean="0"/>
              <a:t>19N</a:t>
            </a:r>
            <a:endParaRPr lang="en-US" dirty="0"/>
          </a:p>
        </p:txBody>
      </p:sp>
      <p:sp>
        <p:nvSpPr>
          <p:cNvPr id="90" name="TextBox 89"/>
          <p:cNvSpPr txBox="1"/>
          <p:nvPr/>
        </p:nvSpPr>
        <p:spPr>
          <a:xfrm>
            <a:off x="6583132" y="4253597"/>
            <a:ext cx="401585" cy="295466"/>
          </a:xfrm>
          <a:prstGeom prst="rect">
            <a:avLst/>
          </a:prstGeom>
          <a:solidFill>
            <a:schemeClr val="bg1"/>
          </a:solidFill>
        </p:spPr>
        <p:txBody>
          <a:bodyPr wrap="none" lIns="9144" tIns="9144" rIns="9144" bIns="9144" rtlCol="0">
            <a:spAutoFit/>
          </a:bodyPr>
          <a:lstStyle/>
          <a:p>
            <a:pPr algn="r"/>
            <a:r>
              <a:rPr lang="en-US" dirty="0" smtClean="0"/>
              <a:t>20N</a:t>
            </a:r>
            <a:endParaRPr lang="en-US" dirty="0"/>
          </a:p>
        </p:txBody>
      </p:sp>
      <p:sp>
        <p:nvSpPr>
          <p:cNvPr id="91" name="TextBox 90"/>
          <p:cNvSpPr txBox="1"/>
          <p:nvPr/>
        </p:nvSpPr>
        <p:spPr>
          <a:xfrm>
            <a:off x="6589473" y="3609121"/>
            <a:ext cx="401585" cy="295466"/>
          </a:xfrm>
          <a:prstGeom prst="rect">
            <a:avLst/>
          </a:prstGeom>
          <a:solidFill>
            <a:schemeClr val="bg1"/>
          </a:solidFill>
        </p:spPr>
        <p:txBody>
          <a:bodyPr wrap="none" lIns="9144" tIns="9144" rIns="9144" bIns="9144" rtlCol="0">
            <a:spAutoFit/>
          </a:bodyPr>
          <a:lstStyle/>
          <a:p>
            <a:pPr algn="r"/>
            <a:r>
              <a:rPr lang="en-US" dirty="0" smtClean="0"/>
              <a:t>21N</a:t>
            </a:r>
            <a:endParaRPr lang="en-US" dirty="0"/>
          </a:p>
        </p:txBody>
      </p:sp>
      <p:sp>
        <p:nvSpPr>
          <p:cNvPr id="92" name="TextBox 91"/>
          <p:cNvSpPr txBox="1"/>
          <p:nvPr/>
        </p:nvSpPr>
        <p:spPr>
          <a:xfrm>
            <a:off x="6576791" y="2951560"/>
            <a:ext cx="401585" cy="295466"/>
          </a:xfrm>
          <a:prstGeom prst="rect">
            <a:avLst/>
          </a:prstGeom>
          <a:solidFill>
            <a:schemeClr val="bg1"/>
          </a:solidFill>
        </p:spPr>
        <p:txBody>
          <a:bodyPr wrap="none" lIns="9144" tIns="9144" rIns="9144" bIns="9144" rtlCol="0">
            <a:spAutoFit/>
          </a:bodyPr>
          <a:lstStyle/>
          <a:p>
            <a:pPr algn="r"/>
            <a:r>
              <a:rPr lang="en-US" dirty="0" smtClean="0"/>
              <a:t>22N</a:t>
            </a:r>
            <a:endParaRPr lang="en-US" dirty="0"/>
          </a:p>
        </p:txBody>
      </p:sp>
      <p:sp>
        <p:nvSpPr>
          <p:cNvPr id="93" name="TextBox 92"/>
          <p:cNvSpPr txBox="1"/>
          <p:nvPr/>
        </p:nvSpPr>
        <p:spPr>
          <a:xfrm>
            <a:off x="6564109" y="2293999"/>
            <a:ext cx="401585" cy="295466"/>
          </a:xfrm>
          <a:prstGeom prst="rect">
            <a:avLst/>
          </a:prstGeom>
          <a:solidFill>
            <a:schemeClr val="bg1"/>
          </a:solidFill>
        </p:spPr>
        <p:txBody>
          <a:bodyPr wrap="none" lIns="9144" tIns="9144" rIns="9144" bIns="9144" rtlCol="0">
            <a:spAutoFit/>
          </a:bodyPr>
          <a:lstStyle/>
          <a:p>
            <a:pPr algn="r"/>
            <a:r>
              <a:rPr lang="en-US" dirty="0" smtClean="0"/>
              <a:t>23N</a:t>
            </a:r>
            <a:endParaRPr lang="en-US" dirty="0"/>
          </a:p>
        </p:txBody>
      </p:sp>
      <p:sp>
        <p:nvSpPr>
          <p:cNvPr id="94" name="TextBox 93"/>
          <p:cNvSpPr txBox="1"/>
          <p:nvPr/>
        </p:nvSpPr>
        <p:spPr>
          <a:xfrm>
            <a:off x="238865" y="-47546"/>
            <a:ext cx="1867177"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Obs. </a:t>
            </a:r>
            <a:r>
              <a:rPr lang="en-US" dirty="0">
                <a:latin typeface="Arial" panose="020B0604020202020204" pitchFamily="34" charset="0"/>
                <a:cs typeface="Arial" panose="020B0604020202020204" pitchFamily="34" charset="0"/>
              </a:rPr>
              <a:t>3</a:t>
            </a:r>
            <a:r>
              <a:rPr lang="en-US" dirty="0" smtClean="0">
                <a:latin typeface="Arial" panose="020B0604020202020204" pitchFamily="34" charset="0"/>
                <a:cs typeface="Arial" panose="020B0604020202020204" pitchFamily="34" charset="0"/>
              </a:rPr>
              <a:t>7 </a:t>
            </a:r>
            <a:r>
              <a:rPr lang="en-US" dirty="0">
                <a:latin typeface="Arial" panose="020B0604020202020204" pitchFamily="34" charset="0"/>
                <a:cs typeface="Arial" panose="020B0604020202020204" pitchFamily="34" charset="0"/>
              </a:rPr>
              <a:t>GHz</a:t>
            </a:r>
          </a:p>
        </p:txBody>
      </p:sp>
      <p:sp>
        <p:nvSpPr>
          <p:cNvPr id="95" name="TextBox 94"/>
          <p:cNvSpPr txBox="1"/>
          <p:nvPr/>
        </p:nvSpPr>
        <p:spPr>
          <a:xfrm>
            <a:off x="10008871" y="-47546"/>
            <a:ext cx="1867177"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Obs. 91.7 </a:t>
            </a:r>
            <a:r>
              <a:rPr lang="en-US" dirty="0">
                <a:latin typeface="Arial" panose="020B0604020202020204" pitchFamily="34" charset="0"/>
                <a:cs typeface="Arial" panose="020B0604020202020204" pitchFamily="34" charset="0"/>
              </a:rPr>
              <a:t>GHz</a:t>
            </a:r>
          </a:p>
        </p:txBody>
      </p:sp>
    </p:spTree>
    <p:extLst>
      <p:ext uri="{BB962C8B-B14F-4D97-AF65-F5344CB8AC3E}">
        <p14:creationId xmlns:p14="http://schemas.microsoft.com/office/powerpoint/2010/main" val="1324028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329104"/>
            <a:ext cx="3103113" cy="2762111"/>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91216"/>
            <a:ext cx="3103113" cy="2762111"/>
          </a:xfrm>
          <a:prstGeom prst="rect">
            <a:avLst/>
          </a:prstGeom>
        </p:spPr>
      </p:pic>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6361" y="1329106"/>
            <a:ext cx="3103113" cy="2762111"/>
          </a:xfrm>
          <a:prstGeom prst="rect">
            <a:avLst/>
          </a:prstGeom>
        </p:spPr>
      </p:pic>
      <p:pic>
        <p:nvPicPr>
          <p:cNvPr id="56"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6362" y="4090535"/>
            <a:ext cx="3103113" cy="2762111"/>
          </a:xfrm>
          <a:prstGeom prst="rect">
            <a:avLst/>
          </a:prstGeom>
        </p:spPr>
      </p:pic>
      <p:pic>
        <p:nvPicPr>
          <p:cNvPr id="71" name="Picture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9034" y="1346155"/>
            <a:ext cx="3088606" cy="2728008"/>
          </a:xfrm>
          <a:prstGeom prst="rect">
            <a:avLst/>
          </a:prstGeom>
        </p:spPr>
      </p:pic>
      <p:pic>
        <p:nvPicPr>
          <p:cNvPr id="72" name="Picture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69029" y="4113111"/>
            <a:ext cx="3088606" cy="2728008"/>
          </a:xfrm>
          <a:prstGeom prst="rect">
            <a:avLst/>
          </a:prstGeom>
        </p:spPr>
      </p:pic>
      <p:sp>
        <p:nvSpPr>
          <p:cNvPr id="119" name="TextBox 118"/>
          <p:cNvSpPr txBox="1"/>
          <p:nvPr/>
        </p:nvSpPr>
        <p:spPr>
          <a:xfrm>
            <a:off x="0" y="760346"/>
            <a:ext cx="3206801" cy="584775"/>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CRTM T</a:t>
            </a:r>
            <a:r>
              <a:rPr lang="en-US" sz="1600" baseline="-25000" dirty="0" smtClean="0">
                <a:latin typeface="Arial" panose="020B0604020202020204" pitchFamily="34" charset="0"/>
                <a:cs typeface="Arial" panose="020B0604020202020204" pitchFamily="34" charset="0"/>
              </a:rPr>
              <a:t>B</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K) 36.5-H GHz, Only Cloud Liquid, Rain and Snow </a:t>
            </a:r>
            <a:endParaRPr lang="en-US" sz="1600" dirty="0">
              <a:latin typeface="Arial" panose="020B0604020202020204" pitchFamily="34" charset="0"/>
              <a:cs typeface="Arial" panose="020B0604020202020204" pitchFamily="34" charset="0"/>
            </a:endParaRPr>
          </a:p>
        </p:txBody>
      </p:sp>
      <p:sp>
        <p:nvSpPr>
          <p:cNvPr id="169" name="TextBox 168"/>
          <p:cNvSpPr txBox="1"/>
          <p:nvPr/>
        </p:nvSpPr>
        <p:spPr>
          <a:xfrm>
            <a:off x="2053606" y="1457274"/>
            <a:ext cx="1002007" cy="369332"/>
          </a:xfrm>
          <a:prstGeom prst="rect">
            <a:avLst/>
          </a:prstGeom>
          <a:noFill/>
        </p:spPr>
        <p:txBody>
          <a:bodyPr wrap="square" rtlCol="0">
            <a:spAutoFit/>
          </a:bodyPr>
          <a:lstStyle/>
          <a:p>
            <a:pPr algn="r"/>
            <a:r>
              <a:rPr lang="en-US" dirty="0" smtClean="0">
                <a:solidFill>
                  <a:schemeClr val="bg1"/>
                </a:solidFill>
              </a:rPr>
              <a:t>WSM6</a:t>
            </a:r>
            <a:endParaRPr lang="en-US" dirty="0">
              <a:solidFill>
                <a:schemeClr val="bg1"/>
              </a:solidFill>
            </a:endParaRPr>
          </a:p>
        </p:txBody>
      </p:sp>
      <p:sp>
        <p:nvSpPr>
          <p:cNvPr id="170" name="TextBox 169"/>
          <p:cNvSpPr txBox="1"/>
          <p:nvPr/>
        </p:nvSpPr>
        <p:spPr>
          <a:xfrm>
            <a:off x="1849121" y="4219948"/>
            <a:ext cx="1203872" cy="369332"/>
          </a:xfrm>
          <a:prstGeom prst="rect">
            <a:avLst/>
          </a:prstGeom>
          <a:noFill/>
        </p:spPr>
        <p:txBody>
          <a:bodyPr wrap="square" rtlCol="0">
            <a:spAutoFit/>
          </a:bodyPr>
          <a:lstStyle/>
          <a:p>
            <a:pPr algn="r"/>
            <a:r>
              <a:rPr lang="en-US" dirty="0" smtClean="0">
                <a:solidFill>
                  <a:schemeClr val="bg1"/>
                </a:solidFill>
              </a:rPr>
              <a:t>Morrison</a:t>
            </a:r>
            <a:endParaRPr lang="en-US" dirty="0">
              <a:solidFill>
                <a:schemeClr val="bg1"/>
              </a:solidFill>
            </a:endParaRPr>
          </a:p>
        </p:txBody>
      </p:sp>
      <p:sp>
        <p:nvSpPr>
          <p:cNvPr id="171" name="Title 1"/>
          <p:cNvSpPr txBox="1">
            <a:spLocks/>
          </p:cNvSpPr>
          <p:nvPr/>
        </p:nvSpPr>
        <p:spPr>
          <a:xfrm>
            <a:off x="11947" y="0"/>
            <a:ext cx="12168106" cy="685630"/>
          </a:xfrm>
          <a:prstGeom prst="rect">
            <a:avLst/>
          </a:prstGeom>
        </p:spPr>
        <p:txBody>
          <a:bodyPr vert="horz" lIns="121899" tIns="60949" rIns="121899" bIns="60949" rtlCol="0" anchor="ctr">
            <a:normAutofit fontScale="97500"/>
          </a:bodyPr>
          <a:lstStyle>
            <a:lvl1pPr algn="ctr" defTabSz="1218987" rtl="0" eaLnBrk="1" latinLnBrk="0" hangingPunct="1">
              <a:spcBef>
                <a:spcPct val="0"/>
              </a:spcBef>
              <a:buNone/>
              <a:defRPr sz="5900" kern="1200">
                <a:solidFill>
                  <a:schemeClr val="tx1"/>
                </a:solidFill>
                <a:latin typeface="+mj-lt"/>
                <a:ea typeface="+mj-ea"/>
                <a:cs typeface="+mj-cs"/>
              </a:defRPr>
            </a:lvl1pPr>
          </a:lstStyle>
          <a:p>
            <a:r>
              <a:rPr lang="en-US" sz="3600" dirty="0" smtClean="0"/>
              <a:t>Snow</a:t>
            </a:r>
            <a:endParaRPr lang="en-US" sz="3600" dirty="0"/>
          </a:p>
        </p:txBody>
      </p:sp>
      <p:sp>
        <p:nvSpPr>
          <p:cNvPr id="173" name="TextBox 172"/>
          <p:cNvSpPr txBox="1"/>
          <p:nvPr/>
        </p:nvSpPr>
        <p:spPr>
          <a:xfrm>
            <a:off x="8072720" y="544315"/>
            <a:ext cx="3206801" cy="830997"/>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Snow particle </a:t>
            </a:r>
            <a:r>
              <a:rPr lang="en-US" sz="1600" dirty="0">
                <a:latin typeface="Arial" panose="020B0604020202020204" pitchFamily="34" charset="0"/>
                <a:cs typeface="Arial" panose="020B0604020202020204" pitchFamily="34" charset="0"/>
              </a:rPr>
              <a:t>concentration </a:t>
            </a:r>
            <a:r>
              <a:rPr lang="en-US" sz="1600" dirty="0" smtClean="0">
                <a:latin typeface="Arial" panose="020B0604020202020204" pitchFamily="34" charset="0"/>
                <a:cs typeface="Arial" panose="020B0604020202020204" pitchFamily="34" charset="0"/>
              </a:rPr>
              <a:t>(Log</a:t>
            </a:r>
            <a:r>
              <a:rPr lang="en-US" sz="1600" baseline="-25000" dirty="0" smtClean="0">
                <a:latin typeface="Arial" panose="020B0604020202020204" pitchFamily="34" charset="0"/>
                <a:cs typeface="Arial" panose="020B0604020202020204" pitchFamily="34" charset="0"/>
              </a:rPr>
              <a:t>10</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#/kg</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height vs. particle size in the storm area</a:t>
            </a:r>
          </a:p>
        </p:txBody>
      </p:sp>
      <p:grpSp>
        <p:nvGrpSpPr>
          <p:cNvPr id="5" name="Group 4"/>
          <p:cNvGrpSpPr/>
          <p:nvPr/>
        </p:nvGrpSpPr>
        <p:grpSpPr>
          <a:xfrm>
            <a:off x="7159307" y="1506804"/>
            <a:ext cx="765865" cy="4764290"/>
            <a:chOff x="7213532" y="1643796"/>
            <a:chExt cx="758731" cy="4603491"/>
          </a:xfrm>
        </p:grpSpPr>
        <p:grpSp>
          <p:nvGrpSpPr>
            <p:cNvPr id="2" name="Group 1"/>
            <p:cNvGrpSpPr/>
            <p:nvPr/>
          </p:nvGrpSpPr>
          <p:grpSpPr>
            <a:xfrm>
              <a:off x="7408180" y="1643796"/>
              <a:ext cx="564083" cy="4603491"/>
              <a:chOff x="7523928" y="1562771"/>
              <a:chExt cx="564083" cy="4603491"/>
            </a:xfrm>
          </p:grpSpPr>
          <p:sp>
            <p:nvSpPr>
              <p:cNvPr id="75" name="TextBox 74"/>
              <p:cNvSpPr txBox="1"/>
              <p:nvPr/>
            </p:nvSpPr>
            <p:spPr>
              <a:xfrm>
                <a:off x="7650973" y="5809395"/>
                <a:ext cx="309992" cy="356867"/>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p:txBody>
          </p:sp>
          <p:sp>
            <p:nvSpPr>
              <p:cNvPr id="76" name="TextBox 75"/>
              <p:cNvSpPr txBox="1"/>
              <p:nvPr/>
            </p:nvSpPr>
            <p:spPr>
              <a:xfrm>
                <a:off x="7587451" y="5116413"/>
                <a:ext cx="437037" cy="356867"/>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20</a:t>
                </a:r>
                <a:endParaRPr lang="en-US" dirty="0">
                  <a:latin typeface="Arial" panose="020B0604020202020204" pitchFamily="34" charset="0"/>
                  <a:cs typeface="Arial" panose="020B0604020202020204" pitchFamily="34" charset="0"/>
                </a:endParaRPr>
              </a:p>
            </p:txBody>
          </p:sp>
          <p:sp>
            <p:nvSpPr>
              <p:cNvPr id="77" name="TextBox 76"/>
              <p:cNvSpPr txBox="1"/>
              <p:nvPr/>
            </p:nvSpPr>
            <p:spPr>
              <a:xfrm>
                <a:off x="7587451" y="4398723"/>
                <a:ext cx="437037" cy="356867"/>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40</a:t>
                </a:r>
                <a:endParaRPr lang="en-US" dirty="0">
                  <a:latin typeface="Arial" panose="020B0604020202020204" pitchFamily="34" charset="0"/>
                  <a:cs typeface="Arial" panose="020B0604020202020204" pitchFamily="34" charset="0"/>
                </a:endParaRPr>
              </a:p>
            </p:txBody>
          </p:sp>
          <p:sp>
            <p:nvSpPr>
              <p:cNvPr id="78" name="TextBox 77"/>
              <p:cNvSpPr txBox="1"/>
              <p:nvPr/>
            </p:nvSpPr>
            <p:spPr>
              <a:xfrm>
                <a:off x="7587451" y="3710198"/>
                <a:ext cx="437037" cy="356867"/>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60</a:t>
                </a:r>
                <a:endParaRPr lang="en-US" dirty="0">
                  <a:latin typeface="Arial" panose="020B0604020202020204" pitchFamily="34" charset="0"/>
                  <a:cs typeface="Arial" panose="020B0604020202020204" pitchFamily="34" charset="0"/>
                </a:endParaRPr>
              </a:p>
            </p:txBody>
          </p:sp>
          <p:sp>
            <p:nvSpPr>
              <p:cNvPr id="79" name="TextBox 78"/>
              <p:cNvSpPr txBox="1"/>
              <p:nvPr/>
            </p:nvSpPr>
            <p:spPr>
              <a:xfrm>
                <a:off x="7587451" y="3000398"/>
                <a:ext cx="437037" cy="356867"/>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80</a:t>
                </a:r>
                <a:endParaRPr lang="en-US" dirty="0">
                  <a:latin typeface="Arial" panose="020B0604020202020204" pitchFamily="34" charset="0"/>
                  <a:cs typeface="Arial" panose="020B0604020202020204" pitchFamily="34" charset="0"/>
                </a:endParaRPr>
              </a:p>
            </p:txBody>
          </p:sp>
          <p:sp>
            <p:nvSpPr>
              <p:cNvPr id="80" name="TextBox 79"/>
              <p:cNvSpPr txBox="1"/>
              <p:nvPr/>
            </p:nvSpPr>
            <p:spPr>
              <a:xfrm>
                <a:off x="7523928" y="2281755"/>
                <a:ext cx="564083" cy="356867"/>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100</a:t>
                </a:r>
                <a:endParaRPr lang="en-US" dirty="0">
                  <a:latin typeface="Arial" panose="020B0604020202020204" pitchFamily="34" charset="0"/>
                  <a:cs typeface="Arial" panose="020B0604020202020204" pitchFamily="34" charset="0"/>
                </a:endParaRPr>
              </a:p>
            </p:txBody>
          </p:sp>
          <p:sp>
            <p:nvSpPr>
              <p:cNvPr id="81" name="TextBox 80"/>
              <p:cNvSpPr txBox="1"/>
              <p:nvPr/>
            </p:nvSpPr>
            <p:spPr>
              <a:xfrm>
                <a:off x="7523928" y="1562771"/>
                <a:ext cx="564083" cy="356867"/>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120</a:t>
                </a:r>
                <a:endParaRPr lang="en-US" dirty="0">
                  <a:latin typeface="Arial" panose="020B0604020202020204" pitchFamily="34" charset="0"/>
                  <a:cs typeface="Arial" panose="020B0604020202020204" pitchFamily="34" charset="0"/>
                </a:endParaRPr>
              </a:p>
            </p:txBody>
          </p:sp>
        </p:grpSp>
        <p:pic>
          <p:nvPicPr>
            <p:cNvPr id="74" name="Picture 73"/>
            <p:cNvPicPr>
              <a:picLocks noChangeAspect="1"/>
            </p:cNvPicPr>
            <p:nvPr/>
          </p:nvPicPr>
          <p:blipFill rotWithShape="1">
            <a:blip r:embed="rId8" cstate="print">
              <a:extLst>
                <a:ext uri="{28A0092B-C50C-407E-A947-70E740481C1C}">
                  <a14:useLocalDpi xmlns:a14="http://schemas.microsoft.com/office/drawing/2010/main" val="0"/>
                </a:ext>
              </a:extLst>
            </a:blip>
            <a:srcRect l="89829" t="3839" r="4786" b="3946"/>
            <a:stretch/>
          </p:blipFill>
          <p:spPr>
            <a:xfrm>
              <a:off x="7213532" y="1769856"/>
              <a:ext cx="319285" cy="4363581"/>
            </a:xfrm>
            <a:prstGeom prst="rect">
              <a:avLst/>
            </a:prstGeom>
          </p:spPr>
        </p:pic>
      </p:grpSp>
      <p:grpSp>
        <p:nvGrpSpPr>
          <p:cNvPr id="4" name="Group 3"/>
          <p:cNvGrpSpPr/>
          <p:nvPr/>
        </p:nvGrpSpPr>
        <p:grpSpPr>
          <a:xfrm>
            <a:off x="11194418" y="1583355"/>
            <a:ext cx="636801" cy="4678357"/>
            <a:chOff x="11194418" y="1583355"/>
            <a:chExt cx="636801" cy="4678357"/>
          </a:xfrm>
        </p:grpSpPr>
        <p:grpSp>
          <p:nvGrpSpPr>
            <p:cNvPr id="3" name="Group 2"/>
            <p:cNvGrpSpPr/>
            <p:nvPr/>
          </p:nvGrpSpPr>
          <p:grpSpPr>
            <a:xfrm>
              <a:off x="11441368" y="1583355"/>
              <a:ext cx="389851" cy="4678357"/>
              <a:chOff x="11441368" y="1583355"/>
              <a:chExt cx="389851" cy="4678357"/>
            </a:xfrm>
          </p:grpSpPr>
          <p:sp>
            <p:nvSpPr>
              <p:cNvPr id="85" name="TextBox 84"/>
              <p:cNvSpPr txBox="1"/>
              <p:nvPr/>
            </p:nvSpPr>
            <p:spPr>
              <a:xfrm>
                <a:off x="11441368" y="5892380"/>
                <a:ext cx="389851"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sp>
            <p:nvSpPr>
              <p:cNvPr id="86" name="TextBox 85"/>
              <p:cNvSpPr txBox="1"/>
              <p:nvPr/>
            </p:nvSpPr>
            <p:spPr>
              <a:xfrm>
                <a:off x="11441368" y="5134980"/>
                <a:ext cx="389851"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87" name="TextBox 86"/>
              <p:cNvSpPr txBox="1"/>
              <p:nvPr/>
            </p:nvSpPr>
            <p:spPr>
              <a:xfrm>
                <a:off x="11479839" y="4433427"/>
                <a:ext cx="312906"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88" name="TextBox 87"/>
              <p:cNvSpPr txBox="1"/>
              <p:nvPr/>
            </p:nvSpPr>
            <p:spPr>
              <a:xfrm>
                <a:off x="11479839" y="3733048"/>
                <a:ext cx="312906"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p:txBody>
          </p:sp>
          <p:sp>
            <p:nvSpPr>
              <p:cNvPr id="89" name="TextBox 88"/>
              <p:cNvSpPr txBox="1"/>
              <p:nvPr/>
            </p:nvSpPr>
            <p:spPr>
              <a:xfrm>
                <a:off x="11479840" y="3039333"/>
                <a:ext cx="312906"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90" name="TextBox 89"/>
              <p:cNvSpPr txBox="1"/>
              <p:nvPr/>
            </p:nvSpPr>
            <p:spPr>
              <a:xfrm>
                <a:off x="11479840" y="2325635"/>
                <a:ext cx="312906"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120" name="TextBox 119"/>
              <p:cNvSpPr txBox="1"/>
              <p:nvPr/>
            </p:nvSpPr>
            <p:spPr>
              <a:xfrm>
                <a:off x="11479840" y="1583355"/>
                <a:ext cx="312906"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grpSp>
        <p:pic>
          <p:nvPicPr>
            <p:cNvPr id="84" name="Picture 83"/>
            <p:cNvPicPr>
              <a:picLocks noChangeAspect="1"/>
            </p:cNvPicPr>
            <p:nvPr/>
          </p:nvPicPr>
          <p:blipFill rotWithShape="1">
            <a:blip r:embed="rId9" cstate="print">
              <a:extLst>
                <a:ext uri="{28A0092B-C50C-407E-A947-70E740481C1C}">
                  <a14:useLocalDpi xmlns:a14="http://schemas.microsoft.com/office/drawing/2010/main" val="0"/>
                </a:ext>
              </a:extLst>
            </a:blip>
            <a:srcRect l="83932" t="6467" r="11538" b="9430"/>
            <a:stretch/>
          </p:blipFill>
          <p:spPr>
            <a:xfrm>
              <a:off x="11194418" y="1718524"/>
              <a:ext cx="316841" cy="4411846"/>
            </a:xfrm>
            <a:prstGeom prst="rect">
              <a:avLst/>
            </a:prstGeom>
          </p:spPr>
        </p:pic>
      </p:grpSp>
      <p:sp>
        <p:nvSpPr>
          <p:cNvPr id="121" name="TextBox 120"/>
          <p:cNvSpPr txBox="1"/>
          <p:nvPr/>
        </p:nvSpPr>
        <p:spPr>
          <a:xfrm>
            <a:off x="4140047" y="1005668"/>
            <a:ext cx="3206801"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Snow water path (g m</a:t>
            </a:r>
            <a:r>
              <a:rPr lang="en-US" sz="1600" baseline="30000" dirty="0" smtClean="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grpSp>
        <p:nvGrpSpPr>
          <p:cNvPr id="62" name="Group 61"/>
          <p:cNvGrpSpPr/>
          <p:nvPr/>
        </p:nvGrpSpPr>
        <p:grpSpPr>
          <a:xfrm>
            <a:off x="3118636" y="1550354"/>
            <a:ext cx="817934" cy="4786070"/>
            <a:chOff x="5082971" y="-149338"/>
            <a:chExt cx="705491" cy="4128121"/>
          </a:xfrm>
        </p:grpSpPr>
        <p:grpSp>
          <p:nvGrpSpPr>
            <p:cNvPr id="63" name="Group 62"/>
            <p:cNvGrpSpPr/>
            <p:nvPr/>
          </p:nvGrpSpPr>
          <p:grpSpPr>
            <a:xfrm rot="16200000">
              <a:off x="3282880" y="1650753"/>
              <a:ext cx="4128121" cy="527940"/>
              <a:chOff x="1" y="7163500"/>
              <a:chExt cx="4211205" cy="538565"/>
            </a:xfrm>
          </p:grpSpPr>
          <p:pic>
            <p:nvPicPr>
              <p:cNvPr id="73" name="Picture 72"/>
              <p:cNvPicPr>
                <a:picLocks noChangeAspect="1"/>
              </p:cNvPicPr>
              <p:nvPr/>
            </p:nvPicPr>
            <p:blipFill rotWithShape="1">
              <a:blip r:embed="rId10">
                <a:extLst>
                  <a:ext uri="{28A0092B-C50C-407E-A947-70E740481C1C}">
                    <a14:useLocalDpi xmlns:a14="http://schemas.microsoft.com/office/drawing/2010/main" val="0"/>
                  </a:ext>
                </a:extLst>
              </a:blip>
              <a:srcRect l="89641"/>
              <a:stretch/>
            </p:blipFill>
            <p:spPr>
              <a:xfrm rot="5400000">
                <a:off x="1836321" y="5327180"/>
                <a:ext cx="538565" cy="4211205"/>
              </a:xfrm>
              <a:prstGeom prst="rect">
                <a:avLst/>
              </a:prstGeom>
            </p:spPr>
          </p:pic>
          <p:sp>
            <p:nvSpPr>
              <p:cNvPr id="82" name="Rectangle 81"/>
              <p:cNvSpPr/>
              <p:nvPr/>
            </p:nvSpPr>
            <p:spPr>
              <a:xfrm>
                <a:off x="396849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362102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p:cNvSpPr/>
              <p:nvPr/>
            </p:nvSpPr>
            <p:spPr>
              <a:xfrm>
                <a:off x="3273552"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a:off x="2926080"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a:off x="257860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a:off x="223113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a:off x="188366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a:off x="1536192"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p:cNvSpPr/>
              <p:nvPr/>
            </p:nvSpPr>
            <p:spPr>
              <a:xfrm>
                <a:off x="1188720"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a:off x="84124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p:cNvSpPr/>
              <p:nvPr/>
            </p:nvSpPr>
            <p:spPr>
              <a:xfrm>
                <a:off x="49377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p:cNvSpPr/>
              <p:nvPr/>
            </p:nvSpPr>
            <p:spPr>
              <a:xfrm>
                <a:off x="14630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a:off x="5297350" y="-124895"/>
              <a:ext cx="491112" cy="3726941"/>
              <a:chOff x="5297350" y="-124895"/>
              <a:chExt cx="491112" cy="3726941"/>
            </a:xfrm>
          </p:grpSpPr>
          <p:sp>
            <p:nvSpPr>
              <p:cNvPr id="65" name="TextBox 64"/>
              <p:cNvSpPr txBox="1"/>
              <p:nvPr/>
            </p:nvSpPr>
            <p:spPr>
              <a:xfrm>
                <a:off x="5297350" y="3283487"/>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100</a:t>
                </a:r>
                <a:endParaRPr lang="en-US" dirty="0">
                  <a:latin typeface="Arial" panose="020B0604020202020204" pitchFamily="34" charset="0"/>
                  <a:cs typeface="Arial" panose="020B0604020202020204" pitchFamily="34" charset="0"/>
                </a:endParaRPr>
              </a:p>
            </p:txBody>
          </p:sp>
          <p:sp>
            <p:nvSpPr>
              <p:cNvPr id="66" name="TextBox 65"/>
              <p:cNvSpPr txBox="1"/>
              <p:nvPr/>
            </p:nvSpPr>
            <p:spPr>
              <a:xfrm>
                <a:off x="5297350" y="2601811"/>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140</a:t>
                </a:r>
                <a:endParaRPr lang="en-US" dirty="0">
                  <a:latin typeface="Arial" panose="020B0604020202020204" pitchFamily="34" charset="0"/>
                  <a:cs typeface="Arial" panose="020B0604020202020204" pitchFamily="34" charset="0"/>
                </a:endParaRPr>
              </a:p>
            </p:txBody>
          </p:sp>
          <p:sp>
            <p:nvSpPr>
              <p:cNvPr id="67" name="TextBox 66"/>
              <p:cNvSpPr txBox="1"/>
              <p:nvPr/>
            </p:nvSpPr>
            <p:spPr>
              <a:xfrm>
                <a:off x="5297350" y="1920134"/>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180</a:t>
                </a:r>
                <a:endParaRPr lang="en-US" dirty="0">
                  <a:latin typeface="Arial" panose="020B0604020202020204" pitchFamily="34" charset="0"/>
                  <a:cs typeface="Arial" panose="020B0604020202020204" pitchFamily="34" charset="0"/>
                </a:endParaRPr>
              </a:p>
            </p:txBody>
          </p:sp>
          <p:sp>
            <p:nvSpPr>
              <p:cNvPr id="68" name="TextBox 67"/>
              <p:cNvSpPr txBox="1"/>
              <p:nvPr/>
            </p:nvSpPr>
            <p:spPr>
              <a:xfrm>
                <a:off x="5297350" y="1238459"/>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220</a:t>
                </a:r>
                <a:endParaRPr lang="en-US" dirty="0">
                  <a:latin typeface="Arial" panose="020B0604020202020204" pitchFamily="34" charset="0"/>
                  <a:cs typeface="Arial" panose="020B0604020202020204" pitchFamily="34" charset="0"/>
                </a:endParaRPr>
              </a:p>
            </p:txBody>
          </p:sp>
          <p:sp>
            <p:nvSpPr>
              <p:cNvPr id="69" name="TextBox 68"/>
              <p:cNvSpPr txBox="1"/>
              <p:nvPr/>
            </p:nvSpPr>
            <p:spPr>
              <a:xfrm>
                <a:off x="5297350" y="556782"/>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260</a:t>
                </a:r>
                <a:endParaRPr lang="en-US" dirty="0">
                  <a:latin typeface="Arial" panose="020B0604020202020204" pitchFamily="34" charset="0"/>
                  <a:cs typeface="Arial" panose="020B0604020202020204" pitchFamily="34" charset="0"/>
                </a:endParaRPr>
              </a:p>
            </p:txBody>
          </p:sp>
          <p:sp>
            <p:nvSpPr>
              <p:cNvPr id="70" name="TextBox 69"/>
              <p:cNvSpPr txBox="1"/>
              <p:nvPr/>
            </p:nvSpPr>
            <p:spPr>
              <a:xfrm>
                <a:off x="5297350" y="-124895"/>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300</a:t>
                </a:r>
                <a:endParaRPr lang="en-US" dirty="0">
                  <a:latin typeface="Arial" panose="020B0604020202020204" pitchFamily="34" charset="0"/>
                  <a:cs typeface="Arial" panose="020B0604020202020204" pitchFamily="34" charset="0"/>
                </a:endParaRPr>
              </a:p>
            </p:txBody>
          </p:sp>
        </p:grpSp>
      </p:grpSp>
      <p:sp>
        <p:nvSpPr>
          <p:cNvPr id="6" name="Rectangle 5"/>
          <p:cNvSpPr/>
          <p:nvPr/>
        </p:nvSpPr>
        <p:spPr>
          <a:xfrm>
            <a:off x="457200" y="1330887"/>
            <a:ext cx="2205990" cy="113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457200" y="4087803"/>
            <a:ext cx="2205990" cy="113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4523022" y="4088176"/>
            <a:ext cx="2205990" cy="113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8517973" y="1332875"/>
            <a:ext cx="2475782" cy="113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8376517" y="4104450"/>
            <a:ext cx="2475782" cy="113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4488129" y="1323706"/>
            <a:ext cx="2205990" cy="113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p:cNvSpPr txBox="1"/>
          <p:nvPr/>
        </p:nvSpPr>
        <p:spPr>
          <a:xfrm>
            <a:off x="5785186" y="1495459"/>
            <a:ext cx="1275882" cy="830997"/>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Storm area average: 11.9 </a:t>
            </a:r>
            <a:r>
              <a:rPr lang="en-US" sz="1600" dirty="0">
                <a:latin typeface="Arial" panose="020B0604020202020204" pitchFamily="34" charset="0"/>
                <a:cs typeface="Arial" panose="020B0604020202020204" pitchFamily="34" charset="0"/>
              </a:rPr>
              <a:t>g m</a:t>
            </a:r>
            <a:r>
              <a:rPr lang="en-US" sz="1600" baseline="30000" dirty="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138" name="TextBox 137"/>
          <p:cNvSpPr txBox="1"/>
          <p:nvPr/>
        </p:nvSpPr>
        <p:spPr>
          <a:xfrm>
            <a:off x="5785186" y="4256888"/>
            <a:ext cx="1275882" cy="830997"/>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Storm area average: 19.7 </a:t>
            </a:r>
            <a:r>
              <a:rPr lang="en-US" sz="1600" dirty="0">
                <a:latin typeface="Arial" panose="020B0604020202020204" pitchFamily="34" charset="0"/>
                <a:cs typeface="Arial" panose="020B0604020202020204" pitchFamily="34" charset="0"/>
              </a:rPr>
              <a:t>g m</a:t>
            </a:r>
            <a:r>
              <a:rPr lang="en-US" sz="1600" baseline="30000" dirty="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5568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329104"/>
            <a:ext cx="3103113" cy="2762111"/>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91216"/>
            <a:ext cx="3103113" cy="2762111"/>
          </a:xfrm>
          <a:prstGeom prst="rect">
            <a:avLst/>
          </a:prstGeom>
        </p:spPr>
      </p:pic>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6361" y="1329106"/>
            <a:ext cx="3103113" cy="2762111"/>
          </a:xfrm>
          <a:prstGeom prst="rect">
            <a:avLst/>
          </a:prstGeom>
        </p:spPr>
      </p:pic>
      <p:pic>
        <p:nvPicPr>
          <p:cNvPr id="56"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6362" y="4090535"/>
            <a:ext cx="3103113" cy="2762111"/>
          </a:xfrm>
          <a:prstGeom prst="rect">
            <a:avLst/>
          </a:prstGeom>
        </p:spPr>
      </p:pic>
      <p:pic>
        <p:nvPicPr>
          <p:cNvPr id="71" name="Picture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9034" y="1346155"/>
            <a:ext cx="3088606" cy="2728008"/>
          </a:xfrm>
          <a:prstGeom prst="rect">
            <a:avLst/>
          </a:prstGeom>
        </p:spPr>
      </p:pic>
      <p:pic>
        <p:nvPicPr>
          <p:cNvPr id="72" name="Picture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69030" y="4113111"/>
            <a:ext cx="3088606" cy="2728008"/>
          </a:xfrm>
          <a:prstGeom prst="rect">
            <a:avLst/>
          </a:prstGeom>
        </p:spPr>
      </p:pic>
      <p:sp>
        <p:nvSpPr>
          <p:cNvPr id="119" name="TextBox 118"/>
          <p:cNvSpPr txBox="1"/>
          <p:nvPr/>
        </p:nvSpPr>
        <p:spPr>
          <a:xfrm>
            <a:off x="0" y="760346"/>
            <a:ext cx="3206801" cy="584775"/>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CRTM T</a:t>
            </a:r>
            <a:r>
              <a:rPr lang="en-US" sz="1600" baseline="-25000" dirty="0" smtClean="0">
                <a:latin typeface="Arial" panose="020B0604020202020204" pitchFamily="34" charset="0"/>
                <a:cs typeface="Arial" panose="020B0604020202020204" pitchFamily="34" charset="0"/>
              </a:rPr>
              <a:t>B</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K</a:t>
            </a:r>
            <a:r>
              <a:rPr lang="en-US" sz="1600" smtClean="0">
                <a:latin typeface="Arial" panose="020B0604020202020204" pitchFamily="34" charset="0"/>
                <a:cs typeface="Arial" panose="020B0604020202020204" pitchFamily="34" charset="0"/>
              </a:rPr>
              <a:t>) 36.5-H </a:t>
            </a:r>
            <a:r>
              <a:rPr lang="en-US" sz="1600" dirty="0" smtClean="0">
                <a:latin typeface="Arial" panose="020B0604020202020204" pitchFamily="34" charset="0"/>
                <a:cs typeface="Arial" panose="020B0604020202020204" pitchFamily="34" charset="0"/>
              </a:rPr>
              <a:t>GHz, Only Cloud Liquid, Rain and Graupel</a:t>
            </a:r>
            <a:endParaRPr lang="en-US" sz="1600" dirty="0">
              <a:latin typeface="Arial" panose="020B0604020202020204" pitchFamily="34" charset="0"/>
              <a:cs typeface="Arial" panose="020B0604020202020204" pitchFamily="34" charset="0"/>
            </a:endParaRPr>
          </a:p>
        </p:txBody>
      </p:sp>
      <p:sp>
        <p:nvSpPr>
          <p:cNvPr id="169" name="TextBox 168"/>
          <p:cNvSpPr txBox="1"/>
          <p:nvPr/>
        </p:nvSpPr>
        <p:spPr>
          <a:xfrm>
            <a:off x="2053606" y="1457274"/>
            <a:ext cx="1002007" cy="369332"/>
          </a:xfrm>
          <a:prstGeom prst="rect">
            <a:avLst/>
          </a:prstGeom>
          <a:noFill/>
        </p:spPr>
        <p:txBody>
          <a:bodyPr wrap="square" rtlCol="0">
            <a:spAutoFit/>
          </a:bodyPr>
          <a:lstStyle/>
          <a:p>
            <a:pPr algn="r"/>
            <a:r>
              <a:rPr lang="en-US" dirty="0" smtClean="0">
                <a:solidFill>
                  <a:schemeClr val="bg1"/>
                </a:solidFill>
              </a:rPr>
              <a:t>WSM6</a:t>
            </a:r>
            <a:endParaRPr lang="en-US" dirty="0">
              <a:solidFill>
                <a:schemeClr val="bg1"/>
              </a:solidFill>
            </a:endParaRPr>
          </a:p>
        </p:txBody>
      </p:sp>
      <p:sp>
        <p:nvSpPr>
          <p:cNvPr id="171" name="Title 1"/>
          <p:cNvSpPr txBox="1">
            <a:spLocks/>
          </p:cNvSpPr>
          <p:nvPr/>
        </p:nvSpPr>
        <p:spPr>
          <a:xfrm>
            <a:off x="11947" y="0"/>
            <a:ext cx="12168106" cy="685630"/>
          </a:xfrm>
          <a:prstGeom prst="rect">
            <a:avLst/>
          </a:prstGeom>
        </p:spPr>
        <p:txBody>
          <a:bodyPr vert="horz" lIns="121899" tIns="60949" rIns="121899" bIns="60949" rtlCol="0" anchor="ctr">
            <a:normAutofit fontScale="97500"/>
          </a:bodyPr>
          <a:lstStyle>
            <a:lvl1pPr algn="ctr" defTabSz="1218987" rtl="0" eaLnBrk="1" latinLnBrk="0" hangingPunct="1">
              <a:spcBef>
                <a:spcPct val="0"/>
              </a:spcBef>
              <a:buNone/>
              <a:defRPr sz="5900" kern="1200">
                <a:solidFill>
                  <a:schemeClr val="tx1"/>
                </a:solidFill>
                <a:latin typeface="+mj-lt"/>
                <a:ea typeface="+mj-ea"/>
                <a:cs typeface="+mj-cs"/>
              </a:defRPr>
            </a:lvl1pPr>
          </a:lstStyle>
          <a:p>
            <a:r>
              <a:rPr lang="en-US" sz="3600" dirty="0" smtClean="0"/>
              <a:t>Graupel</a:t>
            </a:r>
            <a:endParaRPr lang="en-US" sz="3600" dirty="0"/>
          </a:p>
        </p:txBody>
      </p:sp>
      <p:sp>
        <p:nvSpPr>
          <p:cNvPr id="173" name="TextBox 172"/>
          <p:cNvSpPr txBox="1"/>
          <p:nvPr/>
        </p:nvSpPr>
        <p:spPr>
          <a:xfrm>
            <a:off x="8072720" y="544315"/>
            <a:ext cx="3206801" cy="830997"/>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Graupel particle </a:t>
            </a:r>
            <a:r>
              <a:rPr lang="en-US" sz="1600" dirty="0">
                <a:latin typeface="Arial" panose="020B0604020202020204" pitchFamily="34" charset="0"/>
                <a:cs typeface="Arial" panose="020B0604020202020204" pitchFamily="34" charset="0"/>
              </a:rPr>
              <a:t>concentration </a:t>
            </a:r>
            <a:r>
              <a:rPr lang="en-US" sz="1600" dirty="0" smtClean="0">
                <a:latin typeface="Arial" panose="020B0604020202020204" pitchFamily="34" charset="0"/>
                <a:cs typeface="Arial" panose="020B0604020202020204" pitchFamily="34" charset="0"/>
              </a:rPr>
              <a:t>(Log</a:t>
            </a:r>
            <a:r>
              <a:rPr lang="en-US" sz="1600" baseline="-25000" dirty="0" smtClean="0">
                <a:latin typeface="Arial" panose="020B0604020202020204" pitchFamily="34" charset="0"/>
                <a:cs typeface="Arial" panose="020B0604020202020204" pitchFamily="34" charset="0"/>
              </a:rPr>
              <a:t>10</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#/kg</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height vs. particle size in the storm area</a:t>
            </a:r>
          </a:p>
        </p:txBody>
      </p:sp>
      <p:grpSp>
        <p:nvGrpSpPr>
          <p:cNvPr id="4" name="Group 3"/>
          <p:cNvGrpSpPr/>
          <p:nvPr/>
        </p:nvGrpSpPr>
        <p:grpSpPr>
          <a:xfrm>
            <a:off x="7170147" y="1513034"/>
            <a:ext cx="776845" cy="4807200"/>
            <a:chOff x="7205707" y="1584154"/>
            <a:chExt cx="776845" cy="4667160"/>
          </a:xfrm>
        </p:grpSpPr>
        <p:grpSp>
          <p:nvGrpSpPr>
            <p:cNvPr id="3" name="Group 2"/>
            <p:cNvGrpSpPr/>
            <p:nvPr/>
          </p:nvGrpSpPr>
          <p:grpSpPr>
            <a:xfrm>
              <a:off x="7413165" y="1584154"/>
              <a:ext cx="569387" cy="4667160"/>
              <a:chOff x="7413165" y="1584154"/>
              <a:chExt cx="569387" cy="4667160"/>
            </a:xfrm>
          </p:grpSpPr>
          <p:sp>
            <p:nvSpPr>
              <p:cNvPr id="73" name="TextBox 72"/>
              <p:cNvSpPr txBox="1"/>
              <p:nvPr/>
            </p:nvSpPr>
            <p:spPr>
              <a:xfrm>
                <a:off x="7541406" y="5892741"/>
                <a:ext cx="312906" cy="358573"/>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p:txBody>
          </p:sp>
          <p:sp>
            <p:nvSpPr>
              <p:cNvPr id="74" name="TextBox 73"/>
              <p:cNvSpPr txBox="1"/>
              <p:nvPr/>
            </p:nvSpPr>
            <p:spPr>
              <a:xfrm>
                <a:off x="7477286" y="5042981"/>
                <a:ext cx="441147" cy="358573"/>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50</a:t>
                </a:r>
                <a:endParaRPr lang="en-US" dirty="0">
                  <a:latin typeface="Arial" panose="020B0604020202020204" pitchFamily="34" charset="0"/>
                  <a:cs typeface="Arial" panose="020B0604020202020204" pitchFamily="34" charset="0"/>
                </a:endParaRPr>
              </a:p>
            </p:txBody>
          </p:sp>
          <p:sp>
            <p:nvSpPr>
              <p:cNvPr id="75" name="TextBox 74"/>
              <p:cNvSpPr txBox="1"/>
              <p:nvPr/>
            </p:nvSpPr>
            <p:spPr>
              <a:xfrm>
                <a:off x="7413165" y="4173290"/>
                <a:ext cx="569387" cy="358573"/>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100</a:t>
                </a:r>
                <a:endParaRPr lang="en-US" dirty="0">
                  <a:latin typeface="Arial" panose="020B0604020202020204" pitchFamily="34" charset="0"/>
                  <a:cs typeface="Arial" panose="020B0604020202020204" pitchFamily="34" charset="0"/>
                </a:endParaRPr>
              </a:p>
            </p:txBody>
          </p:sp>
          <p:sp>
            <p:nvSpPr>
              <p:cNvPr id="76" name="TextBox 75"/>
              <p:cNvSpPr txBox="1"/>
              <p:nvPr/>
            </p:nvSpPr>
            <p:spPr>
              <a:xfrm>
                <a:off x="7413165" y="3316889"/>
                <a:ext cx="569387" cy="358573"/>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150</a:t>
                </a:r>
                <a:endParaRPr lang="en-US" dirty="0">
                  <a:latin typeface="Arial" panose="020B0604020202020204" pitchFamily="34" charset="0"/>
                  <a:cs typeface="Arial" panose="020B0604020202020204" pitchFamily="34" charset="0"/>
                </a:endParaRPr>
              </a:p>
            </p:txBody>
          </p:sp>
          <p:sp>
            <p:nvSpPr>
              <p:cNvPr id="77" name="TextBox 76"/>
              <p:cNvSpPr txBox="1"/>
              <p:nvPr/>
            </p:nvSpPr>
            <p:spPr>
              <a:xfrm>
                <a:off x="7413165" y="2453844"/>
                <a:ext cx="569387" cy="358573"/>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200</a:t>
                </a:r>
                <a:endParaRPr lang="en-US" dirty="0">
                  <a:latin typeface="Arial" panose="020B0604020202020204" pitchFamily="34" charset="0"/>
                  <a:cs typeface="Arial" panose="020B0604020202020204" pitchFamily="34" charset="0"/>
                </a:endParaRPr>
              </a:p>
            </p:txBody>
          </p:sp>
          <p:sp>
            <p:nvSpPr>
              <p:cNvPr id="78" name="TextBox 77"/>
              <p:cNvSpPr txBox="1"/>
              <p:nvPr/>
            </p:nvSpPr>
            <p:spPr>
              <a:xfrm>
                <a:off x="7413165" y="1584154"/>
                <a:ext cx="569387" cy="358573"/>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250</a:t>
                </a:r>
                <a:endParaRPr lang="en-US" dirty="0">
                  <a:latin typeface="Arial" panose="020B0604020202020204" pitchFamily="34" charset="0"/>
                  <a:cs typeface="Arial" panose="020B0604020202020204" pitchFamily="34" charset="0"/>
                </a:endParaRPr>
              </a:p>
            </p:txBody>
          </p:sp>
        </p:grpSp>
        <p:pic>
          <p:nvPicPr>
            <p:cNvPr id="79" name="Picture 78"/>
            <p:cNvPicPr>
              <a:picLocks noChangeAspect="1"/>
            </p:cNvPicPr>
            <p:nvPr/>
          </p:nvPicPr>
          <p:blipFill rotWithShape="1">
            <a:blip r:embed="rId8" cstate="print">
              <a:extLst>
                <a:ext uri="{28A0092B-C50C-407E-A947-70E740481C1C}">
                  <a14:useLocalDpi xmlns:a14="http://schemas.microsoft.com/office/drawing/2010/main" val="0"/>
                </a:ext>
              </a:extLst>
            </a:blip>
            <a:srcRect l="89971" t="4116" r="4986" b="4313"/>
            <a:stretch/>
          </p:blipFill>
          <p:spPr>
            <a:xfrm>
              <a:off x="7205707" y="1719310"/>
              <a:ext cx="300404" cy="4353320"/>
            </a:xfrm>
            <a:prstGeom prst="rect">
              <a:avLst/>
            </a:prstGeom>
          </p:spPr>
        </p:pic>
      </p:grpSp>
      <p:sp>
        <p:nvSpPr>
          <p:cNvPr id="83" name="TextBox 82"/>
          <p:cNvSpPr txBox="1"/>
          <p:nvPr/>
        </p:nvSpPr>
        <p:spPr>
          <a:xfrm>
            <a:off x="11429141" y="5861208"/>
            <a:ext cx="389851"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sp>
        <p:nvSpPr>
          <p:cNvPr id="84" name="TextBox 83"/>
          <p:cNvSpPr txBox="1"/>
          <p:nvPr/>
        </p:nvSpPr>
        <p:spPr>
          <a:xfrm>
            <a:off x="11429141" y="5342939"/>
            <a:ext cx="389851"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sp>
        <p:nvSpPr>
          <p:cNvPr id="85" name="TextBox 84"/>
          <p:cNvSpPr txBox="1"/>
          <p:nvPr/>
        </p:nvSpPr>
        <p:spPr>
          <a:xfrm>
            <a:off x="11429141" y="4876191"/>
            <a:ext cx="389851"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86" name="TextBox 85"/>
          <p:cNvSpPr txBox="1"/>
          <p:nvPr/>
        </p:nvSpPr>
        <p:spPr>
          <a:xfrm>
            <a:off x="11429141" y="4405755"/>
            <a:ext cx="389851"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87" name="TextBox 86"/>
          <p:cNvSpPr txBox="1"/>
          <p:nvPr/>
        </p:nvSpPr>
        <p:spPr>
          <a:xfrm>
            <a:off x="11429141" y="3932784"/>
            <a:ext cx="389851"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88" name="TextBox 87"/>
          <p:cNvSpPr txBox="1"/>
          <p:nvPr/>
        </p:nvSpPr>
        <p:spPr>
          <a:xfrm>
            <a:off x="11429141" y="3448242"/>
            <a:ext cx="389851"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
        <p:nvSpPr>
          <p:cNvPr id="89" name="TextBox 88"/>
          <p:cNvSpPr txBox="1"/>
          <p:nvPr/>
        </p:nvSpPr>
        <p:spPr>
          <a:xfrm>
            <a:off x="11467614" y="2973769"/>
            <a:ext cx="312906"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p:txBody>
      </p:sp>
      <p:sp>
        <p:nvSpPr>
          <p:cNvPr id="90" name="TextBox 89"/>
          <p:cNvSpPr txBox="1"/>
          <p:nvPr/>
        </p:nvSpPr>
        <p:spPr>
          <a:xfrm>
            <a:off x="11467614" y="2492941"/>
            <a:ext cx="312906"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
        <p:nvSpPr>
          <p:cNvPr id="120" name="TextBox 119"/>
          <p:cNvSpPr txBox="1"/>
          <p:nvPr/>
        </p:nvSpPr>
        <p:spPr>
          <a:xfrm>
            <a:off x="11467614" y="2008401"/>
            <a:ext cx="312906"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121" name="TextBox 120"/>
          <p:cNvSpPr txBox="1"/>
          <p:nvPr/>
        </p:nvSpPr>
        <p:spPr>
          <a:xfrm>
            <a:off x="11467614" y="1518825"/>
            <a:ext cx="312906"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pic>
        <p:nvPicPr>
          <p:cNvPr id="82" name="Picture 81"/>
          <p:cNvPicPr>
            <a:picLocks noChangeAspect="1"/>
          </p:cNvPicPr>
          <p:nvPr/>
        </p:nvPicPr>
        <p:blipFill rotWithShape="1">
          <a:blip r:embed="rId9" cstate="print">
            <a:extLst>
              <a:ext uri="{28A0092B-C50C-407E-A947-70E740481C1C}">
                <a14:useLocalDpi xmlns:a14="http://schemas.microsoft.com/office/drawing/2010/main" val="0"/>
              </a:ext>
            </a:extLst>
          </a:blip>
          <a:srcRect l="84017" t="6581" r="11539" b="9658"/>
          <a:stretch/>
        </p:blipFill>
        <p:spPr>
          <a:xfrm>
            <a:off x="11200968" y="1652138"/>
            <a:ext cx="314519" cy="4445638"/>
          </a:xfrm>
          <a:prstGeom prst="rect">
            <a:avLst/>
          </a:prstGeom>
        </p:spPr>
      </p:pic>
      <p:sp>
        <p:nvSpPr>
          <p:cNvPr id="122" name="TextBox 121"/>
          <p:cNvSpPr txBox="1"/>
          <p:nvPr/>
        </p:nvSpPr>
        <p:spPr>
          <a:xfrm>
            <a:off x="1849121" y="4219948"/>
            <a:ext cx="1203872" cy="369332"/>
          </a:xfrm>
          <a:prstGeom prst="rect">
            <a:avLst/>
          </a:prstGeom>
          <a:noFill/>
        </p:spPr>
        <p:txBody>
          <a:bodyPr wrap="square" rtlCol="0">
            <a:spAutoFit/>
          </a:bodyPr>
          <a:lstStyle/>
          <a:p>
            <a:pPr algn="r"/>
            <a:r>
              <a:rPr lang="en-US" dirty="0" smtClean="0">
                <a:solidFill>
                  <a:schemeClr val="bg1"/>
                </a:solidFill>
              </a:rPr>
              <a:t>Morrison</a:t>
            </a:r>
            <a:endParaRPr lang="en-US" dirty="0">
              <a:solidFill>
                <a:schemeClr val="bg1"/>
              </a:solidFill>
            </a:endParaRPr>
          </a:p>
        </p:txBody>
      </p:sp>
      <p:sp>
        <p:nvSpPr>
          <p:cNvPr id="123" name="TextBox 122"/>
          <p:cNvSpPr txBox="1"/>
          <p:nvPr/>
        </p:nvSpPr>
        <p:spPr>
          <a:xfrm>
            <a:off x="4140047" y="1005668"/>
            <a:ext cx="3206801"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Graupel water path (g m</a:t>
            </a:r>
            <a:r>
              <a:rPr lang="en-US" sz="1600" baseline="30000" dirty="0" smtClean="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grpSp>
        <p:nvGrpSpPr>
          <p:cNvPr id="62" name="Group 61"/>
          <p:cNvGrpSpPr/>
          <p:nvPr/>
        </p:nvGrpSpPr>
        <p:grpSpPr>
          <a:xfrm>
            <a:off x="3118636" y="1550354"/>
            <a:ext cx="817934" cy="4786070"/>
            <a:chOff x="5082971" y="-149338"/>
            <a:chExt cx="705491" cy="4128121"/>
          </a:xfrm>
        </p:grpSpPr>
        <p:grpSp>
          <p:nvGrpSpPr>
            <p:cNvPr id="63" name="Group 62"/>
            <p:cNvGrpSpPr/>
            <p:nvPr/>
          </p:nvGrpSpPr>
          <p:grpSpPr>
            <a:xfrm rot="16200000">
              <a:off x="3282880" y="1650753"/>
              <a:ext cx="4128121" cy="527940"/>
              <a:chOff x="1" y="7163500"/>
              <a:chExt cx="4211205" cy="538565"/>
            </a:xfrm>
          </p:grpSpPr>
          <p:pic>
            <p:nvPicPr>
              <p:cNvPr id="80" name="Picture 79"/>
              <p:cNvPicPr>
                <a:picLocks noChangeAspect="1"/>
              </p:cNvPicPr>
              <p:nvPr/>
            </p:nvPicPr>
            <p:blipFill rotWithShape="1">
              <a:blip r:embed="rId10">
                <a:extLst>
                  <a:ext uri="{28A0092B-C50C-407E-A947-70E740481C1C}">
                    <a14:useLocalDpi xmlns:a14="http://schemas.microsoft.com/office/drawing/2010/main" val="0"/>
                  </a:ext>
                </a:extLst>
              </a:blip>
              <a:srcRect l="89641"/>
              <a:stretch/>
            </p:blipFill>
            <p:spPr>
              <a:xfrm rot="5400000">
                <a:off x="1836321" y="5327180"/>
                <a:ext cx="538565" cy="4211205"/>
              </a:xfrm>
              <a:prstGeom prst="rect">
                <a:avLst/>
              </a:prstGeom>
            </p:spPr>
          </p:pic>
          <p:sp>
            <p:nvSpPr>
              <p:cNvPr id="81" name="Rectangle 80"/>
              <p:cNvSpPr/>
              <p:nvPr/>
            </p:nvSpPr>
            <p:spPr>
              <a:xfrm>
                <a:off x="396849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a:off x="362102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a:off x="3273552"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a:off x="2926080"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a:off x="257860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p:cNvSpPr/>
              <p:nvPr/>
            </p:nvSpPr>
            <p:spPr>
              <a:xfrm>
                <a:off x="223113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a:off x="188366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p:cNvSpPr/>
              <p:nvPr/>
            </p:nvSpPr>
            <p:spPr>
              <a:xfrm>
                <a:off x="1536192"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p:cNvSpPr/>
              <p:nvPr/>
            </p:nvSpPr>
            <p:spPr>
              <a:xfrm>
                <a:off x="1188720"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p:cNvSpPr/>
              <p:nvPr/>
            </p:nvSpPr>
            <p:spPr>
              <a:xfrm>
                <a:off x="84124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a:off x="49377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a:xfrm>
                <a:off x="14630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a:off x="5297350" y="-124895"/>
              <a:ext cx="491112" cy="3726941"/>
              <a:chOff x="5297350" y="-124895"/>
              <a:chExt cx="491112" cy="3726941"/>
            </a:xfrm>
          </p:grpSpPr>
          <p:sp>
            <p:nvSpPr>
              <p:cNvPr id="65" name="TextBox 64"/>
              <p:cNvSpPr txBox="1"/>
              <p:nvPr/>
            </p:nvSpPr>
            <p:spPr>
              <a:xfrm>
                <a:off x="5297350" y="3283487"/>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100</a:t>
                </a:r>
                <a:endParaRPr lang="en-US" dirty="0">
                  <a:latin typeface="Arial" panose="020B0604020202020204" pitchFamily="34" charset="0"/>
                  <a:cs typeface="Arial" panose="020B0604020202020204" pitchFamily="34" charset="0"/>
                </a:endParaRPr>
              </a:p>
            </p:txBody>
          </p:sp>
          <p:sp>
            <p:nvSpPr>
              <p:cNvPr id="66" name="TextBox 65"/>
              <p:cNvSpPr txBox="1"/>
              <p:nvPr/>
            </p:nvSpPr>
            <p:spPr>
              <a:xfrm>
                <a:off x="5297350" y="2601811"/>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140</a:t>
                </a:r>
                <a:endParaRPr lang="en-US" dirty="0">
                  <a:latin typeface="Arial" panose="020B0604020202020204" pitchFamily="34" charset="0"/>
                  <a:cs typeface="Arial" panose="020B0604020202020204" pitchFamily="34" charset="0"/>
                </a:endParaRPr>
              </a:p>
            </p:txBody>
          </p:sp>
          <p:sp>
            <p:nvSpPr>
              <p:cNvPr id="67" name="TextBox 66"/>
              <p:cNvSpPr txBox="1"/>
              <p:nvPr/>
            </p:nvSpPr>
            <p:spPr>
              <a:xfrm>
                <a:off x="5297350" y="1920134"/>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180</a:t>
                </a:r>
                <a:endParaRPr lang="en-US" dirty="0">
                  <a:latin typeface="Arial" panose="020B0604020202020204" pitchFamily="34" charset="0"/>
                  <a:cs typeface="Arial" panose="020B0604020202020204" pitchFamily="34" charset="0"/>
                </a:endParaRPr>
              </a:p>
            </p:txBody>
          </p:sp>
          <p:sp>
            <p:nvSpPr>
              <p:cNvPr id="68" name="TextBox 67"/>
              <p:cNvSpPr txBox="1"/>
              <p:nvPr/>
            </p:nvSpPr>
            <p:spPr>
              <a:xfrm>
                <a:off x="5297350" y="1238459"/>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220</a:t>
                </a:r>
                <a:endParaRPr lang="en-US" dirty="0">
                  <a:latin typeface="Arial" panose="020B0604020202020204" pitchFamily="34" charset="0"/>
                  <a:cs typeface="Arial" panose="020B0604020202020204" pitchFamily="34" charset="0"/>
                </a:endParaRPr>
              </a:p>
            </p:txBody>
          </p:sp>
          <p:sp>
            <p:nvSpPr>
              <p:cNvPr id="69" name="TextBox 68"/>
              <p:cNvSpPr txBox="1"/>
              <p:nvPr/>
            </p:nvSpPr>
            <p:spPr>
              <a:xfrm>
                <a:off x="5297350" y="556782"/>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260</a:t>
                </a:r>
                <a:endParaRPr lang="en-US" dirty="0">
                  <a:latin typeface="Arial" panose="020B0604020202020204" pitchFamily="34" charset="0"/>
                  <a:cs typeface="Arial" panose="020B0604020202020204" pitchFamily="34" charset="0"/>
                </a:endParaRPr>
              </a:p>
            </p:txBody>
          </p:sp>
          <p:sp>
            <p:nvSpPr>
              <p:cNvPr id="70" name="TextBox 69"/>
              <p:cNvSpPr txBox="1"/>
              <p:nvPr/>
            </p:nvSpPr>
            <p:spPr>
              <a:xfrm>
                <a:off x="5297350" y="-124895"/>
                <a:ext cx="491112" cy="318559"/>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300</a:t>
                </a:r>
                <a:endParaRPr lang="en-US" dirty="0">
                  <a:latin typeface="Arial" panose="020B0604020202020204" pitchFamily="34" charset="0"/>
                  <a:cs typeface="Arial" panose="020B0604020202020204" pitchFamily="34" charset="0"/>
                </a:endParaRPr>
              </a:p>
            </p:txBody>
          </p:sp>
        </p:grpSp>
      </p:grpSp>
      <p:sp>
        <p:nvSpPr>
          <p:cNvPr id="135" name="Rectangle 134"/>
          <p:cNvSpPr/>
          <p:nvPr/>
        </p:nvSpPr>
        <p:spPr>
          <a:xfrm>
            <a:off x="457200" y="1330887"/>
            <a:ext cx="2205990" cy="113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457200" y="4087803"/>
            <a:ext cx="2205990" cy="113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529118" y="4070918"/>
            <a:ext cx="2269524" cy="1303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4488129" y="1323706"/>
            <a:ext cx="2205990" cy="113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8517973" y="1337955"/>
            <a:ext cx="2475782" cy="113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8376517" y="4104450"/>
            <a:ext cx="2475782" cy="113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nvSpPr>
        <p:spPr>
          <a:xfrm>
            <a:off x="5785186" y="1495459"/>
            <a:ext cx="1275882" cy="830997"/>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Storm area average: 8.6 </a:t>
            </a:r>
            <a:r>
              <a:rPr lang="en-US" sz="1600" dirty="0">
                <a:latin typeface="Arial" panose="020B0604020202020204" pitchFamily="34" charset="0"/>
                <a:cs typeface="Arial" panose="020B0604020202020204" pitchFamily="34" charset="0"/>
              </a:rPr>
              <a:t>g m</a:t>
            </a:r>
            <a:r>
              <a:rPr lang="en-US" sz="1600" baseline="30000" dirty="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143" name="TextBox 142"/>
          <p:cNvSpPr txBox="1"/>
          <p:nvPr/>
        </p:nvSpPr>
        <p:spPr>
          <a:xfrm>
            <a:off x="5785186" y="4256888"/>
            <a:ext cx="1275882" cy="830997"/>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Storm area average: 7.1 </a:t>
            </a:r>
            <a:r>
              <a:rPr lang="en-US" sz="1600" dirty="0">
                <a:latin typeface="Arial" panose="020B0604020202020204" pitchFamily="34" charset="0"/>
                <a:cs typeface="Arial" panose="020B0604020202020204" pitchFamily="34" charset="0"/>
              </a:rPr>
              <a:t>g m</a:t>
            </a:r>
            <a:r>
              <a:rPr lang="en-US" sz="1600" baseline="30000" dirty="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8920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and Discussion</a:t>
            </a:r>
            <a:endParaRPr lang="en-US" dirty="0"/>
          </a:p>
        </p:txBody>
      </p:sp>
      <p:sp>
        <p:nvSpPr>
          <p:cNvPr id="3" name="Content Placeholder 2"/>
          <p:cNvSpPr>
            <a:spLocks noGrp="1"/>
          </p:cNvSpPr>
          <p:nvPr>
            <p:ph idx="1"/>
          </p:nvPr>
        </p:nvSpPr>
        <p:spPr>
          <a:xfrm>
            <a:off x="838200" y="1825624"/>
            <a:ext cx="10515600" cy="4734973"/>
          </a:xfrm>
        </p:spPr>
        <p:txBody>
          <a:bodyPr>
            <a:normAutofit/>
          </a:bodyPr>
          <a:lstStyle/>
          <a:p>
            <a:r>
              <a:rPr lang="en-US" dirty="0" smtClean="0"/>
              <a:t>Using scheme-specified cloud optical properties: too low of brightness temperatures, too much scattering</a:t>
            </a:r>
          </a:p>
          <a:p>
            <a:pPr lvl="1"/>
            <a:r>
              <a:rPr lang="en-US" sz="2800" dirty="0" smtClean="0"/>
              <a:t>Consistent with many studies involving radar and passive microwave observations vs. simulated [</a:t>
            </a:r>
            <a:r>
              <a:rPr lang="en-US" dirty="0" err="1" smtClean="0"/>
              <a:t>Zupanski</a:t>
            </a:r>
            <a:r>
              <a:rPr lang="en-US" dirty="0" smtClean="0"/>
              <a:t> et al. 2011; Zhang et al. 2013; Han et al. 2013; </a:t>
            </a:r>
            <a:r>
              <a:rPr lang="en-US" dirty="0" err="1" smtClean="0"/>
              <a:t>Chambon</a:t>
            </a:r>
            <a:r>
              <a:rPr lang="en-US" dirty="0" smtClean="0"/>
              <a:t> et al. 2014]</a:t>
            </a:r>
          </a:p>
          <a:p>
            <a:pPr lvl="1"/>
            <a:r>
              <a:rPr lang="en-US" dirty="0" smtClean="0"/>
              <a:t>These studies used the Goddard-SDSU </a:t>
            </a:r>
            <a:r>
              <a:rPr lang="en-US" dirty="0"/>
              <a:t>radiative transfer </a:t>
            </a:r>
            <a:r>
              <a:rPr lang="en-US" dirty="0" smtClean="0"/>
              <a:t>solver</a:t>
            </a:r>
          </a:p>
          <a:p>
            <a:r>
              <a:rPr lang="en-US" dirty="0" smtClean="0"/>
              <a:t>Conclusion</a:t>
            </a:r>
            <a:r>
              <a:rPr lang="en-US" dirty="0"/>
              <a:t>: too much or too big of snow and/or graupel in upper </a:t>
            </a:r>
            <a:r>
              <a:rPr lang="en-US" dirty="0" smtClean="0"/>
              <a:t>troposphere by microphysics schemes</a:t>
            </a:r>
            <a:endParaRPr lang="en-US" dirty="0"/>
          </a:p>
          <a:p>
            <a:pPr lvl="1"/>
            <a:endParaRPr lang="en-US" sz="2800" dirty="0" smtClean="0"/>
          </a:p>
        </p:txBody>
      </p:sp>
    </p:spTree>
    <p:extLst>
      <p:ext uri="{BB962C8B-B14F-4D97-AF65-F5344CB8AC3E}">
        <p14:creationId xmlns:p14="http://schemas.microsoft.com/office/powerpoint/2010/main" val="244968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528775" y="487823"/>
            <a:ext cx="5090375" cy="5090375"/>
          </a:xfrm>
          <a:prstGeom prst="rect">
            <a:avLst/>
          </a:prstGeom>
          <a:noFill/>
          <a:ln w="9525">
            <a:noFill/>
            <a:miter lim="800000"/>
            <a:headEnd/>
            <a:tailEnd/>
          </a:ln>
        </p:spPr>
      </p:pic>
      <p:sp>
        <p:nvSpPr>
          <p:cNvPr id="6" name="TextBox 5"/>
          <p:cNvSpPr txBox="1"/>
          <p:nvPr/>
        </p:nvSpPr>
        <p:spPr>
          <a:xfrm>
            <a:off x="6546918" y="5592572"/>
            <a:ext cx="942662" cy="276999"/>
          </a:xfrm>
          <a:prstGeom prst="rect">
            <a:avLst/>
          </a:prstGeom>
          <a:noFill/>
        </p:spPr>
        <p:txBody>
          <a:bodyPr wrap="square" lIns="0" tIns="0" bIns="0" rtlCol="0">
            <a:spAutoFit/>
          </a:bodyPr>
          <a:lstStyle/>
          <a:p>
            <a:r>
              <a:rPr lang="en-US" dirty="0" smtClean="0">
                <a:latin typeface="Arial" panose="020B0604020202020204" pitchFamily="34" charset="0"/>
                <a:cs typeface="Arial" panose="020B0604020202020204" pitchFamily="34" charset="0"/>
              </a:rPr>
              <a:t>COLD</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10885512" y="5597317"/>
            <a:ext cx="1084061" cy="276999"/>
          </a:xfrm>
          <a:prstGeom prst="rect">
            <a:avLst/>
          </a:prstGeom>
          <a:noFill/>
        </p:spPr>
        <p:txBody>
          <a:bodyPr wrap="square" lIns="0" tIns="0" rIns="0" bIns="0" rtlCol="0">
            <a:spAutoFit/>
          </a:bodyPr>
          <a:lstStyle/>
          <a:p>
            <a:r>
              <a:rPr lang="en-US" dirty="0" smtClean="0">
                <a:latin typeface="Arial" panose="020B0604020202020204" pitchFamily="34" charset="0"/>
                <a:cs typeface="Arial" panose="020B0604020202020204" pitchFamily="34" charset="0"/>
              </a:rPr>
              <a:t>WARM</a:t>
            </a:r>
            <a:endParaRPr lang="en-US" dirty="0">
              <a:latin typeface="Arial" panose="020B0604020202020204" pitchFamily="34" charset="0"/>
              <a:cs typeface="Arial" panose="020B0604020202020204" pitchFamily="34" charset="0"/>
            </a:endParaRPr>
          </a:p>
        </p:txBody>
      </p:sp>
      <p:sp>
        <p:nvSpPr>
          <p:cNvPr id="13" name="TextBox 12"/>
          <p:cNvSpPr txBox="1"/>
          <p:nvPr/>
        </p:nvSpPr>
        <p:spPr>
          <a:xfrm>
            <a:off x="7630979" y="6084127"/>
            <a:ext cx="3871008"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Hurricane Karl 09/16/10 2315Z</a:t>
            </a:r>
          </a:p>
          <a:p>
            <a:r>
              <a:rPr lang="en-US" dirty="0" smtClean="0">
                <a:latin typeface="Arial" panose="020B0604020202020204" pitchFamily="34" charset="0"/>
                <a:cs typeface="Arial" panose="020B0604020202020204" pitchFamily="34" charset="0"/>
              </a:rPr>
              <a:t>(GOES-13 IR, image courtesy NRL)</a:t>
            </a:r>
            <a:endParaRPr lang="en-US" dirty="0">
              <a:latin typeface="Arial" panose="020B0604020202020204" pitchFamily="34" charset="0"/>
              <a:cs typeface="Arial" panose="020B0604020202020204" pitchFamily="34" charset="0"/>
            </a:endParaRP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3579" y="484044"/>
            <a:ext cx="5087602" cy="5087602"/>
          </a:xfrm>
          <a:prstGeom prst="rect">
            <a:avLst/>
          </a:prstGeom>
          <a:noFill/>
        </p:spPr>
      </p:pic>
      <p:sp>
        <p:nvSpPr>
          <p:cNvPr id="24" name="TextBox 23"/>
          <p:cNvSpPr txBox="1"/>
          <p:nvPr/>
        </p:nvSpPr>
        <p:spPr>
          <a:xfrm>
            <a:off x="1834494" y="6077574"/>
            <a:ext cx="4355325"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Hurricane Karl 09/16/10 2315Z</a:t>
            </a:r>
          </a:p>
          <a:p>
            <a:r>
              <a:rPr lang="en-US" dirty="0" smtClean="0">
                <a:latin typeface="Arial" panose="020B0604020202020204" pitchFamily="34" charset="0"/>
                <a:cs typeface="Arial" panose="020B0604020202020204" pitchFamily="34" charset="0"/>
              </a:rPr>
              <a:t>(GOES-13 VIS, image courtesy NRL)</a:t>
            </a:r>
            <a:endParaRPr lang="en-US" dirty="0">
              <a:latin typeface="Arial" panose="020B0604020202020204" pitchFamily="34" charset="0"/>
              <a:cs typeface="Arial" panose="020B0604020202020204" pitchFamily="34" charset="0"/>
            </a:endParaRPr>
          </a:p>
        </p:txBody>
      </p:sp>
      <p:sp>
        <p:nvSpPr>
          <p:cNvPr id="26" name="Rectangle 25"/>
          <p:cNvSpPr/>
          <p:nvPr/>
        </p:nvSpPr>
        <p:spPr>
          <a:xfrm>
            <a:off x="6189820" y="20921"/>
            <a:ext cx="5689603" cy="461665"/>
          </a:xfrm>
          <a:prstGeom prst="rect">
            <a:avLst/>
          </a:prstGeom>
        </p:spPr>
        <p:txBody>
          <a:bodyPr wrap="square">
            <a:spAutoFit/>
          </a:bodyPr>
          <a:lstStyle/>
          <a:p>
            <a:pPr algn="ctr"/>
            <a:r>
              <a:rPr lang="en-US" sz="2400" dirty="0" smtClean="0">
                <a:latin typeface="Arial" panose="020B0604020202020204" pitchFamily="34" charset="0"/>
                <a:cs typeface="Arial" panose="020B0604020202020204" pitchFamily="34" charset="0"/>
              </a:rPr>
              <a:t>Infrared</a:t>
            </a:r>
            <a:endParaRPr lang="en-US" sz="2400" dirty="0">
              <a:latin typeface="Arial" panose="020B0604020202020204" pitchFamily="34" charset="0"/>
              <a:cs typeface="Arial" panose="020B0604020202020204" pitchFamily="34" charset="0"/>
            </a:endParaRPr>
          </a:p>
        </p:txBody>
      </p:sp>
      <p:sp>
        <p:nvSpPr>
          <p:cNvPr id="25" name="Rectangle 24"/>
          <p:cNvSpPr/>
          <p:nvPr/>
        </p:nvSpPr>
        <p:spPr>
          <a:xfrm>
            <a:off x="312578" y="20713"/>
            <a:ext cx="5689603" cy="461665"/>
          </a:xfrm>
          <a:prstGeom prst="rect">
            <a:avLst/>
          </a:prstGeom>
        </p:spPr>
        <p:txBody>
          <a:bodyPr wrap="square">
            <a:spAutoFit/>
          </a:bodyPr>
          <a:lstStyle/>
          <a:p>
            <a:pPr algn="ctr"/>
            <a:r>
              <a:rPr lang="en-US" sz="2400" dirty="0" smtClean="0">
                <a:latin typeface="Arial" panose="020B0604020202020204" pitchFamily="34" charset="0"/>
                <a:cs typeface="Arial" panose="020B0604020202020204" pitchFamily="34" charset="0"/>
              </a:rPr>
              <a:t>Visible (near sunset)</a:t>
            </a:r>
            <a:endParaRPr lang="en-US" sz="2400" dirty="0">
              <a:latin typeface="Arial" panose="020B0604020202020204" pitchFamily="34" charset="0"/>
              <a:cs typeface="Arial" panose="020B0604020202020204" pitchFamily="34" charset="0"/>
            </a:endParaRPr>
          </a:p>
        </p:txBody>
      </p:sp>
      <p:sp>
        <p:nvSpPr>
          <p:cNvPr id="28" name="TextBox 27"/>
          <p:cNvSpPr txBox="1"/>
          <p:nvPr/>
        </p:nvSpPr>
        <p:spPr>
          <a:xfrm>
            <a:off x="7558541" y="5692663"/>
            <a:ext cx="3110336" cy="276999"/>
          </a:xfrm>
          <a:prstGeom prst="rect">
            <a:avLst/>
          </a:prstGeom>
          <a:solidFill>
            <a:schemeClr val="bg1"/>
          </a:solidFill>
        </p:spPr>
        <p:txBody>
          <a:bodyPr wrap="square" lIns="0" tIns="0" bIns="0" rtlCol="0">
            <a:spAutoFit/>
          </a:bodyPr>
          <a:lstStyle/>
          <a:p>
            <a:pPr algn="ctr"/>
            <a:r>
              <a:rPr lang="en-US" dirty="0" smtClean="0">
                <a:latin typeface="Arial" panose="020B0604020202020204" pitchFamily="34" charset="0"/>
                <a:cs typeface="Arial" panose="020B0604020202020204" pitchFamily="34" charset="0"/>
              </a:rPr>
              <a:t>Brightness Temperature (K)</a:t>
            </a:r>
            <a:endParaRPr lang="en-US" dirty="0">
              <a:latin typeface="Arial" panose="020B0604020202020204" pitchFamily="34" charset="0"/>
              <a:cs typeface="Arial" panose="020B0604020202020204" pitchFamily="34" charset="0"/>
            </a:endParaRPr>
          </a:p>
        </p:txBody>
      </p:sp>
      <p:sp>
        <p:nvSpPr>
          <p:cNvPr id="29" name="Rectangle 28"/>
          <p:cNvSpPr/>
          <p:nvPr/>
        </p:nvSpPr>
        <p:spPr>
          <a:xfrm>
            <a:off x="613579" y="5207620"/>
            <a:ext cx="5087602" cy="23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528775" y="5207967"/>
            <a:ext cx="5087602" cy="23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685018" y="520294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190</a:t>
            </a:r>
            <a:endParaRPr lang="en-US" sz="1600" dirty="0">
              <a:latin typeface="Arial" panose="020B0604020202020204" pitchFamily="34" charset="0"/>
              <a:cs typeface="Arial" panose="020B0604020202020204" pitchFamily="34" charset="0"/>
            </a:endParaRPr>
          </a:p>
        </p:txBody>
      </p:sp>
      <p:sp>
        <p:nvSpPr>
          <p:cNvPr id="32" name="TextBox 31"/>
          <p:cNvSpPr txBox="1"/>
          <p:nvPr/>
        </p:nvSpPr>
        <p:spPr>
          <a:xfrm>
            <a:off x="7545632" y="520294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210</a:t>
            </a:r>
            <a:endParaRPr lang="en-US" sz="1600" dirty="0">
              <a:latin typeface="Arial" panose="020B0604020202020204" pitchFamily="34" charset="0"/>
              <a:cs typeface="Arial" panose="020B0604020202020204" pitchFamily="34" charset="0"/>
            </a:endParaRPr>
          </a:p>
        </p:txBody>
      </p:sp>
      <p:sp>
        <p:nvSpPr>
          <p:cNvPr id="33" name="TextBox 32"/>
          <p:cNvSpPr txBox="1"/>
          <p:nvPr/>
        </p:nvSpPr>
        <p:spPr>
          <a:xfrm>
            <a:off x="8399257" y="5204718"/>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230</a:t>
            </a:r>
            <a:endParaRPr lang="en-US" sz="1600" dirty="0">
              <a:latin typeface="Arial" panose="020B0604020202020204" pitchFamily="34" charset="0"/>
              <a:cs typeface="Arial" panose="020B0604020202020204" pitchFamily="34" charset="0"/>
            </a:endParaRPr>
          </a:p>
        </p:txBody>
      </p:sp>
      <p:sp>
        <p:nvSpPr>
          <p:cNvPr id="34" name="TextBox 33"/>
          <p:cNvSpPr txBox="1"/>
          <p:nvPr/>
        </p:nvSpPr>
        <p:spPr>
          <a:xfrm>
            <a:off x="9252882" y="5205483"/>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250</a:t>
            </a:r>
            <a:endParaRPr lang="en-US" sz="1600" dirty="0">
              <a:latin typeface="Arial" panose="020B0604020202020204" pitchFamily="34" charset="0"/>
              <a:cs typeface="Arial" panose="020B0604020202020204" pitchFamily="34" charset="0"/>
            </a:endParaRPr>
          </a:p>
        </p:txBody>
      </p:sp>
      <p:sp>
        <p:nvSpPr>
          <p:cNvPr id="35" name="TextBox 34"/>
          <p:cNvSpPr txBox="1"/>
          <p:nvPr/>
        </p:nvSpPr>
        <p:spPr>
          <a:xfrm>
            <a:off x="10103465" y="520548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270</a:t>
            </a:r>
            <a:endParaRPr lang="en-US" sz="1600" dirty="0">
              <a:latin typeface="Arial" panose="020B0604020202020204" pitchFamily="34" charset="0"/>
              <a:cs typeface="Arial" panose="020B0604020202020204" pitchFamily="34" charset="0"/>
            </a:endParaRPr>
          </a:p>
        </p:txBody>
      </p:sp>
      <p:sp>
        <p:nvSpPr>
          <p:cNvPr id="36" name="TextBox 35"/>
          <p:cNvSpPr txBox="1"/>
          <p:nvPr/>
        </p:nvSpPr>
        <p:spPr>
          <a:xfrm>
            <a:off x="10926108" y="5205485"/>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290</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7654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a:xfrm>
            <a:off x="838200" y="1524000"/>
            <a:ext cx="10515600" cy="4652963"/>
          </a:xfrm>
        </p:spPr>
        <p:txBody>
          <a:bodyPr>
            <a:normAutofit fontScale="92500" lnSpcReduction="10000"/>
          </a:bodyPr>
          <a:lstStyle/>
          <a:p>
            <a:r>
              <a:rPr lang="en-US" dirty="0" smtClean="0"/>
              <a:t>Refining and adding modifications, working </a:t>
            </a:r>
            <a:r>
              <a:rPr lang="en-US" dirty="0" smtClean="0"/>
              <a:t>within the CRTM </a:t>
            </a:r>
            <a:r>
              <a:rPr lang="en-US" dirty="0"/>
              <a:t>repository</a:t>
            </a:r>
          </a:p>
          <a:p>
            <a:pPr lvl="1"/>
            <a:r>
              <a:rPr lang="en-US" dirty="0"/>
              <a:t>Non-spherical particle optical </a:t>
            </a:r>
            <a:r>
              <a:rPr lang="en-US" dirty="0" smtClean="0"/>
              <a:t>properties</a:t>
            </a:r>
          </a:p>
          <a:p>
            <a:pPr lvl="1"/>
            <a:r>
              <a:rPr lang="en-US" dirty="0" smtClean="0"/>
              <a:t>Automatic stream </a:t>
            </a:r>
            <a:r>
              <a:rPr lang="en-US" dirty="0"/>
              <a:t>number </a:t>
            </a:r>
            <a:r>
              <a:rPr lang="en-US" dirty="0" smtClean="0"/>
              <a:t>estimation</a:t>
            </a:r>
          </a:p>
          <a:p>
            <a:pPr lvl="1"/>
            <a:r>
              <a:rPr lang="en-US" dirty="0" smtClean="0"/>
              <a:t>Revamp </a:t>
            </a:r>
            <a:r>
              <a:rPr lang="en-US" dirty="0"/>
              <a:t>data structures, scheme selection </a:t>
            </a:r>
            <a:r>
              <a:rPr lang="en-US" dirty="0" smtClean="0"/>
              <a:t>interface</a:t>
            </a:r>
          </a:p>
          <a:p>
            <a:pPr lvl="1"/>
            <a:r>
              <a:rPr lang="en-US" dirty="0" smtClean="0"/>
              <a:t>Tangent linear, </a:t>
            </a:r>
            <a:r>
              <a:rPr lang="en-US" dirty="0" err="1" smtClean="0"/>
              <a:t>adjoint</a:t>
            </a:r>
            <a:r>
              <a:rPr lang="en-US" dirty="0" smtClean="0"/>
              <a:t>, K-matrix</a:t>
            </a:r>
          </a:p>
          <a:p>
            <a:pPr lvl="1"/>
            <a:r>
              <a:rPr lang="en-US" dirty="0" smtClean="0"/>
              <a:t>Antenna pattern convolution and slant path constructions (features in satellite simulators)</a:t>
            </a:r>
          </a:p>
          <a:p>
            <a:r>
              <a:rPr lang="en-US" dirty="0" smtClean="0"/>
              <a:t>Uses for this tool:</a:t>
            </a:r>
          </a:p>
          <a:p>
            <a:pPr lvl="1"/>
            <a:r>
              <a:rPr lang="en-US" dirty="0" smtClean="0"/>
              <a:t>Ensemble parameter estimation</a:t>
            </a:r>
          </a:p>
          <a:p>
            <a:pPr lvl="1"/>
            <a:r>
              <a:rPr lang="en-US" dirty="0" smtClean="0"/>
              <a:t>Observing System Experiments (testing data assimilation)</a:t>
            </a:r>
          </a:p>
          <a:p>
            <a:pPr lvl="2"/>
            <a:r>
              <a:rPr lang="en-US" dirty="0" smtClean="0"/>
              <a:t>Simulated or real observations</a:t>
            </a:r>
            <a:endParaRPr lang="en-US" dirty="0"/>
          </a:p>
        </p:txBody>
      </p:sp>
    </p:spTree>
    <p:extLst>
      <p:ext uri="{BB962C8B-B14F-4D97-AF65-F5344CB8AC3E}">
        <p14:creationId xmlns:p14="http://schemas.microsoft.com/office/powerpoint/2010/main" val="2215258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78258"/>
            <a:ext cx="10515600" cy="1325563"/>
          </a:xfrm>
        </p:spPr>
        <p:txBody>
          <a:bodyPr/>
          <a:lstStyle/>
          <a:p>
            <a:r>
              <a:rPr lang="en-US" dirty="0" smtClean="0"/>
              <a:t>References</a:t>
            </a:r>
            <a:endParaRPr lang="en-US" dirty="0"/>
          </a:p>
        </p:txBody>
      </p:sp>
      <p:sp>
        <p:nvSpPr>
          <p:cNvPr id="8" name="Content Placeholder 7"/>
          <p:cNvSpPr>
            <a:spLocks noGrp="1"/>
          </p:cNvSpPr>
          <p:nvPr>
            <p:ph sz="half" idx="1"/>
          </p:nvPr>
        </p:nvSpPr>
        <p:spPr>
          <a:xfrm>
            <a:off x="838200" y="1039906"/>
            <a:ext cx="5181600" cy="5137057"/>
          </a:xfrm>
        </p:spPr>
        <p:txBody>
          <a:bodyPr>
            <a:normAutofit lnSpcReduction="10000"/>
          </a:bodyPr>
          <a:lstStyle/>
          <a:p>
            <a:pPr marL="230188" indent="-230188">
              <a:buNone/>
            </a:pPr>
            <a:endParaRPr lang="en-US" sz="1600" dirty="0" smtClean="0"/>
          </a:p>
          <a:p>
            <a:pPr marL="230188" indent="-230188">
              <a:buNone/>
            </a:pPr>
            <a:r>
              <a:rPr lang="en-US" sz="1600" dirty="0" err="1"/>
              <a:t>Chambon</a:t>
            </a:r>
            <a:r>
              <a:rPr lang="en-US" sz="1600" dirty="0"/>
              <a:t>, P., S. Q. Zhang, A. Y. </a:t>
            </a:r>
            <a:r>
              <a:rPr lang="en-US" sz="1600" dirty="0" err="1"/>
              <a:t>Hou</a:t>
            </a:r>
            <a:r>
              <a:rPr lang="en-US" sz="1600" dirty="0"/>
              <a:t>, M. </a:t>
            </a:r>
            <a:r>
              <a:rPr lang="en-US" sz="1600" dirty="0" err="1"/>
              <a:t>Zupanski</a:t>
            </a:r>
            <a:r>
              <a:rPr lang="en-US" sz="1600" dirty="0"/>
              <a:t>, and S. Cheung, 2014: Assessing the impact of pre-GPM microwave precipitation observations in the Goddard WRF ensemble data assimilation system. </a:t>
            </a:r>
            <a:r>
              <a:rPr lang="en-US" sz="1600" i="1" dirty="0"/>
              <a:t>Quart. Jour. Roy. Meteor. Soc.</a:t>
            </a:r>
            <a:r>
              <a:rPr lang="en-US" sz="1600" dirty="0"/>
              <a:t>, </a:t>
            </a:r>
            <a:r>
              <a:rPr lang="en-US" sz="1600" b="1" dirty="0"/>
              <a:t>140</a:t>
            </a:r>
            <a:r>
              <a:rPr lang="en-US" sz="1600" dirty="0"/>
              <a:t>, 1219–1235.</a:t>
            </a:r>
          </a:p>
          <a:p>
            <a:pPr marL="230188" indent="-230188">
              <a:buNone/>
            </a:pPr>
            <a:r>
              <a:rPr lang="en-US" sz="1600" dirty="0" smtClean="0"/>
              <a:t>Han</a:t>
            </a:r>
            <a:r>
              <a:rPr lang="en-US" sz="1600" dirty="0"/>
              <a:t>, M., S. A. Braun, T. Matsui, and C. R. Williams, 2013: Evaluation of cloud microphysics schemes in simulations of a winter storm using radar and radiometer measurements. </a:t>
            </a:r>
            <a:r>
              <a:rPr lang="en-US" sz="1600" i="1" dirty="0"/>
              <a:t>J. </a:t>
            </a:r>
            <a:r>
              <a:rPr lang="en-US" sz="1600" i="1" dirty="0" err="1"/>
              <a:t>Geophys</a:t>
            </a:r>
            <a:r>
              <a:rPr lang="en-US" sz="1600" i="1" dirty="0"/>
              <a:t>. Res. Atmos.</a:t>
            </a:r>
            <a:r>
              <a:rPr lang="en-US" sz="1600" dirty="0"/>
              <a:t>, </a:t>
            </a:r>
            <a:r>
              <a:rPr lang="en-US" sz="1600" b="1" dirty="0"/>
              <a:t>118</a:t>
            </a:r>
            <a:r>
              <a:rPr lang="en-US" sz="1600" dirty="0"/>
              <a:t>, 1401–1419. </a:t>
            </a:r>
          </a:p>
          <a:p>
            <a:pPr marL="230188" indent="-230188">
              <a:buNone/>
            </a:pPr>
            <a:r>
              <a:rPr lang="en-US" sz="1600" dirty="0"/>
              <a:t>Liu, Q., and F. </a:t>
            </a:r>
            <a:r>
              <a:rPr lang="en-US" sz="1600" dirty="0" err="1"/>
              <a:t>Weng</a:t>
            </a:r>
            <a:r>
              <a:rPr lang="en-US" sz="1600" dirty="0"/>
              <a:t>, 2006: Advanced doubling-adding method for radiative transfer in planetary </a:t>
            </a:r>
            <a:r>
              <a:rPr lang="en-US" sz="1600" dirty="0" smtClean="0"/>
              <a:t>atmospheres. </a:t>
            </a:r>
            <a:r>
              <a:rPr lang="en-US" sz="1600" i="1" dirty="0"/>
              <a:t>J. Atmos. Sci.</a:t>
            </a:r>
            <a:r>
              <a:rPr lang="en-US" sz="1600" dirty="0"/>
              <a:t>, </a:t>
            </a:r>
            <a:r>
              <a:rPr lang="en-US" sz="1600" b="1" dirty="0"/>
              <a:t>63</a:t>
            </a:r>
            <a:r>
              <a:rPr lang="en-US" sz="1600" dirty="0"/>
              <a:t>, 3459‒3465</a:t>
            </a:r>
            <a:r>
              <a:rPr lang="en-US" sz="1600" dirty="0" smtClean="0"/>
              <a:t>.</a:t>
            </a:r>
          </a:p>
          <a:p>
            <a:pPr marL="230188" indent="-230188">
              <a:buNone/>
            </a:pPr>
            <a:r>
              <a:rPr lang="en-US" sz="1600" dirty="0" err="1"/>
              <a:t>Skamarock</a:t>
            </a:r>
            <a:r>
              <a:rPr lang="en-US" sz="1600" dirty="0"/>
              <a:t>, W. C., J. B. </a:t>
            </a:r>
            <a:r>
              <a:rPr lang="en-US" sz="1600" dirty="0" err="1"/>
              <a:t>Klemp</a:t>
            </a:r>
            <a:r>
              <a:rPr lang="en-US" sz="1600" dirty="0"/>
              <a:t>, J. </a:t>
            </a:r>
            <a:r>
              <a:rPr lang="en-US" sz="1600" dirty="0" err="1"/>
              <a:t>Dudhia</a:t>
            </a:r>
            <a:r>
              <a:rPr lang="en-US" sz="1600" dirty="0"/>
              <a:t>, D. O. Gill, D. M. Barker, M. G. </a:t>
            </a:r>
            <a:r>
              <a:rPr lang="en-US" sz="1600" dirty="0" err="1"/>
              <a:t>Duda</a:t>
            </a:r>
            <a:r>
              <a:rPr lang="en-US" sz="1600" dirty="0"/>
              <a:t>, X.-Y. Huang, W. Wang, and J. G. Powers, 2008: A description of the Advanced Research WRF version 3. NCAR Technical Note 475, http://www.mmm.ucar.edu/wrf/users/docs/arw_v3.pdf.</a:t>
            </a:r>
          </a:p>
          <a:p>
            <a:pPr marL="0" indent="0">
              <a:buNone/>
            </a:pPr>
            <a:endParaRPr lang="en-US" dirty="0"/>
          </a:p>
        </p:txBody>
      </p:sp>
      <p:sp>
        <p:nvSpPr>
          <p:cNvPr id="9" name="Content Placeholder 8"/>
          <p:cNvSpPr>
            <a:spLocks noGrp="1"/>
          </p:cNvSpPr>
          <p:nvPr>
            <p:ph sz="half" idx="2"/>
          </p:nvPr>
        </p:nvSpPr>
        <p:spPr>
          <a:xfrm>
            <a:off x="6172200" y="1039906"/>
            <a:ext cx="5181600" cy="5137057"/>
          </a:xfrm>
        </p:spPr>
        <p:txBody>
          <a:bodyPr>
            <a:normAutofit lnSpcReduction="10000"/>
          </a:bodyPr>
          <a:lstStyle/>
          <a:p>
            <a:pPr marL="230188" indent="-230188">
              <a:buNone/>
            </a:pPr>
            <a:r>
              <a:rPr lang="en-US" sz="1600" dirty="0" err="1"/>
              <a:t>Weng</a:t>
            </a:r>
            <a:r>
              <a:rPr lang="en-US" sz="1600" dirty="0"/>
              <a:t>, Y</a:t>
            </a:r>
            <a:r>
              <a:rPr lang="en-US" sz="1600" dirty="0" smtClean="0"/>
              <a:t>., </a:t>
            </a:r>
            <a:r>
              <a:rPr lang="en-US" sz="1600" dirty="0"/>
              <a:t>and F. Zhang, 2012: Assimilating Airborne Doppler Radar Observations with an Ensemble </a:t>
            </a:r>
            <a:r>
              <a:rPr lang="en-US" sz="1600" dirty="0" err="1"/>
              <a:t>Kalman</a:t>
            </a:r>
            <a:r>
              <a:rPr lang="en-US" sz="1600" dirty="0"/>
              <a:t> Filter for Convection-permitting Hurricane Initialization and Prediction: Katrina (2005</a:t>
            </a:r>
            <a:r>
              <a:rPr lang="en-US" sz="1600" dirty="0" smtClean="0"/>
              <a:t>). </a:t>
            </a:r>
            <a:r>
              <a:rPr lang="en-US" sz="1600" i="1" dirty="0" smtClean="0"/>
              <a:t>Mon</a:t>
            </a:r>
            <a:r>
              <a:rPr lang="en-US" sz="1600" i="1" dirty="0"/>
              <a:t>. </a:t>
            </a:r>
            <a:r>
              <a:rPr lang="en-US" sz="1600" i="1" dirty="0" err="1"/>
              <a:t>Wea</a:t>
            </a:r>
            <a:r>
              <a:rPr lang="en-US" sz="1600" i="1" dirty="0"/>
              <a:t>. Rev.</a:t>
            </a:r>
            <a:r>
              <a:rPr lang="en-US" sz="1600" dirty="0" smtClean="0"/>
              <a:t>, </a:t>
            </a:r>
            <a:r>
              <a:rPr lang="en-US" sz="1600" b="1" dirty="0"/>
              <a:t>140</a:t>
            </a:r>
            <a:r>
              <a:rPr lang="en-US" sz="1600" dirty="0"/>
              <a:t>, 841-859</a:t>
            </a:r>
            <a:r>
              <a:rPr lang="en-US" sz="1600" dirty="0" smtClean="0"/>
              <a:t>.</a:t>
            </a:r>
          </a:p>
          <a:p>
            <a:pPr marL="230188" indent="-230188">
              <a:buNone/>
            </a:pPr>
            <a:r>
              <a:rPr lang="en-US" sz="1600" dirty="0" smtClean="0"/>
              <a:t>Wong</a:t>
            </a:r>
            <a:r>
              <a:rPr lang="en-US" sz="1600" dirty="0"/>
              <a:t>, V., and K. A. </a:t>
            </a:r>
            <a:r>
              <a:rPr lang="en-US" sz="1600" dirty="0" smtClean="0"/>
              <a:t>Emanuel, 2007: </a:t>
            </a:r>
            <a:r>
              <a:rPr lang="en-US" sz="1600" dirty="0"/>
              <a:t>Use of cloud radars and radiometers for tropical cyclone intensity estimation, </a:t>
            </a:r>
            <a:r>
              <a:rPr lang="en-US" sz="1600" i="1" dirty="0" err="1"/>
              <a:t>Geophys</a:t>
            </a:r>
            <a:r>
              <a:rPr lang="en-US" sz="1600" i="1" dirty="0"/>
              <a:t>. Res. Lett.</a:t>
            </a:r>
            <a:r>
              <a:rPr lang="en-US" sz="1600" dirty="0"/>
              <a:t>, </a:t>
            </a:r>
            <a:r>
              <a:rPr lang="en-US" sz="1600" b="1" dirty="0"/>
              <a:t>34</a:t>
            </a:r>
            <a:r>
              <a:rPr lang="en-US" sz="1600" dirty="0"/>
              <a:t>, L12811, doi:10.1029/2007GL029960.</a:t>
            </a:r>
            <a:endParaRPr lang="en-US" sz="1600" dirty="0" smtClean="0"/>
          </a:p>
          <a:p>
            <a:pPr marL="230188" indent="-230188">
              <a:buNone/>
            </a:pPr>
            <a:r>
              <a:rPr lang="en-US" sz="1600" dirty="0" smtClean="0"/>
              <a:t>Zhang</a:t>
            </a:r>
            <a:r>
              <a:rPr lang="en-US" sz="1600" dirty="0"/>
              <a:t>, S. Q., M. </a:t>
            </a:r>
            <a:r>
              <a:rPr lang="en-US" sz="1600" dirty="0" err="1"/>
              <a:t>Zupanski</a:t>
            </a:r>
            <a:r>
              <a:rPr lang="en-US" sz="1600" dirty="0"/>
              <a:t>, A. Y. </a:t>
            </a:r>
            <a:r>
              <a:rPr lang="en-US" sz="1600" dirty="0" err="1"/>
              <a:t>Hou</a:t>
            </a:r>
            <a:r>
              <a:rPr lang="en-US" sz="1600" dirty="0"/>
              <a:t>, X. Lin, and S. H. Cheung, 2013: Assimilation of Precipitation-Affected Radiances in a Cloud-Resolving WRF Ensemble Data Assimilation System. </a:t>
            </a:r>
            <a:r>
              <a:rPr lang="en-US" sz="1600" i="1" dirty="0"/>
              <a:t>Mon. </a:t>
            </a:r>
            <a:r>
              <a:rPr lang="en-US" sz="1600" i="1" dirty="0" err="1"/>
              <a:t>Wea</a:t>
            </a:r>
            <a:r>
              <a:rPr lang="en-US" sz="1600" i="1" dirty="0"/>
              <a:t>. Rev.,</a:t>
            </a:r>
            <a:r>
              <a:rPr lang="en-US" sz="1600" b="1" dirty="0"/>
              <a:t>141</a:t>
            </a:r>
            <a:r>
              <a:rPr lang="en-US" sz="1600" dirty="0"/>
              <a:t>, 754–772</a:t>
            </a:r>
            <a:r>
              <a:rPr lang="en-US" sz="1600" dirty="0" smtClean="0"/>
              <a:t>.</a:t>
            </a:r>
          </a:p>
          <a:p>
            <a:pPr marL="230188" indent="-230188">
              <a:buNone/>
            </a:pPr>
            <a:r>
              <a:rPr lang="en-US" sz="1600" dirty="0"/>
              <a:t>Zhang, F., Y. </a:t>
            </a:r>
            <a:r>
              <a:rPr lang="en-US" sz="1600" dirty="0" err="1" smtClean="0"/>
              <a:t>Weng</a:t>
            </a:r>
            <a:r>
              <a:rPr lang="en-US" sz="1600" dirty="0" smtClean="0"/>
              <a:t>, </a:t>
            </a:r>
            <a:r>
              <a:rPr lang="en-US" sz="1600" dirty="0"/>
              <a:t>J. A. </a:t>
            </a:r>
            <a:r>
              <a:rPr lang="en-US" sz="1600" dirty="0" err="1"/>
              <a:t>Sippel</a:t>
            </a:r>
            <a:r>
              <a:rPr lang="en-US" sz="1600" dirty="0"/>
              <a:t>, Z. </a:t>
            </a:r>
            <a:r>
              <a:rPr lang="en-US" sz="1600" dirty="0" err="1"/>
              <a:t>Meng</a:t>
            </a:r>
            <a:r>
              <a:rPr lang="en-US" sz="1600" dirty="0"/>
              <a:t>, and C. H. Bishop, 2009: Cloud-resolving Hurricane Initialization and Prediction through Assimilation of Doppler Radar Observations with an Ensemble </a:t>
            </a:r>
            <a:r>
              <a:rPr lang="en-US" sz="1600" dirty="0" err="1"/>
              <a:t>Kalman</a:t>
            </a:r>
            <a:r>
              <a:rPr lang="en-US" sz="1600" dirty="0"/>
              <a:t> Filter. </a:t>
            </a:r>
            <a:r>
              <a:rPr lang="en-US" sz="1600" i="1" dirty="0"/>
              <a:t>Mon. </a:t>
            </a:r>
            <a:r>
              <a:rPr lang="en-US" sz="1600" i="1" dirty="0" err="1"/>
              <a:t>Wea</a:t>
            </a:r>
            <a:r>
              <a:rPr lang="en-US" sz="1600" i="1" dirty="0"/>
              <a:t>. Rev.</a:t>
            </a:r>
            <a:r>
              <a:rPr lang="en-US" sz="1600" dirty="0" smtClean="0"/>
              <a:t>, </a:t>
            </a:r>
            <a:r>
              <a:rPr lang="en-US" sz="1600" b="1" dirty="0"/>
              <a:t>137</a:t>
            </a:r>
            <a:r>
              <a:rPr lang="en-US" sz="1600" dirty="0"/>
              <a:t>, 2105-2125.</a:t>
            </a:r>
          </a:p>
          <a:p>
            <a:pPr marL="230188" indent="-230188">
              <a:buNone/>
            </a:pPr>
            <a:r>
              <a:rPr lang="en-US" sz="1600" dirty="0" err="1" smtClean="0"/>
              <a:t>Zupanski</a:t>
            </a:r>
            <a:r>
              <a:rPr lang="en-US" sz="1600" dirty="0"/>
              <a:t>, D., S. Q. Zhang, M. </a:t>
            </a:r>
            <a:r>
              <a:rPr lang="en-US" sz="1600" dirty="0" err="1"/>
              <a:t>Zupanski</a:t>
            </a:r>
            <a:r>
              <a:rPr lang="en-US" sz="1600" dirty="0"/>
              <a:t>, A. Y. </a:t>
            </a:r>
            <a:r>
              <a:rPr lang="en-US" sz="1600" dirty="0" err="1"/>
              <a:t>Hou</a:t>
            </a:r>
            <a:r>
              <a:rPr lang="en-US" sz="1600" dirty="0"/>
              <a:t>, and S. H. Cheung, 2011: A Prototype WRF-Based Ensemble Data Assimilation System for Dynamically Downscaling Satellite Precipitation Observations. </a:t>
            </a:r>
            <a:r>
              <a:rPr lang="en-US" sz="1600" i="1" dirty="0"/>
              <a:t>J. Hydrometeor.</a:t>
            </a:r>
            <a:r>
              <a:rPr lang="en-US" sz="1600" dirty="0"/>
              <a:t>, </a:t>
            </a:r>
            <a:r>
              <a:rPr lang="en-US" sz="1600" b="1" dirty="0"/>
              <a:t>12</a:t>
            </a:r>
            <a:r>
              <a:rPr lang="en-US" sz="1600" dirty="0"/>
              <a:t>, 118–134.</a:t>
            </a:r>
          </a:p>
          <a:p>
            <a:pPr marL="0" indent="0">
              <a:buNone/>
            </a:pPr>
            <a:endParaRPr lang="en-US" dirty="0"/>
          </a:p>
        </p:txBody>
      </p:sp>
    </p:spTree>
    <p:extLst>
      <p:ext uri="{BB962C8B-B14F-4D97-AF65-F5344CB8AC3E}">
        <p14:creationId xmlns:p14="http://schemas.microsoft.com/office/powerpoint/2010/main" val="2647065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872830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51662" y="0"/>
            <a:ext cx="7888676" cy="1828800"/>
          </a:xfrm>
        </p:spPr>
        <p:txBody>
          <a:bodyPr>
            <a:normAutofit/>
          </a:bodyPr>
          <a:lstStyle/>
          <a:p>
            <a:r>
              <a:rPr lang="en-US" sz="4800" dirty="0" smtClean="0"/>
              <a:t>WSM6, New Look-up Tables</a:t>
            </a:r>
            <a:br>
              <a:rPr lang="en-US" sz="4800" dirty="0" smtClean="0"/>
            </a:br>
            <a:r>
              <a:rPr lang="en-US" sz="4800" dirty="0" smtClean="0"/>
              <a:t>Coarsened to 15x15 km</a:t>
            </a:r>
            <a:endParaRPr lang="en-US" sz="4800" dirty="0"/>
          </a:p>
        </p:txBody>
      </p:sp>
      <p:sp>
        <p:nvSpPr>
          <p:cNvPr id="24" name="TextBox 23"/>
          <p:cNvSpPr txBox="1"/>
          <p:nvPr/>
        </p:nvSpPr>
        <p:spPr>
          <a:xfrm>
            <a:off x="8839200" y="1828800"/>
            <a:ext cx="1143000" cy="369332"/>
          </a:xfrm>
          <a:prstGeom prst="rect">
            <a:avLst/>
          </a:prstGeom>
          <a:noFill/>
        </p:spPr>
        <p:txBody>
          <a:bodyPr wrap="square" rtlCol="0">
            <a:spAutoFit/>
          </a:bodyPr>
          <a:lstStyle/>
          <a:p>
            <a:r>
              <a:rPr lang="en-US" dirty="0"/>
              <a:t>89 GHz</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0386" y="2209800"/>
            <a:ext cx="5644439" cy="4571996"/>
          </a:xfrm>
          <a:prstGeom prst="rect">
            <a:avLst/>
          </a:prstGeom>
          <a:noFill/>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27170" y="2209800"/>
            <a:ext cx="5644439" cy="4571996"/>
          </a:xfrm>
          <a:prstGeom prst="rect">
            <a:avLst/>
          </a:prstGeom>
          <a:noFill/>
        </p:spPr>
      </p:pic>
      <p:sp>
        <p:nvSpPr>
          <p:cNvPr id="25" name="TextBox 24"/>
          <p:cNvSpPr txBox="1"/>
          <p:nvPr/>
        </p:nvSpPr>
        <p:spPr>
          <a:xfrm>
            <a:off x="2227729" y="1828800"/>
            <a:ext cx="1668409" cy="369332"/>
          </a:xfrm>
          <a:prstGeom prst="rect">
            <a:avLst/>
          </a:prstGeom>
          <a:noFill/>
        </p:spPr>
        <p:txBody>
          <a:bodyPr wrap="square" rtlCol="0">
            <a:spAutoFit/>
          </a:bodyPr>
          <a:lstStyle/>
          <a:p>
            <a:r>
              <a:rPr lang="en-US" dirty="0"/>
              <a:t>36.5 </a:t>
            </a:r>
            <a:r>
              <a:rPr lang="en-US" dirty="0" smtClean="0"/>
              <a:t>GHz</a:t>
            </a:r>
            <a:endParaRPr lang="en-US" dirty="0"/>
          </a:p>
        </p:txBody>
      </p:sp>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0386" y="174737"/>
            <a:ext cx="2007344" cy="1625949"/>
          </a:xfrm>
          <a:prstGeom prst="rect">
            <a:avLst/>
          </a:prstGeom>
          <a:noFill/>
        </p:spPr>
      </p:pic>
      <p:pic>
        <p:nvPicPr>
          <p:cNvPr id="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964267" y="174737"/>
            <a:ext cx="2007344" cy="1625949"/>
          </a:xfrm>
          <a:prstGeom prst="rect">
            <a:avLst/>
          </a:prstGeom>
          <a:noFill/>
        </p:spPr>
      </p:pic>
    </p:spTree>
    <p:extLst>
      <p:ext uri="{BB962C8B-B14F-4D97-AF65-F5344CB8AC3E}">
        <p14:creationId xmlns:p14="http://schemas.microsoft.com/office/powerpoint/2010/main" val="611433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51662" y="0"/>
            <a:ext cx="7888676" cy="1828800"/>
          </a:xfrm>
        </p:spPr>
        <p:txBody>
          <a:bodyPr>
            <a:normAutofit/>
          </a:bodyPr>
          <a:lstStyle/>
          <a:p>
            <a:r>
              <a:rPr lang="en-US" sz="4800" dirty="0" smtClean="0"/>
              <a:t>WSM6, New Look-up Tables</a:t>
            </a:r>
            <a:endParaRPr lang="en-US" sz="4800" dirty="0"/>
          </a:p>
        </p:txBody>
      </p:sp>
      <p:sp>
        <p:nvSpPr>
          <p:cNvPr id="24" name="TextBox 23"/>
          <p:cNvSpPr txBox="1"/>
          <p:nvPr/>
        </p:nvSpPr>
        <p:spPr>
          <a:xfrm>
            <a:off x="8839200" y="1828800"/>
            <a:ext cx="1143000" cy="369332"/>
          </a:xfrm>
          <a:prstGeom prst="rect">
            <a:avLst/>
          </a:prstGeom>
          <a:noFill/>
        </p:spPr>
        <p:txBody>
          <a:bodyPr wrap="square" rtlCol="0">
            <a:spAutoFit/>
          </a:bodyPr>
          <a:lstStyle/>
          <a:p>
            <a:r>
              <a:rPr lang="en-US" dirty="0"/>
              <a:t>89 GHz</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0386" y="2209800"/>
            <a:ext cx="5644440" cy="4571996"/>
          </a:xfrm>
          <a:prstGeom prst="rect">
            <a:avLst/>
          </a:prstGeom>
          <a:noFill/>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27170" y="2209800"/>
            <a:ext cx="5644440" cy="4571996"/>
          </a:xfrm>
          <a:prstGeom prst="rect">
            <a:avLst/>
          </a:prstGeom>
          <a:noFill/>
        </p:spPr>
      </p:pic>
      <p:sp>
        <p:nvSpPr>
          <p:cNvPr id="25" name="TextBox 24"/>
          <p:cNvSpPr txBox="1"/>
          <p:nvPr/>
        </p:nvSpPr>
        <p:spPr>
          <a:xfrm>
            <a:off x="2227729" y="1828800"/>
            <a:ext cx="1668409" cy="369332"/>
          </a:xfrm>
          <a:prstGeom prst="rect">
            <a:avLst/>
          </a:prstGeom>
          <a:noFill/>
        </p:spPr>
        <p:txBody>
          <a:bodyPr wrap="square" rtlCol="0">
            <a:spAutoFit/>
          </a:bodyPr>
          <a:lstStyle/>
          <a:p>
            <a:r>
              <a:rPr lang="en-US" dirty="0"/>
              <a:t>36.5 </a:t>
            </a:r>
            <a:r>
              <a:rPr lang="en-US" dirty="0" smtClean="0"/>
              <a:t>GHz</a:t>
            </a:r>
            <a:endParaRPr lang="en-US" dirty="0"/>
          </a:p>
        </p:txBody>
      </p:sp>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0386" y="174737"/>
            <a:ext cx="2007344" cy="1625949"/>
          </a:xfrm>
          <a:prstGeom prst="rect">
            <a:avLst/>
          </a:prstGeom>
          <a:noFill/>
        </p:spPr>
      </p:pic>
      <p:pic>
        <p:nvPicPr>
          <p:cNvPr id="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964267" y="174737"/>
            <a:ext cx="2007344" cy="1625949"/>
          </a:xfrm>
          <a:prstGeom prst="rect">
            <a:avLst/>
          </a:prstGeom>
          <a:noFill/>
        </p:spPr>
      </p:pic>
    </p:spTree>
    <p:extLst>
      <p:ext uri="{BB962C8B-B14F-4D97-AF65-F5344CB8AC3E}">
        <p14:creationId xmlns:p14="http://schemas.microsoft.com/office/powerpoint/2010/main" val="25338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09800" y="248573"/>
            <a:ext cx="7772400" cy="1143000"/>
          </a:xfrm>
        </p:spPr>
        <p:txBody>
          <a:bodyPr>
            <a:normAutofit fontScale="90000"/>
          </a:bodyPr>
          <a:lstStyle/>
          <a:p>
            <a:r>
              <a:rPr lang="en-US" sz="4800" dirty="0"/>
              <a:t>WSM6, Specified and Uniform CRTM Radii</a:t>
            </a:r>
          </a:p>
        </p:txBody>
      </p:sp>
      <p:sp>
        <p:nvSpPr>
          <p:cNvPr id="27" name="TextBox 26"/>
          <p:cNvSpPr txBox="1"/>
          <p:nvPr/>
        </p:nvSpPr>
        <p:spPr>
          <a:xfrm>
            <a:off x="5144769" y="873644"/>
            <a:ext cx="4343399" cy="646331"/>
          </a:xfrm>
          <a:prstGeom prst="rect">
            <a:avLst/>
          </a:prstGeom>
          <a:noFill/>
        </p:spPr>
        <p:txBody>
          <a:bodyPr wrap="square" rtlCol="0">
            <a:spAutoFit/>
          </a:bodyPr>
          <a:lstStyle/>
          <a:p>
            <a:r>
              <a:rPr lang="en-US" dirty="0" smtClean="0"/>
              <a:t>Cloud</a:t>
            </a:r>
            <a:r>
              <a:rPr lang="en-US" dirty="0"/>
              <a:t>: 15 </a:t>
            </a:r>
            <a:r>
              <a:rPr lang="el-GR" dirty="0"/>
              <a:t>μ</a:t>
            </a:r>
            <a:r>
              <a:rPr lang="en-US" dirty="0"/>
              <a:t>m   Rain: 500 </a:t>
            </a:r>
            <a:r>
              <a:rPr lang="el-GR" dirty="0"/>
              <a:t>μ</a:t>
            </a:r>
            <a:r>
              <a:rPr lang="en-US" dirty="0"/>
              <a:t>m   Ice: 50 </a:t>
            </a:r>
            <a:r>
              <a:rPr lang="el-GR" dirty="0"/>
              <a:t>μ</a:t>
            </a:r>
            <a:r>
              <a:rPr lang="en-US" dirty="0"/>
              <a:t>m  Snow: 1000 </a:t>
            </a:r>
            <a:r>
              <a:rPr lang="el-GR" dirty="0"/>
              <a:t>μ</a:t>
            </a:r>
            <a:r>
              <a:rPr lang="en-US" dirty="0"/>
              <a:t>m   </a:t>
            </a:r>
            <a:r>
              <a:rPr lang="en-US" dirty="0" err="1"/>
              <a:t>Graupel</a:t>
            </a:r>
            <a:r>
              <a:rPr lang="en-US" dirty="0"/>
              <a:t>: 1000 </a:t>
            </a:r>
            <a:r>
              <a:rPr lang="el-GR" dirty="0"/>
              <a:t>μ</a:t>
            </a:r>
            <a:r>
              <a:rPr lang="en-US" dirty="0"/>
              <a:t>m   </a:t>
            </a:r>
          </a:p>
        </p:txBody>
      </p: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0386" y="174737"/>
            <a:ext cx="2007344" cy="1625949"/>
          </a:xfrm>
          <a:prstGeom prst="rect">
            <a:avLst/>
          </a:prstGeom>
          <a:noFill/>
        </p:spPr>
      </p:pic>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964267" y="174737"/>
            <a:ext cx="2007344" cy="1625949"/>
          </a:xfrm>
          <a:prstGeom prst="rect">
            <a:avLst/>
          </a:prstGeom>
          <a:noFill/>
        </p:spPr>
      </p:pic>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2880" y="2048256"/>
            <a:ext cx="5257799" cy="4680020"/>
          </a:xfrm>
          <a:prstGeom prst="rect">
            <a:avLst/>
          </a:prstGeom>
          <a:noFill/>
        </p:spPr>
      </p:pic>
      <p:pic>
        <p:nvPicPr>
          <p:cNvPr id="29"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748272" y="2048256"/>
            <a:ext cx="5257800" cy="4680020"/>
          </a:xfrm>
          <a:prstGeom prst="rect">
            <a:avLst/>
          </a:prstGeom>
          <a:noFill/>
        </p:spPr>
      </p:pic>
      <p:grpSp>
        <p:nvGrpSpPr>
          <p:cNvPr id="30" name="Group 29"/>
          <p:cNvGrpSpPr/>
          <p:nvPr/>
        </p:nvGrpSpPr>
        <p:grpSpPr>
          <a:xfrm>
            <a:off x="5689436" y="1934865"/>
            <a:ext cx="813128" cy="4786070"/>
            <a:chOff x="5082971" y="-149338"/>
            <a:chExt cx="701346" cy="4128121"/>
          </a:xfrm>
        </p:grpSpPr>
        <p:grpSp>
          <p:nvGrpSpPr>
            <p:cNvPr id="31" name="Group 30"/>
            <p:cNvGrpSpPr/>
            <p:nvPr/>
          </p:nvGrpSpPr>
          <p:grpSpPr>
            <a:xfrm rot="16200000">
              <a:off x="3282880" y="1650753"/>
              <a:ext cx="4128121" cy="527940"/>
              <a:chOff x="1" y="7163500"/>
              <a:chExt cx="4211205" cy="538565"/>
            </a:xfrm>
          </p:grpSpPr>
          <p:pic>
            <p:nvPicPr>
              <p:cNvPr id="45" name="Picture 44"/>
              <p:cNvPicPr>
                <a:picLocks noChangeAspect="1"/>
              </p:cNvPicPr>
              <p:nvPr/>
            </p:nvPicPr>
            <p:blipFill rotWithShape="1">
              <a:blip r:embed="rId6">
                <a:extLst>
                  <a:ext uri="{28A0092B-C50C-407E-A947-70E740481C1C}">
                    <a14:useLocalDpi xmlns:a14="http://schemas.microsoft.com/office/drawing/2010/main" val="0"/>
                  </a:ext>
                </a:extLst>
              </a:blip>
              <a:srcRect l="89641"/>
              <a:stretch/>
            </p:blipFill>
            <p:spPr>
              <a:xfrm rot="5400000">
                <a:off x="1836321" y="5327180"/>
                <a:ext cx="538565" cy="4211205"/>
              </a:xfrm>
              <a:prstGeom prst="rect">
                <a:avLst/>
              </a:prstGeom>
            </p:spPr>
          </p:pic>
          <p:sp>
            <p:nvSpPr>
              <p:cNvPr id="46" name="Rectangle 45"/>
              <p:cNvSpPr/>
              <p:nvPr/>
            </p:nvSpPr>
            <p:spPr>
              <a:xfrm>
                <a:off x="396849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362102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3273552"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2926080"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257860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223113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188366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1536192"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1188720"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841248"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493776"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146304" y="7443216"/>
                <a:ext cx="10972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5301493" y="-124895"/>
              <a:ext cx="482824" cy="4056997"/>
              <a:chOff x="5301493" y="-124895"/>
              <a:chExt cx="482824" cy="4056997"/>
            </a:xfrm>
          </p:grpSpPr>
          <p:sp>
            <p:nvSpPr>
              <p:cNvPr id="33" name="TextBox 32"/>
              <p:cNvSpPr txBox="1"/>
              <p:nvPr/>
            </p:nvSpPr>
            <p:spPr>
              <a:xfrm>
                <a:off x="5351188" y="3624325"/>
                <a:ext cx="383438" cy="307777"/>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80</a:t>
                </a:r>
                <a:endParaRPr lang="en-US" sz="1400" dirty="0">
                  <a:latin typeface="Arial" panose="020B0604020202020204" pitchFamily="34" charset="0"/>
                  <a:cs typeface="Arial" panose="020B0604020202020204" pitchFamily="34" charset="0"/>
                </a:endParaRPr>
              </a:p>
            </p:txBody>
          </p:sp>
          <p:sp>
            <p:nvSpPr>
              <p:cNvPr id="34" name="TextBox 33"/>
              <p:cNvSpPr txBox="1"/>
              <p:nvPr/>
            </p:nvSpPr>
            <p:spPr>
              <a:xfrm>
                <a:off x="5301493" y="3283487"/>
                <a:ext cx="482824" cy="307777"/>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100</a:t>
                </a:r>
                <a:endParaRPr lang="en-US" sz="1400" dirty="0">
                  <a:latin typeface="Arial" panose="020B0604020202020204" pitchFamily="34" charset="0"/>
                  <a:cs typeface="Arial" panose="020B0604020202020204" pitchFamily="34" charset="0"/>
                </a:endParaRPr>
              </a:p>
            </p:txBody>
          </p:sp>
          <p:sp>
            <p:nvSpPr>
              <p:cNvPr id="35" name="TextBox 34"/>
              <p:cNvSpPr txBox="1"/>
              <p:nvPr/>
            </p:nvSpPr>
            <p:spPr>
              <a:xfrm>
                <a:off x="5301493" y="2942649"/>
                <a:ext cx="482824" cy="307777"/>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120</a:t>
                </a:r>
                <a:endParaRPr lang="en-US" sz="1400" dirty="0">
                  <a:latin typeface="Arial" panose="020B0604020202020204" pitchFamily="34" charset="0"/>
                  <a:cs typeface="Arial" panose="020B0604020202020204" pitchFamily="34" charset="0"/>
                </a:endParaRPr>
              </a:p>
            </p:txBody>
          </p:sp>
          <p:sp>
            <p:nvSpPr>
              <p:cNvPr id="36" name="TextBox 35"/>
              <p:cNvSpPr txBox="1"/>
              <p:nvPr/>
            </p:nvSpPr>
            <p:spPr>
              <a:xfrm>
                <a:off x="5301493" y="2601811"/>
                <a:ext cx="482824" cy="307777"/>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140</a:t>
                </a:r>
                <a:endParaRPr lang="en-US" sz="1400" dirty="0">
                  <a:latin typeface="Arial" panose="020B0604020202020204" pitchFamily="34" charset="0"/>
                  <a:cs typeface="Arial" panose="020B0604020202020204" pitchFamily="34" charset="0"/>
                </a:endParaRPr>
              </a:p>
            </p:txBody>
          </p:sp>
          <p:sp>
            <p:nvSpPr>
              <p:cNvPr id="37" name="TextBox 36"/>
              <p:cNvSpPr txBox="1"/>
              <p:nvPr/>
            </p:nvSpPr>
            <p:spPr>
              <a:xfrm>
                <a:off x="5301493" y="2260973"/>
                <a:ext cx="482824" cy="307777"/>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160</a:t>
                </a:r>
                <a:endParaRPr lang="en-US" sz="1400" dirty="0">
                  <a:latin typeface="Arial" panose="020B0604020202020204" pitchFamily="34" charset="0"/>
                  <a:cs typeface="Arial" panose="020B0604020202020204" pitchFamily="34" charset="0"/>
                </a:endParaRPr>
              </a:p>
            </p:txBody>
          </p:sp>
          <p:sp>
            <p:nvSpPr>
              <p:cNvPr id="38" name="TextBox 37"/>
              <p:cNvSpPr txBox="1"/>
              <p:nvPr/>
            </p:nvSpPr>
            <p:spPr>
              <a:xfrm>
                <a:off x="5301493" y="1920134"/>
                <a:ext cx="482824" cy="307777"/>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180</a:t>
                </a:r>
                <a:endParaRPr lang="en-US" sz="1400" dirty="0">
                  <a:latin typeface="Arial" panose="020B0604020202020204" pitchFamily="34" charset="0"/>
                  <a:cs typeface="Arial" panose="020B0604020202020204" pitchFamily="34" charset="0"/>
                </a:endParaRPr>
              </a:p>
            </p:txBody>
          </p:sp>
          <p:sp>
            <p:nvSpPr>
              <p:cNvPr id="39" name="TextBox 38"/>
              <p:cNvSpPr txBox="1"/>
              <p:nvPr/>
            </p:nvSpPr>
            <p:spPr>
              <a:xfrm>
                <a:off x="5301493" y="1579296"/>
                <a:ext cx="482824" cy="307777"/>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200</a:t>
                </a:r>
                <a:endParaRPr lang="en-US" sz="1400" dirty="0">
                  <a:latin typeface="Arial" panose="020B0604020202020204" pitchFamily="34" charset="0"/>
                  <a:cs typeface="Arial" panose="020B0604020202020204" pitchFamily="34" charset="0"/>
                </a:endParaRPr>
              </a:p>
            </p:txBody>
          </p:sp>
          <p:sp>
            <p:nvSpPr>
              <p:cNvPr id="40" name="TextBox 39"/>
              <p:cNvSpPr txBox="1"/>
              <p:nvPr/>
            </p:nvSpPr>
            <p:spPr>
              <a:xfrm>
                <a:off x="5301493" y="1238459"/>
                <a:ext cx="482824" cy="307777"/>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220</a:t>
                </a:r>
                <a:endParaRPr lang="en-US" sz="1400" dirty="0">
                  <a:latin typeface="Arial" panose="020B0604020202020204" pitchFamily="34" charset="0"/>
                  <a:cs typeface="Arial" panose="020B0604020202020204" pitchFamily="34" charset="0"/>
                </a:endParaRPr>
              </a:p>
            </p:txBody>
          </p:sp>
          <p:sp>
            <p:nvSpPr>
              <p:cNvPr id="41" name="TextBox 40"/>
              <p:cNvSpPr txBox="1"/>
              <p:nvPr/>
            </p:nvSpPr>
            <p:spPr>
              <a:xfrm>
                <a:off x="5301493" y="897620"/>
                <a:ext cx="482824" cy="307777"/>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240</a:t>
                </a:r>
                <a:endParaRPr lang="en-US" sz="1400" dirty="0">
                  <a:latin typeface="Arial" panose="020B0604020202020204" pitchFamily="34" charset="0"/>
                  <a:cs typeface="Arial" panose="020B0604020202020204" pitchFamily="34" charset="0"/>
                </a:endParaRPr>
              </a:p>
            </p:txBody>
          </p:sp>
          <p:sp>
            <p:nvSpPr>
              <p:cNvPr id="42" name="TextBox 41"/>
              <p:cNvSpPr txBox="1"/>
              <p:nvPr/>
            </p:nvSpPr>
            <p:spPr>
              <a:xfrm>
                <a:off x="5301493" y="556782"/>
                <a:ext cx="482824" cy="307777"/>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260</a:t>
                </a:r>
                <a:endParaRPr lang="en-US" sz="1400" dirty="0">
                  <a:latin typeface="Arial" panose="020B0604020202020204" pitchFamily="34" charset="0"/>
                  <a:cs typeface="Arial" panose="020B0604020202020204" pitchFamily="34" charset="0"/>
                </a:endParaRPr>
              </a:p>
            </p:txBody>
          </p:sp>
          <p:sp>
            <p:nvSpPr>
              <p:cNvPr id="43" name="TextBox 42"/>
              <p:cNvSpPr txBox="1"/>
              <p:nvPr/>
            </p:nvSpPr>
            <p:spPr>
              <a:xfrm>
                <a:off x="5301493" y="215944"/>
                <a:ext cx="482824" cy="307777"/>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280</a:t>
                </a:r>
                <a:endParaRPr lang="en-US" sz="1400" dirty="0">
                  <a:latin typeface="Arial" panose="020B0604020202020204" pitchFamily="34" charset="0"/>
                  <a:cs typeface="Arial" panose="020B0604020202020204" pitchFamily="34" charset="0"/>
                </a:endParaRPr>
              </a:p>
            </p:txBody>
          </p:sp>
          <p:sp>
            <p:nvSpPr>
              <p:cNvPr id="44" name="TextBox 43"/>
              <p:cNvSpPr txBox="1"/>
              <p:nvPr/>
            </p:nvSpPr>
            <p:spPr>
              <a:xfrm>
                <a:off x="5301493" y="-124895"/>
                <a:ext cx="482824" cy="307777"/>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300</a:t>
                </a:r>
                <a:endParaRPr lang="en-US" sz="1400" dirty="0">
                  <a:latin typeface="Arial" panose="020B0604020202020204" pitchFamily="34" charset="0"/>
                  <a:cs typeface="Arial" panose="020B0604020202020204" pitchFamily="34" charset="0"/>
                </a:endParaRPr>
              </a:p>
            </p:txBody>
          </p:sp>
        </p:grpSp>
      </p:grpSp>
      <p:sp>
        <p:nvSpPr>
          <p:cNvPr id="58" name="TextBox 57"/>
          <p:cNvSpPr txBox="1"/>
          <p:nvPr/>
        </p:nvSpPr>
        <p:spPr>
          <a:xfrm>
            <a:off x="4947614" y="1648377"/>
            <a:ext cx="2368855" cy="307777"/>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Brightness Temperature (K)</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124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8016" y="685628"/>
            <a:ext cx="3781777" cy="3063239"/>
          </a:xfrm>
          <a:prstGeom prst="rect">
            <a:avLst/>
          </a:prstGeom>
          <a:noFill/>
          <a:ln>
            <a:noFill/>
          </a:ln>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283319" y="685628"/>
            <a:ext cx="3779555" cy="3061440"/>
          </a:xfrm>
          <a:prstGeom prst="rect">
            <a:avLst/>
          </a:prstGeom>
          <a:noFill/>
          <a:ln>
            <a:noFill/>
          </a:ln>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205111" y="685628"/>
            <a:ext cx="3781777" cy="3063239"/>
          </a:xfrm>
          <a:prstGeom prst="rect">
            <a:avLst/>
          </a:prstGeom>
          <a:noFill/>
          <a:ln>
            <a:noFill/>
          </a:ln>
        </p:spPr>
      </p:pic>
      <p:sp>
        <p:nvSpPr>
          <p:cNvPr id="6" name="Title 1"/>
          <p:cNvSpPr txBox="1">
            <a:spLocks/>
          </p:cNvSpPr>
          <p:nvPr/>
        </p:nvSpPr>
        <p:spPr>
          <a:xfrm>
            <a:off x="11947" y="0"/>
            <a:ext cx="12168106" cy="685630"/>
          </a:xfrm>
          <a:prstGeom prst="rect">
            <a:avLst/>
          </a:prstGeom>
        </p:spPr>
        <p:txBody>
          <a:bodyPr vert="horz" lIns="121899" tIns="60949" rIns="121899" bIns="60949" rtlCol="0" anchor="ctr">
            <a:normAutofit fontScale="97500"/>
          </a:bodyPr>
          <a:lstStyle>
            <a:lvl1pPr algn="ctr" defTabSz="1218987" rtl="0" eaLnBrk="1" latinLnBrk="0" hangingPunct="1">
              <a:spcBef>
                <a:spcPct val="0"/>
              </a:spcBef>
              <a:buNone/>
              <a:defRPr sz="5900" kern="1200">
                <a:solidFill>
                  <a:schemeClr val="tx1"/>
                </a:solidFill>
                <a:latin typeface="+mj-lt"/>
                <a:ea typeface="+mj-ea"/>
                <a:cs typeface="+mj-cs"/>
              </a:defRPr>
            </a:lvl1pPr>
          </a:lstStyle>
          <a:p>
            <a:r>
              <a:rPr lang="en-US" sz="3600" dirty="0" smtClean="0"/>
              <a:t>WSM6</a:t>
            </a:r>
            <a:endParaRPr lang="en-US" sz="3600" dirty="0"/>
          </a:p>
        </p:txBody>
      </p:sp>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28016" y="3748868"/>
            <a:ext cx="3781777" cy="3063239"/>
          </a:xfrm>
          <a:prstGeom prst="rect">
            <a:avLst/>
          </a:prstGeom>
          <a:noFill/>
        </p:spPr>
      </p:pic>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205111" y="3748868"/>
            <a:ext cx="3781776" cy="3063239"/>
          </a:xfrm>
          <a:prstGeom prst="rect">
            <a:avLst/>
          </a:prstGeom>
          <a:noFill/>
        </p:spPr>
      </p:pic>
      <p:pic>
        <p:nvPicPr>
          <p:cNvPr id="12"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283319" y="3749768"/>
            <a:ext cx="3779554" cy="3061439"/>
          </a:xfrm>
          <a:prstGeom prst="rect">
            <a:avLst/>
          </a:prstGeom>
          <a:noFill/>
        </p:spPr>
      </p:pic>
      <p:sp>
        <p:nvSpPr>
          <p:cNvPr id="2" name="TextBox 1"/>
          <p:cNvSpPr txBox="1"/>
          <p:nvPr/>
        </p:nvSpPr>
        <p:spPr>
          <a:xfrm>
            <a:off x="2539863" y="822960"/>
            <a:ext cx="925253" cy="369332"/>
          </a:xfrm>
          <a:prstGeom prst="rect">
            <a:avLst/>
          </a:prstGeom>
          <a:noFill/>
        </p:spPr>
        <p:txBody>
          <a:bodyPr wrap="none" rtlCol="0">
            <a:spAutoFit/>
          </a:bodyPr>
          <a:lstStyle/>
          <a:p>
            <a:r>
              <a:rPr lang="en-US" dirty="0" smtClean="0"/>
              <a:t>10.65-H</a:t>
            </a:r>
            <a:endParaRPr lang="en-US" dirty="0"/>
          </a:p>
        </p:txBody>
      </p:sp>
      <p:sp>
        <p:nvSpPr>
          <p:cNvPr id="13" name="TextBox 12"/>
          <p:cNvSpPr txBox="1"/>
          <p:nvPr/>
        </p:nvSpPr>
        <p:spPr>
          <a:xfrm>
            <a:off x="6729275" y="822960"/>
            <a:ext cx="808235" cy="369332"/>
          </a:xfrm>
          <a:prstGeom prst="rect">
            <a:avLst/>
          </a:prstGeom>
          <a:noFill/>
        </p:spPr>
        <p:txBody>
          <a:bodyPr wrap="none" rtlCol="0">
            <a:spAutoFit/>
          </a:bodyPr>
          <a:lstStyle/>
          <a:p>
            <a:r>
              <a:rPr lang="en-US" dirty="0" smtClean="0">
                <a:solidFill>
                  <a:schemeClr val="bg1"/>
                </a:solidFill>
              </a:rPr>
              <a:t>18.7-H</a:t>
            </a:r>
            <a:endParaRPr lang="en-US" dirty="0">
              <a:solidFill>
                <a:schemeClr val="bg1"/>
              </a:solidFill>
            </a:endParaRPr>
          </a:p>
        </p:txBody>
      </p:sp>
      <p:sp>
        <p:nvSpPr>
          <p:cNvPr id="14" name="TextBox 13"/>
          <p:cNvSpPr txBox="1"/>
          <p:nvPr/>
        </p:nvSpPr>
        <p:spPr>
          <a:xfrm>
            <a:off x="10813595" y="822960"/>
            <a:ext cx="795411" cy="369332"/>
          </a:xfrm>
          <a:prstGeom prst="rect">
            <a:avLst/>
          </a:prstGeom>
          <a:noFill/>
        </p:spPr>
        <p:txBody>
          <a:bodyPr wrap="none" rtlCol="0">
            <a:spAutoFit/>
          </a:bodyPr>
          <a:lstStyle/>
          <a:p>
            <a:r>
              <a:rPr lang="en-US" dirty="0" smtClean="0"/>
              <a:t>23.8-V</a:t>
            </a:r>
            <a:endParaRPr lang="en-US" dirty="0"/>
          </a:p>
        </p:txBody>
      </p:sp>
      <p:sp>
        <p:nvSpPr>
          <p:cNvPr id="15" name="TextBox 14"/>
          <p:cNvSpPr txBox="1"/>
          <p:nvPr/>
        </p:nvSpPr>
        <p:spPr>
          <a:xfrm>
            <a:off x="2659545" y="3886197"/>
            <a:ext cx="808235" cy="369332"/>
          </a:xfrm>
          <a:prstGeom prst="rect">
            <a:avLst/>
          </a:prstGeom>
          <a:noFill/>
        </p:spPr>
        <p:txBody>
          <a:bodyPr wrap="none" rtlCol="0">
            <a:spAutoFit/>
          </a:bodyPr>
          <a:lstStyle/>
          <a:p>
            <a:r>
              <a:rPr lang="en-US" dirty="0" smtClean="0"/>
              <a:t>36.5-H</a:t>
            </a:r>
            <a:endParaRPr lang="en-US" dirty="0"/>
          </a:p>
        </p:txBody>
      </p:sp>
      <p:sp>
        <p:nvSpPr>
          <p:cNvPr id="16" name="TextBox 15"/>
          <p:cNvSpPr txBox="1"/>
          <p:nvPr/>
        </p:nvSpPr>
        <p:spPr>
          <a:xfrm>
            <a:off x="6719671" y="3886197"/>
            <a:ext cx="808235" cy="369332"/>
          </a:xfrm>
          <a:prstGeom prst="rect">
            <a:avLst/>
          </a:prstGeom>
          <a:noFill/>
        </p:spPr>
        <p:txBody>
          <a:bodyPr wrap="none" rtlCol="0">
            <a:spAutoFit/>
          </a:bodyPr>
          <a:lstStyle/>
          <a:p>
            <a:r>
              <a:rPr lang="en-US" dirty="0" smtClean="0"/>
              <a:t>89.0-H</a:t>
            </a:r>
            <a:endParaRPr lang="en-US" dirty="0"/>
          </a:p>
        </p:txBody>
      </p:sp>
      <p:sp>
        <p:nvSpPr>
          <p:cNvPr id="17" name="TextBox 16"/>
          <p:cNvSpPr txBox="1"/>
          <p:nvPr/>
        </p:nvSpPr>
        <p:spPr>
          <a:xfrm>
            <a:off x="10683753" y="3884400"/>
            <a:ext cx="925253" cy="369332"/>
          </a:xfrm>
          <a:prstGeom prst="rect">
            <a:avLst/>
          </a:prstGeom>
          <a:noFill/>
        </p:spPr>
        <p:txBody>
          <a:bodyPr wrap="none" rtlCol="0">
            <a:spAutoFit/>
          </a:bodyPr>
          <a:lstStyle/>
          <a:p>
            <a:r>
              <a:rPr lang="en-US" dirty="0" smtClean="0"/>
              <a:t>165.5-H</a:t>
            </a:r>
            <a:endParaRPr lang="en-US" dirty="0"/>
          </a:p>
        </p:txBody>
      </p:sp>
    </p:spTree>
    <p:extLst>
      <p:ext uri="{BB962C8B-B14F-4D97-AF65-F5344CB8AC3E}">
        <p14:creationId xmlns:p14="http://schemas.microsoft.com/office/powerpoint/2010/main" val="1598743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cott\AppData\Local\Microsoft\Windows\INetCache\Content.Word\20100917.0113.f16.x.91h.13LKARL.85kts-971mb-197N-941W.73pc.jpg"/>
          <p:cNvPicPr>
            <a:picLocks noChangeAspect="1"/>
          </p:cNvPicPr>
          <p:nvPr/>
        </p:nvPicPr>
        <p:blipFill>
          <a:blip r:embed="rId3" cstate="print"/>
          <a:srcRect/>
          <a:stretch>
            <a:fillRect/>
          </a:stretch>
        </p:blipFill>
        <p:spPr bwMode="auto">
          <a:xfrm>
            <a:off x="6528775" y="487823"/>
            <a:ext cx="5090375" cy="5090375"/>
          </a:xfrm>
          <a:prstGeom prst="rect">
            <a:avLst/>
          </a:prstGeom>
          <a:noFill/>
          <a:ln w="9525">
            <a:noFill/>
            <a:miter lim="800000"/>
            <a:headEnd/>
            <a:tailEnd/>
          </a:ln>
        </p:spPr>
      </p:pic>
      <p:sp>
        <p:nvSpPr>
          <p:cNvPr id="13" name="TextBox 12"/>
          <p:cNvSpPr txBox="1"/>
          <p:nvPr/>
        </p:nvSpPr>
        <p:spPr>
          <a:xfrm>
            <a:off x="7630979" y="6084127"/>
            <a:ext cx="3871008"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Hurricane Karl 09/17/10 0113Z</a:t>
            </a:r>
          </a:p>
          <a:p>
            <a:r>
              <a:rPr lang="en-US" dirty="0" smtClean="0">
                <a:latin typeface="Arial" panose="020B0604020202020204" pitchFamily="34" charset="0"/>
                <a:cs typeface="Arial" panose="020B0604020202020204" pitchFamily="34" charset="0"/>
              </a:rPr>
              <a:t>(SSMI/S image courtesy NRL)</a:t>
            </a:r>
            <a:endParaRPr lang="en-US" dirty="0">
              <a:latin typeface="Arial" panose="020B0604020202020204" pitchFamily="34" charset="0"/>
              <a:cs typeface="Arial" panose="020B0604020202020204" pitchFamily="34" charset="0"/>
            </a:endParaRPr>
          </a:p>
        </p:txBody>
      </p:sp>
      <p:pic>
        <p:nvPicPr>
          <p:cNvPr id="14" name="Picture 2" descr="20100917.0113.f16.x.37h.13LKARL.85kts-971mb-197N-941W.75pc"/>
          <p:cNvPicPr>
            <a:picLocks noChangeAspect="1" noChangeArrowheads="1"/>
          </p:cNvPicPr>
          <p:nvPr/>
        </p:nvPicPr>
        <p:blipFill>
          <a:blip r:embed="rId4" cstate="print"/>
          <a:srcRect/>
          <a:stretch>
            <a:fillRect/>
          </a:stretch>
        </p:blipFill>
        <p:spPr bwMode="auto">
          <a:xfrm>
            <a:off x="613579" y="484044"/>
            <a:ext cx="5087602" cy="5087602"/>
          </a:xfrm>
          <a:prstGeom prst="rect">
            <a:avLst/>
          </a:prstGeom>
          <a:noFill/>
        </p:spPr>
      </p:pic>
      <p:sp>
        <p:nvSpPr>
          <p:cNvPr id="24" name="TextBox 23"/>
          <p:cNvSpPr txBox="1"/>
          <p:nvPr/>
        </p:nvSpPr>
        <p:spPr>
          <a:xfrm>
            <a:off x="1834495" y="6077574"/>
            <a:ext cx="3868900"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Hurricane Karl 09/17/10 0113Z</a:t>
            </a:r>
          </a:p>
          <a:p>
            <a:r>
              <a:rPr lang="en-US" dirty="0" smtClean="0">
                <a:latin typeface="Arial" panose="020B0604020202020204" pitchFamily="34" charset="0"/>
                <a:cs typeface="Arial" panose="020B0604020202020204" pitchFamily="34" charset="0"/>
              </a:rPr>
              <a:t>(SSMI/S image courtesy NRL)</a:t>
            </a:r>
            <a:endParaRPr lang="en-US" dirty="0">
              <a:latin typeface="Arial" panose="020B0604020202020204" pitchFamily="34" charset="0"/>
              <a:cs typeface="Arial" panose="020B0604020202020204" pitchFamily="34" charset="0"/>
            </a:endParaRPr>
          </a:p>
        </p:txBody>
      </p:sp>
      <p:sp>
        <p:nvSpPr>
          <p:cNvPr id="26" name="Rectangle 25"/>
          <p:cNvSpPr/>
          <p:nvPr/>
        </p:nvSpPr>
        <p:spPr>
          <a:xfrm>
            <a:off x="6189820" y="20921"/>
            <a:ext cx="5689603" cy="461665"/>
          </a:xfrm>
          <a:prstGeom prst="rect">
            <a:avLst/>
          </a:prstGeom>
        </p:spPr>
        <p:txBody>
          <a:bodyPr wrap="square">
            <a:spAutoFit/>
          </a:bodyPr>
          <a:lstStyle/>
          <a:p>
            <a:pPr algn="ctr"/>
            <a:r>
              <a:rPr lang="en-US" sz="2400" dirty="0" smtClean="0">
                <a:latin typeface="Arial" panose="020B0604020202020204" pitchFamily="34" charset="0"/>
                <a:cs typeface="Arial" panose="020B0604020202020204" pitchFamily="34" charset="0"/>
              </a:rPr>
              <a:t>High-mid microwave freq. (91.7 GHz)</a:t>
            </a:r>
            <a:endParaRPr lang="en-US" sz="2400" dirty="0">
              <a:latin typeface="Arial" panose="020B0604020202020204" pitchFamily="34" charset="0"/>
              <a:cs typeface="Arial" panose="020B0604020202020204" pitchFamily="34" charset="0"/>
            </a:endParaRPr>
          </a:p>
        </p:txBody>
      </p:sp>
      <p:sp>
        <p:nvSpPr>
          <p:cNvPr id="27" name="Rectangle 26"/>
          <p:cNvSpPr/>
          <p:nvPr/>
        </p:nvSpPr>
        <p:spPr>
          <a:xfrm>
            <a:off x="312578" y="20713"/>
            <a:ext cx="5689603" cy="461665"/>
          </a:xfrm>
          <a:prstGeom prst="rect">
            <a:avLst/>
          </a:prstGeom>
        </p:spPr>
        <p:txBody>
          <a:bodyPr wrap="square">
            <a:spAutoFit/>
          </a:bodyPr>
          <a:lstStyle/>
          <a:p>
            <a:pPr algn="ctr"/>
            <a:r>
              <a:rPr lang="en-US" sz="2400" dirty="0" smtClean="0">
                <a:latin typeface="Arial" panose="020B0604020202020204" pitchFamily="34" charset="0"/>
                <a:cs typeface="Arial" panose="020B0604020202020204" pitchFamily="34" charset="0"/>
              </a:rPr>
              <a:t>Low-mid microwave freq. (37 GHz)</a:t>
            </a:r>
            <a:endParaRPr lang="en-US" sz="2400" dirty="0">
              <a:latin typeface="Arial" panose="020B0604020202020204" pitchFamily="34" charset="0"/>
              <a:cs typeface="Arial" panose="020B0604020202020204" pitchFamily="34" charset="0"/>
            </a:endParaRPr>
          </a:p>
        </p:txBody>
      </p:sp>
      <p:sp>
        <p:nvSpPr>
          <p:cNvPr id="29" name="Rectangle 28"/>
          <p:cNvSpPr/>
          <p:nvPr/>
        </p:nvSpPr>
        <p:spPr>
          <a:xfrm>
            <a:off x="613579" y="5207620"/>
            <a:ext cx="5087602" cy="23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528775" y="5207967"/>
            <a:ext cx="5087602" cy="23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546918" y="5592572"/>
            <a:ext cx="942662" cy="276999"/>
          </a:xfrm>
          <a:prstGeom prst="rect">
            <a:avLst/>
          </a:prstGeom>
          <a:noFill/>
        </p:spPr>
        <p:txBody>
          <a:bodyPr wrap="square" lIns="0" tIns="0" bIns="0" rtlCol="0">
            <a:spAutoFit/>
          </a:bodyPr>
          <a:lstStyle/>
          <a:p>
            <a:r>
              <a:rPr lang="en-US" dirty="0" smtClean="0">
                <a:latin typeface="Arial" panose="020B0604020202020204" pitchFamily="34" charset="0"/>
                <a:cs typeface="Arial" panose="020B0604020202020204" pitchFamily="34" charset="0"/>
              </a:rPr>
              <a:t>COLD</a:t>
            </a:r>
            <a:endParaRPr lang="en-US" dirty="0">
              <a:latin typeface="Arial" panose="020B0604020202020204" pitchFamily="34" charset="0"/>
              <a:cs typeface="Arial" panose="020B0604020202020204" pitchFamily="34" charset="0"/>
            </a:endParaRPr>
          </a:p>
        </p:txBody>
      </p:sp>
      <p:sp>
        <p:nvSpPr>
          <p:cNvPr id="32" name="TextBox 31"/>
          <p:cNvSpPr txBox="1"/>
          <p:nvPr/>
        </p:nvSpPr>
        <p:spPr>
          <a:xfrm>
            <a:off x="10885512" y="5597317"/>
            <a:ext cx="1084061" cy="276999"/>
          </a:xfrm>
          <a:prstGeom prst="rect">
            <a:avLst/>
          </a:prstGeom>
          <a:noFill/>
        </p:spPr>
        <p:txBody>
          <a:bodyPr wrap="square" lIns="0" tIns="0" rIns="0" bIns="0" rtlCol="0">
            <a:spAutoFit/>
          </a:bodyPr>
          <a:lstStyle/>
          <a:p>
            <a:r>
              <a:rPr lang="en-US" dirty="0" smtClean="0">
                <a:latin typeface="Arial" panose="020B0604020202020204" pitchFamily="34" charset="0"/>
                <a:cs typeface="Arial" panose="020B0604020202020204" pitchFamily="34" charset="0"/>
              </a:rPr>
              <a:t>WARM</a:t>
            </a:r>
            <a:endParaRPr lang="en-US" dirty="0">
              <a:latin typeface="Arial" panose="020B0604020202020204" pitchFamily="34" charset="0"/>
              <a:cs typeface="Arial" panose="020B0604020202020204" pitchFamily="34" charset="0"/>
            </a:endParaRPr>
          </a:p>
        </p:txBody>
      </p:sp>
      <p:sp>
        <p:nvSpPr>
          <p:cNvPr id="33" name="TextBox 32"/>
          <p:cNvSpPr txBox="1"/>
          <p:nvPr/>
        </p:nvSpPr>
        <p:spPr>
          <a:xfrm>
            <a:off x="7558541" y="5692663"/>
            <a:ext cx="3110336" cy="276999"/>
          </a:xfrm>
          <a:prstGeom prst="rect">
            <a:avLst/>
          </a:prstGeom>
          <a:solidFill>
            <a:schemeClr val="bg1"/>
          </a:solidFill>
        </p:spPr>
        <p:txBody>
          <a:bodyPr wrap="square" lIns="0" tIns="0" bIns="0" rtlCol="0">
            <a:spAutoFit/>
          </a:bodyPr>
          <a:lstStyle/>
          <a:p>
            <a:pPr algn="ctr"/>
            <a:r>
              <a:rPr lang="en-US" dirty="0" smtClean="0">
                <a:latin typeface="Arial" panose="020B0604020202020204" pitchFamily="34" charset="0"/>
                <a:cs typeface="Arial" panose="020B0604020202020204" pitchFamily="34" charset="0"/>
              </a:rPr>
              <a:t>Brightness Temperature (K)</a:t>
            </a:r>
            <a:endParaRPr lang="en-US" dirty="0">
              <a:latin typeface="Arial" panose="020B0604020202020204" pitchFamily="34" charset="0"/>
              <a:cs typeface="Arial" panose="020B0604020202020204" pitchFamily="34" charset="0"/>
            </a:endParaRPr>
          </a:p>
        </p:txBody>
      </p:sp>
      <p:sp>
        <p:nvSpPr>
          <p:cNvPr id="35" name="TextBox 34"/>
          <p:cNvSpPr txBox="1"/>
          <p:nvPr/>
        </p:nvSpPr>
        <p:spPr>
          <a:xfrm>
            <a:off x="6861802" y="520294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190</a:t>
            </a:r>
            <a:endParaRPr lang="en-US" sz="1600" dirty="0">
              <a:latin typeface="Arial" panose="020B0604020202020204" pitchFamily="34" charset="0"/>
              <a:cs typeface="Arial" panose="020B0604020202020204" pitchFamily="34" charset="0"/>
            </a:endParaRPr>
          </a:p>
        </p:txBody>
      </p:sp>
      <p:sp>
        <p:nvSpPr>
          <p:cNvPr id="36" name="TextBox 35"/>
          <p:cNvSpPr txBox="1"/>
          <p:nvPr/>
        </p:nvSpPr>
        <p:spPr>
          <a:xfrm>
            <a:off x="7887008" y="520294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210</a:t>
            </a:r>
            <a:endParaRPr lang="en-US" sz="1600" dirty="0">
              <a:latin typeface="Arial" panose="020B0604020202020204" pitchFamily="34" charset="0"/>
              <a:cs typeface="Arial" panose="020B0604020202020204" pitchFamily="34" charset="0"/>
            </a:endParaRPr>
          </a:p>
        </p:txBody>
      </p:sp>
      <p:sp>
        <p:nvSpPr>
          <p:cNvPr id="37" name="TextBox 36"/>
          <p:cNvSpPr txBox="1"/>
          <p:nvPr/>
        </p:nvSpPr>
        <p:spPr>
          <a:xfrm>
            <a:off x="8911321" y="5204718"/>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230</a:t>
            </a:r>
            <a:endParaRPr lang="en-US" sz="1600" dirty="0">
              <a:latin typeface="Arial" panose="020B0604020202020204" pitchFamily="34" charset="0"/>
              <a:cs typeface="Arial" panose="020B0604020202020204" pitchFamily="34" charset="0"/>
            </a:endParaRPr>
          </a:p>
        </p:txBody>
      </p:sp>
      <p:sp>
        <p:nvSpPr>
          <p:cNvPr id="39" name="TextBox 38"/>
          <p:cNvSpPr txBox="1"/>
          <p:nvPr/>
        </p:nvSpPr>
        <p:spPr>
          <a:xfrm>
            <a:off x="9938873" y="520548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250</a:t>
            </a:r>
            <a:endParaRPr lang="en-US" sz="1600" dirty="0">
              <a:latin typeface="Arial" panose="020B0604020202020204" pitchFamily="34" charset="0"/>
              <a:cs typeface="Arial" panose="020B0604020202020204" pitchFamily="34" charset="0"/>
            </a:endParaRPr>
          </a:p>
        </p:txBody>
      </p:sp>
      <p:sp>
        <p:nvSpPr>
          <p:cNvPr id="40" name="TextBox 39"/>
          <p:cNvSpPr txBox="1"/>
          <p:nvPr/>
        </p:nvSpPr>
        <p:spPr>
          <a:xfrm>
            <a:off x="10926108" y="5205485"/>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270</a:t>
            </a:r>
            <a:endParaRPr lang="en-US" sz="1600" dirty="0">
              <a:latin typeface="Arial" panose="020B0604020202020204" pitchFamily="34" charset="0"/>
              <a:cs typeface="Arial" panose="020B0604020202020204" pitchFamily="34" charset="0"/>
            </a:endParaRPr>
          </a:p>
        </p:txBody>
      </p:sp>
      <p:sp>
        <p:nvSpPr>
          <p:cNvPr id="50" name="TextBox 49"/>
          <p:cNvSpPr txBox="1"/>
          <p:nvPr/>
        </p:nvSpPr>
        <p:spPr>
          <a:xfrm>
            <a:off x="610938" y="5584952"/>
            <a:ext cx="942662" cy="276999"/>
          </a:xfrm>
          <a:prstGeom prst="rect">
            <a:avLst/>
          </a:prstGeom>
          <a:noFill/>
        </p:spPr>
        <p:txBody>
          <a:bodyPr wrap="square" lIns="0" tIns="0" bIns="0" rtlCol="0">
            <a:spAutoFit/>
          </a:bodyPr>
          <a:lstStyle/>
          <a:p>
            <a:r>
              <a:rPr lang="en-US" dirty="0" smtClean="0">
                <a:latin typeface="Arial" panose="020B0604020202020204" pitchFamily="34" charset="0"/>
                <a:cs typeface="Arial" panose="020B0604020202020204" pitchFamily="34" charset="0"/>
              </a:rPr>
              <a:t>COLD</a:t>
            </a:r>
            <a:endParaRPr lang="en-US" dirty="0">
              <a:latin typeface="Arial" panose="020B0604020202020204" pitchFamily="34" charset="0"/>
              <a:cs typeface="Arial" panose="020B0604020202020204" pitchFamily="34" charset="0"/>
            </a:endParaRPr>
          </a:p>
        </p:txBody>
      </p:sp>
      <p:sp>
        <p:nvSpPr>
          <p:cNvPr id="51" name="TextBox 50"/>
          <p:cNvSpPr txBox="1"/>
          <p:nvPr/>
        </p:nvSpPr>
        <p:spPr>
          <a:xfrm>
            <a:off x="4949532" y="5589697"/>
            <a:ext cx="1084061" cy="276999"/>
          </a:xfrm>
          <a:prstGeom prst="rect">
            <a:avLst/>
          </a:prstGeom>
          <a:noFill/>
        </p:spPr>
        <p:txBody>
          <a:bodyPr wrap="square" lIns="0" tIns="0" rIns="0" bIns="0" rtlCol="0">
            <a:spAutoFit/>
          </a:bodyPr>
          <a:lstStyle/>
          <a:p>
            <a:r>
              <a:rPr lang="en-US" dirty="0" smtClean="0">
                <a:latin typeface="Arial" panose="020B0604020202020204" pitchFamily="34" charset="0"/>
                <a:cs typeface="Arial" panose="020B0604020202020204" pitchFamily="34" charset="0"/>
              </a:rPr>
              <a:t>WARM</a:t>
            </a:r>
            <a:endParaRPr lang="en-US" dirty="0">
              <a:latin typeface="Arial" panose="020B0604020202020204" pitchFamily="34" charset="0"/>
              <a:cs typeface="Arial" panose="020B0604020202020204" pitchFamily="34" charset="0"/>
            </a:endParaRPr>
          </a:p>
        </p:txBody>
      </p:sp>
      <p:sp>
        <p:nvSpPr>
          <p:cNvPr id="52" name="TextBox 51"/>
          <p:cNvSpPr txBox="1"/>
          <p:nvPr/>
        </p:nvSpPr>
        <p:spPr>
          <a:xfrm>
            <a:off x="1622561" y="5685043"/>
            <a:ext cx="3110336" cy="276999"/>
          </a:xfrm>
          <a:prstGeom prst="rect">
            <a:avLst/>
          </a:prstGeom>
          <a:solidFill>
            <a:schemeClr val="bg1"/>
          </a:solidFill>
        </p:spPr>
        <p:txBody>
          <a:bodyPr wrap="square" lIns="0" tIns="0" bIns="0" rtlCol="0">
            <a:spAutoFit/>
          </a:bodyPr>
          <a:lstStyle/>
          <a:p>
            <a:pPr algn="ctr"/>
            <a:r>
              <a:rPr lang="en-US" dirty="0" smtClean="0">
                <a:latin typeface="Arial" panose="020B0604020202020204" pitchFamily="34" charset="0"/>
                <a:cs typeface="Arial" panose="020B0604020202020204" pitchFamily="34" charset="0"/>
              </a:rPr>
              <a:t>Brightness Temperature (K)</a:t>
            </a:r>
            <a:endParaRPr lang="en-US" dirty="0">
              <a:latin typeface="Arial" panose="020B0604020202020204" pitchFamily="34" charset="0"/>
              <a:cs typeface="Arial" panose="020B0604020202020204" pitchFamily="34" charset="0"/>
            </a:endParaRPr>
          </a:p>
        </p:txBody>
      </p:sp>
      <p:sp>
        <p:nvSpPr>
          <p:cNvPr id="53" name="TextBox 52"/>
          <p:cNvSpPr txBox="1"/>
          <p:nvPr/>
        </p:nvSpPr>
        <p:spPr>
          <a:xfrm>
            <a:off x="859782" y="519532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160</a:t>
            </a:r>
            <a:endParaRPr lang="en-US" sz="1600" dirty="0">
              <a:latin typeface="Arial" panose="020B0604020202020204" pitchFamily="34" charset="0"/>
              <a:cs typeface="Arial" panose="020B0604020202020204" pitchFamily="34" charset="0"/>
            </a:endParaRPr>
          </a:p>
        </p:txBody>
      </p:sp>
      <p:sp>
        <p:nvSpPr>
          <p:cNvPr id="54" name="TextBox 53"/>
          <p:cNvSpPr txBox="1"/>
          <p:nvPr/>
        </p:nvSpPr>
        <p:spPr>
          <a:xfrm>
            <a:off x="1712268" y="519532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180</a:t>
            </a:r>
            <a:endParaRPr lang="en-US" sz="1600" dirty="0">
              <a:latin typeface="Arial" panose="020B0604020202020204" pitchFamily="34" charset="0"/>
              <a:cs typeface="Arial" panose="020B0604020202020204" pitchFamily="34" charset="0"/>
            </a:endParaRPr>
          </a:p>
        </p:txBody>
      </p:sp>
      <p:sp>
        <p:nvSpPr>
          <p:cNvPr id="55" name="TextBox 54"/>
          <p:cNvSpPr txBox="1"/>
          <p:nvPr/>
        </p:nvSpPr>
        <p:spPr>
          <a:xfrm>
            <a:off x="3407776" y="5197098"/>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220</a:t>
            </a:r>
            <a:endParaRPr lang="en-US" sz="1600" dirty="0">
              <a:latin typeface="Arial" panose="020B0604020202020204" pitchFamily="34" charset="0"/>
              <a:cs typeface="Arial" panose="020B0604020202020204" pitchFamily="34" charset="0"/>
            </a:endParaRPr>
          </a:p>
        </p:txBody>
      </p:sp>
      <p:sp>
        <p:nvSpPr>
          <p:cNvPr id="56" name="TextBox 55"/>
          <p:cNvSpPr txBox="1"/>
          <p:nvPr/>
        </p:nvSpPr>
        <p:spPr>
          <a:xfrm>
            <a:off x="4269593" y="519786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240</a:t>
            </a:r>
            <a:endParaRPr lang="en-US" sz="1600" dirty="0">
              <a:latin typeface="Arial" panose="020B0604020202020204" pitchFamily="34" charset="0"/>
              <a:cs typeface="Arial" panose="020B0604020202020204" pitchFamily="34" charset="0"/>
            </a:endParaRPr>
          </a:p>
        </p:txBody>
      </p:sp>
      <p:sp>
        <p:nvSpPr>
          <p:cNvPr id="57" name="TextBox 56"/>
          <p:cNvSpPr txBox="1"/>
          <p:nvPr/>
        </p:nvSpPr>
        <p:spPr>
          <a:xfrm>
            <a:off x="5104428" y="5197865"/>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260</a:t>
            </a:r>
            <a:endParaRPr lang="en-US" sz="1600" dirty="0">
              <a:latin typeface="Arial" panose="020B0604020202020204" pitchFamily="34" charset="0"/>
              <a:cs typeface="Arial" panose="020B0604020202020204" pitchFamily="34" charset="0"/>
            </a:endParaRPr>
          </a:p>
        </p:txBody>
      </p:sp>
      <p:sp>
        <p:nvSpPr>
          <p:cNvPr id="58" name="TextBox 57"/>
          <p:cNvSpPr txBox="1"/>
          <p:nvPr/>
        </p:nvSpPr>
        <p:spPr>
          <a:xfrm>
            <a:off x="2559450" y="5200271"/>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200</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71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7023" y="7141"/>
            <a:ext cx="5594977" cy="1931226"/>
          </a:xfrm>
        </p:spPr>
        <p:txBody>
          <a:bodyPr>
            <a:normAutofit/>
          </a:bodyPr>
          <a:lstStyle/>
          <a:p>
            <a:r>
              <a:rPr lang="en-US" sz="3600" dirty="0" smtClean="0"/>
              <a:t>Background:</a:t>
            </a:r>
            <a:br>
              <a:rPr lang="en-US" sz="3600" dirty="0" smtClean="0"/>
            </a:br>
            <a:r>
              <a:rPr lang="en-US" sz="3600" dirty="0" smtClean="0"/>
              <a:t>Passive Microwave</a:t>
            </a:r>
            <a:br>
              <a:rPr lang="en-US" sz="3600" dirty="0" smtClean="0"/>
            </a:br>
            <a:r>
              <a:rPr lang="en-US" sz="3600" dirty="0" smtClean="0"/>
              <a:t>Observations</a:t>
            </a:r>
            <a:endParaRPr lang="en-US" sz="3600" dirty="0"/>
          </a:p>
        </p:txBody>
      </p:sp>
      <p:sp>
        <p:nvSpPr>
          <p:cNvPr id="19" name="Arc 18"/>
          <p:cNvSpPr/>
          <p:nvPr/>
        </p:nvSpPr>
        <p:spPr>
          <a:xfrm>
            <a:off x="-6471742" y="4594739"/>
            <a:ext cx="15004348" cy="15004348"/>
          </a:xfrm>
          <a:prstGeom prst="arc">
            <a:avLst>
              <a:gd name="adj1" fmla="val 14896627"/>
              <a:gd name="adj2" fmla="val 21598122"/>
            </a:avLst>
          </a:prstGeom>
          <a:solidFill>
            <a:schemeClr val="accent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smtClean="0">
              <a:latin typeface="Arial" panose="020B0604020202020204" pitchFamily="34" charset="0"/>
              <a:cs typeface="Arial" panose="020B0604020202020204" pitchFamily="34" charset="0"/>
            </a:endParaRPr>
          </a:p>
        </p:txBody>
      </p:sp>
      <p:sp>
        <p:nvSpPr>
          <p:cNvPr id="23" name="Oval 22"/>
          <p:cNvSpPr/>
          <p:nvPr/>
        </p:nvSpPr>
        <p:spPr>
          <a:xfrm>
            <a:off x="733137" y="4921463"/>
            <a:ext cx="1210487" cy="481636"/>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151702" y="594776"/>
            <a:ext cx="1778177" cy="1757652"/>
            <a:chOff x="9946033" y="138897"/>
            <a:chExt cx="1778177" cy="1757652"/>
          </a:xfrm>
        </p:grpSpPr>
        <p:pic>
          <p:nvPicPr>
            <p:cNvPr id="25" name="Picture 2" descr="https://upload.wikimedia.org/wikipedia/commons/thumb/2/27/FP_Satellite_icon.svg/1024px-FP_Satellite_ico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4120" y="138897"/>
              <a:ext cx="1670090" cy="167009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9946033" y="1284111"/>
              <a:ext cx="625034" cy="612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p:nvCxnSpPr>
        <p:spPr>
          <a:xfrm flipH="1">
            <a:off x="792091" y="1751279"/>
            <a:ext cx="3973356" cy="3299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943624" y="1751279"/>
            <a:ext cx="2821823" cy="34414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340247" y="3972228"/>
            <a:ext cx="1170432" cy="1197864"/>
          </a:xfrm>
          <a:prstGeom prst="straightConnector1">
            <a:avLst/>
          </a:prstGeom>
          <a:ln w="25400">
            <a:solidFill>
              <a:schemeClr val="tx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166202" y="3977398"/>
            <a:ext cx="1170312" cy="1194718"/>
          </a:xfrm>
          <a:prstGeom prst="straightConnector1">
            <a:avLst/>
          </a:prstGeom>
          <a:ln w="25400">
            <a:solidFill>
              <a:schemeClr val="tx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336514" y="3487596"/>
            <a:ext cx="0" cy="1682496"/>
          </a:xfrm>
          <a:prstGeom prst="straightConnector1">
            <a:avLst/>
          </a:prstGeom>
          <a:ln w="25400">
            <a:solidFill>
              <a:schemeClr val="tx1"/>
            </a:solidFill>
            <a:headEnd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3" name="Picture 2" descr="http://simpleicon.com/wp-content/uploads/cloud-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8983">
            <a:off x="1842225" y="2384351"/>
            <a:ext cx="1675272" cy="2233655"/>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p:cNvCxnSpPr/>
          <p:nvPr/>
        </p:nvCxnSpPr>
        <p:spPr>
          <a:xfrm flipH="1">
            <a:off x="2333669" y="4429568"/>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486069" y="4581968"/>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762647" y="4406403"/>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822582" y="4195177"/>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045802" y="4502946"/>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774579" y="4437735"/>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503356" y="4372524"/>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915047" y="4558803"/>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267550" y="4303073"/>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620053" y="4047343"/>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2181255" y="4581922"/>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694914" y="4631100"/>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037085" y="4308685"/>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496371" y="4224051"/>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48" name="Picture 2" descr="http://cdn.mysitemyway.com/icons-watermarks/simple-black/classica/classica_snowflake-5/classica_snowflake-5_simple-black_512x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8582" y="3126060"/>
            <a:ext cx="162412" cy="16241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cdn.mysitemyway.com/icons-watermarks/simple-black/classica/classica_snowflake-5/classica_snowflake-5_simple-black_512x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4770" y="3574773"/>
            <a:ext cx="162412" cy="16241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cdn.mysitemyway.com/icons-watermarks/simple-black/classica/classica_snowflake-5/classica_snowflake-5_simple-black_512x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2647" y="2965901"/>
            <a:ext cx="162412" cy="16241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cdn.mysitemyway.com/icons-watermarks/simple-black/classica/classica_snowflake-5/classica_snowflake-5_simple-black_512x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6038" y="3272527"/>
            <a:ext cx="162412" cy="16241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cdn.mysitemyway.com/icons-watermarks/simple-black/classica/classica_snowflake-5/classica_snowflake-5_simple-black_512x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4013" y="3003273"/>
            <a:ext cx="162412" cy="16241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cdn.mysitemyway.com/icons-watermarks/simple-black/classica/classica_snowflake-5/classica_snowflake-5_simple-black_512x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8035" y="3335934"/>
            <a:ext cx="162412" cy="16241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http://cdn.mysitemyway.com/icons-watermarks/simple-black/classica/classica_snowflake-5/classica_snowflake-5_simple-black_512x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4556" y="3218275"/>
            <a:ext cx="162412" cy="162412"/>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Arrow Connector 54"/>
          <p:cNvCxnSpPr/>
          <p:nvPr/>
        </p:nvCxnSpPr>
        <p:spPr>
          <a:xfrm flipV="1">
            <a:off x="3339460" y="2010241"/>
            <a:ext cx="1170432" cy="1197864"/>
          </a:xfrm>
          <a:prstGeom prst="straightConnector1">
            <a:avLst/>
          </a:prstGeom>
          <a:ln w="25400">
            <a:solidFill>
              <a:schemeClr val="bg1">
                <a:lumMod val="50000"/>
              </a:schemeClr>
            </a:solidFill>
            <a:prstDash val="dash"/>
            <a:headEnd w="med" len="med"/>
            <a:tailEnd type="triangle" w="lg" len="lg"/>
          </a:ln>
        </p:spPr>
        <p:style>
          <a:lnRef idx="1">
            <a:schemeClr val="accent1"/>
          </a:lnRef>
          <a:fillRef idx="0">
            <a:schemeClr val="accent1"/>
          </a:fillRef>
          <a:effectRef idx="0">
            <a:schemeClr val="accent1"/>
          </a:effectRef>
          <a:fontRef idx="minor">
            <a:schemeClr val="tx1"/>
          </a:fontRef>
        </p:style>
      </p:cxnSp>
      <p:pic>
        <p:nvPicPr>
          <p:cNvPr id="56" name="Picture 2" descr="http://cdn.mysitemyway.com/icons-watermarks/simple-black/classica/classica_snowflake-5/classica_snowflake-5_simple-black_512x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1389" y="3414014"/>
            <a:ext cx="162412" cy="162412"/>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Straight Arrow Connector 56"/>
          <p:cNvCxnSpPr/>
          <p:nvPr/>
        </p:nvCxnSpPr>
        <p:spPr>
          <a:xfrm flipV="1">
            <a:off x="3321633" y="2657583"/>
            <a:ext cx="551441" cy="572749"/>
          </a:xfrm>
          <a:prstGeom prst="straightConnector1">
            <a:avLst/>
          </a:prstGeom>
          <a:ln w="25400">
            <a:solidFill>
              <a:schemeClr val="tx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2328011" y="2417863"/>
            <a:ext cx="381866" cy="479439"/>
          </a:xfrm>
          <a:prstGeom prst="straightConnector1">
            <a:avLst/>
          </a:prstGeom>
          <a:ln w="25400">
            <a:solidFill>
              <a:schemeClr val="tx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394269" y="3569710"/>
            <a:ext cx="518706" cy="482969"/>
          </a:xfrm>
          <a:prstGeom prst="straightConnector1">
            <a:avLst/>
          </a:prstGeom>
          <a:ln w="25400">
            <a:solidFill>
              <a:schemeClr val="tx1"/>
            </a:solidFill>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21" name="Arc 20"/>
          <p:cNvSpPr/>
          <p:nvPr/>
        </p:nvSpPr>
        <p:spPr>
          <a:xfrm>
            <a:off x="-9663346" y="1403135"/>
            <a:ext cx="21387556" cy="21387556"/>
          </a:xfrm>
          <a:prstGeom prst="arc">
            <a:avLst>
              <a:gd name="adj1" fmla="val 14896627"/>
              <a:gd name="adj2" fmla="val 21594259"/>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smtClean="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21514" y="1751279"/>
            <a:ext cx="5370486" cy="5106721"/>
          </a:xfrm>
          <a:solidFill>
            <a:schemeClr val="bg1">
              <a:alpha val="90000"/>
            </a:schemeClr>
          </a:solidFill>
        </p:spPr>
        <p:txBody>
          <a:bodyPr>
            <a:normAutofit/>
          </a:bodyPr>
          <a:lstStyle/>
          <a:p>
            <a:r>
              <a:rPr lang="en-US" dirty="0"/>
              <a:t>At </a:t>
            </a:r>
            <a:r>
              <a:rPr lang="en-US" u="sng" dirty="0"/>
              <a:t>higher </a:t>
            </a:r>
            <a:r>
              <a:rPr lang="en-US" u="sng" dirty="0" smtClean="0"/>
              <a:t>frequencies</a:t>
            </a:r>
            <a:r>
              <a:rPr lang="en-US" dirty="0" smtClean="0"/>
              <a:t/>
            </a:r>
            <a:br>
              <a:rPr lang="en-US" dirty="0" smtClean="0"/>
            </a:br>
            <a:r>
              <a:rPr lang="en-US" dirty="0" smtClean="0"/>
              <a:t>(&gt; ~</a:t>
            </a:r>
            <a:r>
              <a:rPr lang="en-US" dirty="0"/>
              <a:t>50 GHz</a:t>
            </a:r>
            <a:r>
              <a:rPr lang="en-US" dirty="0" smtClean="0"/>
              <a:t>),</a:t>
            </a:r>
            <a:endParaRPr lang="en-US" dirty="0"/>
          </a:p>
          <a:p>
            <a:pPr lvl="1"/>
            <a:r>
              <a:rPr lang="en-US" dirty="0" smtClean="0"/>
              <a:t>Surface </a:t>
            </a:r>
            <a:r>
              <a:rPr lang="en-US" dirty="0"/>
              <a:t>has </a:t>
            </a:r>
            <a:r>
              <a:rPr lang="en-US" u="sng" dirty="0"/>
              <a:t>high emissivity </a:t>
            </a:r>
            <a:r>
              <a:rPr lang="en-US" dirty="0" smtClean="0"/>
              <a:t>(</a:t>
            </a:r>
            <a:r>
              <a:rPr lang="en-US" dirty="0"/>
              <a:t>high </a:t>
            </a:r>
            <a:r>
              <a:rPr lang="en-US" dirty="0" smtClean="0"/>
              <a:t>brightness temperatures </a:t>
            </a:r>
            <a:r>
              <a:rPr lang="en-US" dirty="0"/>
              <a:t>in clear air)</a:t>
            </a:r>
          </a:p>
          <a:p>
            <a:pPr lvl="1"/>
            <a:r>
              <a:rPr lang="en-US" dirty="0" smtClean="0"/>
              <a:t>Primary hydrometeor impact: reduction of radiance due to </a:t>
            </a:r>
            <a:r>
              <a:rPr lang="en-US" u="sng" dirty="0" smtClean="0"/>
              <a:t>scattering</a:t>
            </a:r>
            <a:r>
              <a:rPr lang="en-US" dirty="0" smtClean="0"/>
              <a:t> by precipitation ice (snow, graupel, hail)</a:t>
            </a:r>
            <a:endParaRPr lang="en-US" dirty="0"/>
          </a:p>
        </p:txBody>
      </p:sp>
      <p:sp>
        <p:nvSpPr>
          <p:cNvPr id="85" name="TextBox 84"/>
          <p:cNvSpPr txBox="1"/>
          <p:nvPr/>
        </p:nvSpPr>
        <p:spPr>
          <a:xfrm>
            <a:off x="2467779" y="5800219"/>
            <a:ext cx="1996440"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OCEAN</a:t>
            </a:r>
            <a:endParaRPr lang="en-US" sz="2400" dirty="0">
              <a:latin typeface="Arial" panose="020B0604020202020204" pitchFamily="34" charset="0"/>
              <a:cs typeface="Arial" panose="020B0604020202020204" pitchFamily="34" charset="0"/>
            </a:endParaRPr>
          </a:p>
        </p:txBody>
      </p:sp>
      <p:sp>
        <p:nvSpPr>
          <p:cNvPr id="86" name="TextBox 85"/>
          <p:cNvSpPr txBox="1"/>
          <p:nvPr/>
        </p:nvSpPr>
        <p:spPr>
          <a:xfrm>
            <a:off x="20788" y="1713220"/>
            <a:ext cx="2747926"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ATMOSPHERE</a:t>
            </a:r>
            <a:endParaRPr lang="en-US" sz="2400" dirty="0">
              <a:latin typeface="Arial" panose="020B0604020202020204" pitchFamily="34" charset="0"/>
              <a:cs typeface="Arial" panose="020B0604020202020204" pitchFamily="34" charset="0"/>
            </a:endParaRPr>
          </a:p>
        </p:txBody>
      </p:sp>
      <p:sp>
        <p:nvSpPr>
          <p:cNvPr id="60" name="TextBox 59"/>
          <p:cNvSpPr txBox="1"/>
          <p:nvPr/>
        </p:nvSpPr>
        <p:spPr>
          <a:xfrm>
            <a:off x="1284883" y="115924"/>
            <a:ext cx="5636778" cy="369332"/>
          </a:xfrm>
          <a:prstGeom prst="rect">
            <a:avLst/>
          </a:prstGeom>
          <a:noFill/>
        </p:spPr>
        <p:txBody>
          <a:bodyPr wrap="square" rtlCol="0">
            <a:spAutoFit/>
          </a:bodyPr>
          <a:lstStyle/>
          <a:p>
            <a:r>
              <a:rPr lang="en-US" dirty="0" smtClean="0"/>
              <a:t>Planck function radiance (surface temperature)</a:t>
            </a:r>
            <a:endParaRPr lang="en-US" dirty="0"/>
          </a:p>
        </p:txBody>
      </p:sp>
      <p:cxnSp>
        <p:nvCxnSpPr>
          <p:cNvPr id="61" name="Straight Arrow Connector 60"/>
          <p:cNvCxnSpPr/>
          <p:nvPr/>
        </p:nvCxnSpPr>
        <p:spPr>
          <a:xfrm>
            <a:off x="398393" y="300590"/>
            <a:ext cx="914400" cy="0"/>
          </a:xfrm>
          <a:prstGeom prst="straightConnector1">
            <a:avLst/>
          </a:prstGeom>
          <a:ln w="38100">
            <a:solidFill>
              <a:schemeClr val="bg1">
                <a:lumMod val="50000"/>
              </a:schemeClr>
            </a:solidFill>
            <a:prstDash val="dash"/>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06524" y="694473"/>
            <a:ext cx="914400" cy="0"/>
          </a:xfrm>
          <a:prstGeom prst="straightConnector1">
            <a:avLst/>
          </a:prstGeom>
          <a:ln w="38100">
            <a:solidFill>
              <a:schemeClr val="tx1"/>
            </a:solidFill>
            <a:prstDash val="solid"/>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312793" y="500418"/>
            <a:ext cx="1686680" cy="369332"/>
          </a:xfrm>
          <a:prstGeom prst="rect">
            <a:avLst/>
          </a:prstGeom>
          <a:noFill/>
        </p:spPr>
        <p:txBody>
          <a:bodyPr wrap="none" rtlCol="0">
            <a:spAutoFit/>
          </a:bodyPr>
          <a:lstStyle/>
          <a:p>
            <a:r>
              <a:rPr lang="en-US" dirty="0" smtClean="0"/>
              <a:t>Actual radiance</a:t>
            </a:r>
            <a:endParaRPr lang="en-US" dirty="0"/>
          </a:p>
        </p:txBody>
      </p:sp>
    </p:spTree>
    <p:extLst>
      <p:ext uri="{BB962C8B-B14F-4D97-AF65-F5344CB8AC3E}">
        <p14:creationId xmlns:p14="http://schemas.microsoft.com/office/powerpoint/2010/main" val="28295697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7023" y="7141"/>
            <a:ext cx="5594977" cy="1931226"/>
          </a:xfrm>
        </p:spPr>
        <p:txBody>
          <a:bodyPr>
            <a:normAutofit/>
          </a:bodyPr>
          <a:lstStyle/>
          <a:p>
            <a:r>
              <a:rPr lang="en-US" sz="3600" dirty="0" smtClean="0"/>
              <a:t>Background:</a:t>
            </a:r>
            <a:br>
              <a:rPr lang="en-US" sz="3600" dirty="0" smtClean="0"/>
            </a:br>
            <a:r>
              <a:rPr lang="en-US" sz="3600" dirty="0" smtClean="0"/>
              <a:t>Passive Microwave</a:t>
            </a:r>
            <a:br>
              <a:rPr lang="en-US" sz="3600" dirty="0" smtClean="0"/>
            </a:br>
            <a:r>
              <a:rPr lang="en-US" sz="3600" dirty="0" smtClean="0"/>
              <a:t>Observations</a:t>
            </a:r>
            <a:endParaRPr lang="en-US" sz="3600" dirty="0"/>
          </a:p>
        </p:txBody>
      </p:sp>
      <p:sp>
        <p:nvSpPr>
          <p:cNvPr id="19" name="Arc 18"/>
          <p:cNvSpPr/>
          <p:nvPr/>
        </p:nvSpPr>
        <p:spPr>
          <a:xfrm>
            <a:off x="-6471742" y="4594739"/>
            <a:ext cx="15004348" cy="15004348"/>
          </a:xfrm>
          <a:prstGeom prst="arc">
            <a:avLst>
              <a:gd name="adj1" fmla="val 14896627"/>
              <a:gd name="adj2" fmla="val 21598122"/>
            </a:avLst>
          </a:prstGeom>
          <a:solidFill>
            <a:schemeClr val="accent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smtClean="0">
              <a:latin typeface="Arial" panose="020B0604020202020204" pitchFamily="34" charset="0"/>
              <a:cs typeface="Arial" panose="020B0604020202020204" pitchFamily="34" charset="0"/>
            </a:endParaRPr>
          </a:p>
        </p:txBody>
      </p:sp>
      <p:sp>
        <p:nvSpPr>
          <p:cNvPr id="23" name="Oval 22"/>
          <p:cNvSpPr/>
          <p:nvPr/>
        </p:nvSpPr>
        <p:spPr>
          <a:xfrm>
            <a:off x="733137" y="4921463"/>
            <a:ext cx="1210487" cy="481636"/>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151702" y="594776"/>
            <a:ext cx="1778177" cy="1757652"/>
            <a:chOff x="9946033" y="138897"/>
            <a:chExt cx="1778177" cy="1757652"/>
          </a:xfrm>
        </p:grpSpPr>
        <p:pic>
          <p:nvPicPr>
            <p:cNvPr id="25" name="Picture 2" descr="https://upload.wikimedia.org/wikipedia/commons/thumb/2/27/FP_Satellite_icon.svg/1024px-FP_Satellite_ico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4120" y="138897"/>
              <a:ext cx="1670090" cy="167009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9946033" y="1284111"/>
              <a:ext cx="625034" cy="612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p:nvCxnSpPr>
        <p:spPr>
          <a:xfrm flipH="1">
            <a:off x="792091" y="1751279"/>
            <a:ext cx="3973356" cy="3299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943624" y="1751279"/>
            <a:ext cx="2821823" cy="34414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2" descr="http://simpleicon.com/wp-content/uploads/cloud-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8983">
            <a:off x="1842225" y="2384351"/>
            <a:ext cx="1675272" cy="2233655"/>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p:cNvCxnSpPr/>
          <p:nvPr/>
        </p:nvCxnSpPr>
        <p:spPr>
          <a:xfrm flipH="1">
            <a:off x="2333669" y="4429568"/>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486069" y="4581968"/>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762647" y="4406403"/>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822582" y="4195177"/>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045802" y="4502946"/>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774579" y="4437735"/>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503356" y="4372524"/>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915047" y="4558803"/>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267550" y="4303073"/>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620053" y="4047343"/>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2181255" y="4581922"/>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694914" y="4631100"/>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037085" y="4308685"/>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496371" y="4224051"/>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48" name="Picture 2" descr="http://cdn.mysitemyway.com/icons-watermarks/simple-black/classica/classica_snowflake-5/classica_snowflake-5_simple-black_512x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8582" y="3126060"/>
            <a:ext cx="162412" cy="16241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cdn.mysitemyway.com/icons-watermarks/simple-black/classica/classica_snowflake-5/classica_snowflake-5_simple-black_512x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4770" y="3574773"/>
            <a:ext cx="162412" cy="16241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cdn.mysitemyway.com/icons-watermarks/simple-black/classica/classica_snowflake-5/classica_snowflake-5_simple-black_512x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2647" y="2965901"/>
            <a:ext cx="162412" cy="16241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cdn.mysitemyway.com/icons-watermarks/simple-black/classica/classica_snowflake-5/classica_snowflake-5_simple-black_512x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6038" y="3272527"/>
            <a:ext cx="162412" cy="16241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cdn.mysitemyway.com/icons-watermarks/simple-black/classica/classica_snowflake-5/classica_snowflake-5_simple-black_512x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4013" y="3003273"/>
            <a:ext cx="162412" cy="16241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cdn.mysitemyway.com/icons-watermarks/simple-black/classica/classica_snowflake-5/classica_snowflake-5_simple-black_512x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8035" y="3335934"/>
            <a:ext cx="162412" cy="16241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http://cdn.mysitemyway.com/icons-watermarks/simple-black/classica/classica_snowflake-5/classica_snowflake-5_simple-black_512x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4556" y="3218275"/>
            <a:ext cx="162412" cy="16241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cdn.mysitemyway.com/icons-watermarks/simple-black/classica/classica_snowflake-5/classica_snowflake-5_simple-black_512x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1389" y="3414014"/>
            <a:ext cx="162412" cy="162412"/>
          </a:xfrm>
          <a:prstGeom prst="rect">
            <a:avLst/>
          </a:prstGeom>
          <a:noFill/>
          <a:extLst>
            <a:ext uri="{909E8E84-426E-40DD-AFC4-6F175D3DCCD1}">
              <a14:hiddenFill xmlns:a14="http://schemas.microsoft.com/office/drawing/2010/main">
                <a:solidFill>
                  <a:srgbClr val="FFFFFF"/>
                </a:solidFill>
              </a14:hiddenFill>
            </a:ext>
          </a:extLst>
        </p:spPr>
      </p:pic>
      <p:sp>
        <p:nvSpPr>
          <p:cNvPr id="21" name="Arc 20"/>
          <p:cNvSpPr/>
          <p:nvPr/>
        </p:nvSpPr>
        <p:spPr>
          <a:xfrm>
            <a:off x="-9663346" y="1403135"/>
            <a:ext cx="21387556" cy="21387556"/>
          </a:xfrm>
          <a:prstGeom prst="arc">
            <a:avLst>
              <a:gd name="adj1" fmla="val 14896627"/>
              <a:gd name="adj2" fmla="val 21594259"/>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smtClean="0">
              <a:latin typeface="Arial" panose="020B0604020202020204" pitchFamily="34" charset="0"/>
              <a:cs typeface="Arial" panose="020B0604020202020204" pitchFamily="34" charset="0"/>
            </a:endParaRPr>
          </a:p>
        </p:txBody>
      </p:sp>
      <p:sp>
        <p:nvSpPr>
          <p:cNvPr id="85" name="TextBox 84"/>
          <p:cNvSpPr txBox="1"/>
          <p:nvPr/>
        </p:nvSpPr>
        <p:spPr>
          <a:xfrm>
            <a:off x="2467779" y="5800219"/>
            <a:ext cx="1996440"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OCEAN</a:t>
            </a:r>
            <a:endParaRPr lang="en-US" sz="2400" dirty="0">
              <a:latin typeface="Arial" panose="020B0604020202020204" pitchFamily="34" charset="0"/>
              <a:cs typeface="Arial" panose="020B0604020202020204" pitchFamily="34" charset="0"/>
            </a:endParaRPr>
          </a:p>
        </p:txBody>
      </p:sp>
      <p:sp>
        <p:nvSpPr>
          <p:cNvPr id="86" name="TextBox 85"/>
          <p:cNvSpPr txBox="1"/>
          <p:nvPr/>
        </p:nvSpPr>
        <p:spPr>
          <a:xfrm>
            <a:off x="20788" y="1713220"/>
            <a:ext cx="2747926"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ATMOSPHERE</a:t>
            </a:r>
            <a:endParaRPr lang="en-US" sz="2400" dirty="0">
              <a:latin typeface="Arial" panose="020B0604020202020204" pitchFamily="34" charset="0"/>
              <a:cs typeface="Arial" panose="020B0604020202020204" pitchFamily="34" charset="0"/>
            </a:endParaRPr>
          </a:p>
        </p:txBody>
      </p:sp>
      <p:cxnSp>
        <p:nvCxnSpPr>
          <p:cNvPr id="87" name="Straight Arrow Connector 86"/>
          <p:cNvCxnSpPr/>
          <p:nvPr/>
        </p:nvCxnSpPr>
        <p:spPr>
          <a:xfrm flipV="1">
            <a:off x="1336232" y="3968632"/>
            <a:ext cx="1170432" cy="1197864"/>
          </a:xfrm>
          <a:prstGeom prst="straightConnector1">
            <a:avLst/>
          </a:prstGeom>
          <a:ln w="38100">
            <a:solidFill>
              <a:schemeClr val="bg1">
                <a:lumMod val="50000"/>
              </a:schemeClr>
            </a:solidFill>
            <a:prstDash val="dash"/>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flipV="1">
            <a:off x="150612" y="3962227"/>
            <a:ext cx="1170312" cy="1194718"/>
          </a:xfrm>
          <a:prstGeom prst="straightConnector1">
            <a:avLst/>
          </a:prstGeom>
          <a:ln w="38100">
            <a:solidFill>
              <a:schemeClr val="bg1">
                <a:lumMod val="50000"/>
              </a:schemeClr>
            </a:solidFill>
            <a:prstDash val="dash"/>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1332499" y="3472425"/>
            <a:ext cx="0" cy="1682496"/>
          </a:xfrm>
          <a:prstGeom prst="straightConnector1">
            <a:avLst/>
          </a:prstGeom>
          <a:ln w="38100">
            <a:solidFill>
              <a:schemeClr val="bg1">
                <a:lumMod val="50000"/>
              </a:schemeClr>
            </a:solidFill>
            <a:prstDash val="dash"/>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1324657" y="4382095"/>
            <a:ext cx="768303" cy="795496"/>
          </a:xfrm>
          <a:prstGeom prst="straightConnector1">
            <a:avLst/>
          </a:prstGeom>
          <a:ln w="38100">
            <a:solidFill>
              <a:schemeClr val="tx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flipV="1">
            <a:off x="573297" y="4382095"/>
            <a:ext cx="768096" cy="795528"/>
          </a:xfrm>
          <a:prstGeom prst="straightConnector1">
            <a:avLst/>
          </a:prstGeom>
          <a:ln w="38100">
            <a:solidFill>
              <a:schemeClr val="tx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1328435" y="4252952"/>
            <a:ext cx="0" cy="914400"/>
          </a:xfrm>
          <a:prstGeom prst="straightConnector1">
            <a:avLst/>
          </a:prstGeom>
          <a:ln w="38100">
            <a:solidFill>
              <a:schemeClr val="tx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3324839" y="2015509"/>
            <a:ext cx="1170432" cy="1197864"/>
          </a:xfrm>
          <a:prstGeom prst="straightConnector1">
            <a:avLst/>
          </a:prstGeom>
          <a:ln w="38100">
            <a:solidFill>
              <a:schemeClr val="bg1">
                <a:lumMod val="50000"/>
              </a:schemeClr>
            </a:solidFill>
            <a:prstDash val="dash"/>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3304086" y="2162947"/>
            <a:ext cx="1046962" cy="1068460"/>
          </a:xfrm>
          <a:prstGeom prst="straightConnector1">
            <a:avLst/>
          </a:prstGeom>
          <a:ln w="38100">
            <a:solidFill>
              <a:schemeClr val="tx1"/>
            </a:solidFill>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1284883" y="115924"/>
            <a:ext cx="4603376" cy="369332"/>
          </a:xfrm>
          <a:prstGeom prst="rect">
            <a:avLst/>
          </a:prstGeom>
          <a:noFill/>
        </p:spPr>
        <p:txBody>
          <a:bodyPr wrap="none" rtlCol="0">
            <a:spAutoFit/>
          </a:bodyPr>
          <a:lstStyle/>
          <a:p>
            <a:r>
              <a:rPr lang="en-US" dirty="0"/>
              <a:t>Planck function radiance (surface temperature)</a:t>
            </a:r>
          </a:p>
        </p:txBody>
      </p:sp>
      <p:cxnSp>
        <p:nvCxnSpPr>
          <p:cNvPr id="96" name="Straight Arrow Connector 95"/>
          <p:cNvCxnSpPr/>
          <p:nvPr/>
        </p:nvCxnSpPr>
        <p:spPr>
          <a:xfrm>
            <a:off x="398393" y="300590"/>
            <a:ext cx="914400" cy="0"/>
          </a:xfrm>
          <a:prstGeom prst="straightConnector1">
            <a:avLst/>
          </a:prstGeom>
          <a:ln w="38100">
            <a:solidFill>
              <a:schemeClr val="bg1">
                <a:lumMod val="50000"/>
              </a:schemeClr>
            </a:solidFill>
            <a:prstDash val="dash"/>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406524" y="694473"/>
            <a:ext cx="914400" cy="0"/>
          </a:xfrm>
          <a:prstGeom prst="straightConnector1">
            <a:avLst/>
          </a:prstGeom>
          <a:ln w="38100">
            <a:solidFill>
              <a:schemeClr val="tx1"/>
            </a:solidFill>
            <a:prstDash val="solid"/>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1312793" y="500418"/>
            <a:ext cx="1637051" cy="369332"/>
          </a:xfrm>
          <a:prstGeom prst="rect">
            <a:avLst/>
          </a:prstGeom>
          <a:noFill/>
        </p:spPr>
        <p:txBody>
          <a:bodyPr wrap="none" rtlCol="0">
            <a:spAutoFit/>
          </a:bodyPr>
          <a:lstStyle/>
          <a:p>
            <a:r>
              <a:rPr lang="en-US" dirty="0" smtClean="0"/>
              <a:t>Actual radiance</a:t>
            </a:r>
            <a:endParaRPr lang="en-US" dirty="0"/>
          </a:p>
        </p:txBody>
      </p:sp>
      <p:sp>
        <p:nvSpPr>
          <p:cNvPr id="107" name="Content Placeholder 2"/>
          <p:cNvSpPr txBox="1">
            <a:spLocks/>
          </p:cNvSpPr>
          <p:nvPr/>
        </p:nvSpPr>
        <p:spPr>
          <a:xfrm>
            <a:off x="6821514" y="1751279"/>
            <a:ext cx="5251143" cy="5106721"/>
          </a:xfrm>
          <a:prstGeom prst="rect">
            <a:avLst/>
          </a:prstGeom>
          <a:solidFill>
            <a:schemeClr val="bg1">
              <a:alpha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At </a:t>
            </a:r>
            <a:r>
              <a:rPr lang="en-US" u="sng" dirty="0" smtClean="0"/>
              <a:t>lower frequencies</a:t>
            </a:r>
            <a:r>
              <a:rPr lang="en-US" dirty="0" smtClean="0"/>
              <a:t/>
            </a:r>
            <a:br>
              <a:rPr lang="en-US" dirty="0" smtClean="0"/>
            </a:br>
            <a:r>
              <a:rPr lang="en-US" dirty="0" smtClean="0"/>
              <a:t>(&lt; ~50 GHz) over water,</a:t>
            </a:r>
          </a:p>
          <a:p>
            <a:pPr lvl="1"/>
            <a:r>
              <a:rPr lang="en-US" dirty="0" smtClean="0"/>
              <a:t>Surface has </a:t>
            </a:r>
            <a:r>
              <a:rPr lang="en-US" u="sng" dirty="0" smtClean="0"/>
              <a:t>low emissivity </a:t>
            </a:r>
            <a:r>
              <a:rPr lang="en-US" dirty="0" smtClean="0"/>
              <a:t>(low </a:t>
            </a:r>
            <a:r>
              <a:rPr lang="en-US" dirty="0"/>
              <a:t>brightness temperatures</a:t>
            </a:r>
            <a:r>
              <a:rPr lang="en-US" dirty="0" smtClean="0"/>
              <a:t> in clear air) in H-polarization</a:t>
            </a:r>
          </a:p>
          <a:p>
            <a:pPr lvl="1"/>
            <a:r>
              <a:rPr lang="en-US" dirty="0"/>
              <a:t>Primary hydrometeor impact: </a:t>
            </a:r>
            <a:r>
              <a:rPr lang="en-US" dirty="0" smtClean="0"/>
              <a:t>net </a:t>
            </a:r>
            <a:r>
              <a:rPr lang="en-US" dirty="0"/>
              <a:t>addition of </a:t>
            </a:r>
            <a:r>
              <a:rPr lang="en-US" dirty="0" smtClean="0"/>
              <a:t>radiance due to absorption/</a:t>
            </a:r>
            <a:r>
              <a:rPr lang="en-US" u="sng" dirty="0" smtClean="0"/>
              <a:t>emission</a:t>
            </a:r>
            <a:r>
              <a:rPr lang="en-US" dirty="0" smtClean="0"/>
              <a:t> by cloud and rain</a:t>
            </a:r>
          </a:p>
        </p:txBody>
      </p:sp>
    </p:spTree>
    <p:extLst>
      <p:ext uri="{BB962C8B-B14F-4D97-AF65-F5344CB8AC3E}">
        <p14:creationId xmlns:p14="http://schemas.microsoft.com/office/powerpoint/2010/main" val="33209453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7023" y="7141"/>
            <a:ext cx="5594977" cy="1931226"/>
          </a:xfrm>
        </p:spPr>
        <p:txBody>
          <a:bodyPr>
            <a:normAutofit/>
          </a:bodyPr>
          <a:lstStyle/>
          <a:p>
            <a:r>
              <a:rPr lang="en-US" sz="3600" dirty="0" smtClean="0"/>
              <a:t>Background:</a:t>
            </a:r>
            <a:br>
              <a:rPr lang="en-US" sz="3600" dirty="0" smtClean="0"/>
            </a:br>
            <a:r>
              <a:rPr lang="en-US" sz="3600" dirty="0" smtClean="0"/>
              <a:t>Passive Microwave</a:t>
            </a:r>
            <a:br>
              <a:rPr lang="en-US" sz="3600" dirty="0" smtClean="0"/>
            </a:br>
            <a:r>
              <a:rPr lang="en-US" sz="3600" dirty="0" smtClean="0"/>
              <a:t>Observations</a:t>
            </a:r>
            <a:endParaRPr lang="en-US" sz="3600" dirty="0"/>
          </a:p>
        </p:txBody>
      </p:sp>
      <p:sp>
        <p:nvSpPr>
          <p:cNvPr id="19" name="Arc 18"/>
          <p:cNvSpPr/>
          <p:nvPr/>
        </p:nvSpPr>
        <p:spPr>
          <a:xfrm>
            <a:off x="-6471742" y="4594739"/>
            <a:ext cx="15004348" cy="15004348"/>
          </a:xfrm>
          <a:prstGeom prst="arc">
            <a:avLst>
              <a:gd name="adj1" fmla="val 14896627"/>
              <a:gd name="adj2" fmla="val 21598122"/>
            </a:avLst>
          </a:prstGeom>
          <a:solidFill>
            <a:schemeClr val="accent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smtClean="0">
              <a:latin typeface="Arial" panose="020B0604020202020204" pitchFamily="34" charset="0"/>
              <a:cs typeface="Arial" panose="020B0604020202020204" pitchFamily="34" charset="0"/>
            </a:endParaRPr>
          </a:p>
        </p:txBody>
      </p:sp>
      <p:sp>
        <p:nvSpPr>
          <p:cNvPr id="23" name="Oval 22"/>
          <p:cNvSpPr/>
          <p:nvPr/>
        </p:nvSpPr>
        <p:spPr>
          <a:xfrm>
            <a:off x="733137" y="4921463"/>
            <a:ext cx="1210487" cy="481636"/>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151702" y="594776"/>
            <a:ext cx="1778177" cy="1757652"/>
            <a:chOff x="9946033" y="138897"/>
            <a:chExt cx="1778177" cy="1757652"/>
          </a:xfrm>
        </p:grpSpPr>
        <p:pic>
          <p:nvPicPr>
            <p:cNvPr id="25" name="Picture 2" descr="https://upload.wikimedia.org/wikipedia/commons/thumb/2/27/FP_Satellite_icon.svg/1024px-FP_Satellite_ico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4120" y="138897"/>
              <a:ext cx="1670090" cy="167009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9946033" y="1284111"/>
              <a:ext cx="625034" cy="612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p:nvCxnSpPr>
        <p:spPr>
          <a:xfrm flipH="1">
            <a:off x="792091" y="1751279"/>
            <a:ext cx="3973356" cy="3299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943624" y="1751279"/>
            <a:ext cx="2821823" cy="34414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2" descr="http://simpleicon.com/wp-content/uploads/cloud-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28983">
            <a:off x="1842225" y="2384351"/>
            <a:ext cx="1675272" cy="2233655"/>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p:cNvCxnSpPr/>
          <p:nvPr/>
        </p:nvCxnSpPr>
        <p:spPr>
          <a:xfrm flipH="1">
            <a:off x="2333669" y="4429568"/>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486069" y="4581968"/>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762647" y="4406403"/>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822582" y="4195177"/>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045802" y="4502946"/>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774579" y="4437735"/>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503356" y="4372524"/>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915047" y="4558803"/>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267550" y="4303073"/>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620053" y="4047343"/>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2181255" y="4581922"/>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694914" y="4631100"/>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037085" y="4308685"/>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496371" y="4224051"/>
            <a:ext cx="146756" cy="15804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Arc 20"/>
          <p:cNvSpPr/>
          <p:nvPr/>
        </p:nvSpPr>
        <p:spPr>
          <a:xfrm>
            <a:off x="-9663346" y="1403135"/>
            <a:ext cx="21387556" cy="21387556"/>
          </a:xfrm>
          <a:prstGeom prst="arc">
            <a:avLst>
              <a:gd name="adj1" fmla="val 14896627"/>
              <a:gd name="adj2" fmla="val 21594259"/>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smtClean="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21514" y="1751279"/>
            <a:ext cx="5251143" cy="5106721"/>
          </a:xfrm>
          <a:solidFill>
            <a:schemeClr val="bg1">
              <a:alpha val="90000"/>
            </a:schemeClr>
          </a:solidFill>
        </p:spPr>
        <p:txBody>
          <a:bodyPr>
            <a:normAutofit/>
          </a:bodyPr>
          <a:lstStyle/>
          <a:p>
            <a:r>
              <a:rPr lang="en-US" dirty="0" smtClean="0"/>
              <a:t>At </a:t>
            </a:r>
            <a:r>
              <a:rPr lang="en-US" u="sng" dirty="0" smtClean="0"/>
              <a:t>lower frequencies</a:t>
            </a:r>
            <a:r>
              <a:rPr lang="en-US" dirty="0" smtClean="0"/>
              <a:t/>
            </a:r>
            <a:br>
              <a:rPr lang="en-US" dirty="0" smtClean="0"/>
            </a:br>
            <a:r>
              <a:rPr lang="en-US" dirty="0" smtClean="0"/>
              <a:t>(&lt; ~50 GHz) over water,</a:t>
            </a:r>
          </a:p>
          <a:p>
            <a:pPr lvl="1"/>
            <a:r>
              <a:rPr lang="en-US" dirty="0"/>
              <a:t>Surface has </a:t>
            </a:r>
            <a:r>
              <a:rPr lang="en-US" u="sng" dirty="0"/>
              <a:t>low emissivity</a:t>
            </a:r>
            <a:r>
              <a:rPr lang="en-US" dirty="0"/>
              <a:t> (low brightness temperatures</a:t>
            </a:r>
            <a:r>
              <a:rPr lang="en-US" dirty="0" smtClean="0"/>
              <a:t> </a:t>
            </a:r>
            <a:r>
              <a:rPr lang="en-US" dirty="0"/>
              <a:t>in clear </a:t>
            </a:r>
            <a:r>
              <a:rPr lang="en-US" dirty="0" smtClean="0"/>
              <a:t>air) in </a:t>
            </a:r>
            <a:r>
              <a:rPr lang="en-US" dirty="0"/>
              <a:t>H-polarization</a:t>
            </a:r>
          </a:p>
          <a:p>
            <a:pPr lvl="1"/>
            <a:r>
              <a:rPr lang="en-US" dirty="0"/>
              <a:t>Primary hydrometeor impact: net addition of radiance due to absorption/</a:t>
            </a:r>
            <a:r>
              <a:rPr lang="en-US" u="sng" dirty="0"/>
              <a:t>emission</a:t>
            </a:r>
            <a:r>
              <a:rPr lang="en-US" dirty="0"/>
              <a:t> by cloud and rain</a:t>
            </a:r>
          </a:p>
          <a:p>
            <a:pPr lvl="1"/>
            <a:r>
              <a:rPr lang="en-US" dirty="0" smtClean="0"/>
              <a:t>(Great numbers of large ice particles will produce meaningful scattering)</a:t>
            </a:r>
            <a:endParaRPr lang="en-US" dirty="0"/>
          </a:p>
        </p:txBody>
      </p:sp>
      <p:sp>
        <p:nvSpPr>
          <p:cNvPr id="85" name="TextBox 84"/>
          <p:cNvSpPr txBox="1"/>
          <p:nvPr/>
        </p:nvSpPr>
        <p:spPr>
          <a:xfrm>
            <a:off x="2467779" y="5800219"/>
            <a:ext cx="1996440"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OCEAN</a:t>
            </a:r>
            <a:endParaRPr lang="en-US" sz="2400" dirty="0">
              <a:latin typeface="Arial" panose="020B0604020202020204" pitchFamily="34" charset="0"/>
              <a:cs typeface="Arial" panose="020B0604020202020204" pitchFamily="34" charset="0"/>
            </a:endParaRPr>
          </a:p>
        </p:txBody>
      </p:sp>
      <p:sp>
        <p:nvSpPr>
          <p:cNvPr id="86" name="TextBox 85"/>
          <p:cNvSpPr txBox="1"/>
          <p:nvPr/>
        </p:nvSpPr>
        <p:spPr>
          <a:xfrm>
            <a:off x="20788" y="1713220"/>
            <a:ext cx="2747926"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ATMOSPHERE</a:t>
            </a:r>
            <a:endParaRPr lang="en-US" sz="2400" dirty="0">
              <a:latin typeface="Arial" panose="020B0604020202020204" pitchFamily="34" charset="0"/>
              <a:cs typeface="Arial" panose="020B0604020202020204" pitchFamily="34" charset="0"/>
            </a:endParaRPr>
          </a:p>
        </p:txBody>
      </p:sp>
      <p:cxnSp>
        <p:nvCxnSpPr>
          <p:cNvPr id="87" name="Straight Arrow Connector 86"/>
          <p:cNvCxnSpPr/>
          <p:nvPr/>
        </p:nvCxnSpPr>
        <p:spPr>
          <a:xfrm flipV="1">
            <a:off x="1336232" y="3968632"/>
            <a:ext cx="1170432" cy="1197864"/>
          </a:xfrm>
          <a:prstGeom prst="straightConnector1">
            <a:avLst/>
          </a:prstGeom>
          <a:ln w="38100">
            <a:solidFill>
              <a:schemeClr val="bg1">
                <a:lumMod val="50000"/>
              </a:schemeClr>
            </a:solidFill>
            <a:prstDash val="dash"/>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flipV="1">
            <a:off x="150612" y="3962227"/>
            <a:ext cx="1170312" cy="1194718"/>
          </a:xfrm>
          <a:prstGeom prst="straightConnector1">
            <a:avLst/>
          </a:prstGeom>
          <a:ln w="38100">
            <a:solidFill>
              <a:schemeClr val="bg1">
                <a:lumMod val="50000"/>
              </a:schemeClr>
            </a:solidFill>
            <a:prstDash val="dash"/>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1332499" y="3472425"/>
            <a:ext cx="0" cy="1682496"/>
          </a:xfrm>
          <a:prstGeom prst="straightConnector1">
            <a:avLst/>
          </a:prstGeom>
          <a:ln w="38100">
            <a:solidFill>
              <a:schemeClr val="bg1">
                <a:lumMod val="50000"/>
              </a:schemeClr>
            </a:solidFill>
            <a:prstDash val="dash"/>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3324839" y="2015509"/>
            <a:ext cx="1170432" cy="1197864"/>
          </a:xfrm>
          <a:prstGeom prst="straightConnector1">
            <a:avLst/>
          </a:prstGeom>
          <a:ln w="38100">
            <a:solidFill>
              <a:schemeClr val="bg1">
                <a:lumMod val="50000"/>
              </a:schemeClr>
            </a:solidFill>
            <a:prstDash val="dash"/>
            <a:headEnd w="med" len="med"/>
            <a:tailEnd type="triangle" w="lg" len="lg"/>
          </a:ln>
        </p:spPr>
        <p:style>
          <a:lnRef idx="1">
            <a:schemeClr val="accent1"/>
          </a:lnRef>
          <a:fillRef idx="0">
            <a:schemeClr val="accent1"/>
          </a:fillRef>
          <a:effectRef idx="0">
            <a:schemeClr val="accent1"/>
          </a:effectRef>
          <a:fontRef idx="minor">
            <a:schemeClr val="tx1"/>
          </a:fontRef>
        </p:style>
      </p:cxnSp>
      <p:pic>
        <p:nvPicPr>
          <p:cNvPr id="55" name="Picture 2" descr="http://cdn.mysitemyway.com/icons-watermarks/simple-black/classica/classica_snowflake-5/classica_snowflake-5_simple-black_512x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848" y="3182226"/>
            <a:ext cx="260708" cy="26070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http://cdn.mysitemyway.com/icons-watermarks/simple-black/classica/classica_snowflake-5/classica_snowflake-5_simple-black_512x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6674" y="2981006"/>
            <a:ext cx="260708" cy="26070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http://cdn.mysitemyway.com/icons-watermarks/simple-black/classica/classica_snowflake-5/classica_snowflake-5_simple-black_512x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595" y="2837705"/>
            <a:ext cx="260708" cy="26070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http://cdn.mysitemyway.com/icons-watermarks/simple-black/classica/classica_snowflake-5/classica_snowflake-5_simple-black_512x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4991" y="2837705"/>
            <a:ext cx="260708" cy="26070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http://cdn.mysitemyway.com/icons-watermarks/simple-black/classica/classica_snowflake-5/classica_snowflake-5_simple-black_512x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8024" y="3355334"/>
            <a:ext cx="260708" cy="26070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http://cdn.mysitemyway.com/icons-watermarks/simple-black/classica/classica_snowflake-5/classica_snowflake-5_simple-black_512x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8139" y="3099589"/>
            <a:ext cx="260708" cy="26070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http://cdn.mysitemyway.com/icons-watermarks/simple-black/classica/classica_snowflake-5/classica_snowflake-5_simple-black_512x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3408" y="3231574"/>
            <a:ext cx="260708" cy="26070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http://cdn.mysitemyway.com/icons-watermarks/simple-black/classica/classica_snowflake-5/classica_snowflake-5_simple-black_512x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3408" y="3493862"/>
            <a:ext cx="260708" cy="26070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http://cdn.mysitemyway.com/icons-watermarks/simple-black/classica/classica_snowflake-5/classica_snowflake-5_simple-black_512x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5758" y="3553858"/>
            <a:ext cx="260708" cy="26070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http://cdn.mysitemyway.com/icons-watermarks/simple-black/classica/classica_snowflake-5/classica_snowflake-5_simple-black_512x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5996" y="3268845"/>
            <a:ext cx="260708" cy="26070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http://cdn.mysitemyway.com/icons-watermarks/simple-black/classica/classica_snowflake-5/classica_snowflake-5_simple-black_512x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3565" y="3046958"/>
            <a:ext cx="260708" cy="260708"/>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Straight Arrow Connector 66"/>
          <p:cNvCxnSpPr/>
          <p:nvPr/>
        </p:nvCxnSpPr>
        <p:spPr>
          <a:xfrm flipH="1" flipV="1">
            <a:off x="2475996" y="2617794"/>
            <a:ext cx="233692" cy="287504"/>
          </a:xfrm>
          <a:prstGeom prst="straightConnector1">
            <a:avLst/>
          </a:prstGeom>
          <a:ln w="38100">
            <a:solidFill>
              <a:schemeClr val="tx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394079" y="3577705"/>
            <a:ext cx="382120" cy="176865"/>
          </a:xfrm>
          <a:prstGeom prst="straightConnector1">
            <a:avLst/>
          </a:prstGeom>
          <a:ln w="38100">
            <a:solidFill>
              <a:schemeClr val="tx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3301634" y="2310765"/>
            <a:ext cx="902701" cy="927547"/>
          </a:xfrm>
          <a:prstGeom prst="straightConnector1">
            <a:avLst/>
          </a:prstGeom>
          <a:ln w="38100">
            <a:solidFill>
              <a:schemeClr val="tx1"/>
            </a:solidFill>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284883" y="115924"/>
            <a:ext cx="4603376" cy="369332"/>
          </a:xfrm>
          <a:prstGeom prst="rect">
            <a:avLst/>
          </a:prstGeom>
          <a:noFill/>
        </p:spPr>
        <p:txBody>
          <a:bodyPr wrap="none" rtlCol="0">
            <a:spAutoFit/>
          </a:bodyPr>
          <a:lstStyle/>
          <a:p>
            <a:r>
              <a:rPr lang="en-US" dirty="0"/>
              <a:t>Planck function radiance (surface temperature)</a:t>
            </a:r>
          </a:p>
        </p:txBody>
      </p:sp>
      <p:cxnSp>
        <p:nvCxnSpPr>
          <p:cNvPr id="71" name="Straight Arrow Connector 70"/>
          <p:cNvCxnSpPr/>
          <p:nvPr/>
        </p:nvCxnSpPr>
        <p:spPr>
          <a:xfrm>
            <a:off x="398393" y="300590"/>
            <a:ext cx="914400" cy="0"/>
          </a:xfrm>
          <a:prstGeom prst="straightConnector1">
            <a:avLst/>
          </a:prstGeom>
          <a:ln w="38100">
            <a:solidFill>
              <a:schemeClr val="bg1">
                <a:lumMod val="50000"/>
              </a:schemeClr>
            </a:solidFill>
            <a:prstDash val="dash"/>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06524" y="694473"/>
            <a:ext cx="914400" cy="0"/>
          </a:xfrm>
          <a:prstGeom prst="straightConnector1">
            <a:avLst/>
          </a:prstGeom>
          <a:ln w="38100">
            <a:solidFill>
              <a:schemeClr val="tx1"/>
            </a:solidFill>
            <a:prstDash val="solid"/>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312793" y="500418"/>
            <a:ext cx="1637051" cy="369332"/>
          </a:xfrm>
          <a:prstGeom prst="rect">
            <a:avLst/>
          </a:prstGeom>
          <a:noFill/>
        </p:spPr>
        <p:txBody>
          <a:bodyPr wrap="none" rtlCol="0">
            <a:spAutoFit/>
          </a:bodyPr>
          <a:lstStyle/>
          <a:p>
            <a:r>
              <a:rPr lang="en-US" dirty="0" smtClean="0"/>
              <a:t>Actual radiance</a:t>
            </a:r>
            <a:endParaRPr lang="en-US" dirty="0"/>
          </a:p>
        </p:txBody>
      </p:sp>
      <p:cxnSp>
        <p:nvCxnSpPr>
          <p:cNvPr id="74" name="Straight Arrow Connector 73"/>
          <p:cNvCxnSpPr/>
          <p:nvPr/>
        </p:nvCxnSpPr>
        <p:spPr>
          <a:xfrm flipV="1">
            <a:off x="1324657" y="4382095"/>
            <a:ext cx="768303" cy="795496"/>
          </a:xfrm>
          <a:prstGeom prst="straightConnector1">
            <a:avLst/>
          </a:prstGeom>
          <a:ln w="38100">
            <a:solidFill>
              <a:schemeClr val="tx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flipV="1">
            <a:off x="573297" y="4382095"/>
            <a:ext cx="768096" cy="795528"/>
          </a:xfrm>
          <a:prstGeom prst="straightConnector1">
            <a:avLst/>
          </a:prstGeom>
          <a:ln w="38100">
            <a:solidFill>
              <a:schemeClr val="tx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1328435" y="4252952"/>
            <a:ext cx="0" cy="914400"/>
          </a:xfrm>
          <a:prstGeom prst="straightConnector1">
            <a:avLst/>
          </a:prstGeom>
          <a:ln w="38100">
            <a:solidFill>
              <a:schemeClr val="tx1"/>
            </a:solidFill>
            <a:headEnd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6006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cott\AppData\Local\Microsoft\Windows\INetCache\Content.Word\20100917.0113.f16.x.91h.13LKARL.85kts-971mb-197N-941W.73pc.jpg"/>
          <p:cNvPicPr>
            <a:picLocks noChangeAspect="1"/>
          </p:cNvPicPr>
          <p:nvPr/>
        </p:nvPicPr>
        <p:blipFill>
          <a:blip r:embed="rId3" cstate="print"/>
          <a:srcRect/>
          <a:stretch>
            <a:fillRect/>
          </a:stretch>
        </p:blipFill>
        <p:spPr bwMode="auto">
          <a:xfrm>
            <a:off x="6528775" y="487823"/>
            <a:ext cx="5090375" cy="5090375"/>
          </a:xfrm>
          <a:prstGeom prst="rect">
            <a:avLst/>
          </a:prstGeom>
          <a:noFill/>
          <a:ln w="9525">
            <a:noFill/>
            <a:miter lim="800000"/>
            <a:headEnd/>
            <a:tailEnd/>
          </a:ln>
        </p:spPr>
      </p:pic>
      <p:sp>
        <p:nvSpPr>
          <p:cNvPr id="13" name="TextBox 12"/>
          <p:cNvSpPr txBox="1"/>
          <p:nvPr/>
        </p:nvSpPr>
        <p:spPr>
          <a:xfrm>
            <a:off x="7630979" y="6084127"/>
            <a:ext cx="3871008"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Hurricane Karl 09/17/10 0113Z</a:t>
            </a:r>
          </a:p>
          <a:p>
            <a:r>
              <a:rPr lang="en-US" dirty="0" smtClean="0">
                <a:latin typeface="Arial" panose="020B0604020202020204" pitchFamily="34" charset="0"/>
                <a:cs typeface="Arial" panose="020B0604020202020204" pitchFamily="34" charset="0"/>
              </a:rPr>
              <a:t>(SSMI/S image courtesy NRL)</a:t>
            </a:r>
            <a:endParaRPr lang="en-US" dirty="0">
              <a:latin typeface="Arial" panose="020B0604020202020204" pitchFamily="34" charset="0"/>
              <a:cs typeface="Arial" panose="020B0604020202020204" pitchFamily="34" charset="0"/>
            </a:endParaRPr>
          </a:p>
        </p:txBody>
      </p:sp>
      <p:pic>
        <p:nvPicPr>
          <p:cNvPr id="14" name="Picture 2" descr="20100917.0113.f16.x.37h.13LKARL.85kts-971mb-197N-941W.75pc"/>
          <p:cNvPicPr>
            <a:picLocks noChangeAspect="1" noChangeArrowheads="1"/>
          </p:cNvPicPr>
          <p:nvPr/>
        </p:nvPicPr>
        <p:blipFill>
          <a:blip r:embed="rId4" cstate="print"/>
          <a:srcRect/>
          <a:stretch>
            <a:fillRect/>
          </a:stretch>
        </p:blipFill>
        <p:spPr bwMode="auto">
          <a:xfrm>
            <a:off x="613579" y="484044"/>
            <a:ext cx="5087602" cy="5087602"/>
          </a:xfrm>
          <a:prstGeom prst="rect">
            <a:avLst/>
          </a:prstGeom>
          <a:noFill/>
        </p:spPr>
      </p:pic>
      <p:sp>
        <p:nvSpPr>
          <p:cNvPr id="24" name="TextBox 23"/>
          <p:cNvSpPr txBox="1"/>
          <p:nvPr/>
        </p:nvSpPr>
        <p:spPr>
          <a:xfrm>
            <a:off x="1834495" y="6077574"/>
            <a:ext cx="3868900"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Hurricane Karl 09/17/10 0113Z</a:t>
            </a:r>
          </a:p>
          <a:p>
            <a:r>
              <a:rPr lang="en-US" dirty="0" smtClean="0">
                <a:latin typeface="Arial" panose="020B0604020202020204" pitchFamily="34" charset="0"/>
                <a:cs typeface="Arial" panose="020B0604020202020204" pitchFamily="34" charset="0"/>
              </a:rPr>
              <a:t>(SSMI/S image courtesy NRL)</a:t>
            </a:r>
            <a:endParaRPr lang="en-US" dirty="0">
              <a:latin typeface="Arial" panose="020B0604020202020204" pitchFamily="34" charset="0"/>
              <a:cs typeface="Arial" panose="020B0604020202020204" pitchFamily="34" charset="0"/>
            </a:endParaRPr>
          </a:p>
        </p:txBody>
      </p:sp>
      <p:sp>
        <p:nvSpPr>
          <p:cNvPr id="26" name="Rectangle 25"/>
          <p:cNvSpPr/>
          <p:nvPr/>
        </p:nvSpPr>
        <p:spPr>
          <a:xfrm>
            <a:off x="6189820" y="20921"/>
            <a:ext cx="5689603" cy="461665"/>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High-mid microwave freq. (91.7 GHz)</a:t>
            </a:r>
          </a:p>
        </p:txBody>
      </p:sp>
      <p:sp>
        <p:nvSpPr>
          <p:cNvPr id="27" name="Rectangle 26"/>
          <p:cNvSpPr/>
          <p:nvPr/>
        </p:nvSpPr>
        <p:spPr>
          <a:xfrm>
            <a:off x="312578" y="20713"/>
            <a:ext cx="5689603" cy="461665"/>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Low-mid microwave freq. (37 GHz)</a:t>
            </a:r>
          </a:p>
        </p:txBody>
      </p:sp>
      <p:sp>
        <p:nvSpPr>
          <p:cNvPr id="2" name="TextBox 1"/>
          <p:cNvSpPr txBox="1"/>
          <p:nvPr/>
        </p:nvSpPr>
        <p:spPr>
          <a:xfrm>
            <a:off x="4273524" y="769665"/>
            <a:ext cx="1303071" cy="461665"/>
          </a:xfrm>
          <a:prstGeom prst="rect">
            <a:avLst/>
          </a:prstGeom>
          <a:noFill/>
        </p:spPr>
        <p:txBody>
          <a:bodyPr wrap="square" rtlCol="0">
            <a:spAutoFit/>
          </a:bodyPr>
          <a:lstStyle/>
          <a:p>
            <a:pPr algn="ctr"/>
            <a:r>
              <a:rPr lang="en-US" sz="2400" dirty="0" smtClean="0">
                <a:solidFill>
                  <a:srgbClr val="FF0000"/>
                </a:solidFill>
              </a:rPr>
              <a:t>Clear air</a:t>
            </a:r>
            <a:endParaRPr lang="en-US" sz="2400" dirty="0">
              <a:solidFill>
                <a:srgbClr val="FF0000"/>
              </a:solidFill>
            </a:endParaRPr>
          </a:p>
        </p:txBody>
      </p:sp>
      <p:sp>
        <p:nvSpPr>
          <p:cNvPr id="29" name="TextBox 28"/>
          <p:cNvSpPr txBox="1"/>
          <p:nvPr/>
        </p:nvSpPr>
        <p:spPr>
          <a:xfrm>
            <a:off x="4761813" y="1624458"/>
            <a:ext cx="904415" cy="461665"/>
          </a:xfrm>
          <a:prstGeom prst="rect">
            <a:avLst/>
          </a:prstGeom>
          <a:noFill/>
        </p:spPr>
        <p:txBody>
          <a:bodyPr wrap="none" rtlCol="0">
            <a:spAutoFit/>
          </a:bodyPr>
          <a:lstStyle/>
          <a:p>
            <a:pPr algn="ctr"/>
            <a:r>
              <a:rPr lang="en-US" sz="2400" dirty="0" smtClean="0">
                <a:solidFill>
                  <a:srgbClr val="FF0000"/>
                </a:solidFill>
              </a:rPr>
              <a:t>Cloud</a:t>
            </a:r>
            <a:endParaRPr lang="en-US" dirty="0">
              <a:solidFill>
                <a:srgbClr val="FF0000"/>
              </a:solidFill>
            </a:endParaRPr>
          </a:p>
        </p:txBody>
      </p:sp>
      <p:sp>
        <p:nvSpPr>
          <p:cNvPr id="30" name="TextBox 29"/>
          <p:cNvSpPr txBox="1"/>
          <p:nvPr/>
        </p:nvSpPr>
        <p:spPr>
          <a:xfrm>
            <a:off x="4755875" y="2291821"/>
            <a:ext cx="731290" cy="461665"/>
          </a:xfrm>
          <a:prstGeom prst="rect">
            <a:avLst/>
          </a:prstGeom>
          <a:noFill/>
        </p:spPr>
        <p:txBody>
          <a:bodyPr wrap="none" rtlCol="0">
            <a:spAutoFit/>
          </a:bodyPr>
          <a:lstStyle/>
          <a:p>
            <a:pPr algn="ctr"/>
            <a:r>
              <a:rPr lang="en-US" sz="2400" dirty="0" smtClean="0">
                <a:solidFill>
                  <a:srgbClr val="FF0000"/>
                </a:solidFill>
              </a:rPr>
              <a:t>Rain</a:t>
            </a:r>
            <a:endParaRPr lang="en-US" sz="2400" dirty="0">
              <a:solidFill>
                <a:srgbClr val="FF0000"/>
              </a:solidFill>
            </a:endParaRPr>
          </a:p>
        </p:txBody>
      </p:sp>
      <p:sp>
        <p:nvSpPr>
          <p:cNvPr id="31" name="TextBox 30"/>
          <p:cNvSpPr txBox="1"/>
          <p:nvPr/>
        </p:nvSpPr>
        <p:spPr>
          <a:xfrm>
            <a:off x="6441249" y="2959184"/>
            <a:ext cx="1977607" cy="830997"/>
          </a:xfrm>
          <a:prstGeom prst="rect">
            <a:avLst/>
          </a:prstGeom>
          <a:noFill/>
        </p:spPr>
        <p:txBody>
          <a:bodyPr wrap="square" rtlCol="0">
            <a:spAutoFit/>
          </a:bodyPr>
          <a:lstStyle/>
          <a:p>
            <a:pPr algn="ctr"/>
            <a:r>
              <a:rPr lang="en-US" sz="2400" dirty="0" smtClean="0">
                <a:solidFill>
                  <a:schemeClr val="bg1"/>
                </a:solidFill>
              </a:rPr>
              <a:t>Heavy Rain,</a:t>
            </a:r>
          </a:p>
          <a:p>
            <a:pPr algn="ctr"/>
            <a:r>
              <a:rPr lang="en-US" sz="2400" dirty="0" err="1" smtClean="0">
                <a:solidFill>
                  <a:schemeClr val="bg1"/>
                </a:solidFill>
              </a:rPr>
              <a:t>Precip</a:t>
            </a:r>
            <a:r>
              <a:rPr lang="en-US" sz="2400" dirty="0" smtClean="0">
                <a:solidFill>
                  <a:schemeClr val="bg1"/>
                </a:solidFill>
              </a:rPr>
              <a:t> Ice</a:t>
            </a:r>
            <a:endParaRPr lang="en-US" sz="2400" dirty="0">
              <a:solidFill>
                <a:schemeClr val="bg1"/>
              </a:solidFill>
            </a:endParaRPr>
          </a:p>
        </p:txBody>
      </p:sp>
      <p:sp>
        <p:nvSpPr>
          <p:cNvPr id="3" name="Oval 2"/>
          <p:cNvSpPr/>
          <p:nvPr/>
        </p:nvSpPr>
        <p:spPr>
          <a:xfrm>
            <a:off x="2818769" y="1201347"/>
            <a:ext cx="214649" cy="21464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819972" y="1201346"/>
            <a:ext cx="214649" cy="21464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743597" y="3163735"/>
            <a:ext cx="214649" cy="21464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848744" y="3163734"/>
            <a:ext cx="214649" cy="21464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2" idx="1"/>
            <a:endCxn id="3" idx="6"/>
          </p:cNvCxnSpPr>
          <p:nvPr/>
        </p:nvCxnSpPr>
        <p:spPr>
          <a:xfrm flipH="1">
            <a:off x="3033418" y="1000498"/>
            <a:ext cx="1240106" cy="308174"/>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 idx="3"/>
            <a:endCxn id="32" idx="2"/>
          </p:cNvCxnSpPr>
          <p:nvPr/>
        </p:nvCxnSpPr>
        <p:spPr>
          <a:xfrm>
            <a:off x="5576595" y="1000498"/>
            <a:ext cx="3243377" cy="308173"/>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1" idx="1"/>
            <a:endCxn id="38" idx="6"/>
          </p:cNvCxnSpPr>
          <p:nvPr/>
        </p:nvCxnSpPr>
        <p:spPr>
          <a:xfrm flipH="1" flipV="1">
            <a:off x="3063393" y="3271059"/>
            <a:ext cx="3377856" cy="103624"/>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1" idx="3"/>
            <a:endCxn id="37" idx="2"/>
          </p:cNvCxnSpPr>
          <p:nvPr/>
        </p:nvCxnSpPr>
        <p:spPr>
          <a:xfrm flipV="1">
            <a:off x="8418856" y="3271060"/>
            <a:ext cx="324741" cy="103623"/>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3279103" y="2348785"/>
            <a:ext cx="214649" cy="21464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211002" y="2348784"/>
            <a:ext cx="214649" cy="21464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p:cNvCxnSpPr>
            <a:stCxn id="29" idx="3"/>
            <a:endCxn id="53" idx="2"/>
          </p:cNvCxnSpPr>
          <p:nvPr/>
        </p:nvCxnSpPr>
        <p:spPr>
          <a:xfrm>
            <a:off x="5666228" y="1855291"/>
            <a:ext cx="3544774" cy="600818"/>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9" idx="1"/>
            <a:endCxn id="52" idx="6"/>
          </p:cNvCxnSpPr>
          <p:nvPr/>
        </p:nvCxnSpPr>
        <p:spPr>
          <a:xfrm flipH="1">
            <a:off x="3493752" y="1855291"/>
            <a:ext cx="1268061" cy="600819"/>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4017489" y="2369162"/>
            <a:ext cx="214649" cy="21464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9898811" y="2369162"/>
            <a:ext cx="214649" cy="21464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a:stCxn id="30" idx="1"/>
            <a:endCxn id="56" idx="6"/>
          </p:cNvCxnSpPr>
          <p:nvPr/>
        </p:nvCxnSpPr>
        <p:spPr>
          <a:xfrm flipH="1" flipV="1">
            <a:off x="4232138" y="2476487"/>
            <a:ext cx="523737" cy="46167"/>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0" idx="3"/>
            <a:endCxn id="57" idx="2"/>
          </p:cNvCxnSpPr>
          <p:nvPr/>
        </p:nvCxnSpPr>
        <p:spPr>
          <a:xfrm flipV="1">
            <a:off x="5487165" y="2476487"/>
            <a:ext cx="4411646" cy="46167"/>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613579" y="5207620"/>
            <a:ext cx="5087602" cy="23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6528775" y="5207967"/>
            <a:ext cx="5087602" cy="23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610938" y="5584952"/>
            <a:ext cx="942662" cy="276999"/>
          </a:xfrm>
          <a:prstGeom prst="rect">
            <a:avLst/>
          </a:prstGeom>
          <a:noFill/>
        </p:spPr>
        <p:txBody>
          <a:bodyPr wrap="square" lIns="0" tIns="0" bIns="0" rtlCol="0">
            <a:spAutoFit/>
          </a:bodyPr>
          <a:lstStyle/>
          <a:p>
            <a:r>
              <a:rPr lang="en-US" dirty="0" smtClean="0">
                <a:latin typeface="Arial" panose="020B0604020202020204" pitchFamily="34" charset="0"/>
                <a:cs typeface="Arial" panose="020B0604020202020204" pitchFamily="34" charset="0"/>
              </a:rPr>
              <a:t>COLD</a:t>
            </a:r>
            <a:endParaRPr lang="en-US" dirty="0">
              <a:latin typeface="Arial" panose="020B0604020202020204" pitchFamily="34" charset="0"/>
              <a:cs typeface="Arial" panose="020B0604020202020204" pitchFamily="34" charset="0"/>
            </a:endParaRPr>
          </a:p>
        </p:txBody>
      </p:sp>
      <p:sp>
        <p:nvSpPr>
          <p:cNvPr id="83" name="TextBox 82"/>
          <p:cNvSpPr txBox="1"/>
          <p:nvPr/>
        </p:nvSpPr>
        <p:spPr>
          <a:xfrm>
            <a:off x="4949532" y="5589697"/>
            <a:ext cx="1084061" cy="276999"/>
          </a:xfrm>
          <a:prstGeom prst="rect">
            <a:avLst/>
          </a:prstGeom>
          <a:noFill/>
        </p:spPr>
        <p:txBody>
          <a:bodyPr wrap="square" lIns="0" tIns="0" rIns="0" bIns="0" rtlCol="0">
            <a:spAutoFit/>
          </a:bodyPr>
          <a:lstStyle/>
          <a:p>
            <a:r>
              <a:rPr lang="en-US" dirty="0" smtClean="0">
                <a:latin typeface="Arial" panose="020B0604020202020204" pitchFamily="34" charset="0"/>
                <a:cs typeface="Arial" panose="020B0604020202020204" pitchFamily="34" charset="0"/>
              </a:rPr>
              <a:t>WARM</a:t>
            </a:r>
            <a:endParaRPr lang="en-US" dirty="0">
              <a:latin typeface="Arial" panose="020B0604020202020204" pitchFamily="34" charset="0"/>
              <a:cs typeface="Arial" panose="020B0604020202020204" pitchFamily="34" charset="0"/>
            </a:endParaRPr>
          </a:p>
        </p:txBody>
      </p:sp>
      <p:sp>
        <p:nvSpPr>
          <p:cNvPr id="84" name="TextBox 83"/>
          <p:cNvSpPr txBox="1"/>
          <p:nvPr/>
        </p:nvSpPr>
        <p:spPr>
          <a:xfrm>
            <a:off x="1622561" y="5685043"/>
            <a:ext cx="3110336" cy="276999"/>
          </a:xfrm>
          <a:prstGeom prst="rect">
            <a:avLst/>
          </a:prstGeom>
          <a:solidFill>
            <a:schemeClr val="bg1"/>
          </a:solidFill>
        </p:spPr>
        <p:txBody>
          <a:bodyPr wrap="square" lIns="0" tIns="0" bIns="0" rtlCol="0">
            <a:spAutoFit/>
          </a:bodyPr>
          <a:lstStyle/>
          <a:p>
            <a:pPr algn="ctr"/>
            <a:r>
              <a:rPr lang="en-US" dirty="0" smtClean="0">
                <a:latin typeface="Arial" panose="020B0604020202020204" pitchFamily="34" charset="0"/>
                <a:cs typeface="Arial" panose="020B0604020202020204" pitchFamily="34" charset="0"/>
              </a:rPr>
              <a:t>Brightness Temperature (K)</a:t>
            </a:r>
            <a:endParaRPr lang="en-US" dirty="0">
              <a:latin typeface="Arial" panose="020B0604020202020204" pitchFamily="34" charset="0"/>
              <a:cs typeface="Arial" panose="020B0604020202020204" pitchFamily="34" charset="0"/>
            </a:endParaRPr>
          </a:p>
        </p:txBody>
      </p:sp>
      <p:sp>
        <p:nvSpPr>
          <p:cNvPr id="85" name="TextBox 84"/>
          <p:cNvSpPr txBox="1"/>
          <p:nvPr/>
        </p:nvSpPr>
        <p:spPr>
          <a:xfrm>
            <a:off x="859782" y="519532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160</a:t>
            </a:r>
            <a:endParaRPr lang="en-US" sz="1600" dirty="0">
              <a:latin typeface="Arial" panose="020B0604020202020204" pitchFamily="34" charset="0"/>
              <a:cs typeface="Arial" panose="020B0604020202020204" pitchFamily="34" charset="0"/>
            </a:endParaRPr>
          </a:p>
        </p:txBody>
      </p:sp>
      <p:sp>
        <p:nvSpPr>
          <p:cNvPr id="86" name="TextBox 85"/>
          <p:cNvSpPr txBox="1"/>
          <p:nvPr/>
        </p:nvSpPr>
        <p:spPr>
          <a:xfrm>
            <a:off x="1712268" y="519532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180</a:t>
            </a:r>
            <a:endParaRPr lang="en-US" sz="1600" dirty="0">
              <a:latin typeface="Arial" panose="020B0604020202020204" pitchFamily="34" charset="0"/>
              <a:cs typeface="Arial" panose="020B0604020202020204" pitchFamily="34" charset="0"/>
            </a:endParaRPr>
          </a:p>
        </p:txBody>
      </p:sp>
      <p:sp>
        <p:nvSpPr>
          <p:cNvPr id="87" name="TextBox 86"/>
          <p:cNvSpPr txBox="1"/>
          <p:nvPr/>
        </p:nvSpPr>
        <p:spPr>
          <a:xfrm>
            <a:off x="3407776" y="5197098"/>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220</a:t>
            </a:r>
            <a:endParaRPr lang="en-US" sz="1600" dirty="0">
              <a:latin typeface="Arial" panose="020B0604020202020204" pitchFamily="34" charset="0"/>
              <a:cs typeface="Arial" panose="020B0604020202020204" pitchFamily="34" charset="0"/>
            </a:endParaRPr>
          </a:p>
        </p:txBody>
      </p:sp>
      <p:sp>
        <p:nvSpPr>
          <p:cNvPr id="88" name="TextBox 87"/>
          <p:cNvSpPr txBox="1"/>
          <p:nvPr/>
        </p:nvSpPr>
        <p:spPr>
          <a:xfrm>
            <a:off x="4269593" y="519786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240</a:t>
            </a:r>
            <a:endParaRPr lang="en-US" sz="1600" dirty="0">
              <a:latin typeface="Arial" panose="020B0604020202020204" pitchFamily="34" charset="0"/>
              <a:cs typeface="Arial" panose="020B0604020202020204" pitchFamily="34" charset="0"/>
            </a:endParaRPr>
          </a:p>
        </p:txBody>
      </p:sp>
      <p:sp>
        <p:nvSpPr>
          <p:cNvPr id="89" name="TextBox 88"/>
          <p:cNvSpPr txBox="1"/>
          <p:nvPr/>
        </p:nvSpPr>
        <p:spPr>
          <a:xfrm>
            <a:off x="5104428" y="5197865"/>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260</a:t>
            </a:r>
            <a:endParaRPr lang="en-US" sz="1600" dirty="0">
              <a:latin typeface="Arial" panose="020B0604020202020204" pitchFamily="34" charset="0"/>
              <a:cs typeface="Arial" panose="020B0604020202020204" pitchFamily="34" charset="0"/>
            </a:endParaRPr>
          </a:p>
        </p:txBody>
      </p:sp>
      <p:sp>
        <p:nvSpPr>
          <p:cNvPr id="90" name="TextBox 89"/>
          <p:cNvSpPr txBox="1"/>
          <p:nvPr/>
        </p:nvSpPr>
        <p:spPr>
          <a:xfrm>
            <a:off x="2559450" y="5200271"/>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200</a:t>
            </a:r>
            <a:endParaRPr lang="en-US" sz="1600" dirty="0">
              <a:latin typeface="Arial" panose="020B0604020202020204" pitchFamily="34" charset="0"/>
              <a:cs typeface="Arial" panose="020B0604020202020204" pitchFamily="34" charset="0"/>
            </a:endParaRPr>
          </a:p>
        </p:txBody>
      </p:sp>
      <p:sp>
        <p:nvSpPr>
          <p:cNvPr id="91" name="TextBox 90"/>
          <p:cNvSpPr txBox="1"/>
          <p:nvPr/>
        </p:nvSpPr>
        <p:spPr>
          <a:xfrm>
            <a:off x="6546918" y="5592572"/>
            <a:ext cx="942662" cy="276999"/>
          </a:xfrm>
          <a:prstGeom prst="rect">
            <a:avLst/>
          </a:prstGeom>
          <a:noFill/>
        </p:spPr>
        <p:txBody>
          <a:bodyPr wrap="square" lIns="0" tIns="0" bIns="0" rtlCol="0">
            <a:spAutoFit/>
          </a:bodyPr>
          <a:lstStyle/>
          <a:p>
            <a:r>
              <a:rPr lang="en-US" dirty="0" smtClean="0">
                <a:latin typeface="Arial" panose="020B0604020202020204" pitchFamily="34" charset="0"/>
                <a:cs typeface="Arial" panose="020B0604020202020204" pitchFamily="34" charset="0"/>
              </a:rPr>
              <a:t>COLD</a:t>
            </a:r>
            <a:endParaRPr lang="en-US" dirty="0">
              <a:latin typeface="Arial" panose="020B0604020202020204" pitchFamily="34" charset="0"/>
              <a:cs typeface="Arial" panose="020B0604020202020204" pitchFamily="34" charset="0"/>
            </a:endParaRPr>
          </a:p>
        </p:txBody>
      </p:sp>
      <p:sp>
        <p:nvSpPr>
          <p:cNvPr id="92" name="TextBox 91"/>
          <p:cNvSpPr txBox="1"/>
          <p:nvPr/>
        </p:nvSpPr>
        <p:spPr>
          <a:xfrm>
            <a:off x="7558541" y="5692663"/>
            <a:ext cx="3110336" cy="276999"/>
          </a:xfrm>
          <a:prstGeom prst="rect">
            <a:avLst/>
          </a:prstGeom>
          <a:solidFill>
            <a:schemeClr val="bg1"/>
          </a:solidFill>
        </p:spPr>
        <p:txBody>
          <a:bodyPr wrap="square" lIns="0" tIns="0" bIns="0" rtlCol="0">
            <a:spAutoFit/>
          </a:bodyPr>
          <a:lstStyle/>
          <a:p>
            <a:pPr algn="ctr"/>
            <a:r>
              <a:rPr lang="en-US" dirty="0" smtClean="0">
                <a:latin typeface="Arial" panose="020B0604020202020204" pitchFamily="34" charset="0"/>
                <a:cs typeface="Arial" panose="020B0604020202020204" pitchFamily="34" charset="0"/>
              </a:rPr>
              <a:t>Brightness Temperature (K)</a:t>
            </a:r>
            <a:endParaRPr lang="en-US" dirty="0">
              <a:latin typeface="Arial" panose="020B0604020202020204" pitchFamily="34" charset="0"/>
              <a:cs typeface="Arial" panose="020B0604020202020204" pitchFamily="34" charset="0"/>
            </a:endParaRPr>
          </a:p>
        </p:txBody>
      </p:sp>
      <p:sp>
        <p:nvSpPr>
          <p:cNvPr id="93" name="TextBox 92"/>
          <p:cNvSpPr txBox="1"/>
          <p:nvPr/>
        </p:nvSpPr>
        <p:spPr>
          <a:xfrm>
            <a:off x="6861802" y="520294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190</a:t>
            </a:r>
            <a:endParaRPr lang="en-US" sz="1600" dirty="0">
              <a:latin typeface="Arial" panose="020B0604020202020204" pitchFamily="34" charset="0"/>
              <a:cs typeface="Arial" panose="020B0604020202020204" pitchFamily="34" charset="0"/>
            </a:endParaRPr>
          </a:p>
        </p:txBody>
      </p:sp>
      <p:sp>
        <p:nvSpPr>
          <p:cNvPr id="94" name="TextBox 93"/>
          <p:cNvSpPr txBox="1"/>
          <p:nvPr/>
        </p:nvSpPr>
        <p:spPr>
          <a:xfrm>
            <a:off x="7887008" y="520294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210</a:t>
            </a:r>
            <a:endParaRPr lang="en-US" sz="1600" dirty="0">
              <a:latin typeface="Arial" panose="020B0604020202020204" pitchFamily="34" charset="0"/>
              <a:cs typeface="Arial" panose="020B0604020202020204" pitchFamily="34" charset="0"/>
            </a:endParaRPr>
          </a:p>
        </p:txBody>
      </p:sp>
      <p:sp>
        <p:nvSpPr>
          <p:cNvPr id="95" name="TextBox 94"/>
          <p:cNvSpPr txBox="1"/>
          <p:nvPr/>
        </p:nvSpPr>
        <p:spPr>
          <a:xfrm>
            <a:off x="8911321" y="5204718"/>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230</a:t>
            </a:r>
            <a:endParaRPr lang="en-US" sz="1600" dirty="0">
              <a:latin typeface="Arial" panose="020B0604020202020204" pitchFamily="34" charset="0"/>
              <a:cs typeface="Arial" panose="020B0604020202020204" pitchFamily="34" charset="0"/>
            </a:endParaRPr>
          </a:p>
        </p:txBody>
      </p:sp>
      <p:sp>
        <p:nvSpPr>
          <p:cNvPr id="96" name="TextBox 95"/>
          <p:cNvSpPr txBox="1"/>
          <p:nvPr/>
        </p:nvSpPr>
        <p:spPr>
          <a:xfrm>
            <a:off x="9938873" y="5205484"/>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250</a:t>
            </a:r>
            <a:endParaRPr lang="en-US" sz="1600" dirty="0">
              <a:latin typeface="Arial" panose="020B0604020202020204" pitchFamily="34" charset="0"/>
              <a:cs typeface="Arial" panose="020B0604020202020204" pitchFamily="34" charset="0"/>
            </a:endParaRPr>
          </a:p>
        </p:txBody>
      </p:sp>
      <p:sp>
        <p:nvSpPr>
          <p:cNvPr id="97" name="TextBox 96"/>
          <p:cNvSpPr txBox="1"/>
          <p:nvPr/>
        </p:nvSpPr>
        <p:spPr>
          <a:xfrm>
            <a:off x="10926108" y="5205485"/>
            <a:ext cx="565412" cy="246221"/>
          </a:xfrm>
          <a:prstGeom prst="rect">
            <a:avLst/>
          </a:prstGeom>
          <a:solidFill>
            <a:schemeClr val="bg1"/>
          </a:solid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270</a:t>
            </a:r>
            <a:endParaRPr lang="en-US" sz="1600" dirty="0">
              <a:latin typeface="Arial" panose="020B0604020202020204" pitchFamily="34" charset="0"/>
              <a:cs typeface="Arial" panose="020B0604020202020204" pitchFamily="34" charset="0"/>
            </a:endParaRPr>
          </a:p>
        </p:txBody>
      </p:sp>
      <p:sp>
        <p:nvSpPr>
          <p:cNvPr id="98" name="TextBox 97"/>
          <p:cNvSpPr txBox="1"/>
          <p:nvPr/>
        </p:nvSpPr>
        <p:spPr>
          <a:xfrm>
            <a:off x="10885512" y="5597317"/>
            <a:ext cx="1084061" cy="276999"/>
          </a:xfrm>
          <a:prstGeom prst="rect">
            <a:avLst/>
          </a:prstGeom>
          <a:noFill/>
        </p:spPr>
        <p:txBody>
          <a:bodyPr wrap="square" lIns="0" tIns="0" rIns="0" bIns="0" rtlCol="0">
            <a:spAutoFit/>
          </a:bodyPr>
          <a:lstStyle/>
          <a:p>
            <a:r>
              <a:rPr lang="en-US" dirty="0" smtClean="0">
                <a:latin typeface="Arial" panose="020B0604020202020204" pitchFamily="34" charset="0"/>
                <a:cs typeface="Arial" panose="020B0604020202020204" pitchFamily="34" charset="0"/>
              </a:rPr>
              <a:t>WARM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05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Microwave Radiative Transfer and</a:t>
            </a:r>
            <a:br>
              <a:rPr lang="en-US" dirty="0" smtClean="0"/>
            </a:br>
            <a:r>
              <a:rPr lang="en-US" dirty="0" smtClean="0"/>
              <a:t>Frozen Hydrometeors</a:t>
            </a:r>
            <a:endParaRPr lang="en-US" dirty="0"/>
          </a:p>
        </p:txBody>
      </p:sp>
      <p:sp>
        <p:nvSpPr>
          <p:cNvPr id="3" name="Content Placeholder 2"/>
          <p:cNvSpPr>
            <a:spLocks noGrp="1"/>
          </p:cNvSpPr>
          <p:nvPr>
            <p:ph idx="1"/>
          </p:nvPr>
        </p:nvSpPr>
        <p:spPr>
          <a:xfrm>
            <a:off x="425002" y="1825624"/>
            <a:ext cx="6290467" cy="4755479"/>
          </a:xfrm>
        </p:spPr>
        <p:txBody>
          <a:bodyPr>
            <a:normAutofit/>
          </a:bodyPr>
          <a:lstStyle/>
          <a:p>
            <a:r>
              <a:rPr lang="en-US" sz="2800" dirty="0"/>
              <a:t>Hydrometeor size is </a:t>
            </a:r>
            <a:r>
              <a:rPr lang="en-US" sz="2800" dirty="0" smtClean="0"/>
              <a:t>critical:</a:t>
            </a:r>
            <a:endParaRPr lang="en-US" sz="2400" dirty="0"/>
          </a:p>
          <a:p>
            <a:pPr lvl="1"/>
            <a:r>
              <a:rPr lang="en-US" sz="2400" dirty="0" smtClean="0"/>
              <a:t>Up to [particle radius] ≈ ~1/6 wavelength:  </a:t>
            </a:r>
            <a:r>
              <a:rPr lang="en-US" sz="2400" dirty="0"/>
              <a:t>scattering </a:t>
            </a:r>
            <a:r>
              <a:rPr lang="en-US" sz="2400" dirty="0" smtClean="0"/>
              <a:t>increases </a:t>
            </a:r>
            <a:r>
              <a:rPr lang="en-US" sz="2400" dirty="0"/>
              <a:t>by </a:t>
            </a:r>
            <a:r>
              <a:rPr lang="en-US" sz="2400" dirty="0" smtClean="0"/>
              <a:t>~[particle mass]</a:t>
            </a:r>
            <a:r>
              <a:rPr lang="en-US" sz="2400" baseline="30000" dirty="0" smtClean="0"/>
              <a:t>2</a:t>
            </a:r>
            <a:endParaRPr lang="en-US" sz="2400" dirty="0"/>
          </a:p>
          <a:p>
            <a:pPr lvl="2"/>
            <a:r>
              <a:rPr lang="en-US" sz="2000" dirty="0" smtClean="0"/>
              <a:t>Rayleigh scattering of a homogenous sphere</a:t>
            </a:r>
            <a:endParaRPr lang="en-US" sz="2000" dirty="0"/>
          </a:p>
          <a:p>
            <a:pPr lvl="1"/>
            <a:r>
              <a:rPr lang="en-US" sz="2400" dirty="0" smtClean="0"/>
              <a:t>Beyond [particle </a:t>
            </a:r>
            <a:r>
              <a:rPr lang="en-US" sz="2400" dirty="0"/>
              <a:t>radius] ≈ ~</a:t>
            </a:r>
            <a:r>
              <a:rPr lang="en-US" sz="2400" dirty="0" smtClean="0"/>
              <a:t>1/6 wavelength: mass scattering coefficient grows more slowly, oscillates, then declines</a:t>
            </a:r>
          </a:p>
          <a:p>
            <a:pPr lvl="2"/>
            <a:r>
              <a:rPr lang="en-US" sz="2000" dirty="0" smtClean="0"/>
              <a:t>Mie scattering of a homogenous sphere</a:t>
            </a:r>
          </a:p>
          <a:p>
            <a:r>
              <a:rPr lang="en-US" sz="2800" dirty="0" smtClean="0"/>
              <a:t>Largest precipitation particles exceed Rayleigh scattering size regime</a:t>
            </a:r>
          </a:p>
        </p:txBody>
      </p:sp>
      <p:grpSp>
        <p:nvGrpSpPr>
          <p:cNvPr id="4" name="Group 3"/>
          <p:cNvGrpSpPr/>
          <p:nvPr/>
        </p:nvGrpSpPr>
        <p:grpSpPr>
          <a:xfrm>
            <a:off x="6998311" y="1256411"/>
            <a:ext cx="4285460" cy="4347517"/>
            <a:chOff x="6278966" y="1825623"/>
            <a:chExt cx="2862406" cy="2903856"/>
          </a:xfrm>
        </p:grpSpPr>
        <p:pic>
          <p:nvPicPr>
            <p:cNvPr id="5" name="Picture 4"/>
            <p:cNvPicPr/>
            <p:nvPr/>
          </p:nvPicPr>
          <p:blipFill rotWithShape="1">
            <a:blip r:embed="rId2">
              <a:extLst>
                <a:ext uri="{28A0092B-C50C-407E-A947-70E740481C1C}">
                  <a14:useLocalDpi xmlns:a14="http://schemas.microsoft.com/office/drawing/2010/main" val="0"/>
                </a:ext>
              </a:extLst>
            </a:blip>
            <a:srcRect l="15584" t="54059" r="80027" b="9369"/>
            <a:stretch/>
          </p:blipFill>
          <p:spPr bwMode="auto">
            <a:xfrm>
              <a:off x="6278966" y="1825624"/>
              <a:ext cx="326020" cy="2903855"/>
            </a:xfrm>
            <a:prstGeom prst="rect">
              <a:avLst/>
            </a:prstGeom>
            <a:noFill/>
            <a:ln>
              <a:noFill/>
            </a:ln>
            <a:extLst>
              <a:ext uri="{53640926-AAD7-44d8-BBD7-CCE9431645EC}">
                <a14:shadowObscure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pic>
          <p:nvPicPr>
            <p:cNvPr id="7" name="Picture 6"/>
            <p:cNvPicPr/>
            <p:nvPr/>
          </p:nvPicPr>
          <p:blipFill rotWithShape="1">
            <a:blip r:embed="rId2">
              <a:extLst>
                <a:ext uri="{28A0092B-C50C-407E-A947-70E740481C1C}">
                  <a14:useLocalDpi xmlns:a14="http://schemas.microsoft.com/office/drawing/2010/main" val="0"/>
                </a:ext>
              </a:extLst>
            </a:blip>
            <a:srcRect l="53185" t="54059" r="12663" b="9369"/>
            <a:stretch/>
          </p:blipFill>
          <p:spPr bwMode="auto">
            <a:xfrm>
              <a:off x="6604986" y="1825623"/>
              <a:ext cx="2536386" cy="2903855"/>
            </a:xfrm>
            <a:prstGeom prst="rect">
              <a:avLst/>
            </a:prstGeom>
            <a:noFill/>
            <a:ln>
              <a:noFill/>
            </a:ln>
            <a:extLst>
              <a:ext uri="{53640926-AAD7-44d8-BBD7-CCE9431645EC}">
                <a14:shadowObscure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grpSp>
      <p:sp>
        <p:nvSpPr>
          <p:cNvPr id="8" name="Rectangle 7"/>
          <p:cNvSpPr/>
          <p:nvPr/>
        </p:nvSpPr>
        <p:spPr>
          <a:xfrm>
            <a:off x="6785499" y="5521360"/>
            <a:ext cx="5181600" cy="1077218"/>
          </a:xfrm>
          <a:prstGeom prst="rect">
            <a:avLst/>
          </a:prstGeom>
        </p:spPr>
        <p:txBody>
          <a:bodyPr wrap="square">
            <a:spAutoFit/>
          </a:bodyPr>
          <a:lstStyle/>
          <a:p>
            <a:r>
              <a:rPr lang="en-US" sz="1600" dirty="0">
                <a:latin typeface="Arial" panose="020B0604020202020204" pitchFamily="34" charset="0"/>
                <a:ea typeface="SimSun" panose="02010600030101010101" pitchFamily="2" charset="-122"/>
                <a:cs typeface="Arial" panose="020B0604020202020204" pitchFamily="34" charset="0"/>
              </a:rPr>
              <a:t>Mass extinction (thick solid), scattering (dashed) and absorption (thin solid) coefficients (</a:t>
            </a:r>
            <a:r>
              <a:rPr lang="en-US" sz="1600" b="1" dirty="0">
                <a:latin typeface="Arial" panose="020B0604020202020204" pitchFamily="34" charset="0"/>
                <a:ea typeface="SimSun" panose="02010600030101010101" pitchFamily="2" charset="-122"/>
                <a:cs typeface="Arial" panose="020B0604020202020204" pitchFamily="34" charset="0"/>
              </a:rPr>
              <a:t>m</a:t>
            </a:r>
            <a:r>
              <a:rPr lang="en-US" sz="1600" b="1" baseline="30000" dirty="0">
                <a:latin typeface="Arial" panose="020B0604020202020204" pitchFamily="34" charset="0"/>
                <a:ea typeface="SimSun" panose="02010600030101010101" pitchFamily="2" charset="-122"/>
                <a:cs typeface="Arial" panose="020B0604020202020204" pitchFamily="34" charset="0"/>
              </a:rPr>
              <a:t>2</a:t>
            </a:r>
            <a:r>
              <a:rPr lang="en-US" sz="1600" b="1" dirty="0">
                <a:latin typeface="Arial" panose="020B0604020202020204" pitchFamily="34" charset="0"/>
                <a:ea typeface="SimSun" panose="02010600030101010101" pitchFamily="2" charset="-122"/>
                <a:cs typeface="Arial" panose="020B0604020202020204" pitchFamily="34" charset="0"/>
              </a:rPr>
              <a:t> g</a:t>
            </a:r>
            <a:r>
              <a:rPr lang="en-US" sz="1600" b="1" baseline="30000" dirty="0">
                <a:latin typeface="Arial" panose="020B0604020202020204" pitchFamily="34" charset="0"/>
                <a:ea typeface="SimSun" panose="02010600030101010101" pitchFamily="2" charset="-122"/>
                <a:cs typeface="Arial" panose="020B0604020202020204" pitchFamily="34" charset="0"/>
              </a:rPr>
              <a:t>-1</a:t>
            </a:r>
            <a:r>
              <a:rPr lang="en-US" sz="1600" dirty="0">
                <a:latin typeface="Arial" panose="020B0604020202020204" pitchFamily="34" charset="0"/>
                <a:ea typeface="SimSun" panose="02010600030101010101" pitchFamily="2" charset="-122"/>
                <a:cs typeface="Arial" panose="020B0604020202020204" pitchFamily="34" charset="0"/>
              </a:rPr>
              <a:t>) of </a:t>
            </a:r>
            <a:r>
              <a:rPr lang="en-US" sz="1600" dirty="0" smtClean="0">
                <a:latin typeface="Arial" panose="020B0604020202020204" pitchFamily="34" charset="0"/>
                <a:ea typeface="SimSun" panose="02010600030101010101" pitchFamily="2" charset="-122"/>
                <a:cs typeface="Arial" panose="020B0604020202020204" pitchFamily="34" charset="0"/>
              </a:rPr>
              <a:t>solid </a:t>
            </a:r>
            <a:r>
              <a:rPr lang="en-US" sz="1600" dirty="0">
                <a:latin typeface="Arial" panose="020B0604020202020204" pitchFamily="34" charset="0"/>
                <a:ea typeface="SimSun" panose="02010600030101010101" pitchFamily="2" charset="-122"/>
                <a:cs typeface="Arial" panose="020B0604020202020204" pitchFamily="34" charset="0"/>
              </a:rPr>
              <a:t>ice spheres as a function of radius for three </a:t>
            </a:r>
            <a:r>
              <a:rPr lang="en-US" sz="1600" dirty="0" smtClean="0">
                <a:latin typeface="Arial" panose="020B0604020202020204" pitchFamily="34" charset="0"/>
                <a:ea typeface="SimSun" panose="02010600030101010101" pitchFamily="2" charset="-122"/>
                <a:cs typeface="Arial" panose="020B0604020202020204" pitchFamily="34" charset="0"/>
              </a:rPr>
              <a:t>imaging channels. </a:t>
            </a:r>
            <a:r>
              <a:rPr lang="en-US" sz="1600" dirty="0" smtClean="0">
                <a:solidFill>
                  <a:schemeClr val="accent1"/>
                </a:solidFill>
                <a:latin typeface="Arial" panose="020B0604020202020204" pitchFamily="34" charset="0"/>
                <a:ea typeface="SimSun" panose="02010600030101010101" pitchFamily="2" charset="-122"/>
                <a:cs typeface="Arial" panose="020B0604020202020204" pitchFamily="34" charset="0"/>
              </a:rPr>
              <a:t>Wavelength</a:t>
            </a:r>
            <a:r>
              <a:rPr lang="en-US" sz="1600" dirty="0" smtClean="0">
                <a:latin typeface="Arial" panose="020B0604020202020204" pitchFamily="34" charset="0"/>
                <a:ea typeface="SimSun" panose="02010600030101010101" pitchFamily="2" charset="-122"/>
                <a:cs typeface="Arial" panose="020B0604020202020204" pitchFamily="34" charset="0"/>
              </a:rPr>
              <a:t> and </a:t>
            </a:r>
            <a:r>
              <a:rPr lang="en-US" sz="1600" dirty="0" smtClean="0">
                <a:solidFill>
                  <a:srgbClr val="FF0000"/>
                </a:solidFill>
                <a:latin typeface="Arial" panose="020B0604020202020204" pitchFamily="34" charset="0"/>
                <a:ea typeface="SimSun" panose="02010600030101010101" pitchFamily="2" charset="-122"/>
                <a:cs typeface="Arial" panose="020B0604020202020204" pitchFamily="34" charset="0"/>
              </a:rPr>
              <a:t>1/6-wavelength </a:t>
            </a:r>
            <a:r>
              <a:rPr lang="en-US" sz="1600" dirty="0" smtClean="0">
                <a:latin typeface="Arial" panose="020B0604020202020204" pitchFamily="34" charset="0"/>
                <a:ea typeface="SimSun" panose="02010600030101010101" pitchFamily="2" charset="-122"/>
                <a:cs typeface="Arial" panose="020B0604020202020204" pitchFamily="34" charset="0"/>
              </a:rPr>
              <a:t>demarked.</a:t>
            </a:r>
            <a:endParaRPr lang="en-US" sz="1600" dirty="0">
              <a:latin typeface="Arial" panose="020B0604020202020204" pitchFamily="34" charset="0"/>
              <a:cs typeface="Arial" panose="020B0604020202020204" pitchFamily="34" charset="0"/>
            </a:endParaRPr>
          </a:p>
        </p:txBody>
      </p:sp>
      <p:cxnSp>
        <p:nvCxnSpPr>
          <p:cNvPr id="10" name="Straight Connector 9"/>
          <p:cNvCxnSpPr/>
          <p:nvPr/>
        </p:nvCxnSpPr>
        <p:spPr>
          <a:xfrm flipV="1">
            <a:off x="10875146" y="2618914"/>
            <a:ext cx="0" cy="12577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0228554" y="2619130"/>
            <a:ext cx="0" cy="12575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0558930" y="3905750"/>
            <a:ext cx="0" cy="125489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9903464" y="3914844"/>
            <a:ext cx="0" cy="12534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0656159" y="1318558"/>
            <a:ext cx="0" cy="12550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765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Radiative Transfer Model (CRTM)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dirty="0" smtClean="0"/>
              <a:t>radiative transfer forward model </a:t>
            </a:r>
            <a:r>
              <a:rPr lang="en-US" dirty="0" smtClean="0"/>
              <a:t>simulates the </a:t>
            </a:r>
            <a:r>
              <a:rPr lang="en-US" dirty="0" smtClean="0"/>
              <a:t>radiance that would be measured by a specified sensor under specified atmospheric and surface </a:t>
            </a:r>
            <a:r>
              <a:rPr lang="en-US" dirty="0" smtClean="0"/>
              <a:t>conditions</a:t>
            </a:r>
          </a:p>
          <a:p>
            <a:r>
              <a:rPr lang="en-US" dirty="0" smtClean="0"/>
              <a:t>The </a:t>
            </a:r>
            <a:r>
              <a:rPr lang="en-US" dirty="0" smtClean="0"/>
              <a:t>CRTM represents hydrometeor particle sizes with an effective radius parameter</a:t>
            </a:r>
          </a:p>
          <a:p>
            <a:pPr lvl="1"/>
            <a:r>
              <a:rPr lang="en-US" dirty="0" smtClean="0"/>
              <a:t>The calculation of an effective radius from a particle size distribution is non-trivial when the sizes of some particles exceed the Rayleigh scattering regime </a:t>
            </a:r>
          </a:p>
          <a:p>
            <a:pPr lvl="1"/>
            <a:r>
              <a:rPr lang="en-US" dirty="0" smtClean="0"/>
              <a:t>The CRTM effective radius parameter is representative of some unknown, specific particle size distribution which may or may not match that of the intended CRTM input</a:t>
            </a:r>
          </a:p>
        </p:txBody>
      </p:sp>
    </p:spTree>
    <p:extLst>
      <p:ext uri="{BB962C8B-B14F-4D97-AF65-F5344CB8AC3E}">
        <p14:creationId xmlns:p14="http://schemas.microsoft.com/office/powerpoint/2010/main" val="1789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39101</TotalTime>
  <Words>2579</Words>
  <Application>Microsoft Office PowerPoint</Application>
  <PresentationFormat>Widescreen</PresentationFormat>
  <Paragraphs>451</Paragraphs>
  <Slides>26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SimSun</vt:lpstr>
      <vt:lpstr>Arial</vt:lpstr>
      <vt:lpstr>Calibri</vt:lpstr>
      <vt:lpstr>Calibri Light</vt:lpstr>
      <vt:lpstr>Cambria Math</vt:lpstr>
      <vt:lpstr>Office Theme</vt:lpstr>
      <vt:lpstr>All-Sky Fast Radiative Transfer Modeling in the Microwave: Advancing the CRTM to Microphysics-Consistent Cloud Optical Properties</vt:lpstr>
      <vt:lpstr>PowerPoint Presentation</vt:lpstr>
      <vt:lpstr>PowerPoint Presentation</vt:lpstr>
      <vt:lpstr>Background: Passive Microwave Observations</vt:lpstr>
      <vt:lpstr>Background: Passive Microwave Observations</vt:lpstr>
      <vt:lpstr>Background: Passive Microwave Observations</vt:lpstr>
      <vt:lpstr>PowerPoint Presentation</vt:lpstr>
      <vt:lpstr>Microwave Radiative Transfer and Frozen Hydrometeors</vt:lpstr>
      <vt:lpstr>Community Radiative Transfer Model (CRTM)</vt:lpstr>
      <vt:lpstr>Research Questions</vt:lpstr>
      <vt:lpstr>Modifying the CRTM for All-sky Microwave</vt:lpstr>
      <vt:lpstr>Microphysics Scheme Details, Example</vt:lpstr>
      <vt:lpstr>PowerPoint Presentation</vt:lpstr>
      <vt:lpstr>PowerPoint Presentation</vt:lpstr>
      <vt:lpstr>PowerPoint Presentation</vt:lpstr>
      <vt:lpstr>PowerPoint Presentation</vt:lpstr>
      <vt:lpstr>PowerPoint Presentation</vt:lpstr>
      <vt:lpstr>PowerPoint Presentation</vt:lpstr>
      <vt:lpstr>Results and Discussion</vt:lpstr>
      <vt:lpstr>Future Directions</vt:lpstr>
      <vt:lpstr>References</vt:lpstr>
      <vt:lpstr>Extra Slides</vt:lpstr>
      <vt:lpstr>WSM6, New Look-up Tables Coarsened to 15x15 km</vt:lpstr>
      <vt:lpstr>WSM6, New Look-up Tables</vt:lpstr>
      <vt:lpstr>WSM6, Specified and Uniform CRTM Radii</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WSM6, Specified and Uniform CRTM Radii</dc:title>
  <dc:creator>Scott Sieron</dc:creator>
  <cp:lastModifiedBy>Scott Sieron</cp:lastModifiedBy>
  <cp:revision>230</cp:revision>
  <dcterms:created xsi:type="dcterms:W3CDTF">2015-03-31T15:52:31Z</dcterms:created>
  <dcterms:modified xsi:type="dcterms:W3CDTF">2015-12-11T14:51:34Z</dcterms:modified>
</cp:coreProperties>
</file>