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1" r:id="rId1"/>
    <p:sldMasterId id="2147484686" r:id="rId2"/>
  </p:sldMasterIdLst>
  <p:notesMasterIdLst>
    <p:notesMasterId r:id="rId19"/>
  </p:notesMasterIdLst>
  <p:sldIdLst>
    <p:sldId id="281" r:id="rId3"/>
    <p:sldId id="256" r:id="rId4"/>
    <p:sldId id="300" r:id="rId5"/>
    <p:sldId id="311" r:id="rId6"/>
    <p:sldId id="309" r:id="rId7"/>
    <p:sldId id="319" r:id="rId8"/>
    <p:sldId id="318" r:id="rId9"/>
    <p:sldId id="312" r:id="rId10"/>
    <p:sldId id="313" r:id="rId11"/>
    <p:sldId id="314" r:id="rId12"/>
    <p:sldId id="315" r:id="rId13"/>
    <p:sldId id="316" r:id="rId14"/>
    <p:sldId id="291" r:id="rId15"/>
    <p:sldId id="317" r:id="rId16"/>
    <p:sldId id="310" r:id="rId17"/>
    <p:sldId id="305" r:id="rId18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A80000"/>
    <a:srgbClr val="1A3D68"/>
    <a:srgbClr val="FA0000"/>
    <a:srgbClr val="318FCF"/>
    <a:srgbClr val="3F5CEF"/>
    <a:srgbClr val="6BEBF9"/>
    <a:srgbClr val="546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5" autoAdjust="0"/>
    <p:restoredTop sz="90631" autoAdjust="0"/>
  </p:normalViewPr>
  <p:slideViewPr>
    <p:cSldViewPr>
      <p:cViewPr varScale="1">
        <p:scale>
          <a:sx n="67" d="100"/>
          <a:sy n="67" d="100"/>
        </p:scale>
        <p:origin x="16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黑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黑体" pitchFamily="2" charset="-122"/>
              </a:defRPr>
            </a:lvl1pPr>
          </a:lstStyle>
          <a:p>
            <a:pPr>
              <a:defRPr/>
            </a:pPr>
            <a:fld id="{B28C6857-7C80-471E-AF35-A0444A813E06}" type="datetimeFigureOut">
              <a:rPr lang="zh-CN" altLang="en-US"/>
              <a:pPr>
                <a:defRPr/>
              </a:pPr>
              <a:t>2015/12/11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黑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C17F3CB-AF3F-44A2-BDBC-1689973C03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50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B1F6-B932-4C3A-AA0E-3A1E808ECB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535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1C8F-2C74-4505-9EC5-532E3E92BA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43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</a:lstStyle>
          <a:p>
            <a:pPr>
              <a:defRPr/>
            </a:pPr>
            <a:fld id="{549AC550-F171-4876-85FB-0D17AB8360F1}" type="datetime1">
              <a:rPr lang="zh-CN" altLang="en-US"/>
              <a:pPr>
                <a:defRPr/>
              </a:pPr>
              <a:t>2015/12/11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842000" y="6381750"/>
            <a:ext cx="28956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李明鑫 </a:t>
            </a:r>
            <a:r>
              <a:rPr lang="en-US" altLang="zh-CN"/>
              <a:t>limx@pku.edu.cn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29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2819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26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5493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64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5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52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883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169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E41A0-4257-4F3B-8C69-CDCA73034F7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8624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09852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287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3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AD25-7468-4026-B629-9CA0708BC4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862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13E0-EC83-44D0-9080-621DFCF210D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222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7549-C300-4BCE-BF3B-B8C4939166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754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26651-F6B9-4217-9832-707B81AA2D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349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64BA4-8802-43EE-831C-619450E239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53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325E-C379-4AD4-9E63-26F3A9DA44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84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4ACE-1BF5-425C-B09F-561A709A1E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48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3"/>
          <p:cNvSpPr>
            <a:spLocks noChangeArrowheads="1"/>
          </p:cNvSpPr>
          <p:nvPr userDrawn="1"/>
        </p:nvSpPr>
        <p:spPr bwMode="auto">
          <a:xfrm>
            <a:off x="838200" y="685800"/>
            <a:ext cx="8305800" cy="5562600"/>
          </a:xfrm>
          <a:prstGeom prst="rect">
            <a:avLst/>
          </a:prstGeom>
          <a:gradFill rotWithShape="1">
            <a:gsLst>
              <a:gs pos="0">
                <a:srgbClr val="81CFEB">
                  <a:alpha val="18999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pic>
        <p:nvPicPr>
          <p:cNvPr id="2051" name="Picture 11" descr="a_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>
            <a:fillRect/>
          </a:stretch>
        </p:blipFill>
        <p:spPr bwMode="auto">
          <a:xfrm>
            <a:off x="685800" y="685800"/>
            <a:ext cx="84582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81CFE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grpSp>
        <p:nvGrpSpPr>
          <p:cNvPr id="1029" name="Group 5"/>
          <p:cNvGrpSpPr>
            <a:grpSpLocks/>
          </p:cNvGrpSpPr>
          <p:nvPr userDrawn="1"/>
        </p:nvGrpSpPr>
        <p:grpSpPr bwMode="auto">
          <a:xfrm rot="10800000">
            <a:off x="8382000" y="0"/>
            <a:ext cx="762000" cy="685800"/>
            <a:chOff x="0" y="0"/>
            <a:chExt cx="546" cy="543"/>
          </a:xfrm>
        </p:grpSpPr>
        <p:sp>
          <p:nvSpPr>
            <p:cNvPr id="2079" name="Rectangle 14"/>
            <p:cNvSpPr>
              <a:spLocks noChangeArrowheads="1"/>
            </p:cNvSpPr>
            <p:nvPr userDrawn="1"/>
          </p:nvSpPr>
          <p:spPr bwMode="auto">
            <a:xfrm rot="-5400000">
              <a:off x="5" y="2"/>
              <a:ext cx="166" cy="166"/>
            </a:xfrm>
            <a:prstGeom prst="rect">
              <a:avLst/>
            </a:prstGeom>
            <a:solidFill>
              <a:srgbClr val="297CDD">
                <a:alpha val="89803"/>
              </a:srgbClr>
            </a:solidFill>
            <a:ln w="19050">
              <a:solidFill>
                <a:schemeClr val="bg1">
                  <a:alpha val="7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endParaRPr lang="zh-CN" altLang="zh-CN" smtClean="0">
                <a:latin typeface="Calibri" pitchFamily="34" charset="0"/>
              </a:endParaRPr>
            </a:p>
          </p:txBody>
        </p:sp>
        <p:sp>
          <p:nvSpPr>
            <p:cNvPr id="2080" name="Rectangle 15"/>
            <p:cNvSpPr>
              <a:spLocks noChangeArrowheads="1"/>
            </p:cNvSpPr>
            <p:nvPr userDrawn="1"/>
          </p:nvSpPr>
          <p:spPr bwMode="auto">
            <a:xfrm rot="-5400000">
              <a:off x="195" y="2"/>
              <a:ext cx="166" cy="166"/>
            </a:xfrm>
            <a:prstGeom prst="rect">
              <a:avLst/>
            </a:prstGeom>
            <a:solidFill>
              <a:srgbClr val="297CDD">
                <a:alpha val="59999"/>
              </a:srgbClr>
            </a:solidFill>
            <a:ln w="19050">
              <a:solidFill>
                <a:schemeClr val="bg1">
                  <a:alpha val="7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endParaRPr lang="zh-CN" altLang="zh-CN" smtClean="0">
                <a:latin typeface="Calibri" pitchFamily="34" charset="0"/>
              </a:endParaRPr>
            </a:p>
          </p:txBody>
        </p:sp>
        <p:sp>
          <p:nvSpPr>
            <p:cNvPr id="2081" name="Rectangle 16"/>
            <p:cNvSpPr>
              <a:spLocks noChangeArrowheads="1"/>
            </p:cNvSpPr>
            <p:nvPr userDrawn="1"/>
          </p:nvSpPr>
          <p:spPr bwMode="auto">
            <a:xfrm rot="-5400000">
              <a:off x="378" y="-1"/>
              <a:ext cx="165" cy="168"/>
            </a:xfrm>
            <a:prstGeom prst="rect">
              <a:avLst/>
            </a:prstGeom>
            <a:solidFill>
              <a:srgbClr val="297CDD">
                <a:alpha val="85097"/>
              </a:srgbClr>
            </a:solidFill>
            <a:ln w="19050">
              <a:solidFill>
                <a:schemeClr val="bg1">
                  <a:alpha val="7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endParaRPr lang="zh-CN" altLang="zh-CN" smtClean="0">
                <a:latin typeface="Calibri" pitchFamily="34" charset="0"/>
              </a:endParaRPr>
            </a:p>
          </p:txBody>
        </p:sp>
        <p:sp>
          <p:nvSpPr>
            <p:cNvPr id="2082" name="Rectangle 17"/>
            <p:cNvSpPr>
              <a:spLocks noChangeArrowheads="1"/>
            </p:cNvSpPr>
            <p:nvPr userDrawn="1"/>
          </p:nvSpPr>
          <p:spPr bwMode="auto">
            <a:xfrm rot="-5400000">
              <a:off x="190" y="187"/>
              <a:ext cx="166" cy="168"/>
            </a:xfrm>
            <a:prstGeom prst="rect">
              <a:avLst/>
            </a:prstGeom>
            <a:solidFill>
              <a:srgbClr val="297CDD"/>
            </a:solidFill>
            <a:ln w="19050">
              <a:solidFill>
                <a:schemeClr val="bg1">
                  <a:alpha val="7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endParaRPr lang="zh-CN" altLang="zh-CN" smtClean="0">
                <a:latin typeface="Calibri" pitchFamily="34" charset="0"/>
              </a:endParaRPr>
            </a:p>
          </p:txBody>
        </p:sp>
        <p:sp>
          <p:nvSpPr>
            <p:cNvPr id="3" name="Rectangle 18"/>
            <p:cNvSpPr>
              <a:spLocks noChangeArrowheads="1"/>
            </p:cNvSpPr>
            <p:nvPr userDrawn="1"/>
          </p:nvSpPr>
          <p:spPr bwMode="auto">
            <a:xfrm rot="-5400000">
              <a:off x="5" y="235"/>
              <a:ext cx="166" cy="166"/>
            </a:xfrm>
            <a:prstGeom prst="rect">
              <a:avLst/>
            </a:prstGeom>
            <a:solidFill>
              <a:srgbClr val="297CDD">
                <a:alpha val="59999"/>
              </a:srgbClr>
            </a:solidFill>
            <a:ln w="19050">
              <a:solidFill>
                <a:schemeClr val="bg1">
                  <a:alpha val="7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endParaRPr lang="zh-CN" altLang="zh-CN" smtClean="0">
                <a:latin typeface="Calibri" pitchFamily="34" charset="0"/>
              </a:endParaRPr>
            </a:p>
          </p:txBody>
        </p:sp>
        <p:sp>
          <p:nvSpPr>
            <p:cNvPr id="2084" name="Rectangle 19"/>
            <p:cNvSpPr>
              <a:spLocks noChangeArrowheads="1"/>
            </p:cNvSpPr>
            <p:nvPr userDrawn="1"/>
          </p:nvSpPr>
          <p:spPr bwMode="auto">
            <a:xfrm rot="-5400000">
              <a:off x="5" y="385"/>
              <a:ext cx="166" cy="166"/>
            </a:xfrm>
            <a:prstGeom prst="rect">
              <a:avLst/>
            </a:prstGeom>
            <a:solidFill>
              <a:srgbClr val="297CDD">
                <a:alpha val="89803"/>
              </a:srgbClr>
            </a:solidFill>
            <a:ln w="19050">
              <a:solidFill>
                <a:schemeClr val="bg1">
                  <a:alpha val="70195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endParaRPr lang="zh-CN" altLang="zh-CN" smtClean="0">
                <a:latin typeface="Calibri" pitchFamily="34" charset="0"/>
              </a:endParaRPr>
            </a:p>
          </p:txBody>
        </p:sp>
      </p:grpSp>
      <p:sp>
        <p:nvSpPr>
          <p:cNvPr id="2054" name="Rectangle 26"/>
          <p:cNvSpPr>
            <a:spLocks noChangeArrowheads="1"/>
          </p:cNvSpPr>
          <p:nvPr userDrawn="1"/>
        </p:nvSpPr>
        <p:spPr bwMode="auto">
          <a:xfrm>
            <a:off x="269875" y="0"/>
            <a:ext cx="284163" cy="6889750"/>
          </a:xfrm>
          <a:prstGeom prst="rect">
            <a:avLst/>
          </a:prstGeom>
          <a:solidFill>
            <a:srgbClr val="4A9ACC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2055" name="Rectangle 27"/>
          <p:cNvSpPr>
            <a:spLocks noChangeArrowheads="1"/>
          </p:cNvSpPr>
          <p:nvPr userDrawn="1"/>
        </p:nvSpPr>
        <p:spPr bwMode="auto">
          <a:xfrm>
            <a:off x="-11113" y="0"/>
            <a:ext cx="328613" cy="6884988"/>
          </a:xfrm>
          <a:prstGeom prst="rect">
            <a:avLst/>
          </a:prstGeom>
          <a:gradFill rotWithShape="1">
            <a:gsLst>
              <a:gs pos="0">
                <a:srgbClr val="152C3A"/>
              </a:gs>
              <a:gs pos="100000">
                <a:srgbClr val="4A9AC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2056" name="Rectangle 28"/>
          <p:cNvSpPr>
            <a:spLocks noChangeArrowheads="1"/>
          </p:cNvSpPr>
          <p:nvPr userDrawn="1"/>
        </p:nvSpPr>
        <p:spPr bwMode="auto">
          <a:xfrm>
            <a:off x="749300" y="23813"/>
            <a:ext cx="71438" cy="6872287"/>
          </a:xfrm>
          <a:prstGeom prst="rect">
            <a:avLst/>
          </a:prstGeom>
          <a:solidFill>
            <a:srgbClr val="4A9A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2057" name="Rectangle 29"/>
          <p:cNvSpPr>
            <a:spLocks noChangeArrowheads="1"/>
          </p:cNvSpPr>
          <p:nvPr userDrawn="1"/>
        </p:nvSpPr>
        <p:spPr bwMode="auto">
          <a:xfrm>
            <a:off x="508000" y="0"/>
            <a:ext cx="168275" cy="6865938"/>
          </a:xfrm>
          <a:prstGeom prst="rect">
            <a:avLst/>
          </a:prstGeom>
          <a:solidFill>
            <a:srgbClr val="4A9ACC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2058" name="Rectangle 30"/>
          <p:cNvSpPr>
            <a:spLocks noChangeArrowheads="1"/>
          </p:cNvSpPr>
          <p:nvPr userDrawn="1"/>
        </p:nvSpPr>
        <p:spPr bwMode="auto">
          <a:xfrm>
            <a:off x="685800" y="0"/>
            <a:ext cx="114300" cy="6872288"/>
          </a:xfrm>
          <a:prstGeom prst="rect">
            <a:avLst/>
          </a:prstGeom>
          <a:solidFill>
            <a:srgbClr val="4A9ACC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pic>
        <p:nvPicPr>
          <p:cNvPr id="1035" name="Picture 35" descr="C:\Documents and Settings\Administrator\桌面\未标题-1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403975"/>
            <a:ext cx="3921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Box 26"/>
          <p:cNvSpPr txBox="1">
            <a:spLocks noChangeArrowheads="1"/>
          </p:cNvSpPr>
          <p:nvPr userDrawn="1"/>
        </p:nvSpPr>
        <p:spPr bwMode="auto">
          <a:xfrm>
            <a:off x="7848600" y="6400800"/>
            <a:ext cx="903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defRPr/>
            </a:pPr>
            <a:r>
              <a:rPr lang="zh-CN" sz="1400" smtClean="0">
                <a:solidFill>
                  <a:srgbClr val="00B0F0"/>
                </a:solidFill>
                <a:latin typeface="草檀斋毛泽东字体" pitchFamily="2" charset="-122"/>
                <a:ea typeface="草檀斋毛泽东字体" pitchFamily="2" charset="-122"/>
              </a:rPr>
              <a:t>复旦大学</a:t>
            </a:r>
          </a:p>
        </p:txBody>
      </p:sp>
      <p:pic>
        <p:nvPicPr>
          <p:cNvPr id="1037" name="Picture 1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2" descr="a_1"/>
          <p:cNvPicPr>
            <a:picLocks noChangeAspect="1" noChangeArrowheads="1"/>
          </p:cNvPicPr>
          <p:nvPr userDrawn="1"/>
        </p:nvPicPr>
        <p:blipFill>
          <a:blip r:embed="rId16"/>
          <a:srcRect l="2174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2072" name="Rectangle 29"/>
          <p:cNvSpPr>
            <a:spLocks noChangeArrowheads="1"/>
          </p:cNvSpPr>
          <p:nvPr userDrawn="1"/>
        </p:nvSpPr>
        <p:spPr bwMode="auto">
          <a:xfrm>
            <a:off x="0" y="0"/>
            <a:ext cx="9142413" cy="1003300"/>
          </a:xfrm>
          <a:prstGeom prst="rect">
            <a:avLst/>
          </a:prstGeom>
          <a:gradFill rotWithShape="1">
            <a:gsLst>
              <a:gs pos="0">
                <a:srgbClr val="81CFEB">
                  <a:alpha val="18999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208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FEAF546-90C6-4310-AEFF-B82238C09C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34925" y="6458229"/>
            <a:ext cx="31726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黑体" pitchFamily="2" charset="-122"/>
              </a:rPr>
              <a:t>PEKING UNIVERSITY</a:t>
            </a:r>
            <a:endParaRPr lang="zh-CN" alt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黑体" pitchFamily="2" charset="-122"/>
            </a:endParaRPr>
          </a:p>
        </p:txBody>
      </p:sp>
      <p:pic>
        <p:nvPicPr>
          <p:cNvPr id="1043" name="图片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6513"/>
            <a:ext cx="8826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图片 12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r="5151"/>
          <a:stretch>
            <a:fillRect/>
          </a:stretch>
        </p:blipFill>
        <p:spPr bwMode="auto">
          <a:xfrm>
            <a:off x="8027988" y="4217988"/>
            <a:ext cx="10906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22"/>
          <p:cNvSpPr>
            <a:spLocks noChangeArrowheads="1"/>
          </p:cNvSpPr>
          <p:nvPr userDrawn="1"/>
        </p:nvSpPr>
        <p:spPr bwMode="auto">
          <a:xfrm>
            <a:off x="1290638" y="889000"/>
            <a:ext cx="7862887" cy="114300"/>
          </a:xfrm>
          <a:prstGeom prst="rect">
            <a:avLst/>
          </a:prstGeom>
          <a:gradFill rotWithShape="1">
            <a:gsLst>
              <a:gs pos="0">
                <a:srgbClr val="3191D3"/>
              </a:gs>
              <a:gs pos="100000">
                <a:srgbClr val="17436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pic>
        <p:nvPicPr>
          <p:cNvPr id="1046" name="图片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981700"/>
            <a:ext cx="114141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图片 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157788"/>
            <a:ext cx="10795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图片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6003925"/>
            <a:ext cx="11033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图片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3384" r="3995" b="4546"/>
          <a:stretch>
            <a:fillRect/>
          </a:stretch>
        </p:blipFill>
        <p:spPr bwMode="auto">
          <a:xfrm>
            <a:off x="8027988" y="5157788"/>
            <a:ext cx="11160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图片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701" r="2884" b="4440"/>
          <a:stretch>
            <a:fillRect/>
          </a:stretch>
        </p:blipFill>
        <p:spPr bwMode="auto">
          <a:xfrm>
            <a:off x="6948488" y="6003925"/>
            <a:ext cx="1079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4" r:id="rId1"/>
    <p:sldLayoutId id="2147485745" r:id="rId2"/>
    <p:sldLayoutId id="2147485746" r:id="rId3"/>
    <p:sldLayoutId id="2147485747" r:id="rId4"/>
    <p:sldLayoutId id="2147485748" r:id="rId5"/>
    <p:sldLayoutId id="2147485749" r:id="rId6"/>
    <p:sldLayoutId id="2147485750" r:id="rId7"/>
    <p:sldLayoutId id="2147485751" r:id="rId8"/>
    <p:sldLayoutId id="2147485752" r:id="rId9"/>
    <p:sldLayoutId id="2147485753" r:id="rId10"/>
    <p:sldLayoutId id="214748575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3"/>
          <p:cNvSpPr>
            <a:spLocks noChangeArrowheads="1"/>
          </p:cNvSpPr>
          <p:nvPr userDrawn="1"/>
        </p:nvSpPr>
        <p:spPr bwMode="auto">
          <a:xfrm>
            <a:off x="0" y="1125538"/>
            <a:ext cx="9144000" cy="5373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1028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1125538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1032" name="Rectangle 28"/>
          <p:cNvSpPr>
            <a:spLocks noChangeArrowheads="1"/>
          </p:cNvSpPr>
          <p:nvPr userDrawn="1"/>
        </p:nvSpPr>
        <p:spPr bwMode="auto">
          <a:xfrm>
            <a:off x="0" y="6548438"/>
            <a:ext cx="9163050" cy="49212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  <p:sp>
        <p:nvSpPr>
          <p:cNvPr id="1035" name="TextBox 3"/>
          <p:cNvSpPr txBox="1">
            <a:spLocks noChangeArrowheads="1"/>
          </p:cNvSpPr>
          <p:nvPr userDrawn="1"/>
        </p:nvSpPr>
        <p:spPr bwMode="auto">
          <a:xfrm>
            <a:off x="7440613" y="6597650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200" b="1" dirty="0" smtClean="0">
                <a:solidFill>
                  <a:srgbClr val="C00000"/>
                </a:solidFill>
              </a:rPr>
              <a:t>PEKING UNIVERSITY</a:t>
            </a:r>
            <a:endParaRPr lang="zh-CN" altLang="en-US" sz="1200" b="1" dirty="0" smtClean="0">
              <a:solidFill>
                <a:srgbClr val="C00000"/>
              </a:solidFill>
            </a:endParaRPr>
          </a:p>
        </p:txBody>
      </p:sp>
      <p:sp>
        <p:nvSpPr>
          <p:cNvPr id="1036" name="TextBox 4"/>
          <p:cNvSpPr txBox="1">
            <a:spLocks noChangeArrowheads="1"/>
          </p:cNvSpPr>
          <p:nvPr userDrawn="1"/>
        </p:nvSpPr>
        <p:spPr bwMode="auto">
          <a:xfrm>
            <a:off x="827088" y="6608763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200" b="1" dirty="0" err="1" smtClean="0"/>
              <a:t>Mingxin</a:t>
            </a:r>
            <a:r>
              <a:rPr lang="en-US" altLang="zh-CN" sz="1200" b="1" dirty="0" smtClean="0"/>
              <a:t> Li        limx@pku.edu.cn</a:t>
            </a:r>
            <a:endParaRPr lang="zh-CN" altLang="en-US" sz="1200" b="1" dirty="0" smtClean="0"/>
          </a:p>
        </p:txBody>
      </p:sp>
      <p:pic>
        <p:nvPicPr>
          <p:cNvPr id="2055" name="图片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4450"/>
            <a:ext cx="647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8"/>
          <p:cNvSpPr>
            <a:spLocks noChangeArrowheads="1"/>
          </p:cNvSpPr>
          <p:nvPr userDrawn="1"/>
        </p:nvSpPr>
        <p:spPr bwMode="auto">
          <a:xfrm>
            <a:off x="981075" y="896938"/>
            <a:ext cx="8162925" cy="60325"/>
          </a:xfrm>
          <a:prstGeom prst="rect">
            <a:avLst/>
          </a:prstGeom>
          <a:gradFill>
            <a:gsLst>
              <a:gs pos="2917">
                <a:schemeClr val="bg1"/>
              </a:gs>
              <a:gs pos="100000">
                <a:schemeClr val="bg1"/>
              </a:gs>
              <a:gs pos="46000">
                <a:srgbClr val="00206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endParaRPr lang="zh-CN" altLang="zh-CN" smtClean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34" r:id="rId2"/>
    <p:sldLayoutId id="2147485735" r:id="rId3"/>
    <p:sldLayoutId id="2147485736" r:id="rId4"/>
    <p:sldLayoutId id="2147485737" r:id="rId5"/>
    <p:sldLayoutId id="2147485738" r:id="rId6"/>
    <p:sldLayoutId id="2147485739" r:id="rId7"/>
    <p:sldLayoutId id="2147485740" r:id="rId8"/>
    <p:sldLayoutId id="2147485741" r:id="rId9"/>
    <p:sldLayoutId id="2147485742" r:id="rId10"/>
    <p:sldLayoutId id="2147485743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2600" b="1" kern="1200" dirty="0">
                <a:solidFill>
                  <a:srgbClr val="990000"/>
                </a:solidFill>
              </a:rPr>
              <a:t>P</a:t>
            </a:r>
            <a:r>
              <a:rPr lang="en-US" altLang="zh-CN" sz="2600" b="1" kern="1200" dirty="0" smtClean="0">
                <a:solidFill>
                  <a:srgbClr val="990000"/>
                </a:solidFill>
              </a:rPr>
              <a:t>revious work</a:t>
            </a:r>
            <a:endParaRPr lang="zh-CN" altLang="en-US" sz="2600" b="1" kern="1200" dirty="0">
              <a:solidFill>
                <a:srgbClr val="990000"/>
              </a:solidFill>
            </a:endParaRPr>
          </a:p>
        </p:txBody>
      </p:sp>
      <p:pic>
        <p:nvPicPr>
          <p:cNvPr id="15363" name="内容占位符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2455" r="12048" b="18568"/>
          <a:stretch>
            <a:fillRect/>
          </a:stretch>
        </p:blipFill>
        <p:spPr bwMode="auto">
          <a:xfrm>
            <a:off x="971550" y="908050"/>
            <a:ext cx="364807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7116" r="16138" b="25912"/>
          <a:stretch>
            <a:fillRect/>
          </a:stretch>
        </p:blipFill>
        <p:spPr bwMode="auto">
          <a:xfrm>
            <a:off x="323850" y="3789363"/>
            <a:ext cx="6796088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文本框 2"/>
          <p:cNvSpPr txBox="1">
            <a:spLocks noChangeArrowheads="1"/>
          </p:cNvSpPr>
          <p:nvPr/>
        </p:nvSpPr>
        <p:spPr bwMode="auto">
          <a:xfrm>
            <a:off x="0" y="1417638"/>
            <a:ext cx="1042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b="1"/>
              <a:t>850hPa</a:t>
            </a:r>
          </a:p>
          <a:p>
            <a:r>
              <a:rPr lang="en-US" b="1"/>
              <a:t>GPH</a:t>
            </a:r>
          </a:p>
        </p:txBody>
      </p:sp>
      <p:sp>
        <p:nvSpPr>
          <p:cNvPr id="15366" name="文本框 3"/>
          <p:cNvSpPr txBox="1">
            <a:spLocks noChangeArrowheads="1"/>
          </p:cNvSpPr>
          <p:nvPr/>
        </p:nvSpPr>
        <p:spPr bwMode="auto">
          <a:xfrm>
            <a:off x="6948488" y="4365625"/>
            <a:ext cx="2087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b="1"/>
              <a:t>v-wind composite</a:t>
            </a:r>
          </a:p>
        </p:txBody>
      </p:sp>
      <p:sp>
        <p:nvSpPr>
          <p:cNvPr id="15367" name="文本框 4"/>
          <p:cNvSpPr txBox="1">
            <a:spLocks noChangeArrowheads="1"/>
          </p:cNvSpPr>
          <p:nvPr/>
        </p:nvSpPr>
        <p:spPr bwMode="auto">
          <a:xfrm>
            <a:off x="323850" y="3500438"/>
            <a:ext cx="7343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sz="1200" b="1"/>
              <a:t>         difference of hail days and non-hail day        difference of the period before and after 1990</a:t>
            </a:r>
            <a:r>
              <a:rPr lang="en-US" sz="1200"/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87900" y="1417638"/>
            <a:ext cx="36004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weak dynamic forcing</a:t>
            </a:r>
          </a:p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weak v wind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12535" r="17450" b="29000"/>
          <a:stretch/>
        </p:blipFill>
        <p:spPr>
          <a:xfrm>
            <a:off x="8606" y="11436"/>
            <a:ext cx="3682279" cy="33403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707904" y="20589"/>
            <a:ext cx="3694571" cy="33311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5497" y="3471683"/>
            <a:ext cx="3655388" cy="32958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707904" y="3432093"/>
            <a:ext cx="3689428" cy="332653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80312" y="270892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2005-6-11_04:00:00</a:t>
            </a:r>
            <a:endParaRPr lang="en-US" sz="1400" b="1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73652"/>
              </p:ext>
            </p:extLst>
          </p:nvPr>
        </p:nvGraphicFramePr>
        <p:xfrm>
          <a:off x="7644680" y="116632"/>
          <a:ext cx="139181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908"/>
                <a:gridCol w="695908"/>
              </a:tblGrid>
              <a:tr h="3319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CTR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1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+10%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12633" r="17450" b="28999"/>
          <a:stretch/>
        </p:blipFill>
        <p:spPr>
          <a:xfrm>
            <a:off x="-1" y="-1"/>
            <a:ext cx="3672409" cy="33240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3250" r="17451" b="29001"/>
          <a:stretch/>
        </p:blipFill>
        <p:spPr>
          <a:xfrm>
            <a:off x="3672408" y="21728"/>
            <a:ext cx="3722596" cy="33023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-36512" y="3440614"/>
            <a:ext cx="3658259" cy="3298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693212" y="3460059"/>
            <a:ext cx="3687100" cy="332443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08304" y="270892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2005-6-11_05:00:00</a:t>
            </a:r>
            <a:endParaRPr lang="en-US" sz="1400" b="1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73652"/>
              </p:ext>
            </p:extLst>
          </p:nvPr>
        </p:nvGraphicFramePr>
        <p:xfrm>
          <a:off x="7644680" y="116632"/>
          <a:ext cx="139181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908"/>
                <a:gridCol w="695908"/>
              </a:tblGrid>
              <a:tr h="3319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CTR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1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+10%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1640" y="2060848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nonlinear</a:t>
            </a:r>
          </a:p>
          <a:p>
            <a:r>
              <a:rPr lang="en-US" dirty="0" smtClean="0"/>
              <a:t>Modify </a:t>
            </a:r>
            <a:r>
              <a:rPr lang="en-US" dirty="0" err="1" smtClean="0"/>
              <a:t>qvapor</a:t>
            </a:r>
            <a:r>
              <a:rPr lang="en-US" dirty="0" smtClean="0"/>
              <a:t>                   precipitation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Dynamic                            change structure</a:t>
            </a:r>
          </a:p>
          <a:p>
            <a:endParaRPr lang="en-US" dirty="0" smtClean="0"/>
          </a:p>
          <a:p>
            <a:r>
              <a:rPr lang="en-US" dirty="0" smtClean="0"/>
              <a:t>Microphysics                      </a:t>
            </a:r>
            <a:endParaRPr lang="en-US" dirty="0"/>
          </a:p>
        </p:txBody>
      </p:sp>
      <p:sp>
        <p:nvSpPr>
          <p:cNvPr id="3" name="右箭头 2"/>
          <p:cNvSpPr/>
          <p:nvPr/>
        </p:nvSpPr>
        <p:spPr>
          <a:xfrm>
            <a:off x="3059832" y="2492896"/>
            <a:ext cx="792088" cy="14401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右箭头 3"/>
          <p:cNvSpPr/>
          <p:nvPr/>
        </p:nvSpPr>
        <p:spPr>
          <a:xfrm>
            <a:off x="3059832" y="2996952"/>
            <a:ext cx="792088" cy="14401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3059832" y="3573016"/>
            <a:ext cx="792088" cy="14401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4283968" y="3140968"/>
            <a:ext cx="1599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?</a:t>
            </a:r>
            <a:endParaRPr lang="zh-CN" alt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zh-CN" sz="2600" b="1" kern="1200" dirty="0">
                <a:solidFill>
                  <a:srgbClr val="990000"/>
                </a:solidFill>
              </a:rPr>
              <a:t>N</a:t>
            </a:r>
            <a:r>
              <a:rPr lang="en-US" altLang="zh-CN" sz="2600" b="1" kern="1200" dirty="0" smtClean="0">
                <a:solidFill>
                  <a:srgbClr val="990000"/>
                </a:solidFill>
              </a:rPr>
              <a:t>ext</a:t>
            </a:r>
            <a:endParaRPr lang="en-US" dirty="0" smtClean="0"/>
          </a:p>
        </p:txBody>
      </p:sp>
      <p:sp>
        <p:nvSpPr>
          <p:cNvPr id="24579" name="文本框 1"/>
          <p:cNvSpPr txBox="1">
            <a:spLocks noChangeArrowheads="1"/>
          </p:cNvSpPr>
          <p:nvPr/>
        </p:nvSpPr>
        <p:spPr bwMode="auto">
          <a:xfrm>
            <a:off x="900113" y="1628775"/>
            <a:ext cx="6335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000" dirty="0" smtClean="0"/>
              <a:t>Effects on microphysics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16400" r="14005" b="20128"/>
          <a:stretch/>
        </p:blipFill>
        <p:spPr>
          <a:xfrm>
            <a:off x="35496" y="3140968"/>
            <a:ext cx="4301156" cy="31987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7450" r="3800" b="20601"/>
          <a:stretch/>
        </p:blipFill>
        <p:spPr>
          <a:xfrm>
            <a:off x="4139952" y="3218577"/>
            <a:ext cx="4824536" cy="31627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44" y="44624"/>
            <a:ext cx="3365748" cy="3081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26627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" b="1338"/>
          <a:stretch>
            <a:fillRect/>
          </a:stretch>
        </p:blipFill>
        <p:spPr bwMode="auto">
          <a:xfrm>
            <a:off x="0" y="0"/>
            <a:ext cx="4427538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7" b="6795"/>
          <a:stretch>
            <a:fillRect/>
          </a:stretch>
        </p:blipFill>
        <p:spPr bwMode="auto">
          <a:xfrm>
            <a:off x="4500563" y="0"/>
            <a:ext cx="4316412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1" b="6734"/>
          <a:stretch>
            <a:fillRect/>
          </a:stretch>
        </p:blipFill>
        <p:spPr bwMode="auto">
          <a:xfrm>
            <a:off x="34925" y="3357563"/>
            <a:ext cx="4392613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7" b="6795"/>
          <a:stretch>
            <a:fillRect/>
          </a:stretch>
        </p:blipFill>
        <p:spPr bwMode="auto">
          <a:xfrm>
            <a:off x="4570413" y="3308350"/>
            <a:ext cx="4322762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381635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49275"/>
            <a:ext cx="4176712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827088" y="1989138"/>
            <a:ext cx="7777162" cy="118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2400" smtClean="0">
                <a:solidFill>
                  <a:srgbClr val="000000"/>
                </a:solidFill>
              </a:rPr>
              <a:t>Impact of </a:t>
            </a:r>
            <a:r>
              <a:rPr lang="en-US" altLang="zh-CN" sz="2400" smtClean="0"/>
              <a:t>environmental factors and microphysics on hail production</a:t>
            </a:r>
            <a:br>
              <a:rPr lang="en-US" altLang="zh-CN" sz="2400" smtClean="0"/>
            </a:br>
            <a:r>
              <a:rPr lang="en-US" altLang="zh-CN" sz="2400" smtClean="0"/>
              <a:t>(real case simulation and sensitivity experiments using WRF)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03350" y="3573463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2000" smtClean="0"/>
              <a:t>Mingxin Li</a:t>
            </a:r>
          </a:p>
          <a:p>
            <a:pPr eaLnBrk="1" hangingPunct="1"/>
            <a:endParaRPr lang="en-US" altLang="zh-CN" sz="2000" smtClean="0"/>
          </a:p>
          <a:p>
            <a:pPr eaLnBrk="1" hangingPunct="1"/>
            <a:r>
              <a:rPr lang="en-US" altLang="zh-CN" sz="2000" smtClean="0"/>
              <a:t>Department of Atmospheric and Oceanic Sciences, Peking University, Beijing 100871</a:t>
            </a:r>
          </a:p>
        </p:txBody>
      </p:sp>
    </p:spTree>
  </p:cSld>
  <p:clrMapOvr>
    <a:masterClrMapping/>
  </p:clrMapOvr>
  <p:transition spd="slow" advTm="1146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082" y="416272"/>
            <a:ext cx="838835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600" b="1" dirty="0">
                <a:solidFill>
                  <a:srgbClr val="990000"/>
                </a:solidFill>
                <a:latin typeface="+mj-lt"/>
                <a:ea typeface="+mj-ea"/>
                <a:cs typeface="+mj-cs"/>
              </a:rPr>
              <a:t>                        Sensitivity experiments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altLang="zh-CN" sz="2400" dirty="0"/>
              <a:t>CTR        </a:t>
            </a:r>
            <a:r>
              <a:rPr lang="en-US" altLang="zh-CN" sz="2400" dirty="0" smtClean="0"/>
              <a:t>2 </a:t>
            </a:r>
            <a:r>
              <a:rPr lang="en-US" altLang="zh-CN" sz="2400" dirty="0"/>
              <a:t>nested domain dx=</a:t>
            </a:r>
            <a:r>
              <a:rPr lang="en-US" altLang="zh-CN" sz="2400" dirty="0" err="1"/>
              <a:t>dy</a:t>
            </a:r>
            <a:r>
              <a:rPr lang="en-US" altLang="zh-CN" sz="2400" dirty="0"/>
              <a:t>=9km   3km   1km</a:t>
            </a:r>
          </a:p>
          <a:p>
            <a:pPr>
              <a:defRPr/>
            </a:pPr>
            <a:r>
              <a:rPr lang="en-US" altLang="zh-CN" sz="2400" dirty="0" smtClean="0"/>
              <a:t>               Microphysics</a:t>
            </a:r>
            <a:r>
              <a:rPr lang="en-US" altLang="zh-CN" sz="2400" dirty="0"/>
              <a:t>:    </a:t>
            </a:r>
            <a:r>
              <a:rPr lang="en-US" altLang="zh-CN" sz="2400" dirty="0" err="1"/>
              <a:t>Milbrandt</a:t>
            </a:r>
            <a:r>
              <a:rPr lang="en-US" altLang="zh-CN" sz="2400" dirty="0"/>
              <a:t> 2-mom</a:t>
            </a:r>
          </a:p>
          <a:p>
            <a:pPr>
              <a:defRPr/>
            </a:pPr>
            <a:r>
              <a:rPr lang="en-US" altLang="zh-CN" sz="2400" dirty="0" smtClean="0"/>
              <a:t>               2005-6-10 </a:t>
            </a:r>
            <a:r>
              <a:rPr lang="en-US" altLang="zh-CN" sz="2400" dirty="0"/>
              <a:t>18:00:00---2005-6-11 18:00:00</a:t>
            </a:r>
            <a:r>
              <a:rPr lang="zh-CN" altLang="en-US" sz="2400" dirty="0"/>
              <a:t>（</a:t>
            </a:r>
            <a:r>
              <a:rPr lang="en-US" altLang="zh-CN" sz="2400" dirty="0"/>
              <a:t>UTC</a:t>
            </a:r>
            <a:r>
              <a:rPr lang="zh-CN" altLang="en-US" sz="2400" dirty="0"/>
              <a:t>）</a:t>
            </a:r>
          </a:p>
          <a:p>
            <a:pPr>
              <a:defRPr/>
            </a:pPr>
            <a:r>
              <a:rPr lang="en-US" altLang="zh-CN" sz="2400" dirty="0" smtClean="0"/>
              <a:t>                                    </a:t>
            </a:r>
            <a:endParaRPr lang="en-US" sz="2400" dirty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Reduce </a:t>
            </a:r>
            <a:r>
              <a:rPr lang="en-US" sz="2400" dirty="0"/>
              <a:t>initial </a:t>
            </a:r>
            <a:r>
              <a:rPr lang="en-US" sz="2400" dirty="0" err="1"/>
              <a:t>qvapor</a:t>
            </a:r>
            <a:r>
              <a:rPr lang="en-US" sz="2400" dirty="0"/>
              <a:t> by 10</a:t>
            </a:r>
            <a:r>
              <a:rPr lang="en-US" sz="2400" dirty="0" smtClean="0"/>
              <a:t>%     </a:t>
            </a:r>
            <a:r>
              <a:rPr lang="en-US" altLang="zh-CN" sz="2400" dirty="0" smtClean="0"/>
              <a:t>run1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Increase initial </a:t>
            </a:r>
            <a:r>
              <a:rPr lang="en-US" sz="2400" dirty="0" err="1"/>
              <a:t>qvapor</a:t>
            </a:r>
            <a:r>
              <a:rPr lang="en-US" sz="2400" dirty="0"/>
              <a:t> by 5</a:t>
            </a:r>
            <a:r>
              <a:rPr lang="en-US" sz="2400" dirty="0" smtClean="0"/>
              <a:t>%      run2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Increase initial </a:t>
            </a:r>
            <a:r>
              <a:rPr lang="en-US" sz="2400" dirty="0" err="1"/>
              <a:t>qvapor</a:t>
            </a:r>
            <a:r>
              <a:rPr lang="en-US" sz="2400" dirty="0"/>
              <a:t> by 10</a:t>
            </a:r>
            <a:r>
              <a:rPr lang="en-US" sz="2400" dirty="0" smtClean="0"/>
              <a:t>%    run3</a:t>
            </a:r>
            <a:endParaRPr lang="en-US" sz="2400" dirty="0"/>
          </a:p>
          <a:p>
            <a:pPr>
              <a:defRPr/>
            </a:pPr>
            <a:endParaRPr 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3528392" cy="327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387350"/>
            <a:ext cx="474027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-327025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2997200"/>
            <a:ext cx="47974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3024188"/>
            <a:ext cx="4652962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23728" y="-1086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CTR</a:t>
            </a:r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28184" y="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 10%</a:t>
            </a:r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228184" y="3273127"/>
            <a:ext cx="166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10%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691680" y="32849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5%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grpSp>
        <p:nvGrpSpPr>
          <p:cNvPr id="16" name="组合 15"/>
          <p:cNvGrpSpPr/>
          <p:nvPr/>
        </p:nvGrpSpPr>
        <p:grpSpPr>
          <a:xfrm>
            <a:off x="34925" y="3280694"/>
            <a:ext cx="4537073" cy="3515624"/>
            <a:chOff x="34925" y="3280694"/>
            <a:chExt cx="4537073" cy="3515624"/>
          </a:xfrm>
        </p:grpSpPr>
        <p:pic>
          <p:nvPicPr>
            <p:cNvPr id="19462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1395" r="8147" b="6795"/>
            <a:stretch>
              <a:fillRect/>
            </a:stretch>
          </p:blipFill>
          <p:spPr bwMode="auto">
            <a:xfrm>
              <a:off x="34925" y="3280694"/>
              <a:ext cx="4321051" cy="338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本框 20"/>
            <p:cNvSpPr txBox="1"/>
            <p:nvPr/>
          </p:nvSpPr>
          <p:spPr>
            <a:xfrm>
              <a:off x="395535" y="6542402"/>
              <a:ext cx="417646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18             22                  03                 08                 13                 18</a:t>
              </a:r>
              <a:endParaRPr lang="en-US" sz="1050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71999" y="3212977"/>
            <a:ext cx="4572001" cy="3583341"/>
            <a:chOff x="4571999" y="3206645"/>
            <a:chExt cx="4536505" cy="3601712"/>
          </a:xfrm>
        </p:grpSpPr>
        <p:pic>
          <p:nvPicPr>
            <p:cNvPr id="19461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4" r="8147" b="6795"/>
            <a:stretch>
              <a:fillRect/>
            </a:stretch>
          </p:blipFill>
          <p:spPr bwMode="auto">
            <a:xfrm>
              <a:off x="4571999" y="3206645"/>
              <a:ext cx="4260689" cy="344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21"/>
            <p:cNvSpPr txBox="1"/>
            <p:nvPr/>
          </p:nvSpPr>
          <p:spPr>
            <a:xfrm>
              <a:off x="4929808" y="6553139"/>
              <a:ext cx="4178696" cy="255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18            22                  03                 08                 13                18</a:t>
              </a:r>
              <a:endParaRPr lang="en-US" sz="1050" b="1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0" y="-99392"/>
            <a:ext cx="4382422" cy="3406444"/>
            <a:chOff x="0" y="-99392"/>
            <a:chExt cx="4382422" cy="3406444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-99392"/>
              <a:ext cx="4382422" cy="3406444"/>
              <a:chOff x="0" y="-99392"/>
              <a:chExt cx="4382422" cy="3406444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0" y="-99392"/>
                <a:ext cx="4382422" cy="3307358"/>
                <a:chOff x="-98454" y="913730"/>
                <a:chExt cx="5966597" cy="4863724"/>
              </a:xfrm>
            </p:grpSpPr>
            <p:pic>
              <p:nvPicPr>
                <p:cNvPr id="19459" name="图片 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16" t="-1128" r="7524" b="5717"/>
                <a:stretch>
                  <a:fillRect/>
                </a:stretch>
              </p:blipFill>
              <p:spPr bwMode="auto">
                <a:xfrm>
                  <a:off x="-98454" y="913730"/>
                  <a:ext cx="5966597" cy="4863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" name="直接连接符 2"/>
                <p:cNvCxnSpPr/>
                <p:nvPr/>
              </p:nvCxnSpPr>
              <p:spPr>
                <a:xfrm flipH="1">
                  <a:off x="2699792" y="1692276"/>
                  <a:ext cx="72008" cy="3824956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文本框 13"/>
              <p:cNvSpPr txBox="1"/>
              <p:nvPr/>
            </p:nvSpPr>
            <p:spPr>
              <a:xfrm>
                <a:off x="395536" y="3053136"/>
                <a:ext cx="396044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/>
                  <a:t>19             23                  04                 09                 14              </a:t>
                </a:r>
                <a:endParaRPr lang="en-US" sz="1050" b="1" dirty="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457200" y="430023"/>
              <a:ext cx="1174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6-11_05:00:00</a:t>
              </a:r>
              <a:endParaRPr lang="en-US" sz="1200" b="1" dirty="0"/>
            </a:p>
          </p:txBody>
        </p:sp>
        <p:sp>
          <p:nvSpPr>
            <p:cNvPr id="23" name="右箭头 22"/>
            <p:cNvSpPr/>
            <p:nvPr/>
          </p:nvSpPr>
          <p:spPr>
            <a:xfrm>
              <a:off x="1631727" y="502031"/>
              <a:ext cx="338244" cy="118657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55977" y="-33412"/>
            <a:ext cx="4330824" cy="3263446"/>
            <a:chOff x="4355976" y="-33412"/>
            <a:chExt cx="4348787" cy="3356288"/>
          </a:xfrm>
        </p:grpSpPr>
        <p:grpSp>
          <p:nvGrpSpPr>
            <p:cNvPr id="13" name="组合 12"/>
            <p:cNvGrpSpPr/>
            <p:nvPr/>
          </p:nvGrpSpPr>
          <p:grpSpPr>
            <a:xfrm>
              <a:off x="4355976" y="-33412"/>
              <a:ext cx="4263466" cy="3241378"/>
              <a:chOff x="1645591" y="542652"/>
              <a:chExt cx="6382793" cy="4846017"/>
            </a:xfrm>
          </p:grpSpPr>
          <p:pic>
            <p:nvPicPr>
              <p:cNvPr id="19460" name="图片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5" t="209" r="7567" b="5740"/>
              <a:stretch>
                <a:fillRect/>
              </a:stretch>
            </p:blipFill>
            <p:spPr bwMode="auto">
              <a:xfrm>
                <a:off x="1645591" y="542652"/>
                <a:ext cx="6382793" cy="4846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直接连接符 5"/>
              <p:cNvCxnSpPr/>
              <p:nvPr/>
            </p:nvCxnSpPr>
            <p:spPr>
              <a:xfrm>
                <a:off x="4788024" y="918146"/>
                <a:ext cx="17341" cy="4239046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文本框 19"/>
            <p:cNvSpPr txBox="1"/>
            <p:nvPr/>
          </p:nvSpPr>
          <p:spPr>
            <a:xfrm>
              <a:off x="4805987" y="3068960"/>
              <a:ext cx="389877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19             23                04                 09                 14              </a:t>
              </a:r>
              <a:endParaRPr lang="en-US" sz="105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714898" y="1450347"/>
            <a:ext cx="5190904" cy="3634837"/>
            <a:chOff x="4714898" y="44624"/>
            <a:chExt cx="5190904" cy="3634837"/>
          </a:xfrm>
        </p:grpSpPr>
        <p:grpSp>
          <p:nvGrpSpPr>
            <p:cNvPr id="15" name="组合 14"/>
            <p:cNvGrpSpPr/>
            <p:nvPr/>
          </p:nvGrpSpPr>
          <p:grpSpPr>
            <a:xfrm>
              <a:off x="4714898" y="44624"/>
              <a:ext cx="4537622" cy="3466679"/>
              <a:chOff x="2051720" y="1720552"/>
              <a:chExt cx="5400600" cy="4372744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051720" y="1720552"/>
                <a:ext cx="5328592" cy="4372743"/>
                <a:chOff x="1835696" y="476672"/>
                <a:chExt cx="6624736" cy="5832648"/>
              </a:xfrm>
            </p:grpSpPr>
            <p:grpSp>
              <p:nvGrpSpPr>
                <p:cNvPr id="7" name="组合 6"/>
                <p:cNvGrpSpPr/>
                <p:nvPr/>
              </p:nvGrpSpPr>
              <p:grpSpPr>
                <a:xfrm>
                  <a:off x="1835696" y="476672"/>
                  <a:ext cx="6624736" cy="5832648"/>
                  <a:chOff x="1835696" y="836712"/>
                  <a:chExt cx="6788819" cy="5832648"/>
                </a:xfrm>
              </p:grpSpPr>
              <p:pic>
                <p:nvPicPr>
                  <p:cNvPr id="5" name="图片 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72" t="2836" r="7800" b="7259"/>
                  <a:stretch/>
                </p:blipFill>
                <p:spPr>
                  <a:xfrm>
                    <a:off x="1835696" y="836712"/>
                    <a:ext cx="6788819" cy="5832648"/>
                  </a:xfrm>
                  <a:prstGeom prst="rect">
                    <a:avLst/>
                  </a:prstGeom>
                </p:spPr>
              </p:pic>
              <p:sp>
                <p:nvSpPr>
                  <p:cNvPr id="6" name="矩形 5"/>
                  <p:cNvSpPr/>
                  <p:nvPr/>
                </p:nvSpPr>
                <p:spPr>
                  <a:xfrm>
                    <a:off x="4572000" y="836712"/>
                    <a:ext cx="1512168" cy="216024"/>
                  </a:xfrm>
                  <a:prstGeom prst="rect">
                    <a:avLst/>
                  </a:prstGeom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" name="矩形 7"/>
                <p:cNvSpPr/>
                <p:nvPr/>
              </p:nvSpPr>
              <p:spPr>
                <a:xfrm>
                  <a:off x="6660232" y="1124744"/>
                  <a:ext cx="1296144" cy="4752528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矩形 13"/>
              <p:cNvSpPr/>
              <p:nvPr/>
            </p:nvSpPr>
            <p:spPr>
              <a:xfrm>
                <a:off x="2267744" y="5949280"/>
                <a:ext cx="5184576" cy="144016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5081266" y="3371684"/>
              <a:ext cx="48245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21:00   00:20   03:40  07:00 </a:t>
              </a:r>
              <a:r>
                <a:rPr lang="en-US" altLang="zh-CN" sz="1400" dirty="0" smtClean="0"/>
                <a:t>10</a:t>
              </a:r>
              <a:r>
                <a:rPr lang="en-US" sz="1400" dirty="0" smtClean="0"/>
                <a:t>:20 13:40   17:00</a:t>
              </a:r>
              <a:endParaRPr lang="en-US" sz="14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0286" y="1331411"/>
            <a:ext cx="4613722" cy="3681765"/>
            <a:chOff x="30286" y="35267"/>
            <a:chExt cx="4613722" cy="3681765"/>
          </a:xfrm>
        </p:grpSpPr>
        <p:grpSp>
          <p:nvGrpSpPr>
            <p:cNvPr id="18" name="组合 17"/>
            <p:cNvGrpSpPr/>
            <p:nvPr/>
          </p:nvGrpSpPr>
          <p:grpSpPr>
            <a:xfrm>
              <a:off x="30286" y="96887"/>
              <a:ext cx="4613722" cy="3620145"/>
              <a:chOff x="30286" y="44624"/>
              <a:chExt cx="4613722" cy="3620145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0286" y="44624"/>
                <a:ext cx="4613722" cy="3483768"/>
                <a:chOff x="30286" y="17240"/>
                <a:chExt cx="4613722" cy="3483768"/>
              </a:xfrm>
            </p:grpSpPr>
            <p:grpSp>
              <p:nvGrpSpPr>
                <p:cNvPr id="4" name="组合 3"/>
                <p:cNvGrpSpPr/>
                <p:nvPr/>
              </p:nvGrpSpPr>
              <p:grpSpPr>
                <a:xfrm>
                  <a:off x="30286" y="17240"/>
                  <a:ext cx="4613722" cy="3483768"/>
                  <a:chOff x="30286" y="881336"/>
                  <a:chExt cx="7382938" cy="5976664"/>
                </a:xfrm>
              </p:grpSpPr>
              <p:pic>
                <p:nvPicPr>
                  <p:cNvPr id="2" name="图片 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9" t="1395" r="6872" b="6795"/>
                  <a:stretch/>
                </p:blipFill>
                <p:spPr>
                  <a:xfrm>
                    <a:off x="30286" y="881336"/>
                    <a:ext cx="7382938" cy="5976664"/>
                  </a:xfrm>
                  <a:prstGeom prst="rect">
                    <a:avLst/>
                  </a:prstGeom>
                </p:spPr>
              </p:pic>
              <p:sp>
                <p:nvSpPr>
                  <p:cNvPr id="3" name="矩形 2"/>
                  <p:cNvSpPr/>
                  <p:nvPr/>
                </p:nvSpPr>
                <p:spPr>
                  <a:xfrm>
                    <a:off x="4644008" y="908720"/>
                    <a:ext cx="792088" cy="288032"/>
                  </a:xfrm>
                  <a:prstGeom prst="rect">
                    <a:avLst/>
                  </a:prstGeom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矩形 11"/>
                <p:cNvSpPr/>
                <p:nvPr/>
              </p:nvSpPr>
              <p:spPr>
                <a:xfrm>
                  <a:off x="251520" y="3356992"/>
                  <a:ext cx="4369642" cy="144016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文本框 9"/>
              <p:cNvSpPr txBox="1"/>
              <p:nvPr/>
            </p:nvSpPr>
            <p:spPr>
              <a:xfrm>
                <a:off x="467544" y="3356992"/>
                <a:ext cx="40324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21:00   00:20   03:40  07:00 </a:t>
                </a:r>
                <a:r>
                  <a:rPr lang="en-US" altLang="zh-CN" sz="1400" dirty="0" smtClean="0"/>
                  <a:t>10</a:t>
                </a:r>
                <a:r>
                  <a:rPr lang="en-US" sz="1400" dirty="0" smtClean="0"/>
                  <a:t>:20 13:40   17:00</a:t>
                </a:r>
                <a:endParaRPr lang="en-US" sz="1400" dirty="0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2843808" y="35267"/>
              <a:ext cx="564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40</a:t>
              </a:r>
              <a:endParaRPr lang="en-US" sz="1400" b="1" dirty="0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652120" y="568273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W&lt;-2m/s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948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9" t="12796" r="17450" b="29000"/>
          <a:stretch/>
        </p:blipFill>
        <p:spPr>
          <a:xfrm>
            <a:off x="-1" y="10864"/>
            <a:ext cx="3736115" cy="3361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3250" r="18500" b="29001"/>
          <a:stretch/>
        </p:blipFill>
        <p:spPr>
          <a:xfrm>
            <a:off x="3707904" y="44624"/>
            <a:ext cx="3600400" cy="33003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0" y="3372338"/>
            <a:ext cx="3736561" cy="3369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707904" y="3388652"/>
            <a:ext cx="3679755" cy="3317813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877895"/>
              </p:ext>
            </p:extLst>
          </p:nvPr>
        </p:nvGraphicFramePr>
        <p:xfrm>
          <a:off x="7644680" y="116632"/>
          <a:ext cx="139181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908"/>
                <a:gridCol w="695908"/>
              </a:tblGrid>
              <a:tr h="3319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CTR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1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+10%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308304" y="1412776"/>
            <a:ext cx="1907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Color---- </a:t>
            </a:r>
            <a:r>
              <a:rPr lang="el-GR" sz="1600" dirty="0" smtClean="0"/>
              <a:t>θ</a:t>
            </a:r>
            <a:r>
              <a:rPr lang="en-US" sz="1600" baseline="-25000" dirty="0" smtClean="0"/>
              <a:t>e   </a:t>
            </a:r>
            <a:r>
              <a:rPr lang="en-US" sz="1600" dirty="0" smtClean="0"/>
              <a:t>(</a:t>
            </a:r>
            <a:r>
              <a:rPr lang="en-US" sz="1600" dirty="0"/>
              <a:t>2km)</a:t>
            </a:r>
          </a:p>
          <a:p>
            <a:r>
              <a:rPr lang="en-US" sz="1600" dirty="0" smtClean="0"/>
              <a:t>Line  ---- </a:t>
            </a:r>
            <a:r>
              <a:rPr lang="en-US" sz="1600" dirty="0" err="1" smtClean="0"/>
              <a:t>mdbz</a:t>
            </a:r>
            <a:r>
              <a:rPr lang="en-US" sz="1600" dirty="0" smtClean="0"/>
              <a:t>(25)</a:t>
            </a:r>
          </a:p>
          <a:p>
            <a:r>
              <a:rPr lang="en-US" sz="1600" dirty="0" smtClean="0"/>
              <a:t>Arrow----10m wind</a:t>
            </a:r>
            <a:endParaRPr lang="en-US" sz="1600" dirty="0"/>
          </a:p>
        </p:txBody>
      </p:sp>
      <p:sp>
        <p:nvSpPr>
          <p:cNvPr id="8" name="文本框 7"/>
          <p:cNvSpPr txBox="1"/>
          <p:nvPr/>
        </p:nvSpPr>
        <p:spPr>
          <a:xfrm>
            <a:off x="7308304" y="270892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2005-6-11_01:00:00</a:t>
            </a:r>
            <a:endParaRPr lang="en-US" sz="1400" b="1" dirty="0"/>
          </a:p>
        </p:txBody>
      </p:sp>
      <p:grpSp>
        <p:nvGrpSpPr>
          <p:cNvPr id="9" name="组合 8"/>
          <p:cNvGrpSpPr/>
          <p:nvPr/>
        </p:nvGrpSpPr>
        <p:grpSpPr>
          <a:xfrm>
            <a:off x="912458" y="0"/>
            <a:ext cx="5819782" cy="4653136"/>
            <a:chOff x="3636200" y="11436"/>
            <a:chExt cx="7522264" cy="648072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0" t="12200" r="15350" b="29000"/>
            <a:stretch/>
          </p:blipFill>
          <p:spPr>
            <a:xfrm>
              <a:off x="3636200" y="11436"/>
              <a:ext cx="7522264" cy="648072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876256" y="2708920"/>
              <a:ext cx="3168352" cy="2808312"/>
            </a:xfrm>
            <a:prstGeom prst="rect">
              <a:avLst/>
            </a:prstGeom>
            <a:noFill/>
            <a:ln w="28575">
              <a:solidFill>
                <a:srgbClr val="8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91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2669" r="17450" b="29000"/>
          <a:stretch/>
        </p:blipFill>
        <p:spPr>
          <a:xfrm>
            <a:off x="1" y="52196"/>
            <a:ext cx="3707863" cy="33768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667986" y="81820"/>
            <a:ext cx="3712326" cy="3347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2140" y="3429000"/>
            <a:ext cx="3675724" cy="3314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665435" y="3456813"/>
            <a:ext cx="3714877" cy="334947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308304" y="270892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2005-6-11_02:00:00</a:t>
            </a:r>
            <a:endParaRPr lang="en-US" sz="1400" b="1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73652"/>
              </p:ext>
            </p:extLst>
          </p:nvPr>
        </p:nvGraphicFramePr>
        <p:xfrm>
          <a:off x="7644680" y="116632"/>
          <a:ext cx="139181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908"/>
                <a:gridCol w="695908"/>
              </a:tblGrid>
              <a:tr h="3319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CTR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1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+10%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t="12788" r="17450" b="29000"/>
          <a:stretch/>
        </p:blipFill>
        <p:spPr>
          <a:xfrm>
            <a:off x="0" y="-1"/>
            <a:ext cx="3755292" cy="33883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803665" y="33604"/>
            <a:ext cx="3720663" cy="33546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1711" y="3429000"/>
            <a:ext cx="3753581" cy="33843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250" r="17450" b="29001"/>
          <a:stretch/>
        </p:blipFill>
        <p:spPr>
          <a:xfrm>
            <a:off x="3779912" y="3429000"/>
            <a:ext cx="3753581" cy="338437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52320" y="270892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2005-6-11_03:00:00</a:t>
            </a:r>
            <a:endParaRPr lang="en-US" sz="1400" b="1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73652"/>
              </p:ext>
            </p:extLst>
          </p:nvPr>
        </p:nvGraphicFramePr>
        <p:xfrm>
          <a:off x="7644680" y="116632"/>
          <a:ext cx="139181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908"/>
                <a:gridCol w="695908"/>
              </a:tblGrid>
              <a:tr h="3319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CTR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31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+10%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3453</TotalTime>
  <Pages>0</Pages>
  <Words>234</Words>
  <Characters>0</Characters>
  <Application>Microsoft Office PowerPoint</Application>
  <DocSecurity>0</DocSecurity>
  <PresentationFormat>全屏显示(4:3)</PresentationFormat>
  <Lines>0</Lines>
  <Paragraphs>72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黑体</vt:lpstr>
      <vt:lpstr>宋体</vt:lpstr>
      <vt:lpstr>草檀斋毛泽东字体</vt:lpstr>
      <vt:lpstr>Arial</vt:lpstr>
      <vt:lpstr>Calibri</vt:lpstr>
      <vt:lpstr>1_Office 主题</vt:lpstr>
      <vt:lpstr>4_Office 主题</vt:lpstr>
      <vt:lpstr>Previous work</vt:lpstr>
      <vt:lpstr>Impact of environmental factors and microphysics on hail production (real case simulation and sensitivity experiments using WRF)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Next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硕士论文答辩PPT模板</dc:title>
  <dc:subject>PPT无忧专业PPT资源网站</dc:subject>
  <dc:creator>ppt5u.com</dc:creator>
  <cp:keywords>PPT模板 PPT专业模板 精品PPT模板</cp:keywords>
  <dc:description>PPT无忧（www.ppt5u.com）专业PPT资源网站，免费提供精美的PPT模板，课件，素材下载以及PPT相关技巧。</dc:description>
  <cp:lastModifiedBy>Mingxin Li</cp:lastModifiedBy>
  <cp:revision>210</cp:revision>
  <cp:lastPrinted>1899-12-30T00:00:00Z</cp:lastPrinted>
  <dcterms:created xsi:type="dcterms:W3CDTF">2010-05-15T12:35:33Z</dcterms:created>
  <dcterms:modified xsi:type="dcterms:W3CDTF">2015-12-11T16:06:28Z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2052-6.5.0.1966</vt:lpwstr>
  </property>
</Properties>
</file>