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Microsoft_Equation1.bin" ContentType="application/vnd.openxmlformats-officedocument.oleObject"/>
  <Override PartName="/ppt/embeddings/Microsoft_Equation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4" r:id="rId1"/>
  </p:sldMasterIdLst>
  <p:notesMasterIdLst>
    <p:notesMasterId r:id="rId17"/>
  </p:notesMasterIdLst>
  <p:sldIdLst>
    <p:sldId id="258" r:id="rId2"/>
    <p:sldId id="256" r:id="rId3"/>
    <p:sldId id="257" r:id="rId4"/>
    <p:sldId id="261" r:id="rId5"/>
    <p:sldId id="259" r:id="rId6"/>
    <p:sldId id="260" r:id="rId7"/>
    <p:sldId id="263" r:id="rId8"/>
    <p:sldId id="264" r:id="rId9"/>
    <p:sldId id="262" r:id="rId10"/>
    <p:sldId id="265" r:id="rId11"/>
    <p:sldId id="267" r:id="rId12"/>
    <p:sldId id="266" r:id="rId13"/>
    <p:sldId id="269" r:id="rId14"/>
    <p:sldId id="268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73" d="100"/>
          <a:sy n="173" d="100"/>
        </p:scale>
        <p:origin x="-8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7.emf"/><Relationship Id="rId1" Type="http://schemas.openxmlformats.org/officeDocument/2006/relationships/image" Target="../media/image24.png"/><Relationship Id="rId2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33551B-63EC-D445-9EB3-8AF33B5F8D93}" type="datetimeFigureOut">
              <a:rPr lang="en-US" smtClean="0"/>
              <a:t>12/10/15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58D35E-1ACA-F647-A7A1-9146DA609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210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1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Initial wind and Skew-T profile of our simulation.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62E84-9D1A-7D4F-816A-FDA20B0CE82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63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49B79-0ED3-004F-898B-065BBA659258}" type="datetimeFigureOut">
              <a:rPr lang="en-US" smtClean="0"/>
              <a:t>12/10/15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6408A-B783-4A4A-96AF-C21203C1B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14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49B79-0ED3-004F-898B-065BBA659258}" type="datetimeFigureOut">
              <a:rPr lang="en-US" smtClean="0"/>
              <a:t>12/10/15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6408A-B783-4A4A-96AF-C21203C1B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543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49B79-0ED3-004F-898B-065BBA659258}" type="datetimeFigureOut">
              <a:rPr lang="en-US" smtClean="0"/>
              <a:t>12/10/15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6408A-B783-4A4A-96AF-C21203C1B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23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49B79-0ED3-004F-898B-065BBA659258}" type="datetimeFigureOut">
              <a:rPr lang="en-US" smtClean="0"/>
              <a:t>12/10/15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6408A-B783-4A4A-96AF-C21203C1B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233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49B79-0ED3-004F-898B-065BBA659258}" type="datetimeFigureOut">
              <a:rPr lang="en-US" smtClean="0"/>
              <a:t>12/10/15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6408A-B783-4A4A-96AF-C21203C1B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8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49B79-0ED3-004F-898B-065BBA659258}" type="datetimeFigureOut">
              <a:rPr lang="en-US" smtClean="0"/>
              <a:t>12/10/15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6408A-B783-4A4A-96AF-C21203C1B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133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49B79-0ED3-004F-898B-065BBA659258}" type="datetimeFigureOut">
              <a:rPr lang="en-US" smtClean="0"/>
              <a:t>12/10/15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6408A-B783-4A4A-96AF-C21203C1B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435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49B79-0ED3-004F-898B-065BBA659258}" type="datetimeFigureOut">
              <a:rPr lang="en-US" smtClean="0"/>
              <a:t>12/10/15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6408A-B783-4A4A-96AF-C21203C1B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893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49B79-0ED3-004F-898B-065BBA659258}" type="datetimeFigureOut">
              <a:rPr lang="en-US" smtClean="0"/>
              <a:t>12/10/15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6408A-B783-4A4A-96AF-C21203C1B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193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49B79-0ED3-004F-898B-065BBA659258}" type="datetimeFigureOut">
              <a:rPr lang="en-US" smtClean="0"/>
              <a:t>12/10/15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6408A-B783-4A4A-96AF-C21203C1B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873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49B79-0ED3-004F-898B-065BBA659258}" type="datetimeFigureOut">
              <a:rPr lang="en-US" smtClean="0"/>
              <a:t>12/10/15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6408A-B783-4A4A-96AF-C21203C1B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230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49B79-0ED3-004F-898B-065BBA659258}" type="datetimeFigureOut">
              <a:rPr lang="en-US" smtClean="0"/>
              <a:t>12/10/15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6408A-B783-4A4A-96AF-C21203C1B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29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5" Type="http://schemas.openxmlformats.org/officeDocument/2006/relationships/image" Target="../media/image21.emf"/><Relationship Id="rId6" Type="http://schemas.openxmlformats.org/officeDocument/2006/relationships/image" Target="../media/image22.emf"/><Relationship Id="rId7" Type="http://schemas.openxmlformats.org/officeDocument/2006/relationships/image" Target="../media/image23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24.png"/><Relationship Id="rId5" Type="http://schemas.openxmlformats.org/officeDocument/2006/relationships/oleObject" Target="../embeddings/Microsoft_Equation1.bin"/><Relationship Id="rId6" Type="http://schemas.openxmlformats.org/officeDocument/2006/relationships/image" Target="../media/image25.emf"/><Relationship Id="rId7" Type="http://schemas.openxmlformats.org/officeDocument/2006/relationships/oleObject" Target="../embeddings/Microsoft_Equation2.bin"/><Relationship Id="rId8" Type="http://schemas.openxmlformats.org/officeDocument/2006/relationships/image" Target="../media/image26.emf"/><Relationship Id="rId9" Type="http://schemas.openxmlformats.org/officeDocument/2006/relationships/package" Target="../embeddings/Microsoft_Word_Document2.docx"/><Relationship Id="rId10" Type="http://schemas.openxmlformats.org/officeDocument/2006/relationships/image" Target="../media/image2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5" Type="http://schemas.openxmlformats.org/officeDocument/2006/relationships/image" Target="../media/image31.emf"/><Relationship Id="rId6" Type="http://schemas.openxmlformats.org/officeDocument/2006/relationships/image" Target="../media/image32.emf"/><Relationship Id="rId7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4" Type="http://schemas.openxmlformats.org/officeDocument/2006/relationships/image" Target="../media/image35.emf"/><Relationship Id="rId5" Type="http://schemas.openxmlformats.org/officeDocument/2006/relationships/image" Target="../media/image36.emf"/><Relationship Id="rId6" Type="http://schemas.openxmlformats.org/officeDocument/2006/relationships/image" Target="../media/image37.emf"/><Relationship Id="rId7" Type="http://schemas.openxmlformats.org/officeDocument/2006/relationships/image" Target="../media/image38.emf"/><Relationship Id="rId8" Type="http://schemas.openxmlformats.org/officeDocument/2006/relationships/image" Target="../media/image39.emf"/><Relationship Id="rId9" Type="http://schemas.openxmlformats.org/officeDocument/2006/relationships/image" Target="../media/image40.emf"/><Relationship Id="rId10" Type="http://schemas.openxmlformats.org/officeDocument/2006/relationships/image" Target="../media/image41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5179" y="1528568"/>
            <a:ext cx="68563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Contributions of moist convection and internal gravity waves to building the atmospheric “-5/3” kinetic energy spectra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35382" y="3993312"/>
            <a:ext cx="3758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/>
                <a:cs typeface="Arial"/>
              </a:rPr>
              <a:t>Y</a:t>
            </a:r>
            <a:r>
              <a:rPr lang="en-US" b="1" dirty="0" smtClean="0">
                <a:latin typeface="Arial"/>
                <a:cs typeface="Arial"/>
              </a:rPr>
              <a:t>. </a:t>
            </a:r>
            <a:r>
              <a:rPr lang="en-US" b="1" dirty="0" err="1" smtClean="0">
                <a:latin typeface="Arial"/>
                <a:cs typeface="Arial"/>
              </a:rPr>
              <a:t>Qiang</a:t>
            </a:r>
            <a:r>
              <a:rPr lang="en-US" b="1" dirty="0" smtClean="0">
                <a:latin typeface="Arial"/>
                <a:cs typeface="Arial"/>
              </a:rPr>
              <a:t> Sun</a:t>
            </a:r>
          </a:p>
          <a:p>
            <a:pPr algn="ctr"/>
            <a:endParaRPr lang="en-US" b="1" dirty="0" smtClean="0">
              <a:latin typeface="Arial"/>
              <a:cs typeface="Arial"/>
            </a:endParaRPr>
          </a:p>
          <a:p>
            <a:pPr algn="ctr"/>
            <a:r>
              <a:rPr lang="en-US" b="1" dirty="0" smtClean="0">
                <a:latin typeface="Arial"/>
                <a:cs typeface="Arial"/>
              </a:rPr>
              <a:t>End of Semester </a:t>
            </a:r>
            <a:r>
              <a:rPr lang="en-US" b="1" dirty="0" err="1" smtClean="0">
                <a:latin typeface="Arial"/>
                <a:cs typeface="Arial"/>
              </a:rPr>
              <a:t>Groupmeeting</a:t>
            </a:r>
            <a:endParaRPr lang="en-US" b="1" dirty="0" smtClean="0">
              <a:latin typeface="Arial"/>
              <a:cs typeface="Arial"/>
            </a:endParaRPr>
          </a:p>
          <a:p>
            <a:pPr algn="ctr"/>
            <a:r>
              <a:rPr lang="en-US" b="1" dirty="0" smtClean="0">
                <a:latin typeface="Arial"/>
                <a:cs typeface="Arial"/>
              </a:rPr>
              <a:t>2015-12-11</a:t>
            </a:r>
            <a:endParaRPr lang="en-US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9092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ot_Ek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1" t="21411" r="11504" b="23465"/>
          <a:stretch/>
        </p:blipFill>
        <p:spPr>
          <a:xfrm>
            <a:off x="367045" y="1409404"/>
            <a:ext cx="4154945" cy="378043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69088" y="777876"/>
            <a:ext cx="4661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b="1" dirty="0" smtClean="0">
                <a:solidFill>
                  <a:srgbClr val="1A22C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Kinetic Energy Spectra in our Simulation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81222" y="2583909"/>
            <a:ext cx="569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k</a:t>
            </a:r>
            <a:r>
              <a:rPr lang="en-US" baseline="30000" dirty="0" smtClean="0"/>
              <a:t>-5/3</a:t>
            </a:r>
            <a:endParaRPr lang="en-US" dirty="0"/>
          </a:p>
        </p:txBody>
      </p:sp>
      <p:pic>
        <p:nvPicPr>
          <p:cNvPr id="5" name="Picture 4" descr="plot_dEkdt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7" t="21732" r="11654" b="23067"/>
          <a:stretch/>
        </p:blipFill>
        <p:spPr>
          <a:xfrm>
            <a:off x="4668808" y="1431430"/>
            <a:ext cx="4184309" cy="3785707"/>
          </a:xfrm>
          <a:prstGeom prst="rect">
            <a:avLst/>
          </a:prstGeom>
        </p:spPr>
      </p:pic>
      <p:pic>
        <p:nvPicPr>
          <p:cNvPr id="6" name="Picture 5" descr="plot_Dk_apd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79" t="27779" r="13235" b="57543"/>
          <a:stretch/>
        </p:blipFill>
        <p:spPr>
          <a:xfrm>
            <a:off x="5180216" y="3663083"/>
            <a:ext cx="692498" cy="1079459"/>
          </a:xfrm>
          <a:prstGeom prst="rect">
            <a:avLst/>
          </a:prstGeom>
        </p:spPr>
      </p:pic>
      <p:pic>
        <p:nvPicPr>
          <p:cNvPr id="7" name="Picture 6" descr="plot_Ek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93" t="27586" r="13259" b="59990"/>
          <a:stretch/>
        </p:blipFill>
        <p:spPr>
          <a:xfrm>
            <a:off x="3636497" y="1857185"/>
            <a:ext cx="759124" cy="101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82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ot_Ek_1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9" r="11325"/>
          <a:stretch/>
        </p:blipFill>
        <p:spPr>
          <a:xfrm>
            <a:off x="499181" y="95429"/>
            <a:ext cx="2767516" cy="4572000"/>
          </a:xfrm>
          <a:prstGeom prst="rect">
            <a:avLst/>
          </a:prstGeom>
        </p:spPr>
      </p:pic>
      <p:pic>
        <p:nvPicPr>
          <p:cNvPr id="3" name="Picture 2" descr="plot_Ek_2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5" r="11740"/>
          <a:stretch/>
        </p:blipFill>
        <p:spPr>
          <a:xfrm>
            <a:off x="3296061" y="95429"/>
            <a:ext cx="2767517" cy="4572000"/>
          </a:xfrm>
          <a:prstGeom prst="rect">
            <a:avLst/>
          </a:prstGeom>
        </p:spPr>
      </p:pic>
      <p:pic>
        <p:nvPicPr>
          <p:cNvPr id="4" name="Picture 3" descr="plot_Ek_3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7" r="11740"/>
          <a:stretch/>
        </p:blipFill>
        <p:spPr>
          <a:xfrm>
            <a:off x="6107624" y="95429"/>
            <a:ext cx="2774858" cy="4572000"/>
          </a:xfrm>
          <a:prstGeom prst="rect">
            <a:avLst/>
          </a:prstGeom>
        </p:spPr>
      </p:pic>
      <p:pic>
        <p:nvPicPr>
          <p:cNvPr id="7" name="Picture 6" descr="plot_dEkdt_3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7" r="11654"/>
          <a:stretch/>
        </p:blipFill>
        <p:spPr>
          <a:xfrm>
            <a:off x="6092943" y="2862853"/>
            <a:ext cx="2789539" cy="4572000"/>
          </a:xfrm>
          <a:prstGeom prst="rect">
            <a:avLst/>
          </a:prstGeom>
        </p:spPr>
      </p:pic>
      <p:pic>
        <p:nvPicPr>
          <p:cNvPr id="8" name="Picture 7" descr="plot_dEkdt_1.pdf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9" r="11532"/>
          <a:stretch/>
        </p:blipFill>
        <p:spPr>
          <a:xfrm>
            <a:off x="477157" y="2862853"/>
            <a:ext cx="2789540" cy="4572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063543" y="400971"/>
            <a:ext cx="5576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b="1" dirty="0" smtClean="0">
                <a:solidFill>
                  <a:srgbClr val="1A22C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Kinetic Energy Spectra At different vertical levels</a:t>
            </a:r>
            <a:endParaRPr lang="en-US" dirty="0"/>
          </a:p>
        </p:txBody>
      </p:sp>
      <p:pic>
        <p:nvPicPr>
          <p:cNvPr id="10" name="Picture 9" descr="plot_dEkdt_2.pdf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5" r="11654"/>
          <a:stretch/>
        </p:blipFill>
        <p:spPr>
          <a:xfrm>
            <a:off x="3296061" y="2862853"/>
            <a:ext cx="2784646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417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7865542"/>
              </p:ext>
            </p:extLst>
          </p:nvPr>
        </p:nvGraphicFramePr>
        <p:xfrm>
          <a:off x="-2890593" y="1669129"/>
          <a:ext cx="14306528" cy="8941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Document" r:id="rId3" imgW="5486400" imgH="342900" progId="Word.Document.12">
                  <p:embed/>
                </p:oleObj>
              </mc:Choice>
              <mc:Fallback>
                <p:oleObj name="Document" r:id="rId3" imgW="5486400" imgH="342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890593" y="1669129"/>
                        <a:ext cx="14306528" cy="8941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2239995"/>
              </p:ext>
            </p:extLst>
          </p:nvPr>
        </p:nvGraphicFramePr>
        <p:xfrm>
          <a:off x="1325563" y="3170771"/>
          <a:ext cx="3379787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Equation" r:id="rId5" imgW="2159000" imgH="876300" progId="Equation.3">
                  <p:embed/>
                </p:oleObj>
              </mc:Choice>
              <mc:Fallback>
                <p:oleObj name="Equation" r:id="rId5" imgW="2159000" imgH="876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25563" y="3170771"/>
                        <a:ext cx="3379787" cy="1368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8838504"/>
              </p:ext>
            </p:extLst>
          </p:nvPr>
        </p:nvGraphicFramePr>
        <p:xfrm>
          <a:off x="5089525" y="3314100"/>
          <a:ext cx="3022600" cy="1173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Equation" r:id="rId7" imgW="1866900" imgH="723900" progId="Equation.3">
                  <p:embed/>
                </p:oleObj>
              </mc:Choice>
              <mc:Fallback>
                <p:oleObj name="Equation" r:id="rId7" imgW="1866900" imgH="723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89525" y="3314100"/>
                        <a:ext cx="3022600" cy="1173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2378450" y="4487262"/>
            <a:ext cx="697384" cy="8390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624763" y="4375027"/>
            <a:ext cx="1262634" cy="888217"/>
          </a:xfrm>
          <a:prstGeom prst="straightConnector1">
            <a:avLst/>
          </a:prstGeom>
          <a:ln w="38100" cmpd="sng">
            <a:tailEnd type="arrow"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4037520"/>
              </p:ext>
            </p:extLst>
          </p:nvPr>
        </p:nvGraphicFramePr>
        <p:xfrm>
          <a:off x="-2613398" y="4955986"/>
          <a:ext cx="14306528" cy="8941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Document" r:id="rId9" imgW="5486400" imgH="342900" progId="Word.Document.12">
                  <p:embed/>
                </p:oleObj>
              </mc:Choice>
              <mc:Fallback>
                <p:oleObj name="Document" r:id="rId9" imgW="5486400" imgH="342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-2613398" y="4955986"/>
                        <a:ext cx="14306528" cy="8941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Arrow Connector 16"/>
          <p:cNvCxnSpPr/>
          <p:nvPr/>
        </p:nvCxnSpPr>
        <p:spPr>
          <a:xfrm flipH="1">
            <a:off x="2459199" y="2331683"/>
            <a:ext cx="1084694" cy="8390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017654" y="2391671"/>
            <a:ext cx="697384" cy="8390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121441" y="434016"/>
            <a:ext cx="5160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pectrum </a:t>
            </a:r>
            <a:r>
              <a:rPr lang="en-US" b="1" dirty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udget </a:t>
            </a:r>
            <a:r>
              <a:rPr lang="en-US" b="1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nalysis for Kinetic </a:t>
            </a:r>
            <a:r>
              <a:rPr lang="en-US" b="1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nergy</a:t>
            </a:r>
            <a:endParaRPr lang="en-US" b="1" dirty="0" smtClean="0">
              <a:solidFill>
                <a:srgbClr val="0000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6101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ot_Ak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5" r="13099"/>
          <a:stretch/>
        </p:blipFill>
        <p:spPr>
          <a:xfrm>
            <a:off x="505086" y="3"/>
            <a:ext cx="2660160" cy="4572000"/>
          </a:xfrm>
          <a:prstGeom prst="rect">
            <a:avLst/>
          </a:prstGeom>
        </p:spPr>
      </p:pic>
      <p:pic>
        <p:nvPicPr>
          <p:cNvPr id="3" name="Picture 2" descr="plot_Pk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0" r="13099"/>
          <a:stretch/>
        </p:blipFill>
        <p:spPr>
          <a:xfrm>
            <a:off x="3225379" y="3"/>
            <a:ext cx="2655349" cy="4572000"/>
          </a:xfrm>
          <a:prstGeom prst="rect">
            <a:avLst/>
          </a:prstGeom>
        </p:spPr>
      </p:pic>
      <p:pic>
        <p:nvPicPr>
          <p:cNvPr id="5" name="Picture 4" descr="plot_Tk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8" r="13235"/>
          <a:stretch/>
        </p:blipFill>
        <p:spPr>
          <a:xfrm>
            <a:off x="513747" y="2652521"/>
            <a:ext cx="2660161" cy="4572000"/>
          </a:xfrm>
          <a:prstGeom prst="rect">
            <a:avLst/>
          </a:prstGeom>
        </p:spPr>
      </p:pic>
      <p:pic>
        <p:nvPicPr>
          <p:cNvPr id="6" name="Picture 5" descr="plot_Bk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2" r="13099"/>
          <a:stretch/>
        </p:blipFill>
        <p:spPr>
          <a:xfrm>
            <a:off x="3210947" y="2652521"/>
            <a:ext cx="2669781" cy="4572000"/>
          </a:xfrm>
          <a:prstGeom prst="rect">
            <a:avLst/>
          </a:prstGeom>
        </p:spPr>
      </p:pic>
      <p:pic>
        <p:nvPicPr>
          <p:cNvPr id="7" name="Picture 6" descr="plot_Flux.pdf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3" r="13098"/>
          <a:stretch/>
        </p:blipFill>
        <p:spPr>
          <a:xfrm>
            <a:off x="5936046" y="2652521"/>
            <a:ext cx="2669781" cy="4572000"/>
          </a:xfrm>
          <a:prstGeom prst="rect">
            <a:avLst/>
          </a:prstGeom>
        </p:spPr>
      </p:pic>
      <p:pic>
        <p:nvPicPr>
          <p:cNvPr id="8" name="Picture 7" descr="plot_Dk_apd.pdf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9" t="10733" r="13237" b="20611"/>
          <a:stretch/>
        </p:blipFill>
        <p:spPr>
          <a:xfrm>
            <a:off x="5880729" y="490696"/>
            <a:ext cx="2725098" cy="313900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21441" y="434016"/>
            <a:ext cx="5160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pectrum </a:t>
            </a:r>
            <a:r>
              <a:rPr lang="en-US" b="1" dirty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udget </a:t>
            </a:r>
            <a:r>
              <a:rPr lang="en-US" b="1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nalysis for Kinetic </a:t>
            </a:r>
            <a:r>
              <a:rPr lang="en-US" b="1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nergy</a:t>
            </a:r>
            <a:endParaRPr lang="en-US" b="1" dirty="0" smtClean="0">
              <a:solidFill>
                <a:srgbClr val="0000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015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ot_Tk_1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9" r="11630"/>
          <a:stretch/>
        </p:blipFill>
        <p:spPr>
          <a:xfrm>
            <a:off x="697388" y="-528524"/>
            <a:ext cx="2444517" cy="4114800"/>
          </a:xfrm>
          <a:prstGeom prst="rect">
            <a:avLst/>
          </a:prstGeom>
        </p:spPr>
      </p:pic>
      <p:pic>
        <p:nvPicPr>
          <p:cNvPr id="3" name="Picture 2" descr="plot_Bk_1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0" r="11861"/>
          <a:stretch/>
        </p:blipFill>
        <p:spPr>
          <a:xfrm>
            <a:off x="3325427" y="-528524"/>
            <a:ext cx="2429836" cy="4114800"/>
          </a:xfrm>
          <a:prstGeom prst="rect">
            <a:avLst/>
          </a:prstGeom>
        </p:spPr>
      </p:pic>
      <p:pic>
        <p:nvPicPr>
          <p:cNvPr id="4" name="Picture 3" descr="plot_Flux_1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8" r="11861"/>
          <a:stretch/>
        </p:blipFill>
        <p:spPr>
          <a:xfrm>
            <a:off x="5916760" y="-528524"/>
            <a:ext cx="2437176" cy="4114800"/>
          </a:xfrm>
          <a:prstGeom prst="rect">
            <a:avLst/>
          </a:prstGeom>
        </p:spPr>
      </p:pic>
      <p:pic>
        <p:nvPicPr>
          <p:cNvPr id="5" name="Picture 4" descr="plot_Tk_2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8" r="11861"/>
          <a:stretch/>
        </p:blipFill>
        <p:spPr>
          <a:xfrm>
            <a:off x="704729" y="1499512"/>
            <a:ext cx="2437176" cy="4114800"/>
          </a:xfrm>
          <a:prstGeom prst="rect">
            <a:avLst/>
          </a:prstGeom>
        </p:spPr>
      </p:pic>
      <p:pic>
        <p:nvPicPr>
          <p:cNvPr id="6" name="Picture 5" descr="plot_Bk_2.pdf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8" r="11861"/>
          <a:stretch/>
        </p:blipFill>
        <p:spPr>
          <a:xfrm>
            <a:off x="3325427" y="1499512"/>
            <a:ext cx="2437176" cy="4114800"/>
          </a:xfrm>
          <a:prstGeom prst="rect">
            <a:avLst/>
          </a:prstGeom>
        </p:spPr>
      </p:pic>
      <p:pic>
        <p:nvPicPr>
          <p:cNvPr id="7" name="Picture 6" descr="plot_Flux_2.pdf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8" r="11324"/>
          <a:stretch/>
        </p:blipFill>
        <p:spPr>
          <a:xfrm>
            <a:off x="5916760" y="1499512"/>
            <a:ext cx="2451124" cy="4114800"/>
          </a:xfrm>
          <a:prstGeom prst="rect">
            <a:avLst/>
          </a:prstGeom>
        </p:spPr>
      </p:pic>
      <p:pic>
        <p:nvPicPr>
          <p:cNvPr id="8" name="Picture 7" descr="plot_Tk_3.pdf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2" r="11629"/>
          <a:stretch/>
        </p:blipFill>
        <p:spPr>
          <a:xfrm>
            <a:off x="631320" y="3527548"/>
            <a:ext cx="2510585" cy="4114800"/>
          </a:xfrm>
          <a:prstGeom prst="rect">
            <a:avLst/>
          </a:prstGeom>
        </p:spPr>
      </p:pic>
      <p:pic>
        <p:nvPicPr>
          <p:cNvPr id="9" name="Picture 8" descr="plot_Bk_3.pdf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3" r="11630"/>
          <a:stretch/>
        </p:blipFill>
        <p:spPr>
          <a:xfrm>
            <a:off x="3259358" y="3520207"/>
            <a:ext cx="2503245" cy="4114800"/>
          </a:xfrm>
          <a:prstGeom prst="rect">
            <a:avLst/>
          </a:prstGeom>
        </p:spPr>
      </p:pic>
      <p:pic>
        <p:nvPicPr>
          <p:cNvPr id="10" name="Picture 9" descr="plot_Flux_3.pdf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0" r="11630"/>
          <a:stretch/>
        </p:blipFill>
        <p:spPr>
          <a:xfrm>
            <a:off x="5836009" y="3520207"/>
            <a:ext cx="2517927" cy="41148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388807" y="-5862"/>
            <a:ext cx="6495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Results for Different levels</a:t>
            </a:r>
            <a:endParaRPr lang="en-US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4142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4770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llochSmith09a_web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0" t="24517" r="26442" b="33605"/>
          <a:stretch/>
        </p:blipFill>
        <p:spPr>
          <a:xfrm>
            <a:off x="1977082" y="1317938"/>
            <a:ext cx="4791174" cy="49404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1111" y="602711"/>
            <a:ext cx="8471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Observed Power</a:t>
            </a:r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 Spectra of Wind and Potential Temperature From Aircraft </a:t>
            </a:r>
            <a:endParaRPr lang="en-US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 rot="3954115">
            <a:off x="4669697" y="2275600"/>
            <a:ext cx="1534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Synoptic scale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2961955">
            <a:off x="5559627" y="3521752"/>
            <a:ext cx="1365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Arial"/>
                <a:cs typeface="Arial"/>
              </a:rPr>
              <a:t>mesoscale</a:t>
            </a:r>
            <a:endParaRPr lang="en-US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34378" y="6119884"/>
            <a:ext cx="19724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0000FF"/>
                </a:solidFill>
                <a:latin typeface="Arial"/>
                <a:cs typeface="Arial"/>
              </a:rPr>
              <a:t>Nastrom</a:t>
            </a:r>
            <a:r>
              <a:rPr lang="en-US" sz="1200" dirty="0" smtClean="0">
                <a:solidFill>
                  <a:srgbClr val="0000FF"/>
                </a:solidFill>
                <a:latin typeface="Arial"/>
                <a:cs typeface="Arial"/>
              </a:rPr>
              <a:t> and Gage (1985)</a:t>
            </a:r>
            <a:endParaRPr lang="en-US" sz="1200" dirty="0">
              <a:solidFill>
                <a:srgbClr val="0000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5775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07jas2449%2E1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8" t="63411" r="21323" b="13335"/>
          <a:stretch/>
        </p:blipFill>
        <p:spPr>
          <a:xfrm>
            <a:off x="1205402" y="1265168"/>
            <a:ext cx="6370399" cy="32832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6706" y="626680"/>
            <a:ext cx="8034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Error </a:t>
            </a:r>
            <a:r>
              <a:rPr lang="en-US" b="1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nergy </a:t>
            </a:r>
            <a:r>
              <a:rPr lang="en-US" b="1" dirty="0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rowth </a:t>
            </a:r>
            <a:r>
              <a:rPr lang="en-US" b="1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nder </a:t>
            </a:r>
            <a:r>
              <a:rPr lang="en-US" b="1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ifferent </a:t>
            </a:r>
            <a:r>
              <a:rPr lang="en-US" b="1" dirty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ase-state </a:t>
            </a:r>
            <a:r>
              <a:rPr lang="en-US" b="1" dirty="0">
                <a:solidFill>
                  <a:srgbClr val="0000FF"/>
                </a:solidFill>
                <a:latin typeface="Arial"/>
                <a:cs typeface="Arial"/>
              </a:rPr>
              <a:t>K</a:t>
            </a:r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inetic </a:t>
            </a:r>
            <a:r>
              <a:rPr lang="en-US" b="1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nergy </a:t>
            </a:r>
            <a:r>
              <a:rPr lang="en-US" b="1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pectra</a:t>
            </a:r>
            <a:endParaRPr lang="en-US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792816" y="5010364"/>
            <a:ext cx="7186735" cy="1135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indent="0">
              <a:lnSpc>
                <a:spcPct val="120000"/>
              </a:lnSpc>
            </a:pPr>
            <a:r>
              <a:rPr lang="en-US" sz="19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The slope of kinetic energy spectrum is </a:t>
            </a:r>
            <a:r>
              <a:rPr lang="en-US" sz="1900" b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closely related to energy transfer process, both for the base-state and error energy.</a:t>
            </a:r>
          </a:p>
          <a:p>
            <a:pPr>
              <a:lnSpc>
                <a:spcPct val="120000"/>
              </a:lnSpc>
              <a:buFont typeface="Arial" charset="0"/>
              <a:buChar char="•"/>
            </a:pPr>
            <a:endParaRPr lang="en-US" sz="1900" b="0" baseline="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63584" y="4477796"/>
            <a:ext cx="20839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0000FF"/>
                </a:solidFill>
                <a:latin typeface="Arial"/>
                <a:cs typeface="Arial"/>
              </a:rPr>
              <a:t>Rotunno</a:t>
            </a:r>
            <a:r>
              <a:rPr lang="en-US" sz="1200" dirty="0" smtClean="0">
                <a:solidFill>
                  <a:srgbClr val="0000FF"/>
                </a:solidFill>
                <a:latin typeface="Arial"/>
                <a:cs typeface="Arial"/>
              </a:rPr>
              <a:t> and Snyder (2008)</a:t>
            </a:r>
            <a:endParaRPr lang="en-US" sz="1200" dirty="0">
              <a:solidFill>
                <a:srgbClr val="0000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9512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20-0469%282003%29060%3C0824%3Atkakes%3E2%2E0%2Eco%3B2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0" t="8456" r="11424" b="51190"/>
          <a:stretch/>
        </p:blipFill>
        <p:spPr>
          <a:xfrm>
            <a:off x="491839" y="939599"/>
            <a:ext cx="8399831" cy="56963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05040" y="308306"/>
            <a:ext cx="467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Hypotheses for Kinetic Energy Spectrum </a:t>
            </a:r>
            <a:endParaRPr lang="en-US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93131" y="1208907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2D turbulence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71113" y="1208907"/>
            <a:ext cx="1025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Lily 1983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93131" y="3941162"/>
            <a:ext cx="2422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Tung and Orlando 2004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76149" y="4683333"/>
            <a:ext cx="4215521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48776" y="4622089"/>
            <a:ext cx="3474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Most of the hypotheses are based on simplified models and are not verified by the full physics model.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939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66" r="66560"/>
          <a:stretch/>
        </p:blipFill>
        <p:spPr bwMode="auto">
          <a:xfrm>
            <a:off x="627349" y="1749488"/>
            <a:ext cx="3709916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6" t="51866"/>
          <a:stretch/>
        </p:blipFill>
        <p:spPr bwMode="auto">
          <a:xfrm>
            <a:off x="4646782" y="1749488"/>
            <a:ext cx="3710171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91689" y="552031"/>
            <a:ext cx="63101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1" lang="en-US" altLang="zh-CN" b="1" dirty="0" smtClean="0">
                <a:solidFill>
                  <a:srgbClr val="1A22C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Kinetic Energy Spectra </a:t>
            </a:r>
            <a:r>
              <a:rPr kumimoji="1" lang="en-US" altLang="zh-CN" b="1" dirty="0">
                <a:solidFill>
                  <a:srgbClr val="1A22C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in </a:t>
            </a:r>
            <a:r>
              <a:rPr kumimoji="1" lang="en-US" altLang="zh-CN" b="1" dirty="0" err="1">
                <a:solidFill>
                  <a:srgbClr val="1A22C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Baroclinic</a:t>
            </a:r>
            <a:r>
              <a:rPr kumimoji="1" lang="en-US" altLang="zh-CN" b="1" dirty="0">
                <a:solidFill>
                  <a:srgbClr val="1A22C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 Jets: Dry vs. Moist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4429" y="5246263"/>
            <a:ext cx="723078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Simulated dry </a:t>
            </a:r>
            <a:r>
              <a:rPr lang="en-US" sz="1600" dirty="0" err="1" smtClean="0">
                <a:latin typeface="Arial"/>
                <a:cs typeface="Arial"/>
              </a:rPr>
              <a:t>baroclinic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smtClean="0">
                <a:latin typeface="Arial"/>
                <a:cs typeface="Arial"/>
              </a:rPr>
              <a:t>Jets have a -3 slope, while moist experiments show a transition at </a:t>
            </a:r>
            <a:r>
              <a:rPr lang="en-US" sz="1600" dirty="0" err="1" smtClean="0">
                <a:latin typeface="Arial"/>
                <a:cs typeface="Arial"/>
              </a:rPr>
              <a:t>mesoscale</a:t>
            </a:r>
            <a:r>
              <a:rPr lang="en-US" sz="1600" dirty="0">
                <a:latin typeface="Arial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8775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081" name="Picture 2" descr="AC_panel_03_0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2" r="49891" b="52117"/>
          <a:stretch/>
        </p:blipFill>
        <p:spPr bwMode="auto">
          <a:xfrm>
            <a:off x="233913" y="1835171"/>
            <a:ext cx="4266311" cy="285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8091" y="591796"/>
            <a:ext cx="9144000" cy="553927"/>
          </a:xfrm>
          <a:prstGeom prst="rect">
            <a:avLst/>
          </a:prstGeom>
          <a:ln>
            <a:noFill/>
          </a:ln>
        </p:spPr>
        <p:txBody>
          <a:bodyPr/>
          <a:lstStyle>
            <a:lvl1pPr eaLnBrk="0" hangingPunct="0">
              <a:defRPr sz="2400" b="1" baseline="-25000">
                <a:solidFill>
                  <a:schemeClr val="tx1"/>
                </a:solidFill>
                <a:latin typeface="Times New Roman MT Extra Bold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 baseline="-25000">
                <a:solidFill>
                  <a:schemeClr val="tx1"/>
                </a:solidFill>
                <a:latin typeface="Times New Roman MT Extra Bold" charset="0"/>
                <a:ea typeface="ＭＳ Ｐゴシック" charset="0"/>
              </a:defRPr>
            </a:lvl2pPr>
            <a:lvl3pPr eaLnBrk="0" hangingPunct="0">
              <a:defRPr sz="2400" b="1" baseline="-25000">
                <a:solidFill>
                  <a:schemeClr val="tx1"/>
                </a:solidFill>
                <a:latin typeface="Times New Roman MT Extra Bold" charset="0"/>
                <a:ea typeface="ＭＳ Ｐゴシック" charset="0"/>
              </a:defRPr>
            </a:lvl3pPr>
            <a:lvl4pPr eaLnBrk="0" hangingPunct="0">
              <a:defRPr sz="2400" b="1" baseline="-25000">
                <a:solidFill>
                  <a:schemeClr val="tx1"/>
                </a:solidFill>
                <a:latin typeface="Times New Roman MT Extra Bold" charset="0"/>
                <a:ea typeface="ＭＳ Ｐゴシック" charset="0"/>
              </a:defRPr>
            </a:lvl4pPr>
            <a:lvl5pPr eaLnBrk="0" hangingPunct="0">
              <a:defRPr sz="2400" b="1" baseline="-25000">
                <a:solidFill>
                  <a:schemeClr val="tx1"/>
                </a:solidFill>
                <a:latin typeface="Times New Roman MT Extra Bol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 New Roman MT Extra Bol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 New Roman MT Extra Bol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 New Roman MT Extra Bol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 New Roman MT Extra Bold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kumimoji="1" lang="en-US" altLang="zh-CN" sz="1800" baseline="0" dirty="0" smtClean="0">
                <a:solidFill>
                  <a:srgbClr val="1A22C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Gravity Waves in </a:t>
            </a:r>
            <a:r>
              <a:rPr kumimoji="1" lang="en-US" altLang="zh-CN" sz="1800" baseline="0" dirty="0" err="1" smtClean="0">
                <a:solidFill>
                  <a:srgbClr val="1A22C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Baroclinic</a:t>
            </a:r>
            <a:r>
              <a:rPr kumimoji="1" lang="en-US" altLang="zh-CN" sz="1800" baseline="0" dirty="0" smtClean="0">
                <a:solidFill>
                  <a:srgbClr val="1A22C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 Jets: Dry vs. Moist</a:t>
            </a:r>
          </a:p>
        </p:txBody>
      </p:sp>
      <p:sp>
        <p:nvSpPr>
          <p:cNvPr id="302084" name="Rectangle 9"/>
          <p:cNvSpPr>
            <a:spLocks noChangeArrowheads="1"/>
          </p:cNvSpPr>
          <p:nvPr/>
        </p:nvSpPr>
        <p:spPr bwMode="auto">
          <a:xfrm>
            <a:off x="5631474" y="1426880"/>
            <a:ext cx="32121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kumimoji="1" lang="en-US" altLang="zh-CN" sz="1400" b="0" baseline="0" dirty="0" smtClean="0">
                <a:solidFill>
                  <a:srgbClr val="0000CC"/>
                </a:solidFill>
                <a:latin typeface="Times New Roman" charset="0"/>
              </a:rPr>
              <a:t>(Wei </a:t>
            </a:r>
            <a:r>
              <a:rPr kumimoji="1" lang="en-US" altLang="zh-CN" sz="1400" b="0" baseline="0" dirty="0">
                <a:solidFill>
                  <a:srgbClr val="0000CC"/>
                </a:solidFill>
                <a:latin typeface="Times New Roman" charset="0"/>
              </a:rPr>
              <a:t>and Zhang 2014 </a:t>
            </a:r>
            <a:r>
              <a:rPr kumimoji="1" lang="en-US" altLang="zh-CN" sz="1400" b="0" baseline="0" dirty="0" smtClean="0">
                <a:solidFill>
                  <a:srgbClr val="0000CC"/>
                </a:solidFill>
                <a:latin typeface="Times New Roman" charset="0"/>
              </a:rPr>
              <a:t>JAS; 2015 JAMES)</a:t>
            </a:r>
            <a:endParaRPr kumimoji="1" lang="en-US" sz="1400" b="0" baseline="0" dirty="0">
              <a:solidFill>
                <a:srgbClr val="0000CC"/>
              </a:solidFill>
              <a:latin typeface="Times New Roman" charset="0"/>
            </a:endParaRPr>
          </a:p>
        </p:txBody>
      </p:sp>
      <p:pic>
        <p:nvPicPr>
          <p:cNvPr id="6" name="Picture 2" descr="AC_panel_03_0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00" t="48012" b="3367"/>
          <a:stretch/>
        </p:blipFill>
        <p:spPr bwMode="auto">
          <a:xfrm>
            <a:off x="4500224" y="1791125"/>
            <a:ext cx="4343400" cy="2902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2827" y="5044860"/>
            <a:ext cx="8534335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 typeface="Arial" charset="0"/>
              <a:buChar char="•"/>
            </a:pPr>
            <a:r>
              <a:rPr lang="en-US" b="0" baseline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Convection and gravity waves key to flatten the </a:t>
            </a:r>
            <a:r>
              <a:rPr lang="en-US" b="0" baseline="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meso</a:t>
            </a:r>
            <a:r>
              <a:rPr lang="en-US" b="0" baseline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/small-scale spectral slope.</a:t>
            </a:r>
          </a:p>
          <a:p>
            <a:pPr>
              <a:lnSpc>
                <a:spcPct val="120000"/>
              </a:lnSpc>
              <a:buFont typeface="Arial" charset="0"/>
              <a:buChar char="•"/>
            </a:pPr>
            <a:r>
              <a:rPr lang="en-US" b="0" baseline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Adjustment and gravity waves likely play a key role in the error propagation across scales, as hypothesized in Zhang et al. (2007 JAS).</a:t>
            </a:r>
            <a:endParaRPr lang="en-US" b="0" baseline="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39545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1021" y="1907637"/>
            <a:ext cx="6959167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Research question:</a:t>
            </a:r>
            <a:endParaRPr lang="en-US" b="1" baseline="0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r>
              <a:rPr lang="en-US" b="0" baseline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Are convection and gravity waves generated by the convection enough</a:t>
            </a:r>
            <a:r>
              <a:rPr lang="en-US" b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to build a -5/3 slope? </a:t>
            </a:r>
          </a:p>
          <a:p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If so, how does this happen?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562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812260" y="2314795"/>
            <a:ext cx="7133203" cy="3658924"/>
            <a:chOff x="1077288" y="1421407"/>
            <a:chExt cx="7133203" cy="3658924"/>
          </a:xfrm>
        </p:grpSpPr>
        <p:pic>
          <p:nvPicPr>
            <p:cNvPr id="4" name="Picture 3" descr="xy_p.pdf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45" t="28562" b="23182"/>
            <a:stretch/>
          </p:blipFill>
          <p:spPr>
            <a:xfrm>
              <a:off x="1077288" y="1636797"/>
              <a:ext cx="4717707" cy="3443534"/>
            </a:xfrm>
            <a:prstGeom prst="rect">
              <a:avLst/>
            </a:prstGeom>
          </p:spPr>
        </p:pic>
        <p:pic>
          <p:nvPicPr>
            <p:cNvPr id="5" name="Picture 4" descr="skewt.pdf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911" r="18722" b="23574"/>
            <a:stretch/>
          </p:blipFill>
          <p:spPr>
            <a:xfrm>
              <a:off x="4413051" y="1421407"/>
              <a:ext cx="3797440" cy="3658924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583067" y="1719912"/>
              <a:ext cx="3705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a)</a:t>
              </a:r>
              <a:endParaRPr lang="en-US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313020" y="1719912"/>
              <a:ext cx="3804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b</a:t>
              </a:r>
              <a:r>
                <a:rPr lang="en-US" b="1" dirty="0" smtClean="0"/>
                <a:t>)</a:t>
              </a:r>
              <a:endParaRPr lang="en-US" b="1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512223" y="631296"/>
            <a:ext cx="5905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20 Member WRF simulation of resolved convections</a:t>
            </a:r>
            <a:endParaRPr lang="en-US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92154" y="6048695"/>
            <a:ext cx="4502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Initial wind profile and thermal environments.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40611" y="1299295"/>
            <a:ext cx="57631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800km X  800km domain,  horizontal grid spacing of 2km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Double periodic lateral boundary condition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No </a:t>
            </a:r>
            <a:r>
              <a:rPr lang="en-US" dirty="0" err="1" smtClean="0"/>
              <a:t>coriolis</a:t>
            </a:r>
            <a:r>
              <a:rPr lang="en-US" dirty="0" smtClean="0"/>
              <a:t> force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881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34299" y="1222147"/>
            <a:ext cx="7844432" cy="4969238"/>
            <a:chOff x="0" y="758945"/>
            <a:chExt cx="9147325" cy="5592790"/>
          </a:xfrm>
        </p:grpSpPr>
        <p:pic>
          <p:nvPicPr>
            <p:cNvPr id="3" name="Picture 2" descr="plotFigure_60min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81" r="4381"/>
            <a:stretch/>
          </p:blipFill>
          <p:spPr>
            <a:xfrm>
              <a:off x="0" y="758945"/>
              <a:ext cx="3198156" cy="2743200"/>
            </a:xfrm>
            <a:prstGeom prst="rect">
              <a:avLst/>
            </a:prstGeom>
          </p:spPr>
        </p:pic>
        <p:pic>
          <p:nvPicPr>
            <p:cNvPr id="4" name="Picture 3" descr="plotFigure_120min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7" r="4477"/>
            <a:stretch/>
          </p:blipFill>
          <p:spPr>
            <a:xfrm>
              <a:off x="2987846" y="758945"/>
              <a:ext cx="3191507" cy="2743200"/>
            </a:xfrm>
            <a:prstGeom prst="rect">
              <a:avLst/>
            </a:prstGeom>
          </p:spPr>
        </p:pic>
        <p:pic>
          <p:nvPicPr>
            <p:cNvPr id="5" name="Picture 4" descr="plotFigure_180min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30" r="4476"/>
            <a:stretch/>
          </p:blipFill>
          <p:spPr>
            <a:xfrm>
              <a:off x="5965791" y="758945"/>
              <a:ext cx="3178209" cy="2743200"/>
            </a:xfrm>
            <a:prstGeom prst="rect">
              <a:avLst/>
            </a:prstGeom>
          </p:spPr>
        </p:pic>
        <p:pic>
          <p:nvPicPr>
            <p:cNvPr id="6" name="Picture 5" descr="plotFigure_240min.p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12" r="4476"/>
            <a:stretch/>
          </p:blipFill>
          <p:spPr>
            <a:xfrm>
              <a:off x="26595" y="3608535"/>
              <a:ext cx="3171561" cy="2743200"/>
            </a:xfrm>
            <a:prstGeom prst="rect">
              <a:avLst/>
            </a:prstGeom>
          </p:spPr>
        </p:pic>
        <p:pic>
          <p:nvPicPr>
            <p:cNvPr id="7" name="Picture 6" descr="plotFigure_300min.png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30" r="4476"/>
            <a:stretch/>
          </p:blipFill>
          <p:spPr>
            <a:xfrm>
              <a:off x="3001144" y="3584767"/>
              <a:ext cx="3178209" cy="2743200"/>
            </a:xfrm>
            <a:prstGeom prst="rect">
              <a:avLst/>
            </a:prstGeom>
          </p:spPr>
        </p:pic>
        <p:pic>
          <p:nvPicPr>
            <p:cNvPr id="8" name="Picture 7" descr="plotFigure_360min.png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97" r="4520"/>
            <a:stretch/>
          </p:blipFill>
          <p:spPr>
            <a:xfrm>
              <a:off x="5965791" y="3608535"/>
              <a:ext cx="3181534" cy="2743200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0" y="423226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Time Evolution of our Simulated </a:t>
            </a:r>
            <a:r>
              <a:rPr lang="en-US" b="1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quall </a:t>
            </a:r>
            <a:r>
              <a:rPr lang="en-US" b="1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ine. </a:t>
            </a:r>
            <a:endParaRPr lang="en-US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23366" y="6113634"/>
            <a:ext cx="748472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err="1" smtClean="0">
                <a:latin typeface="Times New Roman"/>
                <a:cs typeface="Times New Roman"/>
              </a:rPr>
              <a:t>Isosurface</a:t>
            </a:r>
            <a:r>
              <a:rPr lang="en-US" sz="1200" i="1" dirty="0" smtClean="0">
                <a:latin typeface="Times New Roman"/>
                <a:cs typeface="Times New Roman"/>
              </a:rPr>
              <a:t> of vertical velocity (w = 10m/s, </a:t>
            </a:r>
            <a:r>
              <a:rPr lang="en-US" sz="1200" i="1" dirty="0" smtClean="0">
                <a:solidFill>
                  <a:srgbClr val="20FCF6"/>
                </a:solidFill>
                <a:latin typeface="Times New Roman"/>
                <a:cs typeface="Times New Roman"/>
              </a:rPr>
              <a:t>cyan</a:t>
            </a:r>
            <a:r>
              <a:rPr lang="en-US" sz="1200" i="1" dirty="0" smtClean="0">
                <a:latin typeface="Times New Roman"/>
                <a:cs typeface="Times New Roman"/>
              </a:rPr>
              <a:t>), radar reflectivity (25dbz, </a:t>
            </a:r>
            <a:r>
              <a:rPr lang="en-US" sz="1200" i="1" dirty="0" smtClean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brown</a:t>
            </a:r>
            <a:r>
              <a:rPr lang="en-US" sz="1200" i="1" dirty="0" smtClean="0">
                <a:latin typeface="Times New Roman"/>
                <a:cs typeface="Times New Roman"/>
              </a:rPr>
              <a:t>), and surface cold pool (\</a:t>
            </a:r>
            <a:r>
              <a:rPr lang="en-US" sz="1200" i="1" dirty="0" err="1" smtClean="0">
                <a:latin typeface="Times New Roman"/>
                <a:cs typeface="Times New Roman"/>
              </a:rPr>
              <a:t>theta_v</a:t>
            </a:r>
            <a:r>
              <a:rPr lang="en-US" sz="1200" i="1" dirty="0" smtClean="0">
                <a:latin typeface="Times New Roman"/>
                <a:cs typeface="Times New Roman"/>
              </a:rPr>
              <a:t> anomaly &lt; -0.5°C, </a:t>
            </a:r>
            <a:r>
              <a:rPr lang="en-US" sz="1200" i="1" dirty="0" smtClean="0">
                <a:solidFill>
                  <a:schemeClr val="bg1">
                    <a:lumMod val="65000"/>
                  </a:schemeClr>
                </a:solidFill>
                <a:latin typeface="Times New Roman"/>
                <a:cs typeface="Times New Roman"/>
              </a:rPr>
              <a:t>gray</a:t>
            </a:r>
            <a:r>
              <a:rPr lang="en-US" sz="1200" i="1" dirty="0" smtClean="0">
                <a:latin typeface="Times New Roman"/>
                <a:cs typeface="Times New Roman"/>
              </a:rPr>
              <a:t>) are plotted every hour</a:t>
            </a:r>
            <a:r>
              <a:rPr lang="en-US" i="1" dirty="0" smtClean="0">
                <a:latin typeface="Times New Roman"/>
                <a:cs typeface="Times New Roman"/>
              </a:rPr>
              <a:t>.</a:t>
            </a:r>
            <a:endParaRPr lang="en-US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30279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1343</TotalTime>
  <Words>386</Words>
  <Application>Microsoft Macintosh PowerPoint</Application>
  <PresentationFormat>On-screen Show (4:3)</PresentationFormat>
  <Paragraphs>46</Paragraphs>
  <Slides>15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Office Theme</vt:lpstr>
      <vt:lpstr>Microsoft Word Document</vt:lpstr>
      <vt:lpstr>Microsoft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yq Sun</dc:creator>
  <cp:lastModifiedBy>yq Sun</cp:lastModifiedBy>
  <cp:revision>30</cp:revision>
  <dcterms:created xsi:type="dcterms:W3CDTF">2015-12-10T14:59:38Z</dcterms:created>
  <dcterms:modified xsi:type="dcterms:W3CDTF">2015-12-11T13:23:23Z</dcterms:modified>
</cp:coreProperties>
</file>