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79" r:id="rId4"/>
    <p:sldId id="257" r:id="rId5"/>
    <p:sldId id="263" r:id="rId6"/>
    <p:sldId id="258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59" r:id="rId16"/>
    <p:sldId id="276" r:id="rId17"/>
    <p:sldId id="278" r:id="rId18"/>
    <p:sldId id="270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Data Assimilation of Haiyan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Yudong Gao</a:t>
            </a:r>
            <a:endParaRPr lang="en-US" altLang="zh-CN"/>
          </a:p>
          <a:p>
            <a:r>
              <a:rPr lang="en-US" altLang="zh-CN"/>
              <a:t>12/11/2015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275" y="802380"/>
            <a:ext cx="6917450" cy="52532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1620" y="361950"/>
            <a:ext cx="7324090" cy="5860415"/>
            <a:chOff x="412" y="570"/>
            <a:chExt cx="11534" cy="92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10" y="1771"/>
              <a:ext cx="9736" cy="802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12" y="570"/>
              <a:ext cx="809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dirty="0" err="1" smtClean="0"/>
                <a:t>Increments of Exp_rad_bst</a:t>
              </a:r>
              <a:endParaRPr lang="zh-CN" altLang="en-US" sz="2400" b="1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275" y="774948"/>
            <a:ext cx="6917450" cy="53081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79705" y="260985"/>
            <a:ext cx="8482330" cy="6365240"/>
            <a:chOff x="283" y="411"/>
            <a:chExt cx="13358" cy="1002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61" y="862"/>
              <a:ext cx="6282" cy="32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82" y="2112"/>
              <a:ext cx="192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/>
                <a:t>Exp_bst</a:t>
              </a:r>
              <a:endParaRPr lang="zh-CN" altLang="en-US" sz="2400" b="1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90" y="4088"/>
              <a:ext cx="6253" cy="321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682" y="5332"/>
              <a:ext cx="192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/>
                <a:t>Exp_rad</a:t>
              </a:r>
              <a:endParaRPr lang="zh-CN" altLang="en-US" sz="2400" b="1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39" y="7283"/>
              <a:ext cx="6253" cy="315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93" y="8496"/>
              <a:ext cx="294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 smtClean="0"/>
                <a:t>Exp_rad_bst</a:t>
              </a:r>
              <a:endParaRPr lang="zh-CN" altLang="en-US" sz="2400" b="1" dirty="0"/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283" y="411"/>
              <a:ext cx="58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sz="2400" b="1" dirty="0" err="1" smtClean="0"/>
                <a:t>Verification by radar data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1145" y="332740"/>
            <a:ext cx="6650990" cy="5981065"/>
            <a:chOff x="427" y="524"/>
            <a:chExt cx="10474" cy="9419"/>
          </a:xfrm>
        </p:grpSpPr>
        <p:sp>
          <p:nvSpPr>
            <p:cNvPr id="4" name="TextBox 3"/>
            <p:cNvSpPr txBox="1"/>
            <p:nvPr/>
          </p:nvSpPr>
          <p:spPr>
            <a:xfrm>
              <a:off x="427" y="524"/>
              <a:ext cx="96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/>
                <a:t>3 Forecast</a:t>
              </a:r>
              <a:endParaRPr lang="zh-CN" altLang="en-US" sz="3200" b="1" dirty="0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63" y="3289"/>
              <a:ext cx="7138" cy="6655"/>
            </a:xfrm>
            <a:prstGeom prst="rect">
              <a:avLst/>
            </a:prstGeom>
          </p:spPr>
        </p:pic>
        <p:sp>
          <p:nvSpPr>
            <p:cNvPr id="7" name="TextBox 3"/>
            <p:cNvSpPr txBox="1"/>
            <p:nvPr/>
          </p:nvSpPr>
          <p:spPr>
            <a:xfrm>
              <a:off x="736" y="1885"/>
              <a:ext cx="96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 dirty="0" smtClean="0"/>
                <a:t>Deterministic forecast of mean</a:t>
              </a:r>
              <a:endParaRPr lang="zh-CN" altLang="en-US" sz="3200" b="1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271145" y="332740"/>
            <a:ext cx="7966710" cy="4780280"/>
            <a:chOff x="427" y="524"/>
            <a:chExt cx="12546" cy="7528"/>
          </a:xfrm>
        </p:grpSpPr>
        <p:pic>
          <p:nvPicPr>
            <p:cNvPr id="5" name="图片 4" descr="track_haiyan_recenter_0800_Page_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7433" y="2908"/>
              <a:ext cx="5541" cy="5145"/>
            </a:xfrm>
            <a:prstGeom prst="rect">
              <a:avLst/>
            </a:prstGeom>
          </p:spPr>
        </p:pic>
        <p:pic>
          <p:nvPicPr>
            <p:cNvPr id="6" name="图片 5" descr="track_haiyan_TIGGE_ec_0800_Page_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17" y="3020"/>
              <a:ext cx="5140" cy="4997"/>
            </a:xfrm>
            <a:prstGeom prst="rect">
              <a:avLst/>
            </a:prstGeom>
          </p:spPr>
        </p:pic>
        <p:sp>
          <p:nvSpPr>
            <p:cNvPr id="7" name="TextBox 3"/>
            <p:cNvSpPr txBox="1"/>
            <p:nvPr/>
          </p:nvSpPr>
          <p:spPr>
            <a:xfrm>
              <a:off x="427" y="524"/>
              <a:ext cx="96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 dirty="0" smtClean="0"/>
                <a:t>Ensemble forecast</a:t>
              </a:r>
              <a:endParaRPr lang="zh-CN" altLang="en-US" sz="3200" b="1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71145" y="333375"/>
            <a:ext cx="8166100" cy="290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 smtClean="0"/>
              <a:t>4 Conclusion</a:t>
            </a:r>
            <a:endParaRPr lang="en-US" altLang="zh-CN" sz="3200" b="1" dirty="0" smtClean="0"/>
          </a:p>
          <a:p>
            <a:endParaRPr lang="zh-CN" altLang="en-US" sz="3200" b="1" dirty="0"/>
          </a:p>
          <a:p>
            <a:r>
              <a:rPr lang="en-US" altLang="zh-CN" sz="2400" b="1" dirty="0"/>
              <a:t>1 Radar data has positive impacts on analysis and forecst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/>
              <a:t>2 PBL parameterization or/and initial time or/and initial location could be responsible for the worse forecast than TIGGE</a:t>
            </a:r>
            <a:endParaRPr lang="en-US" altLang="zh-CN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Thank you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71145" y="548005"/>
            <a:ext cx="6101080" cy="3509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 smtClean="0"/>
              <a:t>Outline: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altLang="zh-CN" sz="3200" b="1" dirty="0" smtClean="0">
                <a:sym typeface="+mn-ea"/>
              </a:rPr>
              <a:t>1 Data Quality Control</a:t>
            </a:r>
            <a:endParaRPr lang="zh-CN" altLang="en-US" sz="3200" b="1" dirty="0"/>
          </a:p>
          <a:p>
            <a:endParaRPr lang="en-US" sz="3200" b="1" dirty="0"/>
          </a:p>
          <a:p>
            <a:r>
              <a:rPr lang="en-US" altLang="zh-CN" sz="3200" b="1" dirty="0">
                <a:sym typeface="+mn-ea"/>
              </a:rPr>
              <a:t>2</a:t>
            </a:r>
            <a:r>
              <a:rPr lang="en-US" altLang="zh-CN" sz="3200" b="1" dirty="0" smtClean="0">
                <a:sym typeface="+mn-ea"/>
              </a:rPr>
              <a:t> Assimilation cycle</a:t>
            </a:r>
            <a:endParaRPr lang="en-US" altLang="zh-CN" sz="3200" b="1" dirty="0" smtClean="0">
              <a:sym typeface="+mn-ea"/>
            </a:endParaRPr>
          </a:p>
          <a:p>
            <a:endParaRPr lang="en-US" sz="3200" b="1" dirty="0"/>
          </a:p>
          <a:p>
            <a:r>
              <a:rPr lang="en-US" altLang="zh-CN" sz="3200" b="1" dirty="0" smtClean="0">
                <a:sym typeface="+mn-ea"/>
              </a:rPr>
              <a:t>3 Forecast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1145" y="332740"/>
            <a:ext cx="6832600" cy="5689600"/>
            <a:chOff x="427" y="524"/>
            <a:chExt cx="10760" cy="8960"/>
          </a:xfrm>
        </p:grpSpPr>
        <p:sp>
          <p:nvSpPr>
            <p:cNvPr id="4" name="TextBox 3"/>
            <p:cNvSpPr txBox="1"/>
            <p:nvPr/>
          </p:nvSpPr>
          <p:spPr>
            <a:xfrm>
              <a:off x="427" y="524"/>
              <a:ext cx="960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/>
                <a:t>1 Data Quality Control</a:t>
              </a:r>
              <a:endParaRPr lang="zh-CN" altLang="en-US" sz="3200" b="1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94" y="1569"/>
              <a:ext cx="8893" cy="79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63040" y="575945"/>
            <a:ext cx="5316220" cy="5273040"/>
            <a:chOff x="2304" y="907"/>
            <a:chExt cx="8372" cy="83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04" y="907"/>
              <a:ext cx="8372" cy="413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04" y="5205"/>
              <a:ext cx="8372" cy="4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9705" y="332740"/>
            <a:ext cx="8496935" cy="6264910"/>
            <a:chOff x="283" y="524"/>
            <a:chExt cx="13381" cy="9866"/>
          </a:xfrm>
        </p:grpSpPr>
        <p:sp>
          <p:nvSpPr>
            <p:cNvPr id="4" name="TextBox 3"/>
            <p:cNvSpPr txBox="1"/>
            <p:nvPr/>
          </p:nvSpPr>
          <p:spPr>
            <a:xfrm>
              <a:off x="427" y="524"/>
              <a:ext cx="960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/>
                <a:t>2</a:t>
              </a:r>
              <a:r>
                <a:rPr lang="en-US" altLang="zh-CN" sz="3200" b="1" dirty="0" smtClean="0"/>
                <a:t> Assimilation cycle</a:t>
              </a:r>
              <a:endParaRPr lang="zh-CN" altLang="en-US" sz="3200" b="1" dirty="0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0" y="1885"/>
              <a:ext cx="5443" cy="527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520" y="1854"/>
              <a:ext cx="5557" cy="3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Configuration of WRF:</a:t>
              </a:r>
              <a:endParaRPr lang="en-US" altLang="zh-CN" sz="2800" b="1" dirty="0" smtClean="0"/>
            </a:p>
            <a:p>
              <a:endParaRPr lang="zh-CN" altLang="en-US" sz="1400" b="1" dirty="0"/>
            </a:p>
            <a:p>
              <a:r>
                <a:rPr lang="en-US" altLang="zh-CN" sz="2800" b="1" dirty="0"/>
                <a:t>dx: 27km/9km/3km</a:t>
              </a:r>
              <a:endParaRPr lang="en-US" altLang="zh-CN" sz="2800" b="1" dirty="0"/>
            </a:p>
            <a:p>
              <a:endParaRPr lang="en-US" altLang="zh-CN" sz="1400" b="1" dirty="0"/>
            </a:p>
            <a:p>
              <a:r>
                <a:rPr lang="en-US" altLang="zh-CN" sz="2800" b="1" dirty="0"/>
                <a:t>WSM6/slab/ysu</a:t>
              </a:r>
              <a:endParaRPr lang="en-US" altLang="zh-CN" sz="2800" b="1" dirty="0"/>
            </a:p>
            <a:p>
              <a:endParaRPr lang="en-US" altLang="zh-CN" sz="1400" b="1" dirty="0"/>
            </a:p>
            <a:p>
              <a:r>
                <a:rPr lang="en-US" altLang="zh-CN" sz="2800" b="1" dirty="0"/>
                <a:t>60 members</a:t>
              </a:r>
              <a:endParaRPr lang="en-US" altLang="zh-CN" sz="2800" b="1" dirty="0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8107" y="9029"/>
              <a:ext cx="555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447" y="8802"/>
              <a:ext cx="0" cy="2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922" y="8802"/>
              <a:ext cx="0" cy="2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96" y="8802"/>
              <a:ext cx="0" cy="2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880" y="9029"/>
              <a:ext cx="1247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12Z07</a:t>
              </a:r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355" y="9029"/>
              <a:ext cx="1247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18Z07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29" y="9029"/>
              <a:ext cx="1247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00Z08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3" y="7918"/>
              <a:ext cx="9041" cy="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/>
                <a:t>Exp_bst</a:t>
              </a:r>
              <a:r>
                <a:rPr lang="en-US" altLang="zh-CN" sz="2400" b="1" dirty="0" smtClean="0"/>
                <a:t>: assimilate best track data</a:t>
              </a:r>
              <a:endParaRPr lang="en-US" altLang="zh-CN" sz="2400" b="1" dirty="0" smtClean="0"/>
            </a:p>
            <a:p>
              <a:endParaRPr lang="en-US" altLang="zh-CN" sz="1200" b="1" dirty="0"/>
            </a:p>
            <a:p>
              <a:r>
                <a:rPr lang="en-US" altLang="zh-CN" sz="2400" b="1" dirty="0" err="1" smtClean="0"/>
                <a:t>Exp_rad</a:t>
              </a:r>
              <a:r>
                <a:rPr lang="en-US" altLang="zh-CN" sz="2400" b="1" dirty="0" smtClean="0"/>
                <a:t>: assimilate CEBU radar</a:t>
              </a:r>
              <a:endParaRPr lang="en-US" altLang="zh-CN" sz="2400" b="1" dirty="0" smtClean="0"/>
            </a:p>
            <a:p>
              <a:endParaRPr lang="en-US" altLang="zh-CN" sz="1200" b="1" dirty="0"/>
            </a:p>
            <a:p>
              <a:r>
                <a:rPr lang="en-US" altLang="zh-CN" sz="2400" b="1" dirty="0" err="1" smtClean="0"/>
                <a:t>Exp_rad_bst</a:t>
              </a:r>
              <a:r>
                <a:rPr lang="en-US" altLang="zh-CN" sz="2400" b="1" dirty="0" smtClean="0"/>
                <a:t>: assimilate radar &amp; best track</a:t>
              </a:r>
              <a:endParaRPr lang="zh-CN" altLang="en-US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1" y="8348"/>
              <a:ext cx="1247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initial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95" y="8348"/>
              <a:ext cx="2268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assimilation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6240" y="405130"/>
            <a:ext cx="8352224" cy="4284511"/>
            <a:chOff x="624" y="638"/>
            <a:chExt cx="13153" cy="674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0" y="2430"/>
              <a:ext cx="4177" cy="425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72" y="2341"/>
              <a:ext cx="4222" cy="43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60" y="2392"/>
              <a:ext cx="4117" cy="43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74" y="6658"/>
              <a:ext cx="192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/>
                <a:t>Exp_bst</a:t>
              </a:r>
              <a:endParaRPr lang="zh-CN" alt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19" y="6658"/>
              <a:ext cx="192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/>
                <a:t>Exp_rad</a:t>
              </a:r>
              <a:endParaRPr lang="zh-CN" alt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44" y="6658"/>
              <a:ext cx="294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 smtClean="0"/>
                <a:t>Exp_rad_bst</a:t>
              </a:r>
              <a:endParaRPr lang="zh-CN" altLang="en-US" sz="2400" b="1" dirty="0"/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624" y="638"/>
              <a:ext cx="618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 dirty="0" err="1" smtClean="0"/>
                <a:t>Evolution of SLP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6240" y="405130"/>
            <a:ext cx="7192645" cy="5685155"/>
            <a:chOff x="624" y="638"/>
            <a:chExt cx="11327" cy="895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51" y="1885"/>
              <a:ext cx="9401" cy="770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24" y="638"/>
              <a:ext cx="618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/>
                <a:t>Increments of Exp_bst</a:t>
              </a:r>
              <a:endParaRPr lang="zh-CN" altLang="en-US" sz="2400" b="1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43" y="811524"/>
            <a:ext cx="6972314" cy="52349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6240" y="404495"/>
            <a:ext cx="7120890" cy="5662930"/>
            <a:chOff x="624" y="637"/>
            <a:chExt cx="11214" cy="891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24" y="1781"/>
              <a:ext cx="9515" cy="777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24" y="637"/>
              <a:ext cx="688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 smtClean="0"/>
                <a:t>Increments of Exp_rad</a:t>
              </a:r>
              <a:endParaRPr lang="zh-CN" altLang="en-US" sz="2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Kingsoft Office WPP</Application>
  <PresentationFormat>全屏显示(4:3)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Data Assimilation of Haiyan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 of Haiyan</dc:title>
  <dc:creator>Stephen</dc:creator>
  <cp:lastModifiedBy>yudon_000</cp:lastModifiedBy>
  <cp:revision>50</cp:revision>
  <dcterms:created xsi:type="dcterms:W3CDTF">2015-12-11T01:33:00Z</dcterms:created>
  <dcterms:modified xsi:type="dcterms:W3CDTF">2015-12-11T07:24:44Z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