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9144000" cy="6858000" type="screen4x3"/>
  <p:notesSz cx="7772400" cy="10058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6AB3C6B-FCDB-479D-865F-6EACCF3CCFB9}">
  <a:tblStyle styleId="{F6AB3C6B-FCDB-479D-865F-6EACCF3CCFB9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085" autoAdjust="0"/>
  </p:normalViewPr>
  <p:slideViewPr>
    <p:cSldViewPr>
      <p:cViewPr>
        <p:scale>
          <a:sx n="77" d="100"/>
          <a:sy n="77" d="100"/>
        </p:scale>
        <p:origin x="-109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2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379" marR="0" indent="-5479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96760" marR="0" indent="-10959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45138" marR="0" indent="-3738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93518" marR="0" indent="-9218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41897" marR="0" indent="-1996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90276" marR="0" indent="-7476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38657" marR="0" indent="-256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87036" marR="0" indent="-5736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8283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398839" y="9555120"/>
            <a:ext cx="3360959" cy="4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400639"/>
            <a:ext cx="5484960" cy="42958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798" cy="45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798" cy="45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798" cy="45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798" cy="45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798" cy="45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798" cy="45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402439" y="9553678"/>
            <a:ext cx="3367077" cy="501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4984919" y="10510560"/>
            <a:ext cx="3805920" cy="53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4</a:t>
            </a:fld>
            <a:endParaRPr lang="en-US" sz="1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985280" y="10510560"/>
            <a:ext cx="3809520" cy="54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4</a:t>
            </a:fld>
            <a:endParaRPr lang="en-US" sz="1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881640" y="5254200"/>
            <a:ext cx="7035120" cy="496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6839" cy="4525199"/>
          </a:xfrm>
          <a:prstGeom prst="rect">
            <a:avLst/>
          </a:prstGeom>
          <a:noFill/>
          <a:ln>
            <a:noFill/>
          </a:ln>
        </p:spPr>
        <p:txBody>
          <a:bodyPr lIns="0" tIns="91425" rIns="0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798" cy="45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798" cy="45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798" cy="45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043" y="273352"/>
            <a:ext cx="8229248" cy="1145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043" y="1604515"/>
            <a:ext cx="822924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043" y="3681925"/>
            <a:ext cx="822924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043" y="273352"/>
            <a:ext cx="8229248" cy="1145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045" y="1604515"/>
            <a:ext cx="401566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73807" y="1604515"/>
            <a:ext cx="401566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73807" y="3681925"/>
            <a:ext cx="401566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57045" y="3681925"/>
            <a:ext cx="401566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043" y="273352"/>
            <a:ext cx="8229248" cy="1145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043" y="1604516"/>
            <a:ext cx="8229248" cy="39771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043" y="1604516"/>
            <a:ext cx="8229248" cy="39771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2341" y="1604516"/>
            <a:ext cx="3738407" cy="397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2341" y="1604516"/>
            <a:ext cx="3738407" cy="397715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043" y="273352"/>
            <a:ext cx="8229248" cy="1145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57043" y="1604515"/>
            <a:ext cx="8229248" cy="3977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043" y="273352"/>
            <a:ext cx="8229248" cy="1145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043" y="1604516"/>
            <a:ext cx="8229248" cy="39771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043" y="273352"/>
            <a:ext cx="8229248" cy="1145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045" y="1604516"/>
            <a:ext cx="4015668" cy="39771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73807" y="1604516"/>
            <a:ext cx="4015668" cy="39771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043" y="273352"/>
            <a:ext cx="8229248" cy="1145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457043" y="273351"/>
            <a:ext cx="8229248" cy="5307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043" y="273352"/>
            <a:ext cx="8229248" cy="1145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045" y="1604515"/>
            <a:ext cx="401566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7045" y="3681925"/>
            <a:ext cx="401566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4673807" y="1604516"/>
            <a:ext cx="4015668" cy="39771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043" y="273352"/>
            <a:ext cx="8229248" cy="1145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045" y="1604516"/>
            <a:ext cx="4015668" cy="39771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73807" y="1604515"/>
            <a:ext cx="401566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73807" y="3681925"/>
            <a:ext cx="401566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043" y="273352"/>
            <a:ext cx="8229248" cy="1145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045" y="1604515"/>
            <a:ext cx="401566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73807" y="1604515"/>
            <a:ext cx="401566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57043" y="3681925"/>
            <a:ext cx="8229248" cy="1896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043" y="273353"/>
            <a:ext cx="8229248" cy="1144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043" y="1604516"/>
            <a:ext cx="8229248" cy="39771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/>
              <a:t>‹#›</a:t>
            </a:fld>
            <a:endParaRPr lang="en-US" sz="13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2375378_10205186934345063_392518587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767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Shape 71"/>
          <p:cNvSpPr/>
          <p:nvPr/>
        </p:nvSpPr>
        <p:spPr>
          <a:xfrm>
            <a:off x="251520" y="2044883"/>
            <a:ext cx="8568951" cy="112051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3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Simulation of </a:t>
            </a:r>
            <a:r>
              <a:rPr lang="en-US" sz="3300" b="0" i="0" u="none" strike="noStrike" cap="none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Arctic </a:t>
            </a:r>
            <a:r>
              <a:rPr lang="en-US" sz="33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Mixed-Phase </a:t>
            </a:r>
            <a:r>
              <a:rPr lang="en-US" sz="3300" b="0" i="0" u="none" strike="noStrike" cap="none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Clouds </a:t>
            </a:r>
            <a:endParaRPr lang="en-US" sz="3300" b="0" i="0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2395058" y="3811469"/>
            <a:ext cx="4353881" cy="139560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Hui-Wen Lai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dirty="0">
              <a:rtl val="0"/>
            </a:endParaRPr>
          </a:p>
          <a:p>
            <a:pPr lvl="0" algn="ctr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rgbClr val="666666"/>
                </a:solidFill>
                <a:rtl val="0"/>
              </a:rPr>
              <a:t>Fall 2015 Group Meeting</a:t>
            </a:r>
          </a:p>
          <a:p>
            <a:pPr lvl="0" algn="ctr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rgbClr val="666666"/>
                </a:solidFill>
                <a:rtl val="0"/>
              </a:rPr>
              <a:t>Dec. 11, 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 flipH="1">
            <a:off x="435444" y="1146316"/>
            <a:ext cx="7864200" cy="5711700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these cases, ice particles from seeder-clouds at the top of the system fell into at least one liquid-cloud layer embedded in the ice precipitating cloud systems.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lvl="0" indent="-355600">
              <a:buSzPct val="100000"/>
              <a:buChar char="➢"/>
            </a:pP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From the </a:t>
            </a:r>
            <a:r>
              <a:rPr lang="en-US" altLang="zh-TW" sz="2000" dirty="0"/>
              <a:t>preliminary</a:t>
            </a:r>
            <a:r>
              <a:rPr lang="en-US" sz="2000" dirty="0" smtClean="0">
                <a:rtl val="0"/>
              </a:rPr>
              <a:t> </a:t>
            </a:r>
            <a:r>
              <a:rPr lang="en-US" sz="2000" dirty="0">
                <a:rtl val="0"/>
              </a:rPr>
              <a:t>results, the model provided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consistent </a:t>
            </a:r>
            <a:r>
              <a:rPr lang="en-US" sz="2000" dirty="0">
                <a:rtl val="0"/>
              </a:rPr>
              <a:t>wind field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between </a:t>
            </a:r>
            <a:r>
              <a:rPr lang="en-US" sz="2000" dirty="0" smtClean="0">
                <a:rtl val="0"/>
              </a:rPr>
              <a:t>simulations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observ</a:t>
            </a:r>
            <a:r>
              <a:rPr lang="en-US" sz="2000" dirty="0" smtClean="0">
                <a:rtl val="0"/>
              </a:rPr>
              <a:t>ations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  <a:r>
              <a:rPr lang="en-US" sz="2000" dirty="0" smtClean="0">
                <a:rtl val="0"/>
              </a:rPr>
              <a:t> </a:t>
            </a:r>
            <a:r>
              <a:rPr lang="en-US" sz="2000" dirty="0">
                <a:rtl val="0"/>
              </a:rPr>
              <a:t>However, </a:t>
            </a:r>
            <a:r>
              <a:rPr lang="en-US" sz="2000" dirty="0">
                <a:solidFill>
                  <a:schemeClr val="dk1"/>
                </a:solidFill>
                <a:rtl val="0"/>
              </a:rPr>
              <a:t>it did not portray the different properties of the flows in the different layers</a:t>
            </a:r>
            <a:r>
              <a:rPr lang="en-US" sz="2000" dirty="0">
                <a:rtl val="0"/>
              </a:rPr>
              <a:t> due to the unclear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thermodynamic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process</a:t>
            </a:r>
            <a:r>
              <a:rPr lang="en-US" sz="2000" dirty="0">
                <a:rtl val="0"/>
              </a:rPr>
              <a:t>.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rtl val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rtl val="0"/>
              </a:rPr>
              <a:t>!------------------------------------------------------------------------------------------</a:t>
            </a:r>
            <a:endParaRPr lang="en-US" sz="2000" dirty="0">
              <a:rtl val="0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endParaRPr lang="en-US" sz="20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Assimilating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radar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radial velocity/GTS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into ENKF 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239200" y="188641"/>
            <a:ext cx="6132900" cy="669899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Summary and future work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Shape 358"/>
          <p:cNvCxnSpPr/>
          <p:nvPr/>
        </p:nvCxnSpPr>
        <p:spPr>
          <a:xfrm>
            <a:off x="0" y="3429000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Shape 359"/>
          <p:cNvSpPr txBox="1"/>
          <p:nvPr/>
        </p:nvSpPr>
        <p:spPr>
          <a:xfrm>
            <a:off x="3523476" y="2996951"/>
            <a:ext cx="209704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1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Thank you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5403925" y="1837150"/>
            <a:ext cx="3510299" cy="4338299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en-US" sz="2200"/>
              <a:t>A</a:t>
            </a:r>
            <a:r>
              <a:rPr lang="en-US" sz="2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slow-moving surface trough passed through Barrow from the southwest to northeast.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2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239200" y="188641"/>
            <a:ext cx="6132998" cy="669771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Case (III) Rimed dendrites</a:t>
            </a:r>
          </a:p>
        </p:txBody>
      </p:sp>
      <p:sp>
        <p:nvSpPr>
          <p:cNvPr id="284" name="Shape 284"/>
          <p:cNvSpPr/>
          <p:nvPr/>
        </p:nvSpPr>
        <p:spPr>
          <a:xfrm>
            <a:off x="470933" y="989112"/>
            <a:ext cx="5041500" cy="7172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Frontal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1100 UTC 6 May 2013</a:t>
            </a:r>
          </a:p>
        </p:txBody>
      </p:sp>
      <p:grpSp>
        <p:nvGrpSpPr>
          <p:cNvPr id="285" name="Shape 285"/>
          <p:cNvGrpSpPr/>
          <p:nvPr/>
        </p:nvGrpSpPr>
        <p:grpSpPr>
          <a:xfrm>
            <a:off x="177897" y="1764610"/>
            <a:ext cx="4519549" cy="4622037"/>
            <a:chOff x="177897" y="1764610"/>
            <a:chExt cx="4519549" cy="4622037"/>
          </a:xfrm>
        </p:grpSpPr>
        <p:pic>
          <p:nvPicPr>
            <p:cNvPr id="286" name="Shape 2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7897" y="1764610"/>
              <a:ext cx="4519549" cy="45629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Shape 287"/>
            <p:cNvSpPr/>
            <p:nvPr/>
          </p:nvSpPr>
          <p:spPr>
            <a:xfrm>
              <a:off x="2037325" y="6175450"/>
              <a:ext cx="1105498" cy="211198"/>
            </a:xfrm>
            <a:prstGeom prst="rect">
              <a:avLst/>
            </a:prstGeom>
            <a:noFill/>
            <a:ln w="45700" cap="flat" cmpd="sng">
              <a:solidFill>
                <a:srgbClr val="FF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88" name="Shape 288"/>
          <p:cNvSpPr txBox="1"/>
          <p:nvPr/>
        </p:nvSpPr>
        <p:spPr>
          <a:xfrm>
            <a:off x="441475" y="6432275"/>
            <a:ext cx="3000000" cy="3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(Oue et al, 2015)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grpSp>
        <p:nvGrpSpPr>
          <p:cNvPr id="290" name="Shape 290"/>
          <p:cNvGrpSpPr/>
          <p:nvPr/>
        </p:nvGrpSpPr>
        <p:grpSpPr>
          <a:xfrm>
            <a:off x="4710400" y="4170966"/>
            <a:ext cx="283200" cy="1747039"/>
            <a:chOff x="4634200" y="4170966"/>
            <a:chExt cx="283200" cy="1747039"/>
          </a:xfrm>
        </p:grpSpPr>
        <p:sp>
          <p:nvSpPr>
            <p:cNvPr id="291" name="Shape 291"/>
            <p:cNvSpPr/>
            <p:nvPr/>
          </p:nvSpPr>
          <p:spPr>
            <a:xfrm>
              <a:off x="4634200" y="4170966"/>
              <a:ext cx="283200" cy="72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4703792" y="5774005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4738450" y="4364087"/>
              <a:ext cx="74700" cy="1288800"/>
            </a:xfrm>
            <a:prstGeom prst="upArrow">
              <a:avLst>
                <a:gd name="adj1" fmla="val 50000"/>
                <a:gd name="adj2" fmla="val 192469"/>
              </a:avLst>
            </a:prstGeom>
            <a:solidFill>
              <a:schemeClr val="lt2"/>
            </a:solidFill>
            <a:ln w="9525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Shape 294"/>
          <p:cNvGrpSpPr/>
          <p:nvPr/>
        </p:nvGrpSpPr>
        <p:grpSpPr>
          <a:xfrm>
            <a:off x="4710392" y="1879666"/>
            <a:ext cx="296400" cy="1849025"/>
            <a:chOff x="4710392" y="1879666"/>
            <a:chExt cx="296400" cy="1849025"/>
          </a:xfrm>
        </p:grpSpPr>
        <p:grpSp>
          <p:nvGrpSpPr>
            <p:cNvPr id="295" name="Shape 295"/>
            <p:cNvGrpSpPr/>
            <p:nvPr/>
          </p:nvGrpSpPr>
          <p:grpSpPr>
            <a:xfrm>
              <a:off x="4779992" y="2184635"/>
              <a:ext cx="144000" cy="1544055"/>
              <a:chOff x="4703792" y="2184635"/>
              <a:chExt cx="144000" cy="1544055"/>
            </a:xfrm>
          </p:grpSpPr>
          <p:sp>
            <p:nvSpPr>
              <p:cNvPr id="296" name="Shape 296"/>
              <p:cNvSpPr/>
              <p:nvPr/>
            </p:nvSpPr>
            <p:spPr>
              <a:xfrm>
                <a:off x="4703792" y="3584691"/>
                <a:ext cx="144000" cy="144000"/>
              </a:xfrm>
              <a:prstGeom prst="ellipse">
                <a:avLst/>
              </a:prstGeom>
              <a:solidFill>
                <a:schemeClr val="accent4"/>
              </a:solidFill>
              <a:ln w="25400" cap="flat" cmpd="sng">
                <a:solidFill>
                  <a:srgbClr val="5D48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4738450" y="2184635"/>
                <a:ext cx="74700" cy="1288800"/>
              </a:xfrm>
              <a:prstGeom prst="upArrow">
                <a:avLst>
                  <a:gd name="adj1" fmla="val 50000"/>
                  <a:gd name="adj2" fmla="val 192469"/>
                </a:avLst>
              </a:prstGeom>
              <a:solidFill>
                <a:schemeClr val="lt2"/>
              </a:solidFill>
              <a:ln w="9525" cap="flat" cmpd="sng">
                <a:solidFill>
                  <a:srgbClr val="5D48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8" name="Shape 298"/>
            <p:cNvSpPr/>
            <p:nvPr/>
          </p:nvSpPr>
          <p:spPr>
            <a:xfrm>
              <a:off x="4710392" y="1968341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4862792" y="2023666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4862792" y="1879666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239200" y="188641"/>
            <a:ext cx="6132998" cy="669771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Case (III) Rimed dendrites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251625" y="866763"/>
            <a:ext cx="1707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Observation</a:t>
            </a:r>
            <a:endParaRPr lang="zh-TW" altLang="en-US" sz="22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51520" y="3934217"/>
            <a:ext cx="1502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Simulation</a:t>
            </a:r>
            <a:endParaRPr lang="zh-TW" altLang="en-US" sz="2200" dirty="0"/>
          </a:p>
        </p:txBody>
      </p:sp>
      <p:grpSp>
        <p:nvGrpSpPr>
          <p:cNvPr id="2" name="群組 1"/>
          <p:cNvGrpSpPr/>
          <p:nvPr/>
        </p:nvGrpSpPr>
        <p:grpSpPr>
          <a:xfrm>
            <a:off x="1259632" y="1306429"/>
            <a:ext cx="3140055" cy="2565708"/>
            <a:chOff x="1259632" y="1306429"/>
            <a:chExt cx="3140055" cy="2565708"/>
          </a:xfrm>
        </p:grpSpPr>
        <p:grpSp>
          <p:nvGrpSpPr>
            <p:cNvPr id="306" name="Shape 306"/>
            <p:cNvGrpSpPr/>
            <p:nvPr/>
          </p:nvGrpSpPr>
          <p:grpSpPr>
            <a:xfrm>
              <a:off x="1259632" y="1306429"/>
              <a:ext cx="3140055" cy="2565708"/>
              <a:chOff x="503250" y="748575"/>
              <a:chExt cx="2772675" cy="2265526"/>
            </a:xfrm>
          </p:grpSpPr>
          <p:pic>
            <p:nvPicPr>
              <p:cNvPr id="307" name="Shape 307"/>
              <p:cNvPicPr preferRelativeResize="0"/>
              <p:nvPr/>
            </p:nvPicPr>
            <p:blipFill rotWithShape="1">
              <a:blip r:embed="rId3">
                <a:alphaModFix/>
              </a:blip>
              <a:srcRect b="18165"/>
              <a:stretch/>
            </p:blipFill>
            <p:spPr>
              <a:xfrm>
                <a:off x="503250" y="748575"/>
                <a:ext cx="2768400" cy="22655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8" name="Shape 308"/>
              <p:cNvSpPr/>
              <p:nvPr/>
            </p:nvSpPr>
            <p:spPr>
              <a:xfrm>
                <a:off x="1455300" y="1948273"/>
                <a:ext cx="1008112" cy="28803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25400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611029" y="2700968"/>
                <a:ext cx="205011" cy="161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3040106" y="2700968"/>
                <a:ext cx="205011" cy="161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311" name="Shape 311"/>
              <p:cNvSpPr/>
              <p:nvPr/>
            </p:nvSpPr>
            <p:spPr>
              <a:xfrm flipH="1">
                <a:off x="1261369" y="2678480"/>
                <a:ext cx="1366413" cy="718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312" name="Shape 312"/>
              <p:cNvSpPr txBox="1"/>
              <p:nvPr/>
            </p:nvSpPr>
            <p:spPr>
              <a:xfrm>
                <a:off x="542025" y="2492894"/>
                <a:ext cx="2733900" cy="27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0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rPr>
                  <a:t>-40           -20              0              20            40</a:t>
                </a:r>
              </a:p>
            </p:txBody>
          </p:sp>
        </p:grpSp>
        <p:sp>
          <p:nvSpPr>
            <p:cNvPr id="32" name="Shape 249"/>
            <p:cNvSpPr txBox="1"/>
            <p:nvPr/>
          </p:nvSpPr>
          <p:spPr>
            <a:xfrm>
              <a:off x="1372279" y="1340768"/>
              <a:ext cx="2984432" cy="44794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baseline="0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Radial Velocity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baseline="0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Azimuth 7°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716016" y="889065"/>
            <a:ext cx="2465568" cy="3141167"/>
            <a:chOff x="4716016" y="889065"/>
            <a:chExt cx="2465568" cy="3141167"/>
          </a:xfrm>
        </p:grpSpPr>
        <p:grpSp>
          <p:nvGrpSpPr>
            <p:cNvPr id="314" name="Shape 314"/>
            <p:cNvGrpSpPr/>
            <p:nvPr/>
          </p:nvGrpSpPr>
          <p:grpSpPr>
            <a:xfrm>
              <a:off x="4716016" y="1457846"/>
              <a:ext cx="2465568" cy="2572386"/>
              <a:chOff x="4924426" y="1457846"/>
              <a:chExt cx="2465568" cy="2572386"/>
            </a:xfrm>
          </p:grpSpPr>
          <p:grpSp>
            <p:nvGrpSpPr>
              <p:cNvPr id="315" name="Shape 315"/>
              <p:cNvGrpSpPr/>
              <p:nvPr/>
            </p:nvGrpSpPr>
            <p:grpSpPr>
              <a:xfrm>
                <a:off x="4924426" y="1457846"/>
                <a:ext cx="2465568" cy="2465568"/>
                <a:chOff x="14049" y="3978000"/>
                <a:chExt cx="2879999" cy="2879999"/>
              </a:xfrm>
            </p:grpSpPr>
            <p:pic>
              <p:nvPicPr>
                <p:cNvPr id="316" name="Shape 31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14049" y="3978000"/>
                  <a:ext cx="2879999" cy="2879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17" name="Shape 317"/>
                <p:cNvSpPr/>
                <p:nvPr/>
              </p:nvSpPr>
              <p:spPr>
                <a:xfrm rot="8107907" flipH="1">
                  <a:off x="1052733" y="5197231"/>
                  <a:ext cx="1008111" cy="288032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noFill/>
                <a:ln w="25400" cap="flat" cmpd="sng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 baseline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  <p:pic>
            <p:nvPicPr>
              <p:cNvPr id="319" name="Shape 319"/>
              <p:cNvPicPr preferRelativeResize="0"/>
              <p:nvPr/>
            </p:nvPicPr>
            <p:blipFill rotWithShape="1">
              <a:blip r:embed="rId5">
                <a:alphaModFix/>
              </a:blip>
              <a:srcRect l="19118" t="72391" r="16092" b="22899"/>
              <a:stretch/>
            </p:blipFill>
            <p:spPr>
              <a:xfrm>
                <a:off x="5140064" y="3872132"/>
                <a:ext cx="2174700" cy="158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" name="Shape 256"/>
            <p:cNvSpPr txBox="1"/>
            <p:nvPr/>
          </p:nvSpPr>
          <p:spPr>
            <a:xfrm>
              <a:off x="4968617" y="889065"/>
              <a:ext cx="2174741" cy="6631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baseline="0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Radial Velocity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baseline="0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Elevation 0.5°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039414" y="4221088"/>
            <a:ext cx="6966911" cy="2352709"/>
            <a:chOff x="1039414" y="4221088"/>
            <a:chExt cx="6966911" cy="2352709"/>
          </a:xfrm>
        </p:grpSpPr>
        <p:grpSp>
          <p:nvGrpSpPr>
            <p:cNvPr id="320" name="Shape 320"/>
            <p:cNvGrpSpPr/>
            <p:nvPr/>
          </p:nvGrpSpPr>
          <p:grpSpPr>
            <a:xfrm>
              <a:off x="1039414" y="4484721"/>
              <a:ext cx="6966911" cy="2089076"/>
              <a:chOff x="1115614" y="4484721"/>
              <a:chExt cx="6966911" cy="2089076"/>
            </a:xfrm>
          </p:grpSpPr>
          <p:grpSp>
            <p:nvGrpSpPr>
              <p:cNvPr id="321" name="Shape 321"/>
              <p:cNvGrpSpPr/>
              <p:nvPr/>
            </p:nvGrpSpPr>
            <p:grpSpPr>
              <a:xfrm>
                <a:off x="1115614" y="4484721"/>
                <a:ext cx="6966911" cy="2089076"/>
                <a:chOff x="2880081" y="4719521"/>
                <a:chExt cx="6296399" cy="1888018"/>
              </a:xfrm>
            </p:grpSpPr>
            <p:pic>
              <p:nvPicPr>
                <p:cNvPr id="322" name="Shape 32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t="62398" b="9022"/>
                <a:stretch/>
              </p:blipFill>
              <p:spPr>
                <a:xfrm>
                  <a:off x="2880081" y="4808008"/>
                  <a:ext cx="6296399" cy="17995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3" name="Shape 323"/>
                <p:cNvSpPr/>
                <p:nvPr/>
              </p:nvSpPr>
              <p:spPr>
                <a:xfrm>
                  <a:off x="3075822" y="4808007"/>
                  <a:ext cx="5670831" cy="2175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324" name="Shape 324"/>
                <p:cNvSpPr txBox="1"/>
                <p:nvPr/>
              </p:nvSpPr>
              <p:spPr>
                <a:xfrm>
                  <a:off x="3015216" y="4719521"/>
                  <a:ext cx="979288" cy="2797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rPr>
                    <a:t>1000 hPa</a:t>
                  </a:r>
                </a:p>
              </p:txBody>
            </p:sp>
          </p:grpSp>
          <p:grpSp>
            <p:nvGrpSpPr>
              <p:cNvPr id="325" name="Shape 325"/>
              <p:cNvGrpSpPr/>
              <p:nvPr/>
            </p:nvGrpSpPr>
            <p:grpSpPr>
              <a:xfrm>
                <a:off x="2020609" y="5229200"/>
                <a:ext cx="220498" cy="220498"/>
                <a:chOff x="1719650" y="5224425"/>
                <a:chExt cx="220498" cy="220498"/>
              </a:xfrm>
            </p:grpSpPr>
            <p:cxnSp>
              <p:nvCxnSpPr>
                <p:cNvPr id="326" name="Shape 326"/>
                <p:cNvCxnSpPr/>
                <p:nvPr/>
              </p:nvCxnSpPr>
              <p:spPr>
                <a:xfrm flipH="1">
                  <a:off x="1816700" y="5224425"/>
                  <a:ext cx="26398" cy="220498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27" name="Shape 327"/>
                <p:cNvSpPr/>
                <p:nvPr/>
              </p:nvSpPr>
              <p:spPr>
                <a:xfrm>
                  <a:off x="1719650" y="5224425"/>
                  <a:ext cx="220498" cy="220498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  <p:sp>
            <p:nvSpPr>
              <p:cNvPr id="329" name="Shape 329"/>
              <p:cNvSpPr txBox="1"/>
              <p:nvPr/>
            </p:nvSpPr>
            <p:spPr>
              <a:xfrm>
                <a:off x="2152650" y="4537694"/>
                <a:ext cx="571500" cy="429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rPr>
                  <a:t>12-h</a:t>
                </a:r>
              </a:p>
            </p:txBody>
          </p:sp>
          <p:sp>
            <p:nvSpPr>
              <p:cNvPr id="330" name="Shape 330"/>
              <p:cNvSpPr txBox="1"/>
              <p:nvPr/>
            </p:nvSpPr>
            <p:spPr>
              <a:xfrm>
                <a:off x="4443412" y="4537694"/>
                <a:ext cx="571500" cy="429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rPr>
                  <a:t>24-h</a:t>
                </a:r>
              </a:p>
            </p:txBody>
          </p:sp>
          <p:sp>
            <p:nvSpPr>
              <p:cNvPr id="331" name="Shape 331"/>
              <p:cNvSpPr txBox="1"/>
              <p:nvPr/>
            </p:nvSpPr>
            <p:spPr>
              <a:xfrm>
                <a:off x="6734175" y="4509119"/>
                <a:ext cx="571500" cy="429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rPr>
                  <a:t>36-h</a:t>
                </a:r>
              </a:p>
            </p:txBody>
          </p:sp>
        </p:grpSp>
        <p:sp>
          <p:nvSpPr>
            <p:cNvPr id="36" name="Shape 236"/>
            <p:cNvSpPr txBox="1"/>
            <p:nvPr/>
          </p:nvSpPr>
          <p:spPr>
            <a:xfrm>
              <a:off x="2123728" y="4221088"/>
              <a:ext cx="4793731" cy="4246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baseline="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Horizontal wind speed and direction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239200" y="188641"/>
            <a:ext cx="6132900" cy="669899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Case (III) Rimed dendrites</a:t>
            </a:r>
          </a:p>
        </p:txBody>
      </p:sp>
      <p:grpSp>
        <p:nvGrpSpPr>
          <p:cNvPr id="338" name="Shape 338"/>
          <p:cNvGrpSpPr/>
          <p:nvPr/>
        </p:nvGrpSpPr>
        <p:grpSpPr>
          <a:xfrm>
            <a:off x="2152" y="1484783"/>
            <a:ext cx="9123590" cy="3698531"/>
            <a:chOff x="2152" y="1242633"/>
            <a:chExt cx="9123590" cy="3698531"/>
          </a:xfrm>
        </p:grpSpPr>
        <p:pic>
          <p:nvPicPr>
            <p:cNvPr id="339" name="Shape 339"/>
            <p:cNvPicPr preferRelativeResize="0"/>
            <p:nvPr/>
          </p:nvPicPr>
          <p:blipFill rotWithShape="1">
            <a:blip r:embed="rId3">
              <a:alphaModFix/>
            </a:blip>
            <a:srcRect l="38979" t="29802" r="39856" b="24142"/>
            <a:stretch/>
          </p:blipFill>
          <p:spPr>
            <a:xfrm>
              <a:off x="2152" y="1555025"/>
              <a:ext cx="2337600" cy="315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Shape 340"/>
            <p:cNvPicPr preferRelativeResize="0"/>
            <p:nvPr/>
          </p:nvPicPr>
          <p:blipFill rotWithShape="1">
            <a:blip r:embed="rId4">
              <a:alphaModFix/>
            </a:blip>
            <a:srcRect t="32539" b="31299"/>
            <a:stretch/>
          </p:blipFill>
          <p:spPr>
            <a:xfrm>
              <a:off x="2267742" y="1484783"/>
              <a:ext cx="6857999" cy="34563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Shape 341"/>
            <p:cNvSpPr txBox="1"/>
            <p:nvPr/>
          </p:nvSpPr>
          <p:spPr>
            <a:xfrm>
              <a:off x="3235399" y="1271208"/>
              <a:ext cx="571500" cy="429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12-h</a:t>
              </a:r>
            </a:p>
          </p:txBody>
        </p:sp>
        <p:sp>
          <p:nvSpPr>
            <p:cNvPr id="342" name="Shape 342"/>
            <p:cNvSpPr txBox="1"/>
            <p:nvPr/>
          </p:nvSpPr>
          <p:spPr>
            <a:xfrm>
              <a:off x="5526160" y="1271208"/>
              <a:ext cx="571500" cy="429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24-h</a:t>
              </a:r>
            </a:p>
          </p:txBody>
        </p:sp>
        <p:sp>
          <p:nvSpPr>
            <p:cNvPr id="343" name="Shape 343"/>
            <p:cNvSpPr txBox="1"/>
            <p:nvPr/>
          </p:nvSpPr>
          <p:spPr>
            <a:xfrm>
              <a:off x="7816924" y="1242633"/>
              <a:ext cx="571500" cy="429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36-h</a:t>
              </a:r>
            </a:p>
          </p:txBody>
        </p:sp>
      </p:grpSp>
      <p:sp>
        <p:nvSpPr>
          <p:cNvPr id="344" name="Shape 344"/>
          <p:cNvSpPr txBox="1"/>
          <p:nvPr/>
        </p:nvSpPr>
        <p:spPr>
          <a:xfrm>
            <a:off x="239198" y="1032850"/>
            <a:ext cx="5286960" cy="42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Temperature and Dew point vertical profile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sp>
        <p:nvSpPr>
          <p:cNvPr id="346" name="Shape 346"/>
          <p:cNvSpPr txBox="1"/>
          <p:nvPr/>
        </p:nvSpPr>
        <p:spPr>
          <a:xfrm>
            <a:off x="583110" y="5193346"/>
            <a:ext cx="7949400" cy="669899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Shaded region:</a:t>
            </a:r>
            <a:r>
              <a:rPr lang="en-US" sz="2000" b="0" i="0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Supersaturation condition with respect to 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Arrows:</a:t>
            </a: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Liquid cloud tops for the</a:t>
            </a:r>
            <a:r>
              <a:rPr lang="en-US" sz="2000"/>
              <a:t> rimed</a:t>
            </a:r>
            <a:r>
              <a:rPr lang="en-US" sz="2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dendrites case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342080" y="234758"/>
            <a:ext cx="4306200" cy="669899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Motivation 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63500" y="1146315"/>
            <a:ext cx="8284963" cy="5163004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444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+mn-lt"/>
                <a:sym typeface="Arial"/>
                <a:rtl val="0"/>
              </a:rPr>
              <a:t>The Arctic, where </a:t>
            </a:r>
            <a:r>
              <a:rPr lang="en-US" sz="2200" dirty="0" smtClean="0">
                <a:solidFill>
                  <a:schemeClr val="dk1"/>
                </a:solidFill>
                <a:latin typeface="+mn-lt"/>
                <a:rtl val="0"/>
              </a:rPr>
              <a:t>radiative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+mn-lt"/>
                <a:sym typeface="Arial"/>
                <a:rtl val="0"/>
              </a:rPr>
              <a:t>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+mn-lt"/>
                <a:sym typeface="Arial"/>
                <a:rtl val="0"/>
              </a:rPr>
              <a:t>energy lost to space greatly exceeds the energy received from the sun, plays an important role in Earth’s atmospheric general circulation.</a:t>
            </a:r>
          </a:p>
          <a:p>
            <a:pPr marL="444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rgbClr val="000000"/>
              </a:solidFill>
              <a:latin typeface="+mn-lt"/>
              <a:sym typeface="Arial"/>
              <a:rtl val="0"/>
            </a:endParaRPr>
          </a:p>
          <a:p>
            <a:pPr marL="444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+mn-lt"/>
                <a:sym typeface="Arial"/>
                <a:rtl val="0"/>
              </a:rPr>
              <a:t>Clouds found in the lower troposphere have a dominant impact on the Arctic radiation budget, with layers of high water vapor content.</a:t>
            </a:r>
          </a:p>
          <a:p>
            <a:pPr marL="444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+mn-lt"/>
              <a:sym typeface="Arial"/>
              <a:rtl val="0"/>
            </a:endParaRPr>
          </a:p>
          <a:p>
            <a:pPr marL="444500" lvl="0" indent="-444500"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-US" altLang="zh-TW" sz="2200" dirty="0">
                <a:latin typeface="+mn-lt"/>
              </a:rPr>
              <a:t>Precipitation events around the North Slope of Alaska site are characterized by mixed-phase clouds.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+mn-lt"/>
                <a:sym typeface="Arial"/>
                <a:rtl val="0"/>
              </a:rPr>
              <a:t> </a:t>
            </a:r>
            <a:r>
              <a:rPr lang="en-US" altLang="zh-TW" sz="2400" dirty="0"/>
              <a:t>Understanding </a:t>
            </a:r>
            <a:r>
              <a:rPr lang="en-US" altLang="zh-TW" sz="2400" dirty="0" smtClean="0"/>
              <a:t>of i</a:t>
            </a:r>
            <a:r>
              <a:rPr lang="en-US" sz="2200" b="0" i="0" u="none" strike="noStrike" cap="none" baseline="0" dirty="0" smtClean="0">
                <a:solidFill>
                  <a:srgbClr val="000000"/>
                </a:solidFill>
                <a:latin typeface="+mn-lt"/>
                <a:sym typeface="Arial"/>
                <a:rtl val="0"/>
              </a:rPr>
              <a:t>ce growth microphysics in these clouds is still lacking, because of a dearth of detailed observations.</a:t>
            </a:r>
            <a:endParaRPr lang="en-US" sz="2200" b="0" i="0" u="none" strike="noStrike" cap="none" baseline="0" dirty="0">
              <a:solidFill>
                <a:srgbClr val="000000"/>
              </a:solidFill>
              <a:latin typeface="+mn-lt"/>
              <a:sym typeface="Arial"/>
              <a:rtl val="0"/>
            </a:endParaRPr>
          </a:p>
          <a:p>
            <a:pPr marL="444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rgbClr val="000000"/>
              </a:solidFill>
              <a:latin typeface="+mn-lt"/>
              <a:sym typeface="Arial"/>
              <a:rtl val="0"/>
            </a:endParaRPr>
          </a:p>
          <a:p>
            <a:pPr marL="444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rgbClr val="000000"/>
                </a:solidFill>
                <a:latin typeface="+mn-lt"/>
                <a:sym typeface="Arial"/>
                <a:rtl val="0"/>
              </a:rPr>
              <a:t>  </a:t>
            </a:r>
          </a:p>
          <a:p>
            <a:pPr marL="444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rgbClr val="00000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42080" y="234758"/>
            <a:ext cx="4306200" cy="669899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Objective</a:t>
            </a:r>
            <a:endParaRPr lang="en-US" sz="3200" b="0" i="0" u="sng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368275" y="1556792"/>
            <a:ext cx="7739700" cy="25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Mixed-phase clouds are composed of a mixture of </a:t>
            </a: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supercooled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liquid water and ice crystals.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processes involved in ice particle formation are more complicated and less well understood than for water droplet formation.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pSp>
        <p:nvGrpSpPr>
          <p:cNvPr id="87" name="Shape 87"/>
          <p:cNvGrpSpPr/>
          <p:nvPr/>
        </p:nvGrpSpPr>
        <p:grpSpPr>
          <a:xfrm>
            <a:off x="2411760" y="4115544"/>
            <a:ext cx="4392488" cy="1922729"/>
            <a:chOff x="2411760" y="4725144"/>
            <a:chExt cx="4392488" cy="1922729"/>
          </a:xfrm>
        </p:grpSpPr>
        <p:grpSp>
          <p:nvGrpSpPr>
            <p:cNvPr id="88" name="Shape 88"/>
            <p:cNvGrpSpPr/>
            <p:nvPr/>
          </p:nvGrpSpPr>
          <p:grpSpPr>
            <a:xfrm>
              <a:off x="2411760" y="4725144"/>
              <a:ext cx="4392488" cy="1455977"/>
              <a:chOff x="683568" y="4725144"/>
              <a:chExt cx="4392488" cy="1455977"/>
            </a:xfrm>
          </p:grpSpPr>
          <p:sp>
            <p:nvSpPr>
              <p:cNvPr id="89" name="Shape 89"/>
              <p:cNvSpPr/>
              <p:nvPr/>
            </p:nvSpPr>
            <p:spPr>
              <a:xfrm>
                <a:off x="683568" y="5085182"/>
                <a:ext cx="4392488" cy="1080120"/>
              </a:xfrm>
              <a:prstGeom prst="rect">
                <a:avLst/>
              </a:prstGeom>
              <a:noFill/>
              <a:ln w="25400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cxnSp>
            <p:nvCxnSpPr>
              <p:cNvPr id="90" name="Shape 90"/>
              <p:cNvCxnSpPr/>
              <p:nvPr/>
            </p:nvCxnSpPr>
            <p:spPr>
              <a:xfrm>
                <a:off x="1475654" y="4725751"/>
                <a:ext cx="0" cy="143955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Shape 91"/>
              <p:cNvCxnSpPr/>
              <p:nvPr/>
            </p:nvCxnSpPr>
            <p:spPr>
              <a:xfrm>
                <a:off x="4355976" y="4725144"/>
                <a:ext cx="0" cy="144016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2" name="Shape 92"/>
              <p:cNvSpPr/>
              <p:nvPr/>
            </p:nvSpPr>
            <p:spPr>
              <a:xfrm>
                <a:off x="899591" y="5301207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pic>
            <p:nvPicPr>
              <p:cNvPr id="93" name="Shape 9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782419" y="5141373"/>
                <a:ext cx="293637" cy="303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" name="Shape 9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716016" y="5501412"/>
                <a:ext cx="293637" cy="303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Shape 9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742457" y="5877271"/>
                <a:ext cx="293637" cy="303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Shape 9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97087" y="5794271"/>
                <a:ext cx="293637" cy="303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Shape 9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427982" y="5229200"/>
                <a:ext cx="293637" cy="3038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8" name="Shape 98"/>
              <p:cNvSpPr/>
              <p:nvPr/>
            </p:nvSpPr>
            <p:spPr>
              <a:xfrm>
                <a:off x="1211166" y="5453607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899591" y="5684789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1211166" y="5837189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779118" y="5900814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707110" y="5517232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1211166" y="5157192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1859238" y="5309592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2579316" y="5461992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3155382" y="5614392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3307782" y="5301207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3587430" y="5301207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2051718" y="5612782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2411758" y="5828805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4091485" y="5877271"/>
                <a:ext cx="192482" cy="192482"/>
              </a:xfrm>
              <a:prstGeom prst="ellipse">
                <a:avLst/>
              </a:prstGeom>
              <a:solidFill>
                <a:srgbClr val="C5D8F1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pic>
            <p:nvPicPr>
              <p:cNvPr id="112" name="Shape 11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23928" y="5589239"/>
                <a:ext cx="293637" cy="303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3" name="Shape 11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699791" y="5741639"/>
                <a:ext cx="293637" cy="303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Shape 11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52191" y="5229200"/>
                <a:ext cx="293637" cy="303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Shape 11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619670" y="5573421"/>
                <a:ext cx="293637" cy="303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Shape 1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419871" y="5789444"/>
                <a:ext cx="293637" cy="3038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Shape 117"/>
              <p:cNvSpPr txBox="1"/>
              <p:nvPr/>
            </p:nvSpPr>
            <p:spPr>
              <a:xfrm>
                <a:off x="742889" y="4725144"/>
                <a:ext cx="72968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6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rPr>
                  <a:t>Liquid</a:t>
                </a:r>
              </a:p>
            </p:txBody>
          </p:sp>
          <p:sp>
            <p:nvSpPr>
              <p:cNvPr id="118" name="Shape 118"/>
              <p:cNvSpPr txBox="1"/>
              <p:nvPr/>
            </p:nvSpPr>
            <p:spPr>
              <a:xfrm>
                <a:off x="4499992" y="4725144"/>
                <a:ext cx="45878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6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rPr>
                  <a:t>Ice</a:t>
                </a:r>
              </a:p>
            </p:txBody>
          </p:sp>
          <p:sp>
            <p:nvSpPr>
              <p:cNvPr id="119" name="Shape 119"/>
              <p:cNvSpPr txBox="1"/>
              <p:nvPr/>
            </p:nvSpPr>
            <p:spPr>
              <a:xfrm>
                <a:off x="2349840" y="4725144"/>
                <a:ext cx="135806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6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rPr>
                  <a:t>Mixed-phase</a:t>
                </a:r>
              </a:p>
            </p:txBody>
          </p:sp>
        </p:grpSp>
        <p:sp>
          <p:nvSpPr>
            <p:cNvPr id="120" name="Shape 120"/>
            <p:cNvSpPr txBox="1"/>
            <p:nvPr/>
          </p:nvSpPr>
          <p:spPr>
            <a:xfrm>
              <a:off x="3678503" y="6309319"/>
              <a:ext cx="19736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6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↑ Crystal nucleation</a:t>
              </a:r>
            </a:p>
          </p:txBody>
        </p:sp>
      </p:grp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39" name="Shape 85"/>
          <p:cNvSpPr txBox="1"/>
          <p:nvPr/>
        </p:nvSpPr>
        <p:spPr>
          <a:xfrm>
            <a:off x="494480" y="980728"/>
            <a:ext cx="4306200" cy="669899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Mixed-phase </a:t>
            </a:r>
            <a:r>
              <a:rPr lang="en-US" sz="2400" b="0" i="0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clouds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Shape 130"/>
          <p:cNvGraphicFramePr/>
          <p:nvPr/>
        </p:nvGraphicFramePr>
        <p:xfrm>
          <a:off x="1075529" y="4221087"/>
          <a:ext cx="7054425" cy="2281800"/>
        </p:xfrm>
        <a:graphic>
          <a:graphicData uri="http://schemas.openxmlformats.org/drawingml/2006/table">
            <a:tbl>
              <a:tblPr>
                <a:noFill/>
                <a:tableStyleId>{F6AB3C6B-FCDB-479D-865F-6EACCF3CCFB9}</a:tableStyleId>
              </a:tblPr>
              <a:tblGrid>
                <a:gridCol w="3327550"/>
                <a:gridCol w="3726875"/>
              </a:tblGrid>
              <a:tr h="380300">
                <a:tc gridSpan="2">
                  <a:txBody>
                    <a:bodyPr/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/>
                        <a:t>Physics Options in WRF :</a:t>
                      </a:r>
                    </a:p>
                  </a:txBody>
                  <a:tcPr marL="64800" marR="64800" marT="43200" marB="43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</a:tr>
              <a:tr h="38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baseline="0">
                          <a:rtl val="0"/>
                        </a:rPr>
                        <a:t>Cumulus Parameterization:</a:t>
                      </a:r>
                    </a:p>
                  </a:txBody>
                  <a:tcPr marL="64800" marR="64800" marT="43200" marB="43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baseline="0">
                          <a:rtl val="0"/>
                        </a:rPr>
                        <a:t>Grell-Freitas ensemble scheme</a:t>
                      </a:r>
                    </a:p>
                  </a:txBody>
                  <a:tcPr marL="64800" marR="64800" marT="43200" marB="43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baseline="0">
                          <a:rtl val="0"/>
                        </a:rPr>
                        <a:t>PBL Schemes:</a:t>
                      </a:r>
                    </a:p>
                  </a:txBody>
                  <a:tcPr marL="64800" marR="64800" marT="43200" marB="43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baseline="0">
                          <a:rtl val="0"/>
                        </a:rPr>
                        <a:t>Yonsei University scheme</a:t>
                      </a:r>
                    </a:p>
                  </a:txBody>
                  <a:tcPr marL="64800" marR="64800" marT="43200" marB="43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baseline="0">
                          <a:rtl val="0"/>
                        </a:rPr>
                        <a:t>Radiation Schemes:</a:t>
                      </a:r>
                    </a:p>
                  </a:txBody>
                  <a:tcPr marL="64800" marR="64800" marT="43200" marB="43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baseline="0">
                          <a:rtl val="0"/>
                        </a:rPr>
                        <a:t>CAM</a:t>
                      </a:r>
                    </a:p>
                  </a:txBody>
                  <a:tcPr marL="64800" marR="64800" marT="43200" marB="43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baseline="0">
                          <a:rtl val="0"/>
                        </a:rPr>
                        <a:t>Surface Schemes:</a:t>
                      </a:r>
                    </a:p>
                  </a:txBody>
                  <a:tcPr marL="64800" marR="64800" marT="43200" marB="43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baseline="0">
                          <a:rtl val="0"/>
                        </a:rPr>
                        <a:t>Noah Land Surface Model</a:t>
                      </a:r>
                    </a:p>
                  </a:txBody>
                  <a:tcPr marL="64800" marR="64800" marT="43200" marB="43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baseline="0">
                          <a:rtl val="0"/>
                        </a:rPr>
                        <a:t>Cloud microphysics:</a:t>
                      </a:r>
                    </a:p>
                  </a:txBody>
                  <a:tcPr marL="64800" marR="64800" marT="43200" marB="43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baseline="0">
                          <a:rtl val="0"/>
                        </a:rPr>
                        <a:t>Morrison 2-moment scheme</a:t>
                      </a:r>
                    </a:p>
                  </a:txBody>
                  <a:tcPr marL="64800" marR="64800" marT="43200" marB="432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1" name="Shape 131"/>
          <p:cNvSpPr txBox="1"/>
          <p:nvPr/>
        </p:nvSpPr>
        <p:spPr>
          <a:xfrm>
            <a:off x="5102307" y="764704"/>
            <a:ext cx="3672297" cy="3314398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Domain 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D01 : 301 ×201 ×100 (9km)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D02 : 202 ×130 ×100 (3km)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CASE 1 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2013/05/02 16UTC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CASE 2 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2013/05/02 19UTC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CASE 3 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2013/05/06 11UTC</a:t>
            </a:r>
          </a:p>
        </p:txBody>
      </p:sp>
      <p:sp>
        <p:nvSpPr>
          <p:cNvPr id="132" name="Shape 132"/>
          <p:cNvSpPr/>
          <p:nvPr/>
        </p:nvSpPr>
        <p:spPr>
          <a:xfrm>
            <a:off x="358337" y="134553"/>
            <a:ext cx="4307957" cy="762575"/>
          </a:xfrm>
          <a:prstGeom prst="rect">
            <a:avLst/>
          </a:prstGeom>
          <a:noFill/>
          <a:ln>
            <a:noFill/>
          </a:ln>
        </p:spPr>
        <p:txBody>
          <a:bodyPr lIns="68575" tIns="35650" rIns="68575" bIns="35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Model Setting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t="21378" b="13540"/>
          <a:stretch/>
        </p:blipFill>
        <p:spPr>
          <a:xfrm>
            <a:off x="950900" y="1224775"/>
            <a:ext cx="3867804" cy="251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Shape 134"/>
          <p:cNvGrpSpPr/>
          <p:nvPr/>
        </p:nvGrpSpPr>
        <p:grpSpPr>
          <a:xfrm>
            <a:off x="2463475" y="1846825"/>
            <a:ext cx="792897" cy="540550"/>
            <a:chOff x="2488350" y="1843400"/>
            <a:chExt cx="792897" cy="540550"/>
          </a:xfrm>
        </p:grpSpPr>
        <p:pic>
          <p:nvPicPr>
            <p:cNvPr id="135" name="Shape 1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57600" y="2166750"/>
              <a:ext cx="254399" cy="21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Shape 136"/>
            <p:cNvSpPr txBox="1"/>
            <p:nvPr/>
          </p:nvSpPr>
          <p:spPr>
            <a:xfrm>
              <a:off x="2488350" y="1843400"/>
              <a:ext cx="792897" cy="421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Barrow</a:t>
              </a:r>
            </a:p>
          </p:txBody>
        </p:sp>
      </p:grp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358319" y="1176925"/>
            <a:ext cx="6237030" cy="2332425"/>
            <a:chOff x="358319" y="1329325"/>
            <a:chExt cx="6237030" cy="2332425"/>
          </a:xfrm>
        </p:grpSpPr>
        <p:sp>
          <p:nvSpPr>
            <p:cNvPr id="143" name="Shape 143"/>
            <p:cNvSpPr/>
            <p:nvPr/>
          </p:nvSpPr>
          <p:spPr>
            <a:xfrm>
              <a:off x="1368608" y="3079150"/>
              <a:ext cx="1009498" cy="5796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05/01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0400UTC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5524275" y="3082150"/>
              <a:ext cx="1009498" cy="5796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05/02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1600UTC</a:t>
              </a:r>
            </a:p>
          </p:txBody>
        </p:sp>
        <p:cxnSp>
          <p:nvCxnSpPr>
            <p:cNvPr id="145" name="Shape 145"/>
            <p:cNvCxnSpPr/>
            <p:nvPr/>
          </p:nvCxnSpPr>
          <p:spPr>
            <a:xfrm>
              <a:off x="1515150" y="2891700"/>
              <a:ext cx="5080200" cy="1199"/>
            </a:xfrm>
            <a:prstGeom prst="bentConnector3">
              <a:avLst>
                <a:gd name="adj1" fmla="val 49999"/>
              </a:avLst>
            </a:prstGeom>
            <a:noFill/>
            <a:ln w="38150" cap="flat" cmpd="sng">
              <a:solidFill>
                <a:srgbClr val="FFC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46" name="Shape 146"/>
            <p:cNvCxnSpPr/>
            <p:nvPr/>
          </p:nvCxnSpPr>
          <p:spPr>
            <a:xfrm>
              <a:off x="1869566" y="2721875"/>
              <a:ext cx="0" cy="314098"/>
            </a:xfrm>
            <a:prstGeom prst="straightConnector1">
              <a:avLst/>
            </a:prstGeom>
            <a:noFill/>
            <a:ln w="255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7" name="Shape 147"/>
            <p:cNvCxnSpPr/>
            <p:nvPr/>
          </p:nvCxnSpPr>
          <p:spPr>
            <a:xfrm>
              <a:off x="3362676" y="2721875"/>
              <a:ext cx="0" cy="314098"/>
            </a:xfrm>
            <a:prstGeom prst="straightConnector1">
              <a:avLst/>
            </a:prstGeom>
            <a:noFill/>
            <a:ln w="255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8" name="Shape 148"/>
            <p:cNvSpPr/>
            <p:nvPr/>
          </p:nvSpPr>
          <p:spPr>
            <a:xfrm>
              <a:off x="2886439" y="3082100"/>
              <a:ext cx="959998" cy="5796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05/01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1600UTC</a:t>
              </a:r>
            </a:p>
          </p:txBody>
        </p:sp>
        <p:cxnSp>
          <p:nvCxnSpPr>
            <p:cNvPr id="149" name="Shape 149"/>
            <p:cNvCxnSpPr/>
            <p:nvPr/>
          </p:nvCxnSpPr>
          <p:spPr>
            <a:xfrm>
              <a:off x="6054976" y="2734939"/>
              <a:ext cx="0" cy="313799"/>
            </a:xfrm>
            <a:prstGeom prst="straightConnector1">
              <a:avLst/>
            </a:prstGeom>
            <a:noFill/>
            <a:ln w="255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50" name="Shape 150"/>
            <p:cNvSpPr/>
            <p:nvPr/>
          </p:nvSpPr>
          <p:spPr>
            <a:xfrm>
              <a:off x="358319" y="1329325"/>
              <a:ext cx="1487245" cy="4136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baseline="0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36-h forecast</a:t>
              </a:r>
            </a:p>
          </p:txBody>
        </p:sp>
        <p:cxnSp>
          <p:nvCxnSpPr>
            <p:cNvPr id="151" name="Shape 151"/>
            <p:cNvCxnSpPr/>
            <p:nvPr/>
          </p:nvCxnSpPr>
          <p:spPr>
            <a:xfrm>
              <a:off x="4685314" y="2721875"/>
              <a:ext cx="0" cy="314098"/>
            </a:xfrm>
            <a:prstGeom prst="straightConnector1">
              <a:avLst/>
            </a:prstGeom>
            <a:noFill/>
            <a:ln w="255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2" name="Shape 152"/>
            <p:cNvCxnSpPr/>
            <p:nvPr/>
          </p:nvCxnSpPr>
          <p:spPr>
            <a:xfrm>
              <a:off x="4707357" y="2489673"/>
              <a:ext cx="1368898" cy="0"/>
            </a:xfrm>
            <a:prstGeom prst="straightConnector1">
              <a:avLst/>
            </a:prstGeom>
            <a:noFill/>
            <a:ln w="36700" cap="flat" cmpd="sng">
              <a:solidFill>
                <a:srgbClr val="99FF33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53" name="Shape 153"/>
            <p:cNvSpPr/>
            <p:nvPr/>
          </p:nvSpPr>
          <p:spPr>
            <a:xfrm>
              <a:off x="4180575" y="3082150"/>
              <a:ext cx="1009498" cy="5796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05/02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0400UTC</a:t>
              </a:r>
            </a:p>
          </p:txBody>
        </p:sp>
        <p:cxnSp>
          <p:nvCxnSpPr>
            <p:cNvPr id="154" name="Shape 154"/>
            <p:cNvCxnSpPr/>
            <p:nvPr/>
          </p:nvCxnSpPr>
          <p:spPr>
            <a:xfrm>
              <a:off x="3338673" y="2074911"/>
              <a:ext cx="2731199" cy="22800"/>
            </a:xfrm>
            <a:prstGeom prst="straightConnector1">
              <a:avLst/>
            </a:prstGeom>
            <a:noFill/>
            <a:ln w="36700" cap="flat" cmpd="sng">
              <a:solidFill>
                <a:srgbClr val="99FF33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55" name="Shape 155"/>
            <p:cNvCxnSpPr/>
            <p:nvPr/>
          </p:nvCxnSpPr>
          <p:spPr>
            <a:xfrm>
              <a:off x="1845565" y="1577191"/>
              <a:ext cx="4218000" cy="40800"/>
            </a:xfrm>
            <a:prstGeom prst="straightConnector1">
              <a:avLst/>
            </a:prstGeom>
            <a:noFill/>
            <a:ln w="36700" cap="flat" cmpd="sng">
              <a:solidFill>
                <a:srgbClr val="99FF33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56" name="Shape 156"/>
            <p:cNvSpPr/>
            <p:nvPr/>
          </p:nvSpPr>
          <p:spPr>
            <a:xfrm>
              <a:off x="358322" y="1819200"/>
              <a:ext cx="1511243" cy="4136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baseline="0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24-h forecast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358319" y="2309075"/>
              <a:ext cx="1487245" cy="4136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baseline="0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12-h forecast</a:t>
              </a:r>
            </a:p>
          </p:txBody>
        </p:sp>
      </p:grpSp>
      <p:sp>
        <p:nvSpPr>
          <p:cNvPr id="158" name="Shape 158"/>
          <p:cNvSpPr txBox="1"/>
          <p:nvPr/>
        </p:nvSpPr>
        <p:spPr>
          <a:xfrm>
            <a:off x="322550" y="592350"/>
            <a:ext cx="5741700" cy="6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  <a:rtl val="0"/>
              </a:rPr>
              <a:t>Simulation experiments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22550" y="3640350"/>
            <a:ext cx="7831199" cy="66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  <a:rtl val="0"/>
              </a:rPr>
              <a:t>Observation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  <a:rtl val="0"/>
              </a:rPr>
              <a:t>The DOE-ARM X-band scanning precipitation radar (X-SAPR) at Barrow, Alaska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  <a:rtl val="0"/>
              </a:rPr>
              <a:t>Plan Position Indicator (PPI)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-US" sz="1800" b="0" i="0" u="none" strike="noStrike" cap="none" baseline="0" dirty="0">
                <a:latin typeface="Arial"/>
                <a:ea typeface="Arial"/>
                <a:cs typeface="Arial"/>
                <a:sym typeface="Arial"/>
                <a:rtl val="0"/>
              </a:rPr>
              <a:t>Range Height Indicator (RHI)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grpSp>
        <p:nvGrpSpPr>
          <p:cNvPr id="160" name="Shape 160"/>
          <p:cNvGrpSpPr/>
          <p:nvPr/>
        </p:nvGrpSpPr>
        <p:grpSpPr>
          <a:xfrm>
            <a:off x="4513843" y="4931199"/>
            <a:ext cx="1390694" cy="1609697"/>
            <a:chOff x="4583330" y="4987654"/>
            <a:chExt cx="1390694" cy="1609697"/>
          </a:xfrm>
        </p:grpSpPr>
        <p:grpSp>
          <p:nvGrpSpPr>
            <p:cNvPr id="161" name="Shape 161"/>
            <p:cNvGrpSpPr/>
            <p:nvPr/>
          </p:nvGrpSpPr>
          <p:grpSpPr>
            <a:xfrm>
              <a:off x="4583330" y="4987654"/>
              <a:ext cx="1390694" cy="1518010"/>
              <a:chOff x="2780489" y="5318440"/>
              <a:chExt cx="1390694" cy="1518010"/>
            </a:xfrm>
          </p:grpSpPr>
          <p:grpSp>
            <p:nvGrpSpPr>
              <p:cNvPr id="162" name="Shape 162"/>
              <p:cNvGrpSpPr/>
              <p:nvPr/>
            </p:nvGrpSpPr>
            <p:grpSpPr>
              <a:xfrm>
                <a:off x="3024917" y="5429535"/>
                <a:ext cx="1146266" cy="1406915"/>
                <a:chOff x="3059833" y="5451084"/>
                <a:chExt cx="1146266" cy="1406915"/>
              </a:xfrm>
            </p:grpSpPr>
            <p:sp>
              <p:nvSpPr>
                <p:cNvPr id="163" name="Shape 163"/>
                <p:cNvSpPr/>
                <p:nvPr/>
              </p:nvSpPr>
              <p:spPr>
                <a:xfrm rot="5004132">
                  <a:off x="3131839" y="5877272"/>
                  <a:ext cx="822725" cy="216023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 baseline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164" name="Shape 164"/>
                <p:cNvSpPr/>
                <p:nvPr/>
              </p:nvSpPr>
              <p:spPr>
                <a:xfrm rot="-6445526">
                  <a:off x="3175766" y="5567017"/>
                  <a:ext cx="914399" cy="914399"/>
                </a:xfrm>
                <a:prstGeom prst="arc">
                  <a:avLst>
                    <a:gd name="adj1" fmla="val 16508416"/>
                    <a:gd name="adj2" fmla="val 0"/>
                  </a:avLst>
                </a:prstGeom>
                <a:noFill/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165" name="Shape 165"/>
                <p:cNvSpPr/>
                <p:nvPr/>
              </p:nvSpPr>
              <p:spPr>
                <a:xfrm rot="10633892">
                  <a:off x="3158719" y="5472633"/>
                  <a:ext cx="914399" cy="914399"/>
                </a:xfrm>
                <a:prstGeom prst="arc">
                  <a:avLst>
                    <a:gd name="adj1" fmla="val 16508416"/>
                    <a:gd name="adj2" fmla="val 21135866"/>
                  </a:avLst>
                </a:prstGeom>
                <a:noFill/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166" name="Shape 166"/>
                <p:cNvSpPr/>
                <p:nvPr/>
              </p:nvSpPr>
              <p:spPr>
                <a:xfrm flipH="1">
                  <a:off x="3131839" y="6024217"/>
                  <a:ext cx="45718" cy="833782"/>
                </a:xfrm>
                <a:prstGeom prst="rect">
                  <a:avLst/>
                </a:prstGeom>
                <a:solidFill>
                  <a:schemeClr val="dk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 baseline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  <p:sp>
            <p:nvSpPr>
              <p:cNvPr id="167" name="Shape 167"/>
              <p:cNvSpPr/>
              <p:nvPr/>
            </p:nvSpPr>
            <p:spPr>
              <a:xfrm rot="10800000" flipH="1">
                <a:off x="2780489" y="5318440"/>
                <a:ext cx="678588" cy="219689"/>
              </a:xfrm>
              <a:prstGeom prst="curvedLeft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rgbClr val="EA9999"/>
              </a:solidFill>
              <a:ln w="2540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3096922" y="6093296"/>
                <a:ext cx="45718" cy="404529"/>
              </a:xfrm>
              <a:prstGeom prst="rect">
                <a:avLst/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</p:grpSp>
        <p:sp>
          <p:nvSpPr>
            <p:cNvPr id="169" name="Shape 169"/>
            <p:cNvSpPr txBox="1"/>
            <p:nvPr/>
          </p:nvSpPr>
          <p:spPr>
            <a:xfrm>
              <a:off x="5177310" y="6289575"/>
              <a:ext cx="4748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PPI</a:t>
              </a:r>
            </a:p>
          </p:txBody>
        </p:sp>
      </p:grpSp>
      <p:grpSp>
        <p:nvGrpSpPr>
          <p:cNvPr id="170" name="Shape 170"/>
          <p:cNvGrpSpPr/>
          <p:nvPr/>
        </p:nvGrpSpPr>
        <p:grpSpPr>
          <a:xfrm>
            <a:off x="5965255" y="4897768"/>
            <a:ext cx="1833321" cy="1643151"/>
            <a:chOff x="5909031" y="4897768"/>
            <a:chExt cx="1833321" cy="1643151"/>
          </a:xfrm>
        </p:grpSpPr>
        <p:grpSp>
          <p:nvGrpSpPr>
            <p:cNvPr id="171" name="Shape 171"/>
            <p:cNvGrpSpPr/>
            <p:nvPr/>
          </p:nvGrpSpPr>
          <p:grpSpPr>
            <a:xfrm>
              <a:off x="5909031" y="4897768"/>
              <a:ext cx="1833321" cy="1536681"/>
              <a:chOff x="2337861" y="5299769"/>
              <a:chExt cx="1833321" cy="1536681"/>
            </a:xfrm>
          </p:grpSpPr>
          <p:grpSp>
            <p:nvGrpSpPr>
              <p:cNvPr id="172" name="Shape 172"/>
              <p:cNvGrpSpPr/>
              <p:nvPr/>
            </p:nvGrpSpPr>
            <p:grpSpPr>
              <a:xfrm>
                <a:off x="3024917" y="5429535"/>
                <a:ext cx="1146266" cy="1406915"/>
                <a:chOff x="3059833" y="5451084"/>
                <a:chExt cx="1146266" cy="1406915"/>
              </a:xfrm>
            </p:grpSpPr>
            <p:sp>
              <p:nvSpPr>
                <p:cNvPr id="173" name="Shape 173"/>
                <p:cNvSpPr/>
                <p:nvPr/>
              </p:nvSpPr>
              <p:spPr>
                <a:xfrm rot="5004132">
                  <a:off x="3131839" y="5877272"/>
                  <a:ext cx="822725" cy="216023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 baseline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174" name="Shape 174"/>
                <p:cNvSpPr/>
                <p:nvPr/>
              </p:nvSpPr>
              <p:spPr>
                <a:xfrm rot="-6445526">
                  <a:off x="3175766" y="5567017"/>
                  <a:ext cx="914399" cy="914399"/>
                </a:xfrm>
                <a:prstGeom prst="arc">
                  <a:avLst>
                    <a:gd name="adj1" fmla="val 16508416"/>
                    <a:gd name="adj2" fmla="val 0"/>
                  </a:avLst>
                </a:prstGeom>
                <a:noFill/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175" name="Shape 175"/>
                <p:cNvSpPr/>
                <p:nvPr/>
              </p:nvSpPr>
              <p:spPr>
                <a:xfrm rot="10633892">
                  <a:off x="3158719" y="5472633"/>
                  <a:ext cx="914399" cy="914399"/>
                </a:xfrm>
                <a:prstGeom prst="arc">
                  <a:avLst>
                    <a:gd name="adj1" fmla="val 16508416"/>
                    <a:gd name="adj2" fmla="val 21135866"/>
                  </a:avLst>
                </a:prstGeom>
                <a:noFill/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176" name="Shape 176"/>
                <p:cNvSpPr/>
                <p:nvPr/>
              </p:nvSpPr>
              <p:spPr>
                <a:xfrm flipH="1">
                  <a:off x="3131839" y="6024217"/>
                  <a:ext cx="45718" cy="833782"/>
                </a:xfrm>
                <a:prstGeom prst="rect">
                  <a:avLst/>
                </a:prstGeom>
                <a:solidFill>
                  <a:schemeClr val="dk1"/>
                </a:solidFill>
                <a:ln w="254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 baseline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  <p:sp>
            <p:nvSpPr>
              <p:cNvPr id="177" name="Shape 177"/>
              <p:cNvSpPr/>
              <p:nvPr/>
            </p:nvSpPr>
            <p:spPr>
              <a:xfrm rot="5400000" flipH="1">
                <a:off x="2541045" y="5096585"/>
                <a:ext cx="398413" cy="804780"/>
              </a:xfrm>
              <a:prstGeom prst="curvedLeft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rgbClr val="EA9999"/>
              </a:solidFill>
              <a:ln w="25400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 flipH="1">
                <a:off x="3096922" y="6093296"/>
                <a:ext cx="45718" cy="404529"/>
              </a:xfrm>
              <a:prstGeom prst="rect">
                <a:avLst/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</p:grpSp>
        <p:sp>
          <p:nvSpPr>
            <p:cNvPr id="179" name="Shape 179"/>
            <p:cNvSpPr txBox="1"/>
            <p:nvPr/>
          </p:nvSpPr>
          <p:spPr>
            <a:xfrm>
              <a:off x="6948264" y="6233119"/>
              <a:ext cx="494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RHI</a:t>
              </a:r>
            </a:p>
          </p:txBody>
        </p:sp>
      </p:grp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Shape 185"/>
          <p:cNvGrpSpPr/>
          <p:nvPr/>
        </p:nvGrpSpPr>
        <p:grpSpPr>
          <a:xfrm>
            <a:off x="163000" y="1844825"/>
            <a:ext cx="4468799" cy="4607844"/>
            <a:chOff x="239200" y="1844825"/>
            <a:chExt cx="4468799" cy="4607844"/>
          </a:xfrm>
        </p:grpSpPr>
        <p:pic>
          <p:nvPicPr>
            <p:cNvPr id="186" name="Shape 1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200" y="1844825"/>
              <a:ext cx="4468799" cy="4557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Shape 187"/>
            <p:cNvSpPr/>
            <p:nvPr/>
          </p:nvSpPr>
          <p:spPr>
            <a:xfrm>
              <a:off x="1610387" y="6220169"/>
              <a:ext cx="752400" cy="232500"/>
            </a:xfrm>
            <a:prstGeom prst="rect">
              <a:avLst/>
            </a:prstGeom>
            <a:noFill/>
            <a:ln w="45700" cap="flat" cmpd="sng">
              <a:solidFill>
                <a:srgbClr val="FF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88" name="Shape 188"/>
          <p:cNvSpPr/>
          <p:nvPr/>
        </p:nvSpPr>
        <p:spPr>
          <a:xfrm>
            <a:off x="470933" y="1065312"/>
            <a:ext cx="5041500" cy="7172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Shallow boundary layer cloud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1600 UTC 2 May 2013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39201" y="188641"/>
            <a:ext cx="4306118" cy="669771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Case (I) Dendrites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5148074" y="1844825"/>
            <a:ext cx="3836700" cy="4176599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4445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weak surface trough approached.</a:t>
            </a:r>
          </a:p>
          <a:p>
            <a:pPr marL="4445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445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Ice particles from that cloud layer fell into the liquid-cloud layers in a seeder-feeder scenario.</a:t>
            </a:r>
          </a:p>
        </p:txBody>
      </p:sp>
      <p:grpSp>
        <p:nvGrpSpPr>
          <p:cNvPr id="191" name="Shape 191"/>
          <p:cNvGrpSpPr/>
          <p:nvPr/>
        </p:nvGrpSpPr>
        <p:grpSpPr>
          <a:xfrm>
            <a:off x="4710400" y="4170966"/>
            <a:ext cx="283200" cy="1747039"/>
            <a:chOff x="4634200" y="4170966"/>
            <a:chExt cx="283200" cy="1747039"/>
          </a:xfrm>
        </p:grpSpPr>
        <p:sp>
          <p:nvSpPr>
            <p:cNvPr id="192" name="Shape 192"/>
            <p:cNvSpPr/>
            <p:nvPr/>
          </p:nvSpPr>
          <p:spPr>
            <a:xfrm>
              <a:off x="4634200" y="4170966"/>
              <a:ext cx="283200" cy="72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4703792" y="5774005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4738450" y="4364087"/>
              <a:ext cx="74700" cy="1288800"/>
            </a:xfrm>
            <a:prstGeom prst="upArrow">
              <a:avLst>
                <a:gd name="adj1" fmla="val 50000"/>
                <a:gd name="adj2" fmla="val 192469"/>
              </a:avLst>
            </a:prstGeom>
            <a:solidFill>
              <a:schemeClr val="lt2"/>
            </a:solidFill>
            <a:ln w="9525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95" name="Shape 195"/>
          <p:cNvSpPr txBox="1"/>
          <p:nvPr/>
        </p:nvSpPr>
        <p:spPr>
          <a:xfrm>
            <a:off x="441475" y="6432275"/>
            <a:ext cx="3000000" cy="3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(Oue et al, 2015)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grpSp>
        <p:nvGrpSpPr>
          <p:cNvPr id="197" name="Shape 197"/>
          <p:cNvGrpSpPr/>
          <p:nvPr/>
        </p:nvGrpSpPr>
        <p:grpSpPr>
          <a:xfrm>
            <a:off x="4710392" y="1879666"/>
            <a:ext cx="296400" cy="1849025"/>
            <a:chOff x="4710392" y="1879666"/>
            <a:chExt cx="296400" cy="1849025"/>
          </a:xfrm>
        </p:grpSpPr>
        <p:grpSp>
          <p:nvGrpSpPr>
            <p:cNvPr id="198" name="Shape 198"/>
            <p:cNvGrpSpPr/>
            <p:nvPr/>
          </p:nvGrpSpPr>
          <p:grpSpPr>
            <a:xfrm>
              <a:off x="4779992" y="2184635"/>
              <a:ext cx="144000" cy="1544055"/>
              <a:chOff x="4703792" y="2184635"/>
              <a:chExt cx="144000" cy="1544055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4703792" y="3584691"/>
                <a:ext cx="144000" cy="144000"/>
              </a:xfrm>
              <a:prstGeom prst="ellipse">
                <a:avLst/>
              </a:prstGeom>
              <a:solidFill>
                <a:schemeClr val="accent4"/>
              </a:solidFill>
              <a:ln w="25400" cap="flat" cmpd="sng">
                <a:solidFill>
                  <a:srgbClr val="5D48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4738450" y="2184635"/>
                <a:ext cx="74700" cy="1288800"/>
              </a:xfrm>
              <a:prstGeom prst="upArrow">
                <a:avLst>
                  <a:gd name="adj1" fmla="val 50000"/>
                  <a:gd name="adj2" fmla="val 192469"/>
                </a:avLst>
              </a:prstGeom>
              <a:solidFill>
                <a:schemeClr val="lt2"/>
              </a:solidFill>
              <a:ln w="9525" cap="flat" cmpd="sng">
                <a:solidFill>
                  <a:srgbClr val="5D48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</p:grpSp>
        <p:sp>
          <p:nvSpPr>
            <p:cNvPr id="201" name="Shape 201"/>
            <p:cNvSpPr/>
            <p:nvPr/>
          </p:nvSpPr>
          <p:spPr>
            <a:xfrm>
              <a:off x="4710392" y="1968341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4862792" y="2023666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4862792" y="1879666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066424" y="181932"/>
            <a:ext cx="1819685" cy="1434001"/>
            <a:chOff x="7316689" y="115399"/>
            <a:chExt cx="1819685" cy="1434001"/>
          </a:xfrm>
        </p:grpSpPr>
        <p:pic>
          <p:nvPicPr>
            <p:cNvPr id="22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06296" y="115399"/>
              <a:ext cx="576064" cy="596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68732" y="952209"/>
              <a:ext cx="384744" cy="398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12710" y="413450"/>
              <a:ext cx="423664" cy="438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01192" y="791669"/>
              <a:ext cx="271264" cy="28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16689" y="580114"/>
              <a:ext cx="423664" cy="438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78974" y="1350336"/>
              <a:ext cx="192372" cy="199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5073051" y="2390316"/>
            <a:ext cx="3901500" cy="3561300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4445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Precipitation particles from the top cloud layer fell into the liquid-cloud layers in a seeder-feeder scenario.</a:t>
            </a:r>
          </a:p>
          <a:p>
            <a:pPr marL="2286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endParaRPr sz="2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239201" y="188641"/>
            <a:ext cx="4306118" cy="669771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Case (II) Aggregates</a:t>
            </a:r>
          </a:p>
        </p:txBody>
      </p:sp>
      <p:grpSp>
        <p:nvGrpSpPr>
          <p:cNvPr id="210" name="Shape 210"/>
          <p:cNvGrpSpPr/>
          <p:nvPr/>
        </p:nvGrpSpPr>
        <p:grpSpPr>
          <a:xfrm>
            <a:off x="163000" y="1844825"/>
            <a:ext cx="4468799" cy="4607844"/>
            <a:chOff x="239200" y="1844825"/>
            <a:chExt cx="4468799" cy="4607844"/>
          </a:xfrm>
        </p:grpSpPr>
        <p:pic>
          <p:nvPicPr>
            <p:cNvPr id="211" name="Shape 2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200" y="1844825"/>
              <a:ext cx="4468799" cy="4557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Shape 212"/>
            <p:cNvSpPr/>
            <p:nvPr/>
          </p:nvSpPr>
          <p:spPr>
            <a:xfrm>
              <a:off x="3374537" y="6220169"/>
              <a:ext cx="752400" cy="232500"/>
            </a:xfrm>
            <a:prstGeom prst="rect">
              <a:avLst/>
            </a:prstGeom>
            <a:noFill/>
            <a:ln w="45700" cap="flat" cmpd="sng">
              <a:solidFill>
                <a:srgbClr val="FF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13" name="Shape 213"/>
          <p:cNvSpPr/>
          <p:nvPr/>
        </p:nvSpPr>
        <p:spPr>
          <a:xfrm>
            <a:off x="470933" y="1065312"/>
            <a:ext cx="5041500" cy="7172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Shallow boundary layer cloud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1900 UTC 2 May 2013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441475" y="6432275"/>
            <a:ext cx="3000000" cy="3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Oue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et al, 2015)</a:t>
            </a:r>
          </a:p>
        </p:txBody>
      </p:sp>
      <p:grpSp>
        <p:nvGrpSpPr>
          <p:cNvPr id="215" name="Shape 215"/>
          <p:cNvGrpSpPr/>
          <p:nvPr/>
        </p:nvGrpSpPr>
        <p:grpSpPr>
          <a:xfrm>
            <a:off x="4710400" y="4170966"/>
            <a:ext cx="283200" cy="1747039"/>
            <a:chOff x="4634200" y="4170966"/>
            <a:chExt cx="283200" cy="1747039"/>
          </a:xfrm>
        </p:grpSpPr>
        <p:sp>
          <p:nvSpPr>
            <p:cNvPr id="216" name="Shape 216"/>
            <p:cNvSpPr/>
            <p:nvPr/>
          </p:nvSpPr>
          <p:spPr>
            <a:xfrm>
              <a:off x="4634200" y="4170966"/>
              <a:ext cx="283200" cy="72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4703792" y="5774005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4738450" y="4364087"/>
              <a:ext cx="74700" cy="1288800"/>
            </a:xfrm>
            <a:prstGeom prst="upArrow">
              <a:avLst>
                <a:gd name="adj1" fmla="val 50000"/>
                <a:gd name="adj2" fmla="val 192469"/>
              </a:avLst>
            </a:prstGeom>
            <a:solidFill>
              <a:schemeClr val="lt2"/>
            </a:solidFill>
            <a:ln w="9525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grpSp>
        <p:nvGrpSpPr>
          <p:cNvPr id="220" name="Shape 220"/>
          <p:cNvGrpSpPr/>
          <p:nvPr/>
        </p:nvGrpSpPr>
        <p:grpSpPr>
          <a:xfrm>
            <a:off x="4710392" y="1879666"/>
            <a:ext cx="296400" cy="1849025"/>
            <a:chOff x="4710392" y="1879666"/>
            <a:chExt cx="296400" cy="1849025"/>
          </a:xfrm>
        </p:grpSpPr>
        <p:grpSp>
          <p:nvGrpSpPr>
            <p:cNvPr id="221" name="Shape 221"/>
            <p:cNvGrpSpPr/>
            <p:nvPr/>
          </p:nvGrpSpPr>
          <p:grpSpPr>
            <a:xfrm>
              <a:off x="4779992" y="2184635"/>
              <a:ext cx="144000" cy="1544055"/>
              <a:chOff x="4703792" y="2184635"/>
              <a:chExt cx="144000" cy="1544055"/>
            </a:xfrm>
          </p:grpSpPr>
          <p:sp>
            <p:nvSpPr>
              <p:cNvPr id="222" name="Shape 222"/>
              <p:cNvSpPr/>
              <p:nvPr/>
            </p:nvSpPr>
            <p:spPr>
              <a:xfrm>
                <a:off x="4703792" y="3584691"/>
                <a:ext cx="144000" cy="144000"/>
              </a:xfrm>
              <a:prstGeom prst="ellipse">
                <a:avLst/>
              </a:prstGeom>
              <a:solidFill>
                <a:schemeClr val="accent4"/>
              </a:solidFill>
              <a:ln w="25400" cap="flat" cmpd="sng">
                <a:solidFill>
                  <a:srgbClr val="5D48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4738450" y="2184635"/>
                <a:ext cx="74700" cy="1288800"/>
              </a:xfrm>
              <a:prstGeom prst="upArrow">
                <a:avLst>
                  <a:gd name="adj1" fmla="val 50000"/>
                  <a:gd name="adj2" fmla="val 192469"/>
                </a:avLst>
              </a:prstGeom>
              <a:solidFill>
                <a:schemeClr val="lt2"/>
              </a:solidFill>
              <a:ln w="9525" cap="flat" cmpd="sng">
                <a:solidFill>
                  <a:srgbClr val="5D48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4" name="Shape 224"/>
            <p:cNvSpPr/>
            <p:nvPr/>
          </p:nvSpPr>
          <p:spPr>
            <a:xfrm>
              <a:off x="4710392" y="1968341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4862792" y="2023666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4862792" y="1879666"/>
              <a:ext cx="144000" cy="14400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6312254" y="143611"/>
            <a:ext cx="1297271" cy="849087"/>
            <a:chOff x="6175154" y="309351"/>
            <a:chExt cx="1297271" cy="849087"/>
          </a:xfrm>
        </p:grpSpPr>
        <p:pic>
          <p:nvPicPr>
            <p:cNvPr id="21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75154" y="625034"/>
              <a:ext cx="342185" cy="354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30240" y="354183"/>
              <a:ext cx="342185" cy="354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23684" y="622111"/>
              <a:ext cx="518298" cy="53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39218" y="500707"/>
              <a:ext cx="278122" cy="2702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9165" y="309351"/>
              <a:ext cx="342185" cy="354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69739" y="500707"/>
              <a:ext cx="342185" cy="354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40831" y="696144"/>
              <a:ext cx="273464" cy="282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86701" y="354183"/>
              <a:ext cx="414631" cy="423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08102" y="770943"/>
              <a:ext cx="248088" cy="2567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群組 2"/>
          <p:cNvGrpSpPr/>
          <p:nvPr/>
        </p:nvGrpSpPr>
        <p:grpSpPr>
          <a:xfrm>
            <a:off x="8385839" y="302357"/>
            <a:ext cx="622586" cy="722163"/>
            <a:chOff x="8281033" y="354183"/>
            <a:chExt cx="622586" cy="722163"/>
          </a:xfrm>
        </p:grpSpPr>
        <p:pic>
          <p:nvPicPr>
            <p:cNvPr id="30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61434" y="722258"/>
              <a:ext cx="342185" cy="354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81033" y="354183"/>
              <a:ext cx="556300" cy="5756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群組 3"/>
          <p:cNvGrpSpPr/>
          <p:nvPr/>
        </p:nvGrpSpPr>
        <p:grpSpPr>
          <a:xfrm>
            <a:off x="7654031" y="805651"/>
            <a:ext cx="603892" cy="463109"/>
            <a:chOff x="7609525" y="486394"/>
            <a:chExt cx="603892" cy="463109"/>
          </a:xfrm>
        </p:grpSpPr>
        <p:pic>
          <p:nvPicPr>
            <p:cNvPr id="32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18072" y="486395"/>
              <a:ext cx="398038" cy="463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09525" y="531227"/>
              <a:ext cx="217092" cy="22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Shape 9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55977" y="486394"/>
              <a:ext cx="257440" cy="2663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239201" y="188641"/>
            <a:ext cx="8077199" cy="669899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Case (I &amp; II) Dendrites and Aggregates</a:t>
            </a:r>
          </a:p>
        </p:txBody>
      </p:sp>
      <p:grpSp>
        <p:nvGrpSpPr>
          <p:cNvPr id="238" name="Shape 238"/>
          <p:cNvGrpSpPr/>
          <p:nvPr/>
        </p:nvGrpSpPr>
        <p:grpSpPr>
          <a:xfrm>
            <a:off x="1257826" y="1340768"/>
            <a:ext cx="3170156" cy="2488262"/>
            <a:chOff x="149273" y="784066"/>
            <a:chExt cx="2832014" cy="2223051"/>
          </a:xfrm>
        </p:grpSpPr>
        <p:grpSp>
          <p:nvGrpSpPr>
            <p:cNvPr id="239" name="Shape 239"/>
            <p:cNvGrpSpPr/>
            <p:nvPr/>
          </p:nvGrpSpPr>
          <p:grpSpPr>
            <a:xfrm>
              <a:off x="149273" y="806458"/>
              <a:ext cx="2832014" cy="2200659"/>
              <a:chOff x="295106" y="630503"/>
              <a:chExt cx="2832014" cy="2200659"/>
            </a:xfrm>
          </p:grpSpPr>
          <p:grpSp>
            <p:nvGrpSpPr>
              <p:cNvPr id="240" name="Shape 240"/>
              <p:cNvGrpSpPr/>
              <p:nvPr/>
            </p:nvGrpSpPr>
            <p:grpSpPr>
              <a:xfrm>
                <a:off x="295106" y="630503"/>
                <a:ext cx="2832014" cy="2200659"/>
                <a:chOff x="-3218850" y="-1036500"/>
                <a:chExt cx="7020364" cy="5455279"/>
              </a:xfrm>
            </p:grpSpPr>
            <p:grpSp>
              <p:nvGrpSpPr>
                <p:cNvPr id="241" name="Shape 241"/>
                <p:cNvGrpSpPr/>
                <p:nvPr/>
              </p:nvGrpSpPr>
              <p:grpSpPr>
                <a:xfrm>
                  <a:off x="-3218850" y="-1036500"/>
                  <a:ext cx="6858000" cy="5455279"/>
                  <a:chOff x="-1847250" y="-1036500"/>
                  <a:chExt cx="6858000" cy="5455279"/>
                </a:xfrm>
              </p:grpSpPr>
              <p:pic>
                <p:nvPicPr>
                  <p:cNvPr id="242" name="Shape 242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20453"/>
                  <a:stretch/>
                </p:blipFill>
                <p:spPr>
                  <a:xfrm>
                    <a:off x="-1847250" y="-1036500"/>
                    <a:ext cx="6858000" cy="54552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243" name="Shape 243"/>
                  <p:cNvGrpSpPr/>
                  <p:nvPr/>
                </p:nvGrpSpPr>
                <p:grpSpPr>
                  <a:xfrm>
                    <a:off x="-1595050" y="3717025"/>
                    <a:ext cx="6529600" cy="449923"/>
                    <a:chOff x="-1508525" y="4757075"/>
                    <a:chExt cx="6529600" cy="449923"/>
                  </a:xfrm>
                </p:grpSpPr>
                <p:sp>
                  <p:nvSpPr>
                    <p:cNvPr id="244" name="Shape 244"/>
                    <p:cNvSpPr/>
                    <p:nvPr/>
                  </p:nvSpPr>
                  <p:spPr>
                    <a:xfrm>
                      <a:off x="-771025" y="4757075"/>
                      <a:ext cx="4726198" cy="2015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  <a:rtl val="0"/>
                      </a:endParaRPr>
                    </a:p>
                  </p:txBody>
                </p:sp>
                <p:sp>
                  <p:nvSpPr>
                    <p:cNvPr id="245" name="Shape 245"/>
                    <p:cNvSpPr/>
                    <p:nvPr/>
                  </p:nvSpPr>
                  <p:spPr>
                    <a:xfrm>
                      <a:off x="-1508525" y="4806800"/>
                      <a:ext cx="508200" cy="40019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  <a:rtl val="0"/>
                      </a:endParaRPr>
                    </a:p>
                  </p:txBody>
                </p:sp>
                <p:sp>
                  <p:nvSpPr>
                    <p:cNvPr id="246" name="Shape 246"/>
                    <p:cNvSpPr/>
                    <p:nvPr/>
                  </p:nvSpPr>
                  <p:spPr>
                    <a:xfrm>
                      <a:off x="4512875" y="4806800"/>
                      <a:ext cx="508200" cy="40019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b="0" i="0" u="none" strike="noStrike" cap="non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  <a:rtl val="0"/>
                      </a:endParaRPr>
                    </a:p>
                  </p:txBody>
                </p:sp>
              </p:grpSp>
            </p:grpSp>
            <p:sp>
              <p:nvSpPr>
                <p:cNvPr id="247" name="Shape 247"/>
                <p:cNvSpPr txBox="1"/>
                <p:nvPr/>
              </p:nvSpPr>
              <p:spPr>
                <a:xfrm>
                  <a:off x="-3056485" y="3419723"/>
                  <a:ext cx="6858000" cy="686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10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rPr>
                    <a:t>-40             -20               0                 20               40</a:t>
                  </a:r>
                </a:p>
              </p:txBody>
            </p:sp>
          </p:grpSp>
          <p:sp>
            <p:nvSpPr>
              <p:cNvPr id="248" name="Shape 248"/>
              <p:cNvSpPr/>
              <p:nvPr/>
            </p:nvSpPr>
            <p:spPr>
              <a:xfrm flipH="1">
                <a:off x="1345382" y="1829318"/>
                <a:ext cx="645600" cy="1845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25400" cap="flat" cmpd="sng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</p:grpSp>
        <p:sp>
          <p:nvSpPr>
            <p:cNvPr id="249" name="Shape 249"/>
            <p:cNvSpPr txBox="1"/>
            <p:nvPr/>
          </p:nvSpPr>
          <p:spPr>
            <a:xfrm>
              <a:off x="251518" y="784066"/>
              <a:ext cx="2666100" cy="4001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baseline="0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Radial Velocity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baseline="0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Azimuth 7°</a:t>
              </a:r>
            </a:p>
          </p:txBody>
        </p:sp>
      </p:grpSp>
      <p:grpSp>
        <p:nvGrpSpPr>
          <p:cNvPr id="250" name="Shape 250"/>
          <p:cNvGrpSpPr/>
          <p:nvPr/>
        </p:nvGrpSpPr>
        <p:grpSpPr>
          <a:xfrm>
            <a:off x="4788024" y="889065"/>
            <a:ext cx="2517874" cy="3188007"/>
            <a:chOff x="-19778" y="3137597"/>
            <a:chExt cx="2905799" cy="3679177"/>
          </a:xfrm>
        </p:grpSpPr>
        <p:grpSp>
          <p:nvGrpSpPr>
            <p:cNvPr id="251" name="Shape 251"/>
            <p:cNvGrpSpPr/>
            <p:nvPr/>
          </p:nvGrpSpPr>
          <p:grpSpPr>
            <a:xfrm>
              <a:off x="-19778" y="3804643"/>
              <a:ext cx="2905799" cy="3012131"/>
              <a:chOff x="-19778" y="3804643"/>
              <a:chExt cx="2905799" cy="3012131"/>
            </a:xfrm>
          </p:grpSpPr>
          <p:grpSp>
            <p:nvGrpSpPr>
              <p:cNvPr id="252" name="Shape 252"/>
              <p:cNvGrpSpPr/>
              <p:nvPr/>
            </p:nvGrpSpPr>
            <p:grpSpPr>
              <a:xfrm>
                <a:off x="-19778" y="3804643"/>
                <a:ext cx="2905799" cy="2905799"/>
                <a:chOff x="59940" y="2281064"/>
                <a:chExt cx="2905799" cy="2905799"/>
              </a:xfrm>
            </p:grpSpPr>
            <p:pic>
              <p:nvPicPr>
                <p:cNvPr id="253" name="Shape 25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9940" y="2281064"/>
                  <a:ext cx="2905799" cy="29057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4" name="Shape 254"/>
                <p:cNvSpPr/>
                <p:nvPr/>
              </p:nvSpPr>
              <p:spPr>
                <a:xfrm rot="-7886101" flipH="1">
                  <a:off x="1125107" y="3408645"/>
                  <a:ext cx="1008112" cy="288031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noFill/>
                <a:ln w="25400" cap="flat" cmpd="sng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100" b="0" i="0" u="none" strike="noStrike" cap="none" baseline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  <p:pic>
            <p:nvPicPr>
              <p:cNvPr id="255" name="Shape 255"/>
              <p:cNvPicPr preferRelativeResize="0"/>
              <p:nvPr/>
            </p:nvPicPr>
            <p:blipFill rotWithShape="1">
              <a:blip r:embed="rId3">
                <a:alphaModFix/>
              </a:blip>
              <a:srcRect l="19118" t="72391" r="16092" b="22899"/>
              <a:stretch/>
            </p:blipFill>
            <p:spPr>
              <a:xfrm>
                <a:off x="294600" y="6634375"/>
                <a:ext cx="2509800" cy="182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6" name="Shape 256"/>
            <p:cNvSpPr txBox="1"/>
            <p:nvPr/>
          </p:nvSpPr>
          <p:spPr>
            <a:xfrm>
              <a:off x="188639" y="3137597"/>
              <a:ext cx="2509800" cy="765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baseline="0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Radial Velocity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baseline="0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Elevation 0.5°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99592" y="4221088"/>
            <a:ext cx="7265387" cy="2520279"/>
            <a:chOff x="899592" y="4221088"/>
            <a:chExt cx="7265387" cy="2520279"/>
          </a:xfrm>
        </p:grpSpPr>
        <p:grpSp>
          <p:nvGrpSpPr>
            <p:cNvPr id="231" name="Shape 231"/>
            <p:cNvGrpSpPr/>
            <p:nvPr/>
          </p:nvGrpSpPr>
          <p:grpSpPr>
            <a:xfrm>
              <a:off x="899592" y="4221088"/>
              <a:ext cx="7265387" cy="2520279"/>
              <a:chOff x="1626544" y="4254698"/>
              <a:chExt cx="6847034" cy="2375156"/>
            </a:xfrm>
          </p:grpSpPr>
          <p:grpSp>
            <p:nvGrpSpPr>
              <p:cNvPr id="232" name="Shape 232"/>
              <p:cNvGrpSpPr/>
              <p:nvPr/>
            </p:nvGrpSpPr>
            <p:grpSpPr>
              <a:xfrm>
                <a:off x="1626544" y="4567032"/>
                <a:ext cx="6847034" cy="2062822"/>
                <a:chOff x="2712788" y="4712321"/>
                <a:chExt cx="7047899" cy="2123337"/>
              </a:xfrm>
            </p:grpSpPr>
            <p:pic>
              <p:nvPicPr>
                <p:cNvPr id="233" name="Shape 23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t="62426" b="9236"/>
                <a:stretch/>
              </p:blipFill>
              <p:spPr>
                <a:xfrm>
                  <a:off x="2712788" y="4837479"/>
                  <a:ext cx="7047899" cy="199817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34" name="Shape 234"/>
                <p:cNvSpPr/>
                <p:nvPr/>
              </p:nvSpPr>
              <p:spPr>
                <a:xfrm>
                  <a:off x="2787575" y="4724973"/>
                  <a:ext cx="6231900" cy="2294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235" name="Shape 235"/>
                <p:cNvSpPr txBox="1"/>
                <p:nvPr/>
              </p:nvSpPr>
              <p:spPr>
                <a:xfrm>
                  <a:off x="2725202" y="4712321"/>
                  <a:ext cx="1007999" cy="28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25000"/>
                    <a:buFont typeface="Arial"/>
                    <a:buNone/>
                  </a:pPr>
                  <a:r>
                    <a:rPr lang="en-US"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rPr>
                    <a:t>1000 hPa</a:t>
                  </a:r>
                </a:p>
              </p:txBody>
            </p:sp>
          </p:grpSp>
          <p:sp>
            <p:nvSpPr>
              <p:cNvPr id="236" name="Shape 236"/>
              <p:cNvSpPr txBox="1"/>
              <p:nvPr/>
            </p:nvSpPr>
            <p:spPr>
              <a:xfrm>
                <a:off x="2780192" y="4254698"/>
                <a:ext cx="4517700" cy="400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2000" b="0" i="0" u="none" strike="noStrike" cap="none" baseline="0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rPr>
                  <a:t>Horizontal wind speed and direction</a:t>
                </a:r>
              </a:p>
            </p:txBody>
          </p:sp>
        </p:grpSp>
        <p:grpSp>
          <p:nvGrpSpPr>
            <p:cNvPr id="257" name="Shape 257"/>
            <p:cNvGrpSpPr/>
            <p:nvPr/>
          </p:nvGrpSpPr>
          <p:grpSpPr>
            <a:xfrm>
              <a:off x="1835696" y="5376825"/>
              <a:ext cx="220498" cy="220498"/>
              <a:chOff x="1719650" y="5224425"/>
              <a:chExt cx="220498" cy="220498"/>
            </a:xfrm>
          </p:grpSpPr>
          <p:cxnSp>
            <p:nvCxnSpPr>
              <p:cNvPr id="258" name="Shape 258"/>
              <p:cNvCxnSpPr/>
              <p:nvPr/>
            </p:nvCxnSpPr>
            <p:spPr>
              <a:xfrm flipH="1">
                <a:off x="1816700" y="5224425"/>
                <a:ext cx="26398" cy="220498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59" name="Shape 259"/>
              <p:cNvSpPr/>
              <p:nvPr/>
            </p:nvSpPr>
            <p:spPr>
              <a:xfrm>
                <a:off x="1719650" y="5224425"/>
                <a:ext cx="220498" cy="220498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endParaRPr>
              </a:p>
            </p:txBody>
          </p:sp>
        </p:grpSp>
      </p:grpSp>
      <p:sp>
        <p:nvSpPr>
          <p:cNvPr id="260" name="Shape 260"/>
          <p:cNvSpPr txBox="1"/>
          <p:nvPr/>
        </p:nvSpPr>
        <p:spPr>
          <a:xfrm>
            <a:off x="2152650" y="4537694"/>
            <a:ext cx="5715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12-h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4443412" y="4537694"/>
            <a:ext cx="5715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24-h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6734175" y="4509119"/>
            <a:ext cx="5715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36-h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51625" y="866763"/>
            <a:ext cx="1707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Observation</a:t>
            </a:r>
            <a:endParaRPr lang="zh-TW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51520" y="4005064"/>
            <a:ext cx="1502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</a:t>
            </a:r>
            <a:endParaRPr lang="zh-TW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583110" y="5445224"/>
            <a:ext cx="7949400" cy="1089918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  <a:rtl val="0"/>
              </a:rPr>
              <a:t>Shaded region:</a:t>
            </a:r>
            <a:r>
              <a:rPr lang="en-US" sz="2000" b="0" i="0" u="none" strike="noStrike" cap="none" baseline="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Supersaturation condition with respect to 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Arrows: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Liquid cloud tops for the pristine dendrites case (1.75 km) and aggregates (1.5 km)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239201" y="188641"/>
            <a:ext cx="8077199" cy="669899"/>
          </a:xfrm>
          <a:prstGeom prst="rect">
            <a:avLst/>
          </a:prstGeom>
          <a:noFill/>
          <a:ln>
            <a:noFill/>
          </a:ln>
        </p:spPr>
        <p:txBody>
          <a:bodyPr lIns="69650" tIns="69650" rIns="69650" bIns="69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Case (I &amp; II) Dendrites and Aggregates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239198" y="916107"/>
            <a:ext cx="6493042" cy="424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Temperature and Dew point vertical profile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grpSp>
        <p:nvGrpSpPr>
          <p:cNvPr id="2" name="群組 1"/>
          <p:cNvGrpSpPr/>
          <p:nvPr/>
        </p:nvGrpSpPr>
        <p:grpSpPr>
          <a:xfrm>
            <a:off x="40850" y="1484784"/>
            <a:ext cx="9139662" cy="3835008"/>
            <a:chOff x="40851" y="1682224"/>
            <a:chExt cx="9139662" cy="3835008"/>
          </a:xfrm>
        </p:grpSpPr>
        <p:grpSp>
          <p:nvGrpSpPr>
            <p:cNvPr id="269" name="Shape 269"/>
            <p:cNvGrpSpPr/>
            <p:nvPr/>
          </p:nvGrpSpPr>
          <p:grpSpPr>
            <a:xfrm>
              <a:off x="40851" y="1844824"/>
              <a:ext cx="9139662" cy="3482439"/>
              <a:chOff x="40851" y="954601"/>
              <a:chExt cx="9139662" cy="3482439"/>
            </a:xfrm>
          </p:grpSpPr>
          <p:pic>
            <p:nvPicPr>
              <p:cNvPr id="270" name="Shape 270"/>
              <p:cNvPicPr preferRelativeResize="0"/>
              <p:nvPr/>
            </p:nvPicPr>
            <p:blipFill rotWithShape="1">
              <a:blip r:embed="rId3">
                <a:alphaModFix/>
              </a:blip>
              <a:srcRect t="35504" b="31802"/>
              <a:stretch/>
            </p:blipFill>
            <p:spPr>
              <a:xfrm>
                <a:off x="2322513" y="1311411"/>
                <a:ext cx="6858000" cy="31256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1" name="Shape 271"/>
              <p:cNvPicPr preferRelativeResize="0"/>
              <p:nvPr/>
            </p:nvPicPr>
            <p:blipFill rotWithShape="1">
              <a:blip r:embed="rId4">
                <a:alphaModFix/>
              </a:blip>
              <a:srcRect l="38707" t="33869" r="39401" b="20072"/>
              <a:stretch/>
            </p:blipFill>
            <p:spPr>
              <a:xfrm>
                <a:off x="40851" y="1133195"/>
                <a:ext cx="2298900" cy="3159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2" name="Shape 272"/>
              <p:cNvSpPr txBox="1"/>
              <p:nvPr/>
            </p:nvSpPr>
            <p:spPr>
              <a:xfrm>
                <a:off x="3235399" y="983176"/>
                <a:ext cx="571500" cy="429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4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rPr>
                  <a:t>12-h</a:t>
                </a:r>
              </a:p>
            </p:txBody>
          </p:sp>
          <p:sp>
            <p:nvSpPr>
              <p:cNvPr id="273" name="Shape 273"/>
              <p:cNvSpPr txBox="1"/>
              <p:nvPr/>
            </p:nvSpPr>
            <p:spPr>
              <a:xfrm>
                <a:off x="5526160" y="983176"/>
                <a:ext cx="571500" cy="429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rPr>
                  <a:t>24-h</a:t>
                </a:r>
              </a:p>
            </p:txBody>
          </p:sp>
          <p:sp>
            <p:nvSpPr>
              <p:cNvPr id="274" name="Shape 274"/>
              <p:cNvSpPr txBox="1"/>
              <p:nvPr/>
            </p:nvSpPr>
            <p:spPr>
              <a:xfrm>
                <a:off x="7816924" y="954601"/>
                <a:ext cx="571500" cy="429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rPr>
                  <a:t>36-h</a:t>
                </a:r>
              </a:p>
            </p:txBody>
          </p:sp>
        </p:grpSp>
        <p:sp>
          <p:nvSpPr>
            <p:cNvPr id="12" name="Shape 214"/>
            <p:cNvSpPr txBox="1"/>
            <p:nvPr/>
          </p:nvSpPr>
          <p:spPr>
            <a:xfrm>
              <a:off x="251520" y="5192032"/>
              <a:ext cx="1584176" cy="325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(</a:t>
              </a:r>
              <a:r>
                <a:rPr lang="en-US" sz="1400" b="0" i="0" u="none" strike="noStrike" cap="none" baseline="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Oue</a:t>
              </a: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 et al, 2015)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51625" y="1691516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Observation</a:t>
              </a:r>
              <a:endPara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637618" y="168222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Simulation</a:t>
              </a:r>
              <a:endPara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646</Words>
  <Application>Microsoft Office PowerPoint</Application>
  <PresentationFormat>如螢幕大小 (4:3)</PresentationFormat>
  <Paragraphs>150</Paragraphs>
  <Slides>14</Slides>
  <Notes>14</Notes>
  <HiddenSlides>3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amywen</dc:creator>
  <cp:lastModifiedBy>user</cp:lastModifiedBy>
  <cp:revision>13</cp:revision>
  <dcterms:modified xsi:type="dcterms:W3CDTF">2015-12-11T04:28:50Z</dcterms:modified>
</cp:coreProperties>
</file>