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0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C7BA-BEBF-5843-BE9D-CEA01DBE5979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974C-D63F-6145-8E7E-0B7CF312A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86742-1E37-1E45-A53B-608BEF674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2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7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0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6297F-E4D7-5B4C-94B6-AAE5A07E940F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6B48-A087-1742-B185-F8471498A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8142" y="36285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Dynamics and predictability of the rapid intensification of Hurricane </a:t>
            </a:r>
            <a:r>
              <a:rPr lang="en-US" sz="3200" dirty="0" err="1" smtClean="0">
                <a:solidFill>
                  <a:srgbClr val="FFFFFF"/>
                </a:solidFill>
              </a:rPr>
              <a:t>Edouard</a:t>
            </a:r>
            <a:r>
              <a:rPr lang="en-US" sz="3200" dirty="0" smtClean="0">
                <a:solidFill>
                  <a:srgbClr val="FFFFFF"/>
                </a:solidFill>
              </a:rPr>
              <a:t> (2014)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4430" y="5236810"/>
            <a:ext cx="6892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Erin </a:t>
            </a:r>
            <a:r>
              <a:rPr lang="en-US" sz="2400" dirty="0" err="1" smtClean="0">
                <a:solidFill>
                  <a:srgbClr val="FFFFFF"/>
                </a:solidFill>
              </a:rPr>
              <a:t>Munsell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Fall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2015 Group 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Meeting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December 11</a:t>
            </a:r>
            <a:r>
              <a:rPr lang="en-US" sz="2400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smtClean="0">
                <a:solidFill>
                  <a:srgbClr val="FFFFFF"/>
                </a:solidFill>
              </a:rPr>
              <a:t>2015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Screen Shot 2014-12-10 at 1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6" y="2630714"/>
            <a:ext cx="6263634" cy="4175756"/>
          </a:xfrm>
          <a:prstGeom prst="rect">
            <a:avLst/>
          </a:prstGeom>
        </p:spPr>
      </p:pic>
      <p:pic>
        <p:nvPicPr>
          <p:cNvPr id="10" name="Picture 9" descr="Screen Shot 2014-12-10 at 1.46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0"/>
          <a:stretch/>
        </p:blipFill>
        <p:spPr>
          <a:xfrm>
            <a:off x="54429" y="97502"/>
            <a:ext cx="4898571" cy="38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1695422"/>
              </p:ext>
            </p:extLst>
          </p:nvPr>
        </p:nvGraphicFramePr>
        <p:xfrm>
          <a:off x="913494" y="2921004"/>
          <a:ext cx="7470648" cy="382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216"/>
                <a:gridCol w="2490216"/>
                <a:gridCol w="2490216"/>
              </a:tblGrid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Radius (km)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EnvGoodTcPoor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EnvPoorTcGood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250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500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600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700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800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900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ucida Grande"/>
                          <a:ea typeface="Lucida Grande"/>
                          <a:cs typeface="Lucida Grande"/>
                          <a:sym typeface="Zapf Dingbats"/>
                        </a:rPr>
                        <a:t>½</a:t>
                      </a: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54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1100</a:t>
                      </a:r>
                      <a:endParaRPr lang="en-US" sz="2400" dirty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dirty="0" smtClean="0"/>
                    </a:p>
                  </a:txBody>
                  <a:tcPr marL="112005" marR="112005" marT="55995" marB="55995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88075" y="1006005"/>
            <a:ext cx="1716378" cy="1745800"/>
            <a:chOff x="2555327" y="1441532"/>
            <a:chExt cx="1716378" cy="1745800"/>
          </a:xfrm>
        </p:grpSpPr>
        <p:sp>
          <p:nvSpPr>
            <p:cNvPr id="7" name="Rectangle 6"/>
            <p:cNvSpPr/>
            <p:nvPr/>
          </p:nvSpPr>
          <p:spPr>
            <a:xfrm>
              <a:off x="2555327" y="1441532"/>
              <a:ext cx="1716378" cy="1745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29946" y="1750432"/>
              <a:ext cx="1134884" cy="1166954"/>
              <a:chOff x="2829946" y="1750432"/>
              <a:chExt cx="1134884" cy="116695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798066" y="1006005"/>
            <a:ext cx="1716378" cy="1745800"/>
            <a:chOff x="326111" y="1441532"/>
            <a:chExt cx="1716378" cy="1745800"/>
          </a:xfrm>
        </p:grpSpPr>
        <p:sp>
          <p:nvSpPr>
            <p:cNvPr id="12" name="Rectangle 11"/>
            <p:cNvSpPr/>
            <p:nvPr/>
          </p:nvSpPr>
          <p:spPr>
            <a:xfrm>
              <a:off x="326111" y="1441532"/>
              <a:ext cx="1716378" cy="1745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13745" y="1748383"/>
              <a:ext cx="1134884" cy="1166954"/>
              <a:chOff x="2829946" y="1750432"/>
              <a:chExt cx="1134884" cy="116695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56308" y="78152"/>
            <a:ext cx="89290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Sensitivity Experiments – Set #4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Assessing the radii at which the POOR environment becomes detrimental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3212" y="5333999"/>
            <a:ext cx="4980930" cy="9573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Sensitivity Experiment – Set #5: 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oisture differences (ONLY!) in the sensitive region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9822" y="830997"/>
            <a:ext cx="3657600" cy="2890157"/>
            <a:chOff x="599822" y="830997"/>
            <a:chExt cx="3657600" cy="2890157"/>
          </a:xfrm>
        </p:grpSpPr>
        <p:grpSp>
          <p:nvGrpSpPr>
            <p:cNvPr id="9" name="Group 8"/>
            <p:cNvGrpSpPr/>
            <p:nvPr/>
          </p:nvGrpSpPr>
          <p:grpSpPr>
            <a:xfrm>
              <a:off x="599822" y="830997"/>
              <a:ext cx="3657600" cy="2890157"/>
              <a:chOff x="599822" y="830997"/>
              <a:chExt cx="3657600" cy="2890157"/>
            </a:xfrm>
          </p:grpSpPr>
          <p:pic>
            <p:nvPicPr>
              <p:cNvPr id="3" name="Picture 2" descr="mdbz_comp_EnvGoodTcPoor800_Time1_D2_stormcent_sensexpts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0" t="26211" r="10463" b="23362"/>
              <a:stretch/>
            </p:blipFill>
            <p:spPr>
              <a:xfrm>
                <a:off x="599822" y="830997"/>
                <a:ext cx="3657600" cy="289015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48816" t="4130" r="38345" b="77160"/>
              <a:stretch/>
            </p:blipFill>
            <p:spPr>
              <a:xfrm>
                <a:off x="975599" y="877521"/>
                <a:ext cx="640080" cy="505248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653692" y="2984921"/>
              <a:ext cx="545115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h 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4499" y="830997"/>
            <a:ext cx="3657600" cy="2868075"/>
            <a:chOff x="4804499" y="830997"/>
            <a:chExt cx="3657600" cy="2868075"/>
          </a:xfrm>
        </p:grpSpPr>
        <p:grpSp>
          <p:nvGrpSpPr>
            <p:cNvPr id="10" name="Group 9"/>
            <p:cNvGrpSpPr/>
            <p:nvPr/>
          </p:nvGrpSpPr>
          <p:grpSpPr>
            <a:xfrm>
              <a:off x="4804499" y="830997"/>
              <a:ext cx="3657600" cy="2868075"/>
              <a:chOff x="4804499" y="830997"/>
              <a:chExt cx="3657600" cy="2868075"/>
            </a:xfrm>
          </p:grpSpPr>
          <p:pic>
            <p:nvPicPr>
              <p:cNvPr id="4" name="Picture 3" descr="mdbz_comp_EnvGoodTcPoor800Moisture_Time1_D2_stormcent_sensexpts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5" t="26139" r="10181" b="23148"/>
              <a:stretch/>
            </p:blipFill>
            <p:spPr>
              <a:xfrm>
                <a:off x="4804499" y="830997"/>
                <a:ext cx="3657600" cy="2868075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74692" t="7823" r="14721" b="78041"/>
              <a:stretch/>
            </p:blipFill>
            <p:spPr>
              <a:xfrm>
                <a:off x="5207532" y="864038"/>
                <a:ext cx="640080" cy="538269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7858370" y="2984921"/>
              <a:ext cx="545115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h 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9277" y="3778234"/>
            <a:ext cx="7328822" cy="2914105"/>
            <a:chOff x="879277" y="3778234"/>
            <a:chExt cx="7328822" cy="2914105"/>
          </a:xfrm>
        </p:grpSpPr>
        <p:pic>
          <p:nvPicPr>
            <p:cNvPr id="2" name="Picture 1" descr="Figure13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83" b="79445"/>
            <a:stretch/>
          </p:blipFill>
          <p:spPr>
            <a:xfrm>
              <a:off x="892899" y="3805909"/>
              <a:ext cx="7315200" cy="288643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TextBox 14"/>
            <p:cNvSpPr txBox="1"/>
            <p:nvPr/>
          </p:nvSpPr>
          <p:spPr>
            <a:xfrm>
              <a:off x="4415736" y="3778234"/>
              <a:ext cx="1420437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500-hPa RH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9277" y="3778234"/>
              <a:ext cx="1424345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800-hPa RH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51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0290" y="877276"/>
            <a:ext cx="7938479" cy="5863492"/>
            <a:chOff x="580290" y="838200"/>
            <a:chExt cx="7938479" cy="5863492"/>
          </a:xfrm>
        </p:grpSpPr>
        <p:grpSp>
          <p:nvGrpSpPr>
            <p:cNvPr id="2" name="Group 1"/>
            <p:cNvGrpSpPr/>
            <p:nvPr/>
          </p:nvGrpSpPr>
          <p:grpSpPr>
            <a:xfrm>
              <a:off x="580290" y="838200"/>
              <a:ext cx="7938479" cy="5863492"/>
              <a:chOff x="3765060" y="1424354"/>
              <a:chExt cx="6181970" cy="4226062"/>
            </a:xfrm>
          </p:grpSpPr>
          <p:pic>
            <p:nvPicPr>
              <p:cNvPr id="4" name="Picture 3" descr="Figure14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018" b="62407"/>
              <a:stretch/>
            </p:blipFill>
            <p:spPr>
              <a:xfrm>
                <a:off x="3765060" y="1424354"/>
                <a:ext cx="2604477" cy="422606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" name="Picture 2" descr="Figure14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17" b="62407"/>
              <a:stretch/>
            </p:blipFill>
            <p:spPr>
              <a:xfrm>
                <a:off x="6369537" y="1424354"/>
                <a:ext cx="3577493" cy="4226062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8816" t="4130" r="38345" b="77160"/>
            <a:stretch/>
          </p:blipFill>
          <p:spPr>
            <a:xfrm>
              <a:off x="936523" y="1071531"/>
              <a:ext cx="640080" cy="5052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74692" t="7823" r="14721" b="78041"/>
            <a:stretch/>
          </p:blipFill>
          <p:spPr>
            <a:xfrm>
              <a:off x="936523" y="3833883"/>
              <a:ext cx="640080" cy="53826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26155" y="3145900"/>
              <a:ext cx="722918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51</a:t>
              </a:r>
              <a:r>
                <a:rPr lang="en-US" sz="2000" dirty="0" smtClean="0"/>
                <a:t> h 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6155" y="5935993"/>
              <a:ext cx="722918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51</a:t>
              </a:r>
              <a:r>
                <a:rPr lang="en-US" sz="2000" dirty="0" smtClean="0"/>
                <a:t> h 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Sensitivity Experiment – Set #5: Radar reflectivity (</a:t>
            </a:r>
            <a:r>
              <a:rPr lang="en-US" sz="2400" dirty="0" err="1" smtClean="0">
                <a:solidFill>
                  <a:schemeClr val="bg1"/>
                </a:solidFill>
              </a:rPr>
              <a:t>dBZ</a:t>
            </a:r>
            <a:r>
              <a:rPr lang="en-US" sz="2400" dirty="0" smtClean="0">
                <a:solidFill>
                  <a:schemeClr val="bg1"/>
                </a:solidFill>
              </a:rPr>
              <a:t>) and 985-hPa theta-e (K) composites at 51 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5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Sensitivity Experiment – Set #5: Backward and forward trajectories released at 66 h and from 850-hPa colored according to RH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7243" y="889611"/>
            <a:ext cx="7772400" cy="5903220"/>
            <a:chOff x="667243" y="889611"/>
            <a:chExt cx="7772400" cy="5903220"/>
          </a:xfrm>
        </p:grpSpPr>
        <p:pic>
          <p:nvPicPr>
            <p:cNvPr id="2" name="Picture 1" descr="Figure1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10"/>
            <a:stretch/>
          </p:blipFill>
          <p:spPr>
            <a:xfrm>
              <a:off x="667243" y="889611"/>
              <a:ext cx="7772400" cy="590322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8816" t="4130" r="38345" b="77160"/>
            <a:stretch/>
          </p:blipFill>
          <p:spPr>
            <a:xfrm>
              <a:off x="1092827" y="993379"/>
              <a:ext cx="640080" cy="5052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4692" t="7823" r="14721" b="78041"/>
            <a:stretch/>
          </p:blipFill>
          <p:spPr>
            <a:xfrm>
              <a:off x="1073289" y="3872959"/>
              <a:ext cx="640080" cy="53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61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8" y="-19535"/>
            <a:ext cx="900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Summary and Conclusions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38" y="488062"/>
            <a:ext cx="9143999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12 UTC 11 Sept ensemble initialization of Hurricane </a:t>
            </a:r>
            <a:r>
              <a:rPr lang="en-US" sz="2400" dirty="0" err="1" smtClean="0">
                <a:solidFill>
                  <a:srgbClr val="FFFFFF"/>
                </a:solidFill>
              </a:rPr>
              <a:t>Edouard</a:t>
            </a:r>
            <a:r>
              <a:rPr lang="en-US" sz="2400" dirty="0" smtClean="0">
                <a:solidFill>
                  <a:srgbClr val="FFFFFF"/>
                </a:solidFill>
              </a:rPr>
              <a:t> provides an excellent framework to assess the predictability of RI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</a:t>
            </a:r>
            <a:r>
              <a:rPr lang="en-US" sz="2400" dirty="0" smtClean="0">
                <a:solidFill>
                  <a:srgbClr val="FFFFFF"/>
                </a:solidFill>
              </a:rPr>
              <a:t>hear magnitude is strongest throughout the simulation for POOR; decreases in magnitude for GOOD_LATE, GOOD and </a:t>
            </a:r>
            <a:r>
              <a:rPr lang="en-US" sz="2400" dirty="0" smtClean="0">
                <a:solidFill>
                  <a:srgbClr val="FFFFFF"/>
                </a:solidFill>
              </a:rPr>
              <a:t>GOOD_EARLY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Varying shear magnitudes impact the vortex tilt magnitude, location and the strength of the convection, and the subsequent precession and alignment process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Sensitivity experiments reveal that: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GOOD and GOOD_LATE groups may be indistinguishable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GOOD_EARLY vortex is initially stronger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POOR environment is less favorable for development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Sensitive region is somewhere between 800-km and 900-km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Only varying moisture in this region causes divergence, but differences very difficult to trace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</a:t>
            </a:r>
            <a:r>
              <a:rPr lang="en-US" sz="2400" baseline="30000" dirty="0" smtClean="0">
                <a:solidFill>
                  <a:srgbClr val="FFFFFF"/>
                </a:solidFill>
              </a:rPr>
              <a:t>st</a:t>
            </a:r>
            <a:r>
              <a:rPr lang="en-US" sz="2400" dirty="0">
                <a:solidFill>
                  <a:srgbClr val="FFFFFF"/>
                </a:solidFill>
              </a:rPr>
              <a:t> o</a:t>
            </a:r>
            <a:r>
              <a:rPr lang="en-US" sz="2400" dirty="0" smtClean="0">
                <a:solidFill>
                  <a:srgbClr val="FFFFFF"/>
                </a:solidFill>
              </a:rPr>
              <a:t>bservable difference: Stronger burst of convection at 51 h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9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674" y="231646"/>
            <a:ext cx="3770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Hurricane </a:t>
            </a:r>
            <a:r>
              <a:rPr lang="en-US" sz="2800" dirty="0" err="1" smtClean="0">
                <a:solidFill>
                  <a:srgbClr val="FFFFFF"/>
                </a:solidFill>
              </a:rPr>
              <a:t>Edouard</a:t>
            </a:r>
            <a:r>
              <a:rPr lang="en-US" sz="2800" dirty="0" smtClean="0">
                <a:solidFill>
                  <a:srgbClr val="FFFFFF"/>
                </a:solidFill>
              </a:rPr>
              <a:t> (2014) Best Track and HS3 Flights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4904" y="246153"/>
            <a:ext cx="5341721" cy="6400800"/>
            <a:chOff x="156308" y="750834"/>
            <a:chExt cx="4865119" cy="5829705"/>
          </a:xfrm>
        </p:grpSpPr>
        <p:pic>
          <p:nvPicPr>
            <p:cNvPr id="3" name="Picture 2" descr="Screen Shot 2014-12-10 at 12.05.04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5" r="26068"/>
            <a:stretch/>
          </p:blipFill>
          <p:spPr>
            <a:xfrm>
              <a:off x="156308" y="750834"/>
              <a:ext cx="4826000" cy="582970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282742" y="1298328"/>
              <a:ext cx="3738685" cy="4240240"/>
              <a:chOff x="3060700" y="1181100"/>
              <a:chExt cx="3738685" cy="4240240"/>
            </a:xfrm>
          </p:grpSpPr>
          <p:pic>
            <p:nvPicPr>
              <p:cNvPr id="6" name="Picture 5" descr="Screen Shot 2015-02-02 at 7.28.21 PM.png"/>
              <p:cNvPicPr>
                <a:picLocks noChangeAspect="1"/>
              </p:cNvPicPr>
              <p:nvPr/>
            </p:nvPicPr>
            <p:blipFill rotWithShape="1">
              <a:blip r:embed="rId3">
                <a:alphaModFix amt="6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158" b="14632"/>
              <a:stretch/>
            </p:blipFill>
            <p:spPr>
              <a:xfrm>
                <a:off x="3060700" y="1181100"/>
                <a:ext cx="3738685" cy="4240240"/>
              </a:xfrm>
              <a:prstGeom prst="rect">
                <a:avLst/>
              </a:prstGeom>
            </p:spPr>
          </p:pic>
          <p:sp>
            <p:nvSpPr>
              <p:cNvPr id="7" name="Up Arrow 6"/>
              <p:cNvSpPr/>
              <p:nvPr/>
            </p:nvSpPr>
            <p:spPr>
              <a:xfrm rot="13020000">
                <a:off x="6420520" y="4585157"/>
                <a:ext cx="246888" cy="521208"/>
              </a:xfrm>
              <a:prstGeom prst="upArrow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Up Arrow 7"/>
              <p:cNvSpPr/>
              <p:nvPr/>
            </p:nvSpPr>
            <p:spPr>
              <a:xfrm rot="16200000">
                <a:off x="3938853" y="3090201"/>
                <a:ext cx="246888" cy="521208"/>
              </a:xfrm>
              <a:prstGeom prst="upArrow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1407151">
                <a:off x="5435763" y="4832859"/>
                <a:ext cx="347974" cy="34268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722707">
                <a:off x="4165601" y="3979560"/>
                <a:ext cx="494802" cy="36285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484632" y="1844446"/>
            <a:ext cx="3561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9768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PSU WRF-</a:t>
            </a:r>
            <a:r>
              <a:rPr lang="en-US" sz="2400" dirty="0" err="1" smtClean="0">
                <a:solidFill>
                  <a:schemeClr val="bg1"/>
                </a:solidFill>
              </a:rPr>
              <a:t>EnKF</a:t>
            </a:r>
            <a:r>
              <a:rPr lang="en-US" sz="2400" dirty="0" smtClean="0">
                <a:solidFill>
                  <a:schemeClr val="bg1"/>
                </a:solidFill>
              </a:rPr>
              <a:t> initialized at 12Z on Sept 11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– TD 6 designation</a:t>
            </a:r>
          </a:p>
          <a:p>
            <a:pPr marL="342900" indent="-256032"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256032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Simulation ends on 18Z on Sept 16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–  just after peak intensity (major hurricane, 1</a:t>
            </a:r>
            <a:r>
              <a:rPr lang="en-US" sz="2400" baseline="30000" dirty="0" smtClean="0">
                <a:solidFill>
                  <a:schemeClr val="bg1"/>
                </a:solidFill>
              </a:rPr>
              <a:t>st</a:t>
            </a:r>
            <a:r>
              <a:rPr lang="en-US" sz="2400" dirty="0" smtClean="0">
                <a:solidFill>
                  <a:schemeClr val="bg1"/>
                </a:solidFill>
              </a:rPr>
              <a:t> of HS3!)</a:t>
            </a:r>
          </a:p>
        </p:txBody>
      </p:sp>
    </p:spTree>
    <p:extLst>
      <p:ext uri="{BB962C8B-B14F-4D97-AF65-F5344CB8AC3E}">
        <p14:creationId xmlns:p14="http://schemas.microsoft.com/office/powerpoint/2010/main" val="55676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1593"/>
            <a:ext cx="4494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Maximum 10-m Wind Speed (</a:t>
            </a:r>
            <a:r>
              <a:rPr lang="en-US" sz="2400" dirty="0" err="1" smtClean="0">
                <a:solidFill>
                  <a:schemeClr val="bg1"/>
                </a:solidFill>
              </a:rPr>
              <a:t>kts</a:t>
            </a:r>
            <a:r>
              <a:rPr lang="en-US" sz="2400" dirty="0" smtClean="0">
                <a:solidFill>
                  <a:schemeClr val="bg1"/>
                </a:solidFill>
              </a:rPr>
              <a:t>) classified by performance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Best Track – Black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 – Blue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GOOD_EARLY – Green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GOOD_LATE – Magenta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POOR – Red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283" y="183827"/>
            <a:ext cx="412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Ensemble Tracks classified by performance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SST’s contoured (constant amongst members)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 descr="ensemble_tracks_by_performan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25569" r="11200" b="23647"/>
          <a:stretch/>
        </p:blipFill>
        <p:spPr>
          <a:xfrm>
            <a:off x="116799" y="183827"/>
            <a:ext cx="4416552" cy="35785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maxwinds_time_by_performan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69" r="10463" b="23647"/>
          <a:stretch/>
        </p:blipFill>
        <p:spPr>
          <a:xfrm>
            <a:off x="4632821" y="3276683"/>
            <a:ext cx="4396153" cy="348282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893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_layer_shear_av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25586" r="10067" b="23485"/>
          <a:stretch/>
        </p:blipFill>
        <p:spPr>
          <a:xfrm>
            <a:off x="1286593" y="1019399"/>
            <a:ext cx="6400800" cy="51067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83799" y="133692"/>
            <a:ext cx="882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Deep-layer shear (850-hPa – 200-hPa) averaged over a 200-km to 500-km radius for the ensemble members of the composite groups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3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75842" y="4625253"/>
            <a:ext cx="289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SH12.5-</a:t>
            </a:r>
            <a:r>
              <a:rPr lang="en-US" sz="2400" dirty="0" smtClean="0">
                <a:solidFill>
                  <a:srgbClr val="FFFFFF"/>
                </a:solidFill>
              </a:rPr>
              <a:t>SST29 (POOR)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128" y="855720"/>
            <a:ext cx="372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SH7.5-</a:t>
            </a:r>
            <a:r>
              <a:rPr lang="en-US" sz="2400" dirty="0" smtClean="0">
                <a:solidFill>
                  <a:srgbClr val="FFFFFF"/>
                </a:solidFill>
              </a:rPr>
              <a:t>SST29 (GOOD_EARLY)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842" y="2755436"/>
            <a:ext cx="467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SH10-</a:t>
            </a:r>
            <a:r>
              <a:rPr lang="en-US" sz="2400" dirty="0" smtClean="0">
                <a:solidFill>
                  <a:srgbClr val="FFFFFF"/>
                </a:solidFill>
              </a:rPr>
              <a:t>SST29 (GOOD or GOOD_LATE)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4" name="Picture 43" descr="V_SH10_SST29.pdf"/>
          <p:cNvPicPr>
            <a:picLocks noChangeAspect="1"/>
          </p:cNvPicPr>
          <p:nvPr/>
        </p:nvPicPr>
        <p:blipFill rotWithShape="1">
          <a:blip r:embed="rId3"/>
          <a:srcRect l="6309" t="26364" r="9466" b="52273"/>
          <a:stretch/>
        </p:blipFill>
        <p:spPr>
          <a:xfrm>
            <a:off x="212128" y="3168158"/>
            <a:ext cx="4463143" cy="14650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44" descr="V_SH125_SST29.pdf"/>
          <p:cNvPicPr>
            <a:picLocks noChangeAspect="1"/>
          </p:cNvPicPr>
          <p:nvPr/>
        </p:nvPicPr>
        <p:blipFill rotWithShape="1">
          <a:blip r:embed="rId4"/>
          <a:srcRect l="6309" t="26364" r="9466" b="52273"/>
          <a:stretch/>
        </p:blipFill>
        <p:spPr>
          <a:xfrm>
            <a:off x="214918" y="5050002"/>
            <a:ext cx="4463143" cy="14651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42" descr="V_SH75_SST29.pdf"/>
          <p:cNvPicPr>
            <a:picLocks noChangeAspect="1"/>
          </p:cNvPicPr>
          <p:nvPr/>
        </p:nvPicPr>
        <p:blipFill rotWithShape="1">
          <a:blip r:embed="rId5"/>
          <a:srcRect l="6309" t="26364" r="9466" b="52273"/>
          <a:stretch/>
        </p:blipFill>
        <p:spPr>
          <a:xfrm>
            <a:off x="212128" y="1297847"/>
            <a:ext cx="4463143" cy="14651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-39076" y="6478662"/>
            <a:ext cx="1003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Zhang and Tao 2013, Tao and Zhang 2014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76" y="-62566"/>
            <a:ext cx="8905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Idealized Experiments: Sensitivity to Increasing Magnitudes of Wind Shear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4" name="Picture 13" descr="maxwinds_time_by_performanc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569" r="10463" b="23647"/>
          <a:stretch/>
        </p:blipFill>
        <p:spPr>
          <a:xfrm>
            <a:off x="4888243" y="494107"/>
            <a:ext cx="3931920" cy="3115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deep_layer_shear_avg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25586" r="10067" b="23485"/>
          <a:stretch/>
        </p:blipFill>
        <p:spPr>
          <a:xfrm>
            <a:off x="4907781" y="3652369"/>
            <a:ext cx="3931920" cy="313701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Straight Connector 2"/>
          <p:cNvCxnSpPr/>
          <p:nvPr/>
        </p:nvCxnSpPr>
        <p:spPr>
          <a:xfrm flipH="1">
            <a:off x="5294922" y="5294922"/>
            <a:ext cx="164123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94922" y="5026555"/>
            <a:ext cx="164123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4922" y="4633245"/>
            <a:ext cx="164123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4918" y="891541"/>
            <a:ext cx="840159" cy="4258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6348" y="4685013"/>
            <a:ext cx="1025498" cy="4019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0523" y="2791257"/>
            <a:ext cx="840159" cy="4258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p_layer_shear_avg_lagrangi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5586" r="9751" b="23485"/>
          <a:stretch/>
        </p:blipFill>
        <p:spPr>
          <a:xfrm>
            <a:off x="1303301" y="1244564"/>
            <a:ext cx="6400800" cy="5126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17217" y="133692"/>
            <a:ext cx="872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Mean deep-layer (850-hPa – 200-hPa) vertical wind shear of composite groups – time in relation to beginning of RI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2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80880" y="78152"/>
            <a:ext cx="43045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Sensitivity Experiments – Set #1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Sensitivity to composited initial conditions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composite_and_mean_max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25926" r="10831" b="23647"/>
          <a:stretch/>
        </p:blipFill>
        <p:spPr>
          <a:xfrm>
            <a:off x="4513386" y="3167152"/>
            <a:ext cx="4572000" cy="36126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composite_and_mean_track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25640" r="10379" b="23647"/>
          <a:stretch/>
        </p:blipFill>
        <p:spPr>
          <a:xfrm>
            <a:off x="97329" y="78152"/>
            <a:ext cx="4572000" cy="3660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97329" y="5579520"/>
            <a:ext cx="43045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Thick Lines – Composited IC’s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Thin Lines – Mean of Composite Groups from Original Ensemble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08" y="78152"/>
            <a:ext cx="89290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Sensitivity Experiments – Set #2 and Set #3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Testing the strength of the GOOD_EARLY vortex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Testing the influence of the POOR environment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2418" y="1572719"/>
            <a:ext cx="3657600" cy="3720298"/>
            <a:chOff x="482418" y="2061169"/>
            <a:chExt cx="3657600" cy="3720298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482418" y="2061169"/>
              <a:ext cx="3657600" cy="3720298"/>
              <a:chOff x="326111" y="1441532"/>
              <a:chExt cx="1716378" cy="1745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26111" y="1441532"/>
                <a:ext cx="1716378" cy="17458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13745" y="1748383"/>
                <a:ext cx="1134884" cy="1166954"/>
                <a:chOff x="2829946" y="1750432"/>
                <a:chExt cx="1134884" cy="1166954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29946" y="1750432"/>
                  <a:ext cx="1134884" cy="1166954"/>
                </a:xfrm>
                <a:prstGeom prst="ellipse">
                  <a:avLst/>
                </a:prstGeom>
                <a:solidFill>
                  <a:srgbClr val="0000FF">
                    <a:alpha val="50000"/>
                  </a:srgbClr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>
                  <a:spLocks noChangeAspect="1"/>
                </p:cNvSpPr>
                <p:nvPr/>
              </p:nvSpPr>
              <p:spPr>
                <a:xfrm>
                  <a:off x="3070243" y="2008492"/>
                  <a:ext cx="672965" cy="6858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" name="Straight Arrow Connector 8"/>
            <p:cNvCxnSpPr>
              <a:endCxn id="7" idx="7"/>
            </p:cNvCxnSpPr>
            <p:nvPr/>
          </p:nvCxnSpPr>
          <p:spPr>
            <a:xfrm flipV="1">
              <a:off x="2325077" y="3479017"/>
              <a:ext cx="506433" cy="5263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607439" y="2930769"/>
              <a:ext cx="717638" cy="10746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3614" y="3657325"/>
              <a:ext cx="1578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 = 200 km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1956" y="3334498"/>
              <a:ext cx="1578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 = 300 km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90453" y="1441532"/>
            <a:ext cx="1716378" cy="1745800"/>
            <a:chOff x="2555327" y="1441532"/>
            <a:chExt cx="1716378" cy="1745800"/>
          </a:xfrm>
        </p:grpSpPr>
        <p:sp>
          <p:nvSpPr>
            <p:cNvPr id="19" name="Rectangle 18"/>
            <p:cNvSpPr/>
            <p:nvPr/>
          </p:nvSpPr>
          <p:spPr>
            <a:xfrm>
              <a:off x="2555327" y="1441532"/>
              <a:ext cx="1716378" cy="1745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29946" y="1750432"/>
              <a:ext cx="1134884" cy="1166954"/>
              <a:chOff x="2829946" y="1750432"/>
              <a:chExt cx="1134884" cy="116695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761237" y="1441532"/>
            <a:ext cx="1716378" cy="1745800"/>
            <a:chOff x="326111" y="1441532"/>
            <a:chExt cx="1716378" cy="1745800"/>
          </a:xfrm>
        </p:grpSpPr>
        <p:sp>
          <p:nvSpPr>
            <p:cNvPr id="24" name="Rectangle 23"/>
            <p:cNvSpPr/>
            <p:nvPr/>
          </p:nvSpPr>
          <p:spPr>
            <a:xfrm>
              <a:off x="326111" y="1441532"/>
              <a:ext cx="1716378" cy="17458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13745" y="1748383"/>
              <a:ext cx="1134884" cy="1166954"/>
              <a:chOff x="2829946" y="1750432"/>
              <a:chExt cx="1134884" cy="116695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29946" y="1750432"/>
                <a:ext cx="1134884" cy="1166954"/>
              </a:xfrm>
              <a:prstGeom prst="ellipse">
                <a:avLst/>
              </a:prstGeom>
              <a:solidFill>
                <a:srgbClr val="0000FF">
                  <a:alpha val="50000"/>
                </a:srgbClr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3070243" y="2008492"/>
                <a:ext cx="672965" cy="685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 descr="goodearlyvortexruns_max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25185" r="10806" b="24407"/>
          <a:stretch/>
        </p:blipFill>
        <p:spPr>
          <a:xfrm>
            <a:off x="4663710" y="3387687"/>
            <a:ext cx="4114800" cy="32504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28"/>
          <p:cNvSpPr txBox="1"/>
          <p:nvPr/>
        </p:nvSpPr>
        <p:spPr>
          <a:xfrm>
            <a:off x="97329" y="5437845"/>
            <a:ext cx="43045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Thick Lines – GOOD_EARLY environment sensitivity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Thin Lines – Composited IC’s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>
            <a:stCxn id="7" idx="4"/>
          </p:cNvCxnSpPr>
          <p:nvPr/>
        </p:nvCxnSpPr>
        <p:spPr>
          <a:xfrm>
            <a:off x="2324483" y="4237983"/>
            <a:ext cx="594" cy="475413"/>
          </a:xfrm>
          <a:prstGeom prst="straightConnector1">
            <a:avLst/>
          </a:prstGeom>
          <a:ln w="38100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79453" y="4152309"/>
            <a:ext cx="157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Linearly Blended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753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4029"/>
              </p:ext>
            </p:extLst>
          </p:nvPr>
        </p:nvGraphicFramePr>
        <p:xfrm>
          <a:off x="1064153" y="1517127"/>
          <a:ext cx="7655044" cy="5038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761"/>
                <a:gridCol w="1913761"/>
                <a:gridCol w="1913761"/>
                <a:gridCol w="1913761"/>
              </a:tblGrid>
              <a:tr h="1259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GOOD_EARLY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GOOD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POOR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1259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GOOD_EARLY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259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GOOD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259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POOR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l="74692" t="7823" r="14721" b="78041"/>
          <a:stretch/>
        </p:blipFill>
        <p:spPr>
          <a:xfrm>
            <a:off x="7325644" y="4309693"/>
            <a:ext cx="914400" cy="72237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20823" y="3042415"/>
            <a:ext cx="1820222" cy="721783"/>
            <a:chOff x="3037987" y="2922288"/>
            <a:chExt cx="1820222" cy="7217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037987" y="2922288"/>
              <a:ext cx="914400" cy="7217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943809" y="2922288"/>
              <a:ext cx="914400" cy="72178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41953" y="3042415"/>
            <a:ext cx="1820222" cy="721783"/>
            <a:chOff x="3037987" y="2922288"/>
            <a:chExt cx="1820222" cy="7217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037987" y="2922288"/>
              <a:ext cx="914400" cy="7217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48816" t="4130" r="38345" b="77160"/>
            <a:stretch/>
          </p:blipFill>
          <p:spPr>
            <a:xfrm>
              <a:off x="3943809" y="2922288"/>
              <a:ext cx="914400" cy="72178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3469445" y="4310286"/>
            <a:ext cx="914400" cy="7217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7325644" y="3042415"/>
            <a:ext cx="914400" cy="721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3469445" y="5560996"/>
            <a:ext cx="914400" cy="721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5390575" y="4310286"/>
            <a:ext cx="914400" cy="721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8816" t="4130" r="38345" b="77160"/>
          <a:stretch/>
        </p:blipFill>
        <p:spPr>
          <a:xfrm>
            <a:off x="5390575" y="5560996"/>
            <a:ext cx="914400" cy="721783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2"/>
          <a:srcRect l="74692" t="7823" r="14721" b="78041"/>
          <a:stretch/>
        </p:blipFill>
        <p:spPr>
          <a:xfrm>
            <a:off x="7325644" y="5560403"/>
            <a:ext cx="914400" cy="7223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8588" y="943858"/>
            <a:ext cx="5698374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Environment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768" y="2780096"/>
            <a:ext cx="677108" cy="3775439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Inner-Core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620" y="188772"/>
            <a:ext cx="84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Summary of Sensitivity on Inner-core vs. Environment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768" y="1224050"/>
            <a:ext cx="27239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/>
                <a:ea typeface="Zapf Dingbats"/>
                <a:cs typeface="Calibri"/>
                <a:sym typeface="Zapf Dingbats"/>
              </a:rPr>
              <a:t>✓✓ - RI at 48 h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/>
                <a:ea typeface="Zapf Dingbats"/>
                <a:cs typeface="Calibri"/>
                <a:sym typeface="Zapf Dingbats"/>
              </a:rPr>
              <a:t>✓ - RI at 72 h</a:t>
            </a:r>
            <a:endParaRPr lang="en-US" sz="2400" dirty="0">
              <a:solidFill>
                <a:schemeClr val="bg1"/>
              </a:solidFill>
              <a:latin typeface="Calibri"/>
              <a:ea typeface="Zapf Dingbats"/>
              <a:cs typeface="Calibri"/>
              <a:sym typeface="Zapf Dingbat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/>
                <a:ea typeface="Zapf Dingbats"/>
                <a:cs typeface="Calibri"/>
                <a:sym typeface="Zapf Dingbats"/>
              </a:rPr>
              <a:t>✗  - No RI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8588" y="2780096"/>
            <a:ext cx="5698374" cy="1244827"/>
          </a:xfrm>
          <a:prstGeom prst="rect">
            <a:avLst/>
          </a:prstGeom>
          <a:noFill/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81713" y="2780096"/>
            <a:ext cx="1957022" cy="3775439"/>
          </a:xfrm>
          <a:prstGeom prst="rect">
            <a:avLst/>
          </a:prstGeom>
          <a:noFill/>
          <a:ln w="508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569</Words>
  <Application>Microsoft Macintosh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12</cp:revision>
  <dcterms:created xsi:type="dcterms:W3CDTF">2015-12-10T18:15:08Z</dcterms:created>
  <dcterms:modified xsi:type="dcterms:W3CDTF">2015-12-11T04:27:37Z</dcterms:modified>
</cp:coreProperties>
</file>